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55" r:id="rId4"/>
    <p:sldMasterId id="2147493467" r:id="rId5"/>
  </p:sldMasterIdLst>
  <p:notesMasterIdLst>
    <p:notesMasterId r:id="rId10"/>
  </p:notesMasterIdLst>
  <p:handoutMasterIdLst>
    <p:handoutMasterId r:id="rId11"/>
  </p:handoutMasterIdLst>
  <p:sldIdLst>
    <p:sldId id="267" r:id="rId6"/>
    <p:sldId id="316" r:id="rId7"/>
    <p:sldId id="317" r:id="rId8"/>
    <p:sldId id="312" r:id="rId9"/>
  </p:sldIdLst>
  <p:sldSz cx="9144000" cy="6858000" type="screen4x3"/>
  <p:notesSz cx="7010400" cy="9296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Ruane, Mark" initials="MR"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0D1E2"/>
    <a:srgbClr val="C4E3E1"/>
    <a:srgbClr val="005386"/>
    <a:srgbClr val="55BAB7"/>
    <a:srgbClr val="00385E"/>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071" autoAdjust="0"/>
    <p:restoredTop sz="94595" autoAdjust="0"/>
  </p:normalViewPr>
  <p:slideViewPr>
    <p:cSldViewPr snapToGrid="0" snapToObjects="1">
      <p:cViewPr>
        <p:scale>
          <a:sx n="80" d="100"/>
          <a:sy n="80" d="100"/>
        </p:scale>
        <p:origin x="-558" y="-276"/>
      </p:cViewPr>
      <p:guideLst>
        <p:guide orient="horz" pos="4032"/>
        <p:guide orient="horz" pos="544"/>
        <p:guide orient="horz" pos="989"/>
        <p:guide pos="1272"/>
        <p:guide pos="353"/>
        <p:guide pos="3960"/>
        <p:guide pos="5376"/>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showGuide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commentAuthors" Target="commentAuthors.xml"/><Relationship Id="rId2" Type="http://schemas.openxmlformats.org/officeDocument/2006/relationships/customXml" Target="../customXml/item2.xml"/><Relationship Id="rId16"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handoutMaster" Target="handoutMasters/handoutMaster1.xml"/><Relationship Id="rId5" Type="http://schemas.openxmlformats.org/officeDocument/2006/relationships/slideMaster" Target="slideMasters/slideMaster2.xml"/><Relationship Id="rId15" Type="http://schemas.openxmlformats.org/officeDocument/2006/relationships/theme" Target="theme/theme1.xml"/><Relationship Id="rId10" Type="http://schemas.openxmlformats.org/officeDocument/2006/relationships/notesMaster" Target="notesMasters/notesMaster1.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a:defRPr sz="1200"/>
            </a:lvl1pPr>
          </a:lstStyle>
          <a:p>
            <a:fld id="{F69DE495-51AC-4723-A7B4-B1B58AAC8C5A}" type="datetimeFigureOut">
              <a:rPr lang="en-US" smtClean="0"/>
              <a:t>7/27/2015</a:t>
            </a:fld>
            <a:endParaRPr lang="en-US" dirty="0"/>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lIns="91440" tIns="45720" rIns="91440" bIns="45720" rtlCol="0" anchor="b"/>
          <a:lstStyle>
            <a:lvl1pPr algn="r">
              <a:defRPr sz="1200"/>
            </a:lvl1pPr>
          </a:lstStyle>
          <a:p>
            <a:fld id="{F80D1E90-E9C6-42A2-8EB7-24DAC221AC2D}" type="slidenum">
              <a:rPr lang="en-US" smtClean="0"/>
              <a:t>‹#›</a:t>
            </a:fld>
            <a:endParaRPr lang="en-US" dirty="0"/>
          </a:p>
        </p:txBody>
      </p:sp>
    </p:spTree>
    <p:extLst>
      <p:ext uri="{BB962C8B-B14F-4D97-AF65-F5344CB8AC3E}">
        <p14:creationId xmlns:p14="http://schemas.microsoft.com/office/powerpoint/2010/main" val="7087879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a:defRPr sz="1200"/>
            </a:lvl1pPr>
          </a:lstStyle>
          <a:p>
            <a:fld id="{D1DF52B9-7E6C-4146-83FC-76B5AB271E46}" type="datetimeFigureOut">
              <a:rPr lang="en-US" smtClean="0"/>
              <a:t>7/27/2015</a:t>
            </a:fld>
            <a:endParaRPr lang="en-US" dirty="0"/>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lIns="91440" tIns="45720" rIns="91440" bIns="45720" rtlCol="0" anchor="b"/>
          <a:lstStyle>
            <a:lvl1pPr algn="r">
              <a:defRPr sz="1200"/>
            </a:lvl1pPr>
          </a:lstStyle>
          <a:p>
            <a:fld id="{E41B3D22-F502-4A52-A06E-717BD3D70E2C}" type="slidenum">
              <a:rPr lang="en-US" smtClean="0"/>
              <a:t>‹#›</a:t>
            </a:fld>
            <a:endParaRPr lang="en-US" dirty="0"/>
          </a:p>
        </p:txBody>
      </p:sp>
    </p:spTree>
    <p:extLst>
      <p:ext uri="{BB962C8B-B14F-4D97-AF65-F5344CB8AC3E}">
        <p14:creationId xmlns:p14="http://schemas.microsoft.com/office/powerpoint/2010/main" val="922138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379664" y="828675"/>
            <a:ext cx="8229600" cy="511651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8" name="Straight Connector 7"/>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9"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Hello I'm a slide</a:t>
            </a:r>
            <a:endParaRPr lang="en-US" dirty="0"/>
          </a:p>
        </p:txBody>
      </p:sp>
    </p:spTree>
    <p:extLst>
      <p:ext uri="{BB962C8B-B14F-4D97-AF65-F5344CB8AC3E}">
        <p14:creationId xmlns:p14="http://schemas.microsoft.com/office/powerpoint/2010/main" val="3220382210"/>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7"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Hello I'm a slide</a:t>
            </a:r>
            <a:endParaRPr lang="en-US" dirty="0"/>
          </a:p>
        </p:txBody>
      </p:sp>
    </p:spTree>
    <p:extLst>
      <p:ext uri="{BB962C8B-B14F-4D97-AF65-F5344CB8AC3E}">
        <p14:creationId xmlns:p14="http://schemas.microsoft.com/office/powerpoint/2010/main" val="1122394843"/>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371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4562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9" name="Straight Connector 8"/>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0"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3" name="Title Placeholder 1"/>
          <p:cNvSpPr>
            <a:spLocks noGrp="1"/>
          </p:cNvSpPr>
          <p:nvPr>
            <p:ph type="title"/>
          </p:nvPr>
        </p:nvSpPr>
        <p:spPr>
          <a:xfrm>
            <a:off x="371475"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6"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Hello I'm a slide</a:t>
            </a:r>
            <a:endParaRPr lang="en-US" dirty="0"/>
          </a:p>
        </p:txBody>
      </p:sp>
    </p:spTree>
    <p:extLst>
      <p:ext uri="{BB962C8B-B14F-4D97-AF65-F5344CB8AC3E}">
        <p14:creationId xmlns:p14="http://schemas.microsoft.com/office/powerpoint/2010/main" val="126059461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379664" y="9255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4" name="Content Placeholder 3"/>
          <p:cNvSpPr>
            <a:spLocks noGrp="1"/>
          </p:cNvSpPr>
          <p:nvPr>
            <p:ph sz="half" idx="2"/>
          </p:nvPr>
        </p:nvSpPr>
        <p:spPr>
          <a:xfrm>
            <a:off x="379664" y="1565275"/>
            <a:ext cx="4040188"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9255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6" name="Content Placeholder 5"/>
          <p:cNvSpPr>
            <a:spLocks noGrp="1"/>
          </p:cNvSpPr>
          <p:nvPr>
            <p:ph sz="quarter" idx="4"/>
          </p:nvPr>
        </p:nvSpPr>
        <p:spPr>
          <a:xfrm>
            <a:off x="4645025" y="1565275"/>
            <a:ext cx="4041775"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cxnSp>
        <p:nvCxnSpPr>
          <p:cNvPr id="11" name="Straight Connector 10"/>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5"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10"/>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Hello I'm a slide</a:t>
            </a:r>
            <a:endParaRPr lang="en-US" dirty="0"/>
          </a:p>
        </p:txBody>
      </p:sp>
    </p:spTree>
    <p:extLst>
      <p:ext uri="{BB962C8B-B14F-4D97-AF65-F5344CB8AC3E}">
        <p14:creationId xmlns:p14="http://schemas.microsoft.com/office/powerpoint/2010/main" val="2486824430"/>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cxnSp>
        <p:nvCxnSpPr>
          <p:cNvPr id="7" name="Straight Connector 6"/>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8" name="Slide Number Placeholder 6"/>
          <p:cNvSpPr txBox="1">
            <a:spLocks/>
          </p:cNvSpPr>
          <p:nvPr userDrawn="1"/>
        </p:nvSpPr>
        <p:spPr>
          <a:xfrm>
            <a:off x="6705600" y="6202150"/>
            <a:ext cx="2133600" cy="182562"/>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3"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Hello I'm a slide</a:t>
            </a:r>
            <a:endParaRPr lang="en-US" dirty="0"/>
          </a:p>
        </p:txBody>
      </p:sp>
    </p:spTree>
    <p:extLst>
      <p:ext uri="{BB962C8B-B14F-4D97-AF65-F5344CB8AC3E}">
        <p14:creationId xmlns:p14="http://schemas.microsoft.com/office/powerpoint/2010/main" val="1084712998"/>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Hello I'm a slide</a:t>
            </a:r>
            <a:endParaRPr lang="en-US" dirty="0"/>
          </a:p>
        </p:txBody>
      </p:sp>
    </p:spTree>
    <p:extLst>
      <p:ext uri="{BB962C8B-B14F-4D97-AF65-F5344CB8AC3E}">
        <p14:creationId xmlns:p14="http://schemas.microsoft.com/office/powerpoint/2010/main" val="1249224671"/>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371474"/>
            <a:ext cx="3008313" cy="892175"/>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371474"/>
            <a:ext cx="5111750" cy="5583239"/>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457200" y="126365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4"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Hello I'm a slide</a:t>
            </a:r>
            <a:endParaRPr lang="en-US" dirty="0"/>
          </a:p>
        </p:txBody>
      </p:sp>
    </p:spTree>
    <p:extLst>
      <p:ext uri="{BB962C8B-B14F-4D97-AF65-F5344CB8AC3E}">
        <p14:creationId xmlns:p14="http://schemas.microsoft.com/office/powerpoint/2010/main" val="1218220315"/>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Hello I'm a slide</a:t>
            </a:r>
            <a:endParaRPr lang="en-US" dirty="0"/>
          </a:p>
        </p:txBody>
      </p:sp>
    </p:spTree>
    <p:extLst>
      <p:ext uri="{BB962C8B-B14F-4D97-AF65-F5344CB8AC3E}">
        <p14:creationId xmlns:p14="http://schemas.microsoft.com/office/powerpoint/2010/main" val="1126631169"/>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5"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Hello I'm a slide</a:t>
            </a:r>
            <a:endParaRPr lang="en-US" dirty="0"/>
          </a:p>
        </p:txBody>
      </p:sp>
    </p:spTree>
    <p:extLst>
      <p:ext uri="{BB962C8B-B14F-4D97-AF65-F5344CB8AC3E}">
        <p14:creationId xmlns:p14="http://schemas.microsoft.com/office/powerpoint/2010/main" val="1473348031"/>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image" Target="../media/image2.png"/><Relationship Id="rId4" Type="http://schemas.openxmlformats.org/officeDocument/2006/relationships/slideLayout" Target="../slideLayouts/slideLayout4.xml"/><Relationship Id="rId9" Type="http://schemas.openxmlformats.org/officeDocument/2006/relationships/image" Target="../media/image1.png"/></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9.xml"/><Relationship Id="rId1" Type="http://schemas.openxmlformats.org/officeDocument/2006/relationships/slideLayout" Target="../slideLayouts/slideLayout8.xml"/><Relationship Id="rId4" Type="http://schemas.openxmlformats.org/officeDocument/2006/relationships/image" Target="../media/image1.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47625" y="0"/>
            <a:ext cx="923925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pic>
        <p:nvPicPr>
          <p:cNvPr id="13" name="Picture 12"/>
          <p:cNvPicPr>
            <a:picLocks/>
          </p:cNvPicPr>
          <p:nvPr userDrawn="1"/>
        </p:nvPicPr>
        <p:blipFill rotWithShape="1">
          <a:blip r:embed="rId9">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pic>
        <p:nvPicPr>
          <p:cNvPr id="9" name="Picture 8" descr="ERCOT cmyk-01.png"/>
          <p:cNvPicPr>
            <a:picLocks noChangeAspect="1"/>
          </p:cNvPicPr>
          <p:nvPr userDrawn="1"/>
        </p:nvPicPr>
        <p:blipFill>
          <a:blip r:embed="rId10">
            <a:extLst>
              <a:ext uri="{28A0092B-C50C-407E-A947-70E740481C1C}">
                <a14:useLocalDpi xmlns:a14="http://schemas.microsoft.com/office/drawing/2010/main" val="0"/>
              </a:ext>
            </a:extLst>
          </a:blip>
          <a:stretch>
            <a:fillRect/>
          </a:stretch>
        </p:blipFill>
        <p:spPr>
          <a:xfrm>
            <a:off x="247650" y="6024691"/>
            <a:ext cx="817615" cy="346452"/>
          </a:xfrm>
          <a:prstGeom prst="rect">
            <a:avLst/>
          </a:prstGeom>
        </p:spPr>
      </p:pic>
    </p:spTree>
    <p:extLst>
      <p:ext uri="{BB962C8B-B14F-4D97-AF65-F5344CB8AC3E}">
        <p14:creationId xmlns:p14="http://schemas.microsoft.com/office/powerpoint/2010/main" val="3693843513"/>
      </p:ext>
    </p:extLst>
  </p:cSld>
  <p:clrMap bg1="lt1" tx1="dk1" bg2="lt2" tx2="dk2" accent1="accent1" accent2="accent2" accent3="accent3" accent4="accent4" accent5="accent5" accent6="accent6" hlink="hlink" folHlink="folHlink"/>
  <p:sldLayoutIdLst>
    <p:sldLayoutId id="2147493457" r:id="rId1"/>
    <p:sldLayoutId id="2147493458" r:id="rId2"/>
    <p:sldLayoutId id="2147493459" r:id="rId3"/>
    <p:sldLayoutId id="2147493460" r:id="rId4"/>
    <p:sldLayoutId id="2147493461" r:id="rId5"/>
    <p:sldLayoutId id="2147493462" r:id="rId6"/>
    <p:sldLayoutId id="2147493463" r:id="rId7"/>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9" name="Rectangle 8"/>
          <p:cNvSpPr/>
          <p:nvPr userDrawn="1"/>
        </p:nvSpPr>
        <p:spPr>
          <a:xfrm>
            <a:off x="0" y="-168453"/>
            <a:ext cx="9144000" cy="7216953"/>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pic>
        <p:nvPicPr>
          <p:cNvPr id="12" name="Picture 11"/>
          <p:cNvPicPr>
            <a:picLocks/>
          </p:cNvPicPr>
          <p:nvPr userDrawn="1"/>
        </p:nvPicPr>
        <p:blipFill rotWithShape="1">
          <a:blip r:embed="rId4">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n-US" dirty="0"/>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E1B48D-6708-5141-8A45-C2E8F9E83312}" type="slidenum">
              <a:rPr lang="en-US" smtClean="0"/>
              <a:t>‹#›</a:t>
            </a:fld>
            <a:endParaRPr lang="en-US" dirty="0"/>
          </a:p>
        </p:txBody>
      </p:sp>
    </p:spTree>
    <p:extLst>
      <p:ext uri="{BB962C8B-B14F-4D97-AF65-F5344CB8AC3E}">
        <p14:creationId xmlns:p14="http://schemas.microsoft.com/office/powerpoint/2010/main" val="3663339703"/>
      </p:ext>
    </p:extLst>
  </p:cSld>
  <p:clrMap bg1="lt1" tx1="dk1" bg2="lt2" tx2="dk2" accent1="accent1" accent2="accent2" accent3="accent3" accent4="accent4" accent5="accent5" accent6="accent6" hlink="hlink" folHlink="folHlink"/>
  <p:sldLayoutIdLst>
    <p:sldLayoutId id="2147493474" r:id="rId1"/>
    <p:sldLayoutId id="2147493475" r:id="rId2"/>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098" name="Group 13"/>
          <p:cNvGrpSpPr>
            <a:grpSpLocks/>
          </p:cNvGrpSpPr>
          <p:nvPr/>
        </p:nvGrpSpPr>
        <p:grpSpPr bwMode="auto">
          <a:xfrm>
            <a:off x="603250" y="1498600"/>
            <a:ext cx="6470650" cy="1319213"/>
            <a:chOff x="603250" y="546100"/>
            <a:chExt cx="6470650" cy="1319323"/>
          </a:xfrm>
        </p:grpSpPr>
        <p:pic>
          <p:nvPicPr>
            <p:cNvPr id="4099" name="Picture 8" descr="ERCOT cmyk-01.png"/>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603250" y="546100"/>
              <a:ext cx="2457704" cy="1041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13" name="Straight Connector 12"/>
            <p:cNvCxnSpPr/>
            <p:nvPr/>
          </p:nvCxnSpPr>
          <p:spPr>
            <a:xfrm flipV="1">
              <a:off x="787400" y="1852722"/>
              <a:ext cx="6286500" cy="12701"/>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grpSp>
        <p:nvGrpSpPr>
          <p:cNvPr id="6" name="Group 5"/>
          <p:cNvGrpSpPr/>
          <p:nvPr/>
        </p:nvGrpSpPr>
        <p:grpSpPr>
          <a:xfrm>
            <a:off x="603250" y="1498064"/>
            <a:ext cx="7727950" cy="4551403"/>
            <a:chOff x="603250" y="546100"/>
            <a:chExt cx="7727950" cy="4551403"/>
          </a:xfrm>
        </p:grpSpPr>
        <p:pic>
          <p:nvPicPr>
            <p:cNvPr id="7" name="Picture 6" descr="ERCOT cmyk-01.png"/>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603250" y="546100"/>
              <a:ext cx="2457704" cy="1041400"/>
            </a:xfrm>
            <a:prstGeom prst="rect">
              <a:avLst/>
            </a:prstGeom>
          </p:spPr>
        </p:pic>
        <p:sp>
          <p:nvSpPr>
            <p:cNvPr id="8" name="TextBox 7"/>
            <p:cNvSpPr txBox="1"/>
            <p:nvPr/>
          </p:nvSpPr>
          <p:spPr>
            <a:xfrm>
              <a:off x="787400" y="1865849"/>
              <a:ext cx="7543800" cy="3231654"/>
            </a:xfrm>
            <a:prstGeom prst="rect">
              <a:avLst/>
            </a:prstGeom>
            <a:noFill/>
          </p:spPr>
          <p:txBody>
            <a:bodyPr wrap="square" rtlCol="0">
              <a:spAutoFit/>
            </a:bodyPr>
            <a:lstStyle/>
            <a:p>
              <a:r>
                <a:rPr lang="en-US" sz="2800" b="1" dirty="0" smtClean="0"/>
                <a:t>Review of Minimum Current Exposure (MCE) as revised by NPRR639</a:t>
              </a:r>
              <a:endParaRPr lang="en-US" sz="2000" dirty="0" smtClean="0"/>
            </a:p>
            <a:p>
              <a:endParaRPr lang="en-US" sz="2000" dirty="0" smtClean="0"/>
            </a:p>
            <a:p>
              <a:endParaRPr lang="en-US" sz="2000" dirty="0" smtClean="0"/>
            </a:p>
            <a:p>
              <a:pPr>
                <a:tabLst>
                  <a:tab pos="5257800" algn="l"/>
                </a:tabLst>
              </a:pPr>
              <a:r>
                <a:rPr lang="en-US" dirty="0" smtClean="0"/>
                <a:t>Mark </a:t>
              </a:r>
              <a:r>
                <a:rPr lang="en-US" dirty="0"/>
                <a:t>Ruane</a:t>
              </a:r>
            </a:p>
            <a:p>
              <a:r>
                <a:rPr lang="en-US" dirty="0" smtClean="0"/>
                <a:t>Director Settlements, Retail and Credit</a:t>
              </a:r>
            </a:p>
            <a:p>
              <a:endParaRPr lang="en-US" dirty="0" smtClean="0"/>
            </a:p>
            <a:p>
              <a:r>
                <a:rPr lang="en-US" dirty="0" smtClean="0"/>
                <a:t>TAC</a:t>
              </a:r>
              <a:endParaRPr lang="en-US" dirty="0" smtClean="0"/>
            </a:p>
            <a:p>
              <a:r>
                <a:rPr lang="en-US" dirty="0" smtClean="0"/>
                <a:t>July </a:t>
              </a:r>
              <a:r>
                <a:rPr lang="en-US" dirty="0" smtClean="0"/>
                <a:t>30, </a:t>
              </a:r>
              <a:r>
                <a:rPr lang="en-US" dirty="0" smtClean="0"/>
                <a:t>2015</a:t>
              </a:r>
            </a:p>
            <a:p>
              <a:r>
                <a:rPr lang="en-US" dirty="0"/>
                <a:t>ERCOT </a:t>
              </a:r>
              <a:r>
                <a:rPr lang="en-US" dirty="0" smtClean="0"/>
                <a:t>Public</a:t>
              </a:r>
              <a:endParaRPr lang="en-US" dirty="0"/>
            </a:p>
          </p:txBody>
        </p:sp>
        <p:cxnSp>
          <p:nvCxnSpPr>
            <p:cNvPr id="9" name="Straight Connector 8"/>
            <p:cNvCxnSpPr/>
            <p:nvPr/>
          </p:nvCxnSpPr>
          <p:spPr>
            <a:xfrm flipV="1">
              <a:off x="787400" y="1852613"/>
              <a:ext cx="6286500" cy="1270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bwMode="auto">
          <a:xfrm>
            <a:off x="571500" y="12700"/>
            <a:ext cx="7627991" cy="5715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l" rtl="0" eaLnBrk="0" fontAlgn="base" hangingPunct="0">
              <a:spcBef>
                <a:spcPct val="0"/>
              </a:spcBef>
              <a:spcAft>
                <a:spcPct val="0"/>
              </a:spcAft>
              <a:defRPr sz="2000">
                <a:solidFill>
                  <a:schemeClr val="tx1"/>
                </a:solidFill>
                <a:latin typeface="+mj-lt"/>
                <a:ea typeface="+mj-ea"/>
                <a:cs typeface="+mj-cs"/>
              </a:defRPr>
            </a:lvl1pPr>
            <a:lvl2pPr algn="l" rtl="0" eaLnBrk="0" fontAlgn="base" hangingPunct="0">
              <a:spcBef>
                <a:spcPct val="0"/>
              </a:spcBef>
              <a:spcAft>
                <a:spcPct val="0"/>
              </a:spcAft>
              <a:defRPr sz="2000">
                <a:solidFill>
                  <a:schemeClr val="tx1"/>
                </a:solidFill>
                <a:latin typeface="Arial Black" pitchFamily="34" charset="0"/>
              </a:defRPr>
            </a:lvl2pPr>
            <a:lvl3pPr algn="l" rtl="0" eaLnBrk="0" fontAlgn="base" hangingPunct="0">
              <a:spcBef>
                <a:spcPct val="0"/>
              </a:spcBef>
              <a:spcAft>
                <a:spcPct val="0"/>
              </a:spcAft>
              <a:defRPr sz="2000">
                <a:solidFill>
                  <a:schemeClr val="tx1"/>
                </a:solidFill>
                <a:latin typeface="Arial Black" pitchFamily="34" charset="0"/>
              </a:defRPr>
            </a:lvl3pPr>
            <a:lvl4pPr algn="l" rtl="0" eaLnBrk="0" fontAlgn="base" hangingPunct="0">
              <a:spcBef>
                <a:spcPct val="0"/>
              </a:spcBef>
              <a:spcAft>
                <a:spcPct val="0"/>
              </a:spcAft>
              <a:defRPr sz="2000">
                <a:solidFill>
                  <a:schemeClr val="tx1"/>
                </a:solidFill>
                <a:latin typeface="Arial Black" pitchFamily="34" charset="0"/>
              </a:defRPr>
            </a:lvl4pPr>
            <a:lvl5pPr algn="l" rtl="0" eaLnBrk="0" fontAlgn="base" hangingPunct="0">
              <a:spcBef>
                <a:spcPct val="0"/>
              </a:spcBef>
              <a:spcAft>
                <a:spcPct val="0"/>
              </a:spcAft>
              <a:defRPr sz="2000">
                <a:solidFill>
                  <a:schemeClr val="tx1"/>
                </a:solidFill>
                <a:latin typeface="Arial Black" pitchFamily="34" charset="0"/>
              </a:defRPr>
            </a:lvl5pPr>
            <a:lvl6pPr marL="457200" algn="l" rtl="0" fontAlgn="base">
              <a:spcBef>
                <a:spcPct val="0"/>
              </a:spcBef>
              <a:spcAft>
                <a:spcPct val="0"/>
              </a:spcAft>
              <a:defRPr sz="2000">
                <a:solidFill>
                  <a:schemeClr val="bg1"/>
                </a:solidFill>
                <a:latin typeface="Arial Black" pitchFamily="34" charset="0"/>
              </a:defRPr>
            </a:lvl6pPr>
            <a:lvl7pPr marL="914400" algn="l" rtl="0" fontAlgn="base">
              <a:spcBef>
                <a:spcPct val="0"/>
              </a:spcBef>
              <a:spcAft>
                <a:spcPct val="0"/>
              </a:spcAft>
              <a:defRPr sz="2000">
                <a:solidFill>
                  <a:schemeClr val="bg1"/>
                </a:solidFill>
                <a:latin typeface="Arial Black" pitchFamily="34" charset="0"/>
              </a:defRPr>
            </a:lvl7pPr>
            <a:lvl8pPr marL="1371600" algn="l" rtl="0" fontAlgn="base">
              <a:spcBef>
                <a:spcPct val="0"/>
              </a:spcBef>
              <a:spcAft>
                <a:spcPct val="0"/>
              </a:spcAft>
              <a:defRPr sz="2000">
                <a:solidFill>
                  <a:schemeClr val="bg1"/>
                </a:solidFill>
                <a:latin typeface="Arial Black" pitchFamily="34" charset="0"/>
              </a:defRPr>
            </a:lvl8pPr>
            <a:lvl9pPr marL="1828800" algn="l" rtl="0" fontAlgn="base">
              <a:spcBef>
                <a:spcPct val="0"/>
              </a:spcBef>
              <a:spcAft>
                <a:spcPct val="0"/>
              </a:spcAft>
              <a:defRPr sz="2000">
                <a:solidFill>
                  <a:schemeClr val="bg1"/>
                </a:solidFill>
                <a:latin typeface="Arial Black" pitchFamily="34" charset="0"/>
              </a:defRPr>
            </a:lvl9pPr>
          </a:lstStyle>
          <a:p>
            <a:r>
              <a:rPr lang="en-US" dirty="0" smtClean="0"/>
              <a:t>Review of Minimum Current Exposure as Revised by NPRR639</a:t>
            </a:r>
            <a:endParaRPr lang="en-US" dirty="0" smtClean="0"/>
          </a:p>
        </p:txBody>
      </p:sp>
      <p:sp>
        <p:nvSpPr>
          <p:cNvPr id="5" name="TextBox 4"/>
          <p:cNvSpPr txBox="1"/>
          <p:nvPr/>
        </p:nvSpPr>
        <p:spPr>
          <a:xfrm>
            <a:off x="1063290" y="6046466"/>
            <a:ext cx="6867526" cy="415498"/>
          </a:xfrm>
          <a:prstGeom prst="rect">
            <a:avLst/>
          </a:prstGeom>
          <a:noFill/>
        </p:spPr>
        <p:txBody>
          <a:bodyPr wrap="square" rtlCol="0">
            <a:spAutoFit/>
          </a:bodyPr>
          <a:lstStyle/>
          <a:p>
            <a:pPr algn="l"/>
            <a:endParaRPr lang="en-US" sz="1050" dirty="0" smtClean="0"/>
          </a:p>
          <a:p>
            <a:pPr algn="l"/>
            <a:r>
              <a:rPr lang="en-US" sz="1050" dirty="0" smtClean="0"/>
              <a:t>ERCOT</a:t>
            </a:r>
            <a:r>
              <a:rPr lang="en-US" sz="1050" baseline="0" dirty="0" smtClean="0"/>
              <a:t> Public</a:t>
            </a:r>
            <a:endParaRPr lang="en-US" sz="1050" dirty="0"/>
          </a:p>
        </p:txBody>
      </p:sp>
      <p:sp>
        <p:nvSpPr>
          <p:cNvPr id="8" name="Rectangle 7"/>
          <p:cNvSpPr/>
          <p:nvPr/>
        </p:nvSpPr>
        <p:spPr>
          <a:xfrm>
            <a:off x="495300" y="829300"/>
            <a:ext cx="8039100" cy="3477875"/>
          </a:xfrm>
          <a:prstGeom prst="rect">
            <a:avLst/>
          </a:prstGeom>
        </p:spPr>
        <p:txBody>
          <a:bodyPr wrap="square">
            <a:spAutoFit/>
          </a:bodyPr>
          <a:lstStyle/>
          <a:p>
            <a:pPr marL="342900" indent="-342900">
              <a:buFont typeface="Arial" panose="020B0604020202020204" pitchFamily="34" charset="0"/>
              <a:buChar char="•"/>
            </a:pPr>
            <a:r>
              <a:rPr lang="en-US" sz="2000" dirty="0" smtClean="0"/>
              <a:t>NPRR639, Correction to MCE, revised the Minimum Current Exposure (MCE) calculation by multiplying Counter-Party net bilateral sales by a factor of 80% and then extrapolating the result over five days for any Counter-Party with Load, and over two days for other Counter-Parties.</a:t>
            </a:r>
          </a:p>
          <a:p>
            <a:pPr marL="342900" indent="-342900">
              <a:buFont typeface="Arial" panose="020B0604020202020204" pitchFamily="34" charset="0"/>
              <a:buChar char="•"/>
            </a:pPr>
            <a:endParaRPr lang="en-US" sz="2000" dirty="0"/>
          </a:p>
          <a:p>
            <a:pPr marL="342900" indent="-342900">
              <a:buFont typeface="Arial" panose="020B0604020202020204" pitchFamily="34" charset="0"/>
              <a:buChar char="•"/>
            </a:pPr>
            <a:r>
              <a:rPr lang="en-US" sz="2000" dirty="0" smtClean="0"/>
              <a:t>The NPRR concept was to provide a credit to recognize the reduced risk to the market of Load Counter-Parties that fully cover their position (net bilateral purchasers), while requiring additional collateral for Counter-Parties with short positions (net bilateral sellers).     </a:t>
            </a:r>
            <a:endParaRPr lang="en-US" sz="2000" dirty="0" smtClean="0"/>
          </a:p>
        </p:txBody>
      </p:sp>
    </p:spTree>
    <p:extLst>
      <p:ext uri="{BB962C8B-B14F-4D97-AF65-F5344CB8AC3E}">
        <p14:creationId xmlns:p14="http://schemas.microsoft.com/office/powerpoint/2010/main" val="35466460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p:nvPr/>
        </p:nvSpPr>
        <p:spPr>
          <a:xfrm>
            <a:off x="1063290" y="6046466"/>
            <a:ext cx="6867526" cy="415498"/>
          </a:xfrm>
          <a:prstGeom prst="rect">
            <a:avLst/>
          </a:prstGeom>
          <a:noFill/>
        </p:spPr>
        <p:txBody>
          <a:bodyPr wrap="square" rtlCol="0">
            <a:spAutoFit/>
          </a:bodyPr>
          <a:lstStyle/>
          <a:p>
            <a:pPr algn="l"/>
            <a:endParaRPr lang="en-US" sz="1050" dirty="0" smtClean="0"/>
          </a:p>
          <a:p>
            <a:pPr algn="l"/>
            <a:r>
              <a:rPr lang="en-US" sz="1050" dirty="0" smtClean="0"/>
              <a:t>ERCOT</a:t>
            </a:r>
            <a:r>
              <a:rPr lang="en-US" sz="1050" baseline="0" dirty="0" smtClean="0"/>
              <a:t> Public</a:t>
            </a:r>
            <a:endParaRPr lang="en-US" sz="1050" dirty="0"/>
          </a:p>
        </p:txBody>
      </p:sp>
      <p:sp>
        <p:nvSpPr>
          <p:cNvPr id="8" name="Rectangle 7"/>
          <p:cNvSpPr/>
          <p:nvPr/>
        </p:nvSpPr>
        <p:spPr>
          <a:xfrm>
            <a:off x="495300" y="829300"/>
            <a:ext cx="8039100" cy="5632311"/>
          </a:xfrm>
          <a:prstGeom prst="rect">
            <a:avLst/>
          </a:prstGeom>
        </p:spPr>
        <p:txBody>
          <a:bodyPr wrap="square">
            <a:spAutoFit/>
          </a:bodyPr>
          <a:lstStyle/>
          <a:p>
            <a:pPr marL="342900" indent="-342900">
              <a:buFont typeface="Arial" panose="020B0604020202020204" pitchFamily="34" charset="0"/>
              <a:buChar char="•"/>
            </a:pPr>
            <a:r>
              <a:rPr lang="en-US" sz="2000" dirty="0" smtClean="0"/>
              <a:t>Concerns have been expressed to ERCOT that NPRR639 as implemented was not consistent with the intention of the market and is therefore leading to disproportionate changes in collateral requirements.  ERCOT therefore agreed to review the issue with TAC and sponsor any resulting NPRR or required parameter revision.</a:t>
            </a:r>
          </a:p>
          <a:p>
            <a:pPr marL="342900" indent="-342900">
              <a:buFont typeface="Arial" panose="020B0604020202020204" pitchFamily="34" charset="0"/>
              <a:buChar char="•"/>
            </a:pPr>
            <a:endParaRPr lang="en-US" sz="2000" dirty="0" smtClean="0"/>
          </a:p>
          <a:p>
            <a:pPr marL="342900" indent="-342900">
              <a:buFont typeface="Arial" panose="020B0604020202020204" pitchFamily="34" charset="0"/>
              <a:buChar char="•"/>
            </a:pPr>
            <a:r>
              <a:rPr lang="en-US" sz="2000" dirty="0" smtClean="0"/>
              <a:t>Specifically, the concern was that the five-day extrapolation period applied to Load was not intended to apply to Counter-Parties that represent both Load and generation.</a:t>
            </a:r>
          </a:p>
          <a:p>
            <a:pPr marL="342900" indent="-342900">
              <a:buFont typeface="Arial" panose="020B0604020202020204" pitchFamily="34" charset="0"/>
              <a:buChar char="•"/>
            </a:pPr>
            <a:endParaRPr lang="en-US" sz="2000" dirty="0"/>
          </a:p>
          <a:p>
            <a:pPr marL="342900" indent="-342900">
              <a:buFont typeface="Arial" panose="020B0604020202020204" pitchFamily="34" charset="0"/>
              <a:buChar char="•"/>
            </a:pPr>
            <a:r>
              <a:rPr lang="en-US" sz="2000" dirty="0" smtClean="0"/>
              <a:t>ERCOT requests feedback from TAC to clarify:</a:t>
            </a:r>
          </a:p>
          <a:p>
            <a:pPr marL="800100" lvl="1" indent="-342900">
              <a:buFont typeface="Arial" panose="020B0604020202020204" pitchFamily="34" charset="0"/>
              <a:buChar char="•"/>
            </a:pPr>
            <a:r>
              <a:rPr lang="en-US" sz="2000" dirty="0" smtClean="0"/>
              <a:t>Whether the provisions of NPRR639 as implemented were consistent with the intention of the market, and if not; </a:t>
            </a:r>
          </a:p>
          <a:p>
            <a:pPr marL="800100" lvl="1" indent="-342900">
              <a:buFont typeface="Arial" panose="020B0604020202020204" pitchFamily="34" charset="0"/>
              <a:buChar char="•"/>
            </a:pPr>
            <a:r>
              <a:rPr lang="en-US" sz="2000" dirty="0" smtClean="0"/>
              <a:t>Are revisions to parameter values appropriate to allow time for corrections to Protocol language.</a:t>
            </a:r>
          </a:p>
          <a:p>
            <a:pPr marL="342900" indent="-342900">
              <a:buFont typeface="Arial" panose="020B0604020202020204" pitchFamily="34" charset="0"/>
              <a:buChar char="•"/>
            </a:pPr>
            <a:endParaRPr lang="en-US" sz="2000" dirty="0"/>
          </a:p>
          <a:p>
            <a:pPr marL="342900" indent="-342900">
              <a:buFont typeface="Arial" panose="020B0604020202020204" pitchFamily="34" charset="0"/>
              <a:buChar char="•"/>
            </a:pPr>
            <a:endParaRPr lang="en-US" sz="2000" dirty="0" smtClean="0"/>
          </a:p>
        </p:txBody>
      </p:sp>
      <p:sp>
        <p:nvSpPr>
          <p:cNvPr id="7" name="Title 1"/>
          <p:cNvSpPr txBox="1">
            <a:spLocks/>
          </p:cNvSpPr>
          <p:nvPr/>
        </p:nvSpPr>
        <p:spPr bwMode="auto">
          <a:xfrm>
            <a:off x="571500" y="12700"/>
            <a:ext cx="7627991" cy="5715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l" rtl="0" eaLnBrk="0" fontAlgn="base" hangingPunct="0">
              <a:spcBef>
                <a:spcPct val="0"/>
              </a:spcBef>
              <a:spcAft>
                <a:spcPct val="0"/>
              </a:spcAft>
              <a:defRPr sz="2000">
                <a:solidFill>
                  <a:schemeClr val="tx1"/>
                </a:solidFill>
                <a:latin typeface="+mj-lt"/>
                <a:ea typeface="+mj-ea"/>
                <a:cs typeface="+mj-cs"/>
              </a:defRPr>
            </a:lvl1pPr>
            <a:lvl2pPr algn="l" rtl="0" eaLnBrk="0" fontAlgn="base" hangingPunct="0">
              <a:spcBef>
                <a:spcPct val="0"/>
              </a:spcBef>
              <a:spcAft>
                <a:spcPct val="0"/>
              </a:spcAft>
              <a:defRPr sz="2000">
                <a:solidFill>
                  <a:schemeClr val="tx1"/>
                </a:solidFill>
                <a:latin typeface="Arial Black" pitchFamily="34" charset="0"/>
              </a:defRPr>
            </a:lvl2pPr>
            <a:lvl3pPr algn="l" rtl="0" eaLnBrk="0" fontAlgn="base" hangingPunct="0">
              <a:spcBef>
                <a:spcPct val="0"/>
              </a:spcBef>
              <a:spcAft>
                <a:spcPct val="0"/>
              </a:spcAft>
              <a:defRPr sz="2000">
                <a:solidFill>
                  <a:schemeClr val="tx1"/>
                </a:solidFill>
                <a:latin typeface="Arial Black" pitchFamily="34" charset="0"/>
              </a:defRPr>
            </a:lvl3pPr>
            <a:lvl4pPr algn="l" rtl="0" eaLnBrk="0" fontAlgn="base" hangingPunct="0">
              <a:spcBef>
                <a:spcPct val="0"/>
              </a:spcBef>
              <a:spcAft>
                <a:spcPct val="0"/>
              </a:spcAft>
              <a:defRPr sz="2000">
                <a:solidFill>
                  <a:schemeClr val="tx1"/>
                </a:solidFill>
                <a:latin typeface="Arial Black" pitchFamily="34" charset="0"/>
              </a:defRPr>
            </a:lvl4pPr>
            <a:lvl5pPr algn="l" rtl="0" eaLnBrk="0" fontAlgn="base" hangingPunct="0">
              <a:spcBef>
                <a:spcPct val="0"/>
              </a:spcBef>
              <a:spcAft>
                <a:spcPct val="0"/>
              </a:spcAft>
              <a:defRPr sz="2000">
                <a:solidFill>
                  <a:schemeClr val="tx1"/>
                </a:solidFill>
                <a:latin typeface="Arial Black" pitchFamily="34" charset="0"/>
              </a:defRPr>
            </a:lvl5pPr>
            <a:lvl6pPr marL="457200" algn="l" rtl="0" fontAlgn="base">
              <a:spcBef>
                <a:spcPct val="0"/>
              </a:spcBef>
              <a:spcAft>
                <a:spcPct val="0"/>
              </a:spcAft>
              <a:defRPr sz="2000">
                <a:solidFill>
                  <a:schemeClr val="bg1"/>
                </a:solidFill>
                <a:latin typeface="Arial Black" pitchFamily="34" charset="0"/>
              </a:defRPr>
            </a:lvl6pPr>
            <a:lvl7pPr marL="914400" algn="l" rtl="0" fontAlgn="base">
              <a:spcBef>
                <a:spcPct val="0"/>
              </a:spcBef>
              <a:spcAft>
                <a:spcPct val="0"/>
              </a:spcAft>
              <a:defRPr sz="2000">
                <a:solidFill>
                  <a:schemeClr val="bg1"/>
                </a:solidFill>
                <a:latin typeface="Arial Black" pitchFamily="34" charset="0"/>
              </a:defRPr>
            </a:lvl7pPr>
            <a:lvl8pPr marL="1371600" algn="l" rtl="0" fontAlgn="base">
              <a:spcBef>
                <a:spcPct val="0"/>
              </a:spcBef>
              <a:spcAft>
                <a:spcPct val="0"/>
              </a:spcAft>
              <a:defRPr sz="2000">
                <a:solidFill>
                  <a:schemeClr val="bg1"/>
                </a:solidFill>
                <a:latin typeface="Arial Black" pitchFamily="34" charset="0"/>
              </a:defRPr>
            </a:lvl8pPr>
            <a:lvl9pPr marL="1828800" algn="l" rtl="0" fontAlgn="base">
              <a:spcBef>
                <a:spcPct val="0"/>
              </a:spcBef>
              <a:spcAft>
                <a:spcPct val="0"/>
              </a:spcAft>
              <a:defRPr sz="2000">
                <a:solidFill>
                  <a:schemeClr val="bg1"/>
                </a:solidFill>
                <a:latin typeface="Arial Black" pitchFamily="34" charset="0"/>
              </a:defRPr>
            </a:lvl9pPr>
          </a:lstStyle>
          <a:p>
            <a:r>
              <a:rPr lang="en-US" dirty="0" smtClean="0"/>
              <a:t>Review of Minimum Current Exposure as Revised by NPRR639</a:t>
            </a:r>
            <a:endParaRPr lang="en-US" dirty="0" smtClean="0"/>
          </a:p>
        </p:txBody>
      </p:sp>
    </p:spTree>
    <p:extLst>
      <p:ext uri="{BB962C8B-B14F-4D97-AF65-F5344CB8AC3E}">
        <p14:creationId xmlns:p14="http://schemas.microsoft.com/office/powerpoint/2010/main" val="242456353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p:nvPr/>
        </p:nvSpPr>
        <p:spPr>
          <a:xfrm>
            <a:off x="1063290" y="6046466"/>
            <a:ext cx="6867526" cy="415498"/>
          </a:xfrm>
          <a:prstGeom prst="rect">
            <a:avLst/>
          </a:prstGeom>
          <a:noFill/>
        </p:spPr>
        <p:txBody>
          <a:bodyPr wrap="square" rtlCol="0">
            <a:spAutoFit/>
          </a:bodyPr>
          <a:lstStyle/>
          <a:p>
            <a:pPr algn="l"/>
            <a:endParaRPr lang="en-US" sz="1050" dirty="0" smtClean="0"/>
          </a:p>
          <a:p>
            <a:pPr algn="l"/>
            <a:r>
              <a:rPr lang="en-US" sz="1050" dirty="0" smtClean="0"/>
              <a:t>ERCOT</a:t>
            </a:r>
            <a:r>
              <a:rPr lang="en-US" sz="1050" baseline="0" dirty="0" smtClean="0"/>
              <a:t> Public</a:t>
            </a:r>
            <a:endParaRPr lang="en-US" sz="1050" dirty="0"/>
          </a:p>
        </p:txBody>
      </p:sp>
      <p:sp>
        <p:nvSpPr>
          <p:cNvPr id="8" name="Rectangle 7"/>
          <p:cNvSpPr/>
          <p:nvPr/>
        </p:nvSpPr>
        <p:spPr>
          <a:xfrm>
            <a:off x="508000" y="2600696"/>
            <a:ext cx="8153400" cy="461665"/>
          </a:xfrm>
          <a:prstGeom prst="rect">
            <a:avLst/>
          </a:prstGeom>
        </p:spPr>
        <p:txBody>
          <a:bodyPr wrap="square">
            <a:spAutoFit/>
          </a:bodyPr>
          <a:lstStyle/>
          <a:p>
            <a:pPr algn="ctr"/>
            <a:r>
              <a:rPr lang="en-US" sz="2400" dirty="0" smtClean="0">
                <a:sym typeface="Wingdings" pitchFamily="2" charset="2"/>
              </a:rPr>
              <a:t>Questions</a:t>
            </a:r>
            <a:endParaRPr lang="en-US" sz="2800" b="1" dirty="0">
              <a:sym typeface="Wingdings" pitchFamily="2" charset="2"/>
            </a:endParaRPr>
          </a:p>
        </p:txBody>
      </p:sp>
      <p:sp>
        <p:nvSpPr>
          <p:cNvPr id="7" name="Title 1"/>
          <p:cNvSpPr txBox="1">
            <a:spLocks/>
          </p:cNvSpPr>
          <p:nvPr/>
        </p:nvSpPr>
        <p:spPr bwMode="auto">
          <a:xfrm>
            <a:off x="571500" y="12700"/>
            <a:ext cx="7627991" cy="5715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l" rtl="0" eaLnBrk="0" fontAlgn="base" hangingPunct="0">
              <a:spcBef>
                <a:spcPct val="0"/>
              </a:spcBef>
              <a:spcAft>
                <a:spcPct val="0"/>
              </a:spcAft>
              <a:defRPr sz="2000">
                <a:solidFill>
                  <a:schemeClr val="tx1"/>
                </a:solidFill>
                <a:latin typeface="+mj-lt"/>
                <a:ea typeface="+mj-ea"/>
                <a:cs typeface="+mj-cs"/>
              </a:defRPr>
            </a:lvl1pPr>
            <a:lvl2pPr algn="l" rtl="0" eaLnBrk="0" fontAlgn="base" hangingPunct="0">
              <a:spcBef>
                <a:spcPct val="0"/>
              </a:spcBef>
              <a:spcAft>
                <a:spcPct val="0"/>
              </a:spcAft>
              <a:defRPr sz="2000">
                <a:solidFill>
                  <a:schemeClr val="tx1"/>
                </a:solidFill>
                <a:latin typeface="Arial Black" pitchFamily="34" charset="0"/>
              </a:defRPr>
            </a:lvl2pPr>
            <a:lvl3pPr algn="l" rtl="0" eaLnBrk="0" fontAlgn="base" hangingPunct="0">
              <a:spcBef>
                <a:spcPct val="0"/>
              </a:spcBef>
              <a:spcAft>
                <a:spcPct val="0"/>
              </a:spcAft>
              <a:defRPr sz="2000">
                <a:solidFill>
                  <a:schemeClr val="tx1"/>
                </a:solidFill>
                <a:latin typeface="Arial Black" pitchFamily="34" charset="0"/>
              </a:defRPr>
            </a:lvl3pPr>
            <a:lvl4pPr algn="l" rtl="0" eaLnBrk="0" fontAlgn="base" hangingPunct="0">
              <a:spcBef>
                <a:spcPct val="0"/>
              </a:spcBef>
              <a:spcAft>
                <a:spcPct val="0"/>
              </a:spcAft>
              <a:defRPr sz="2000">
                <a:solidFill>
                  <a:schemeClr val="tx1"/>
                </a:solidFill>
                <a:latin typeface="Arial Black" pitchFamily="34" charset="0"/>
              </a:defRPr>
            </a:lvl4pPr>
            <a:lvl5pPr algn="l" rtl="0" eaLnBrk="0" fontAlgn="base" hangingPunct="0">
              <a:spcBef>
                <a:spcPct val="0"/>
              </a:spcBef>
              <a:spcAft>
                <a:spcPct val="0"/>
              </a:spcAft>
              <a:defRPr sz="2000">
                <a:solidFill>
                  <a:schemeClr val="tx1"/>
                </a:solidFill>
                <a:latin typeface="Arial Black" pitchFamily="34" charset="0"/>
              </a:defRPr>
            </a:lvl5pPr>
            <a:lvl6pPr marL="457200" algn="l" rtl="0" fontAlgn="base">
              <a:spcBef>
                <a:spcPct val="0"/>
              </a:spcBef>
              <a:spcAft>
                <a:spcPct val="0"/>
              </a:spcAft>
              <a:defRPr sz="2000">
                <a:solidFill>
                  <a:schemeClr val="bg1"/>
                </a:solidFill>
                <a:latin typeface="Arial Black" pitchFamily="34" charset="0"/>
              </a:defRPr>
            </a:lvl6pPr>
            <a:lvl7pPr marL="914400" algn="l" rtl="0" fontAlgn="base">
              <a:spcBef>
                <a:spcPct val="0"/>
              </a:spcBef>
              <a:spcAft>
                <a:spcPct val="0"/>
              </a:spcAft>
              <a:defRPr sz="2000">
                <a:solidFill>
                  <a:schemeClr val="bg1"/>
                </a:solidFill>
                <a:latin typeface="Arial Black" pitchFamily="34" charset="0"/>
              </a:defRPr>
            </a:lvl7pPr>
            <a:lvl8pPr marL="1371600" algn="l" rtl="0" fontAlgn="base">
              <a:spcBef>
                <a:spcPct val="0"/>
              </a:spcBef>
              <a:spcAft>
                <a:spcPct val="0"/>
              </a:spcAft>
              <a:defRPr sz="2000">
                <a:solidFill>
                  <a:schemeClr val="bg1"/>
                </a:solidFill>
                <a:latin typeface="Arial Black" pitchFamily="34" charset="0"/>
              </a:defRPr>
            </a:lvl8pPr>
            <a:lvl9pPr marL="1828800" algn="l" rtl="0" fontAlgn="base">
              <a:spcBef>
                <a:spcPct val="0"/>
              </a:spcBef>
              <a:spcAft>
                <a:spcPct val="0"/>
              </a:spcAft>
              <a:defRPr sz="2000">
                <a:solidFill>
                  <a:schemeClr val="bg1"/>
                </a:solidFill>
                <a:latin typeface="Arial Black" pitchFamily="34" charset="0"/>
              </a:defRPr>
            </a:lvl9pPr>
          </a:lstStyle>
          <a:p>
            <a:r>
              <a:rPr lang="en-US" dirty="0" smtClean="0"/>
              <a:t>Review of Minimum Current Exposure as Revised by NPRR639</a:t>
            </a:r>
            <a:endParaRPr lang="en-US" dirty="0" smtClean="0"/>
          </a:p>
        </p:txBody>
      </p:sp>
    </p:spTree>
    <p:extLst>
      <p:ext uri="{BB962C8B-B14F-4D97-AF65-F5344CB8AC3E}">
        <p14:creationId xmlns:p14="http://schemas.microsoft.com/office/powerpoint/2010/main" val="833786467"/>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ERCOT Colors">
      <a:dk1>
        <a:sysClr val="windowText" lastClr="000000"/>
      </a:dk1>
      <a:lt1>
        <a:sysClr val="window" lastClr="FFFFFF"/>
      </a:lt1>
      <a:dk2>
        <a:srgbClr val="00385E"/>
      </a:dk2>
      <a:lt2>
        <a:srgbClr val="EEECE1"/>
      </a:lt2>
      <a:accent1>
        <a:srgbClr val="008373"/>
      </a:accent1>
      <a:accent2>
        <a:srgbClr val="056BB8"/>
      </a:accent2>
      <a:accent3>
        <a:srgbClr val="680546"/>
      </a:accent3>
      <a:accent4>
        <a:srgbClr val="FDC709"/>
      </a:accent4>
      <a:accent5>
        <a:srgbClr val="E5E5E2"/>
      </a:accent5>
      <a:accent6>
        <a:srgbClr val="1F8A45"/>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ERCOT Limited</Information_x0020_Classification>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7F5894F7-4D7A-4D8F-A591-B84DC218AF70}">
  <ds:schemaRefs>
    <ds:schemaRef ds:uri="http://schemas.microsoft.com/office/2006/documentManagement/types"/>
    <ds:schemaRef ds:uri="http://schemas.microsoft.com/office/infopath/2007/PartnerControls"/>
    <ds:schemaRef ds:uri="http://purl.org/dc/elements/1.1/"/>
    <ds:schemaRef ds:uri="http://purl.org/dc/terms/"/>
    <ds:schemaRef ds:uri="c34af464-7aa1-4edd-9be4-83dffc1cb926"/>
    <ds:schemaRef ds:uri="http://www.w3.org/XML/1998/namespace"/>
    <ds:schemaRef ds:uri="http://purl.org/dc/dcmitype/"/>
    <ds:schemaRef ds:uri="http://schemas.openxmlformats.org/package/2006/metadata/core-properties"/>
    <ds:schemaRef ds:uri="http://schemas.microsoft.com/office/2006/metadata/properties"/>
  </ds:schemaRefs>
</ds:datastoreItem>
</file>

<file path=customXml/itemProps2.xml><?xml version="1.0" encoding="utf-8"?>
<ds:datastoreItem xmlns:ds="http://schemas.openxmlformats.org/officeDocument/2006/customXml" ds:itemID="{87D2A1B0-FF3E-4009-940D-AED0EB70AA20}">
  <ds:schemaRefs>
    <ds:schemaRef ds:uri="http://schemas.microsoft.com/sharepoint/v3/contenttype/forms"/>
  </ds:schemaRefs>
</ds:datastoreItem>
</file>

<file path=customXml/itemProps3.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24788</TotalTime>
  <Words>272</Words>
  <Application>Microsoft Office PowerPoint</Application>
  <PresentationFormat>On-screen Show (4:3)</PresentationFormat>
  <Paragraphs>29</Paragraphs>
  <Slides>4</Slides>
  <Notes>0</Notes>
  <HiddenSlides>0</HiddenSlides>
  <MMClips>0</MMClips>
  <ScaleCrop>false</ScaleCrop>
  <HeadingPairs>
    <vt:vector size="4" baseType="variant">
      <vt:variant>
        <vt:lpstr>Theme</vt:lpstr>
      </vt:variant>
      <vt:variant>
        <vt:i4>2</vt:i4>
      </vt:variant>
      <vt:variant>
        <vt:lpstr>Slide Titles</vt:lpstr>
      </vt:variant>
      <vt:variant>
        <vt:i4>4</vt:i4>
      </vt:variant>
    </vt:vector>
  </HeadingPairs>
  <TitlesOfParts>
    <vt:vector size="6" baseType="lpstr">
      <vt:lpstr>Office Theme</vt:lpstr>
      <vt:lpstr>Custom Design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Ruane, Mark</cp:lastModifiedBy>
  <cp:revision>338</cp:revision>
  <cp:lastPrinted>2014-07-21T20:53:41Z</cp:lastPrinted>
  <dcterms:created xsi:type="dcterms:W3CDTF">2010-04-12T23:12:02Z</dcterms:created>
  <dcterms:modified xsi:type="dcterms:W3CDTF">2015-07-27T18:51:21Z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