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5" r:id="rId3"/>
    <p:sldId id="268" r:id="rId4"/>
    <p:sldId id="267" r:id="rId5"/>
    <p:sldId id="275" r:id="rId6"/>
    <p:sldId id="270" r:id="rId7"/>
    <p:sldId id="271" r:id="rId8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8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howGuides="1">
      <p:cViewPr varScale="1">
        <p:scale>
          <a:sx n="33" d="100"/>
          <a:sy n="33" d="100"/>
        </p:scale>
        <p:origin x="-150" y="-8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060F7B-9920-4F24-BE71-F0E4E3B7B934}" type="doc">
      <dgm:prSet loTypeId="urn:microsoft.com/office/officeart/2005/8/layout/radial6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AA38CBC9-AC6B-457D-9F63-4D1AB8E7793E}">
      <dgm:prSet phldrT="[Text]"/>
      <dgm:spPr/>
      <dgm:t>
        <a:bodyPr/>
        <a:lstStyle/>
        <a:p>
          <a:r>
            <a:rPr lang="en-US" dirty="0" smtClean="0"/>
            <a:t>DER Concept Paper</a:t>
          </a:r>
          <a:endParaRPr lang="en-US" dirty="0"/>
        </a:p>
      </dgm:t>
    </dgm:pt>
    <dgm:pt modelId="{02DFC051-974F-4AF1-85DB-FFF5F1CCD57A}" type="parTrans" cxnId="{F68BA8B4-E5E5-4A12-9338-5CF5693ADCA2}">
      <dgm:prSet/>
      <dgm:spPr/>
      <dgm:t>
        <a:bodyPr/>
        <a:lstStyle/>
        <a:p>
          <a:endParaRPr lang="en-US"/>
        </a:p>
      </dgm:t>
    </dgm:pt>
    <dgm:pt modelId="{7ACF197E-8A7D-4D14-A941-EE15BE87306C}" type="sibTrans" cxnId="{F68BA8B4-E5E5-4A12-9338-5CF5693ADCA2}">
      <dgm:prSet/>
      <dgm:spPr/>
      <dgm:t>
        <a:bodyPr/>
        <a:lstStyle/>
        <a:p>
          <a:endParaRPr lang="en-US"/>
        </a:p>
      </dgm:t>
    </dgm:pt>
    <dgm:pt modelId="{50789F86-D3CE-4C0B-B830-60161BD38E85}">
      <dgm:prSet phldrT="[Text]"/>
      <dgm:spPr/>
      <dgm:t>
        <a:bodyPr/>
        <a:lstStyle/>
        <a:p>
          <a:r>
            <a:rPr lang="en-US" dirty="0" smtClean="0"/>
            <a:t>Process</a:t>
          </a:r>
          <a:endParaRPr lang="en-US" dirty="0"/>
        </a:p>
      </dgm:t>
    </dgm:pt>
    <dgm:pt modelId="{6D6B568F-9C4B-44DB-A886-035491FEC9C2}" type="parTrans" cxnId="{1593062C-A63F-4042-94C9-FF0880BD82E8}">
      <dgm:prSet/>
      <dgm:spPr/>
      <dgm:t>
        <a:bodyPr/>
        <a:lstStyle/>
        <a:p>
          <a:endParaRPr lang="en-US"/>
        </a:p>
      </dgm:t>
    </dgm:pt>
    <dgm:pt modelId="{775D1C29-7B88-46A3-9FAD-95EFDC006E81}" type="sibTrans" cxnId="{1593062C-A63F-4042-94C9-FF0880BD82E8}">
      <dgm:prSet/>
      <dgm:spPr/>
      <dgm:t>
        <a:bodyPr/>
        <a:lstStyle/>
        <a:p>
          <a:endParaRPr lang="en-US"/>
        </a:p>
      </dgm:t>
    </dgm:pt>
    <dgm:pt modelId="{87E6D3C0-9C36-4C9B-9EE4-FCB2F172CF62}">
      <dgm:prSet phldrT="[Text]" custT="1"/>
      <dgm:spPr/>
      <dgm:t>
        <a:bodyPr/>
        <a:lstStyle/>
        <a:p>
          <a:r>
            <a:rPr lang="en-US" sz="1600" dirty="0" smtClean="0"/>
            <a:t>Practicality</a:t>
          </a:r>
          <a:endParaRPr lang="en-US" sz="1600" dirty="0"/>
        </a:p>
      </dgm:t>
    </dgm:pt>
    <dgm:pt modelId="{1916856A-C084-48E2-AF18-70269AD79DF2}" type="parTrans" cxnId="{EB3E6C57-F560-450F-B619-F6F67905927D}">
      <dgm:prSet/>
      <dgm:spPr/>
      <dgm:t>
        <a:bodyPr/>
        <a:lstStyle/>
        <a:p>
          <a:endParaRPr lang="en-US"/>
        </a:p>
      </dgm:t>
    </dgm:pt>
    <dgm:pt modelId="{5C1F42F6-070E-4EBA-8EBC-C32D27C49363}" type="sibTrans" cxnId="{EB3E6C57-F560-450F-B619-F6F67905927D}">
      <dgm:prSet/>
      <dgm:spPr/>
      <dgm:t>
        <a:bodyPr/>
        <a:lstStyle/>
        <a:p>
          <a:endParaRPr lang="en-US"/>
        </a:p>
      </dgm:t>
    </dgm:pt>
    <dgm:pt modelId="{20EB584B-A7B7-43D9-BF6A-2C9338C05B4D}">
      <dgm:prSet phldrT="[Text]"/>
      <dgm:spPr/>
      <dgm:t>
        <a:bodyPr/>
        <a:lstStyle/>
        <a:p>
          <a:r>
            <a:rPr lang="en-US" dirty="0" smtClean="0"/>
            <a:t>Reliability</a:t>
          </a:r>
          <a:endParaRPr lang="en-US" dirty="0"/>
        </a:p>
      </dgm:t>
    </dgm:pt>
    <dgm:pt modelId="{6E0D28F6-A05C-413F-A991-03D9F094F998}" type="parTrans" cxnId="{FBE6BCEA-0F85-486D-B532-D55CCA25A01D}">
      <dgm:prSet/>
      <dgm:spPr/>
      <dgm:t>
        <a:bodyPr/>
        <a:lstStyle/>
        <a:p>
          <a:endParaRPr lang="en-US"/>
        </a:p>
      </dgm:t>
    </dgm:pt>
    <dgm:pt modelId="{B04B74A7-039D-46F2-A30E-0D07E04CAE1A}" type="sibTrans" cxnId="{FBE6BCEA-0F85-486D-B532-D55CCA25A01D}">
      <dgm:prSet/>
      <dgm:spPr/>
      <dgm:t>
        <a:bodyPr/>
        <a:lstStyle/>
        <a:p>
          <a:endParaRPr lang="en-US"/>
        </a:p>
      </dgm:t>
    </dgm:pt>
    <dgm:pt modelId="{7E2B8B4E-293F-43EE-AB7D-6598814ECB3C}">
      <dgm:prSet phldrT="[Text]"/>
      <dgm:spPr/>
      <dgm:t>
        <a:bodyPr/>
        <a:lstStyle/>
        <a:p>
          <a:r>
            <a:rPr lang="en-US" dirty="0" smtClean="0"/>
            <a:t>Equity</a:t>
          </a:r>
          <a:endParaRPr lang="en-US" dirty="0"/>
        </a:p>
      </dgm:t>
    </dgm:pt>
    <dgm:pt modelId="{C9A52CF1-B2E8-4848-8964-6633294F16CC}" type="parTrans" cxnId="{18D120E8-5826-42E7-A890-F4AFB63D3D78}">
      <dgm:prSet/>
      <dgm:spPr/>
      <dgm:t>
        <a:bodyPr/>
        <a:lstStyle/>
        <a:p>
          <a:endParaRPr lang="en-US"/>
        </a:p>
      </dgm:t>
    </dgm:pt>
    <dgm:pt modelId="{03860152-2A6F-476F-91FD-CBA9D7B26338}" type="sibTrans" cxnId="{18D120E8-5826-42E7-A890-F4AFB63D3D78}">
      <dgm:prSet/>
      <dgm:spPr/>
      <dgm:t>
        <a:bodyPr/>
        <a:lstStyle/>
        <a:p>
          <a:endParaRPr lang="en-US"/>
        </a:p>
      </dgm:t>
    </dgm:pt>
    <dgm:pt modelId="{B0C37B97-914B-49F2-84E5-94B39EF2352F}" type="pres">
      <dgm:prSet presAssocID="{B8060F7B-9920-4F24-BE71-F0E4E3B7B93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2BB9C9C-582A-4226-99A2-A6A4B7AD887A}" type="pres">
      <dgm:prSet presAssocID="{AA38CBC9-AC6B-457D-9F63-4D1AB8E7793E}" presName="centerShape" presStyleLbl="node0" presStyleIdx="0" presStyleCnt="1"/>
      <dgm:spPr/>
      <dgm:t>
        <a:bodyPr/>
        <a:lstStyle/>
        <a:p>
          <a:endParaRPr lang="en-US"/>
        </a:p>
      </dgm:t>
    </dgm:pt>
    <dgm:pt modelId="{0B9D5D8D-AE9B-4E3C-8081-7E5A4C702F02}" type="pres">
      <dgm:prSet presAssocID="{50789F86-D3CE-4C0B-B830-60161BD38E8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755371-EE00-4D9C-9546-B5D2DEB3691D}" type="pres">
      <dgm:prSet presAssocID="{50789F86-D3CE-4C0B-B830-60161BD38E85}" presName="dummy" presStyleCnt="0"/>
      <dgm:spPr/>
    </dgm:pt>
    <dgm:pt modelId="{65DE7562-7D1C-4B0F-8927-12F8E6C5F5AF}" type="pres">
      <dgm:prSet presAssocID="{775D1C29-7B88-46A3-9FAD-95EFDC006E81}" presName="sibTrans" presStyleLbl="sibTrans2D1" presStyleIdx="0" presStyleCnt="4"/>
      <dgm:spPr/>
      <dgm:t>
        <a:bodyPr/>
        <a:lstStyle/>
        <a:p>
          <a:endParaRPr lang="en-US"/>
        </a:p>
      </dgm:t>
    </dgm:pt>
    <dgm:pt modelId="{1C226D9E-C8BD-43C0-B5A7-66592C02513E}" type="pres">
      <dgm:prSet presAssocID="{87E6D3C0-9C36-4C9B-9EE4-FCB2F172CF62}" presName="node" presStyleLbl="node1" presStyleIdx="1" presStyleCnt="4" custScaleX="1095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93314B-ED13-4B02-B199-BBF658DCCBEE}" type="pres">
      <dgm:prSet presAssocID="{87E6D3C0-9C36-4C9B-9EE4-FCB2F172CF62}" presName="dummy" presStyleCnt="0"/>
      <dgm:spPr/>
    </dgm:pt>
    <dgm:pt modelId="{22CB3940-637A-4C32-AB7F-CFAD929A59AB}" type="pres">
      <dgm:prSet presAssocID="{5C1F42F6-070E-4EBA-8EBC-C32D27C49363}" presName="sibTrans" presStyleLbl="sibTrans2D1" presStyleIdx="1" presStyleCnt="4"/>
      <dgm:spPr/>
      <dgm:t>
        <a:bodyPr/>
        <a:lstStyle/>
        <a:p>
          <a:endParaRPr lang="en-US"/>
        </a:p>
      </dgm:t>
    </dgm:pt>
    <dgm:pt modelId="{29DFD080-5F1B-4B82-A3B2-DA9D6DF3694E}" type="pres">
      <dgm:prSet presAssocID="{20EB584B-A7B7-43D9-BF6A-2C9338C05B4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0BB87F-E2C7-4D7C-BF8F-45EA9A4A93F1}" type="pres">
      <dgm:prSet presAssocID="{20EB584B-A7B7-43D9-BF6A-2C9338C05B4D}" presName="dummy" presStyleCnt="0"/>
      <dgm:spPr/>
    </dgm:pt>
    <dgm:pt modelId="{53B5DF5F-8B8B-41EF-8531-276CBECDCAB4}" type="pres">
      <dgm:prSet presAssocID="{B04B74A7-039D-46F2-A30E-0D07E04CAE1A}" presName="sibTrans" presStyleLbl="sibTrans2D1" presStyleIdx="2" presStyleCnt="4"/>
      <dgm:spPr/>
      <dgm:t>
        <a:bodyPr/>
        <a:lstStyle/>
        <a:p>
          <a:endParaRPr lang="en-US"/>
        </a:p>
      </dgm:t>
    </dgm:pt>
    <dgm:pt modelId="{B3F8C3C3-65FB-486F-82C0-A8478B7022B9}" type="pres">
      <dgm:prSet presAssocID="{7E2B8B4E-293F-43EE-AB7D-6598814ECB3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5FDCB9-5F59-4F26-9EF0-749F42DEA7F0}" type="pres">
      <dgm:prSet presAssocID="{7E2B8B4E-293F-43EE-AB7D-6598814ECB3C}" presName="dummy" presStyleCnt="0"/>
      <dgm:spPr/>
    </dgm:pt>
    <dgm:pt modelId="{FADEA337-AD34-4422-B53A-01423AF1AC8F}" type="pres">
      <dgm:prSet presAssocID="{03860152-2A6F-476F-91FD-CBA9D7B26338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66D10D89-90C6-4D3D-B022-615F34E0F6A8}" type="presOf" srcId="{B8060F7B-9920-4F24-BE71-F0E4E3B7B934}" destId="{B0C37B97-914B-49F2-84E5-94B39EF2352F}" srcOrd="0" destOrd="0" presId="urn:microsoft.com/office/officeart/2005/8/layout/radial6"/>
    <dgm:cxn modelId="{D34E2ED8-ECCD-4FDF-AE76-C792B052F77C}" type="presOf" srcId="{5C1F42F6-070E-4EBA-8EBC-C32D27C49363}" destId="{22CB3940-637A-4C32-AB7F-CFAD929A59AB}" srcOrd="0" destOrd="0" presId="urn:microsoft.com/office/officeart/2005/8/layout/radial6"/>
    <dgm:cxn modelId="{213B572F-3D42-4865-8468-2B23B55DDDF6}" type="presOf" srcId="{775D1C29-7B88-46A3-9FAD-95EFDC006E81}" destId="{65DE7562-7D1C-4B0F-8927-12F8E6C5F5AF}" srcOrd="0" destOrd="0" presId="urn:microsoft.com/office/officeart/2005/8/layout/radial6"/>
    <dgm:cxn modelId="{3E929F04-D66A-4ADD-A218-BA7B4D2C65EC}" type="presOf" srcId="{B04B74A7-039D-46F2-A30E-0D07E04CAE1A}" destId="{53B5DF5F-8B8B-41EF-8531-276CBECDCAB4}" srcOrd="0" destOrd="0" presId="urn:microsoft.com/office/officeart/2005/8/layout/radial6"/>
    <dgm:cxn modelId="{1593062C-A63F-4042-94C9-FF0880BD82E8}" srcId="{AA38CBC9-AC6B-457D-9F63-4D1AB8E7793E}" destId="{50789F86-D3CE-4C0B-B830-60161BD38E85}" srcOrd="0" destOrd="0" parTransId="{6D6B568F-9C4B-44DB-A886-035491FEC9C2}" sibTransId="{775D1C29-7B88-46A3-9FAD-95EFDC006E81}"/>
    <dgm:cxn modelId="{B0853F4E-0D10-4453-BA0F-87D700E6FDEE}" type="presOf" srcId="{7E2B8B4E-293F-43EE-AB7D-6598814ECB3C}" destId="{B3F8C3C3-65FB-486F-82C0-A8478B7022B9}" srcOrd="0" destOrd="0" presId="urn:microsoft.com/office/officeart/2005/8/layout/radial6"/>
    <dgm:cxn modelId="{EB3E6C57-F560-450F-B619-F6F67905927D}" srcId="{AA38CBC9-AC6B-457D-9F63-4D1AB8E7793E}" destId="{87E6D3C0-9C36-4C9B-9EE4-FCB2F172CF62}" srcOrd="1" destOrd="0" parTransId="{1916856A-C084-48E2-AF18-70269AD79DF2}" sibTransId="{5C1F42F6-070E-4EBA-8EBC-C32D27C49363}"/>
    <dgm:cxn modelId="{F68BA8B4-E5E5-4A12-9338-5CF5693ADCA2}" srcId="{B8060F7B-9920-4F24-BE71-F0E4E3B7B934}" destId="{AA38CBC9-AC6B-457D-9F63-4D1AB8E7793E}" srcOrd="0" destOrd="0" parTransId="{02DFC051-974F-4AF1-85DB-FFF5F1CCD57A}" sibTransId="{7ACF197E-8A7D-4D14-A941-EE15BE87306C}"/>
    <dgm:cxn modelId="{FBE6BCEA-0F85-486D-B532-D55CCA25A01D}" srcId="{AA38CBC9-AC6B-457D-9F63-4D1AB8E7793E}" destId="{20EB584B-A7B7-43D9-BF6A-2C9338C05B4D}" srcOrd="2" destOrd="0" parTransId="{6E0D28F6-A05C-413F-A991-03D9F094F998}" sibTransId="{B04B74A7-039D-46F2-A30E-0D07E04CAE1A}"/>
    <dgm:cxn modelId="{487B127C-E0EE-48AC-AACB-3F827CA01E94}" type="presOf" srcId="{20EB584B-A7B7-43D9-BF6A-2C9338C05B4D}" destId="{29DFD080-5F1B-4B82-A3B2-DA9D6DF3694E}" srcOrd="0" destOrd="0" presId="urn:microsoft.com/office/officeart/2005/8/layout/radial6"/>
    <dgm:cxn modelId="{9F2E5EDD-E3E4-45F7-937A-24FDB14700F0}" type="presOf" srcId="{50789F86-D3CE-4C0B-B830-60161BD38E85}" destId="{0B9D5D8D-AE9B-4E3C-8081-7E5A4C702F02}" srcOrd="0" destOrd="0" presId="urn:microsoft.com/office/officeart/2005/8/layout/radial6"/>
    <dgm:cxn modelId="{18D120E8-5826-42E7-A890-F4AFB63D3D78}" srcId="{AA38CBC9-AC6B-457D-9F63-4D1AB8E7793E}" destId="{7E2B8B4E-293F-43EE-AB7D-6598814ECB3C}" srcOrd="3" destOrd="0" parTransId="{C9A52CF1-B2E8-4848-8964-6633294F16CC}" sibTransId="{03860152-2A6F-476F-91FD-CBA9D7B26338}"/>
    <dgm:cxn modelId="{63BD5587-3071-4797-BB80-7C21100AAD79}" type="presOf" srcId="{03860152-2A6F-476F-91FD-CBA9D7B26338}" destId="{FADEA337-AD34-4422-B53A-01423AF1AC8F}" srcOrd="0" destOrd="0" presId="urn:microsoft.com/office/officeart/2005/8/layout/radial6"/>
    <dgm:cxn modelId="{50E3B5F1-6595-4ED9-B849-AA5F6C21B078}" type="presOf" srcId="{AA38CBC9-AC6B-457D-9F63-4D1AB8E7793E}" destId="{D2BB9C9C-582A-4226-99A2-A6A4B7AD887A}" srcOrd="0" destOrd="0" presId="urn:microsoft.com/office/officeart/2005/8/layout/radial6"/>
    <dgm:cxn modelId="{5F25D665-3021-461A-AA8B-FC4CA49A8593}" type="presOf" srcId="{87E6D3C0-9C36-4C9B-9EE4-FCB2F172CF62}" destId="{1C226D9E-C8BD-43C0-B5A7-66592C02513E}" srcOrd="0" destOrd="0" presId="urn:microsoft.com/office/officeart/2005/8/layout/radial6"/>
    <dgm:cxn modelId="{F8374B3E-B514-46DF-94C4-AF94CDD1D72A}" type="presParOf" srcId="{B0C37B97-914B-49F2-84E5-94B39EF2352F}" destId="{D2BB9C9C-582A-4226-99A2-A6A4B7AD887A}" srcOrd="0" destOrd="0" presId="urn:microsoft.com/office/officeart/2005/8/layout/radial6"/>
    <dgm:cxn modelId="{B24EE426-834F-4DD6-9375-8641C6E734A6}" type="presParOf" srcId="{B0C37B97-914B-49F2-84E5-94B39EF2352F}" destId="{0B9D5D8D-AE9B-4E3C-8081-7E5A4C702F02}" srcOrd="1" destOrd="0" presId="urn:microsoft.com/office/officeart/2005/8/layout/radial6"/>
    <dgm:cxn modelId="{57EC5C98-3760-48A4-BD0C-E28EDE5F22FF}" type="presParOf" srcId="{B0C37B97-914B-49F2-84E5-94B39EF2352F}" destId="{E8755371-EE00-4D9C-9546-B5D2DEB3691D}" srcOrd="2" destOrd="0" presId="urn:microsoft.com/office/officeart/2005/8/layout/radial6"/>
    <dgm:cxn modelId="{DC6214C8-ADD9-43F5-A121-F80593085E69}" type="presParOf" srcId="{B0C37B97-914B-49F2-84E5-94B39EF2352F}" destId="{65DE7562-7D1C-4B0F-8927-12F8E6C5F5AF}" srcOrd="3" destOrd="0" presId="urn:microsoft.com/office/officeart/2005/8/layout/radial6"/>
    <dgm:cxn modelId="{0BFC6664-884E-4547-86F8-E6A9DC5E1A2C}" type="presParOf" srcId="{B0C37B97-914B-49F2-84E5-94B39EF2352F}" destId="{1C226D9E-C8BD-43C0-B5A7-66592C02513E}" srcOrd="4" destOrd="0" presId="urn:microsoft.com/office/officeart/2005/8/layout/radial6"/>
    <dgm:cxn modelId="{FD59564E-8456-4C64-90AE-7451B1A61D7B}" type="presParOf" srcId="{B0C37B97-914B-49F2-84E5-94B39EF2352F}" destId="{2E93314B-ED13-4B02-B199-BBF658DCCBEE}" srcOrd="5" destOrd="0" presId="urn:microsoft.com/office/officeart/2005/8/layout/radial6"/>
    <dgm:cxn modelId="{0276C93F-4BAE-4692-9D59-195EFB181D61}" type="presParOf" srcId="{B0C37B97-914B-49F2-84E5-94B39EF2352F}" destId="{22CB3940-637A-4C32-AB7F-CFAD929A59AB}" srcOrd="6" destOrd="0" presId="urn:microsoft.com/office/officeart/2005/8/layout/radial6"/>
    <dgm:cxn modelId="{F6BE7C54-9B84-4439-9F82-6D0300D28E0A}" type="presParOf" srcId="{B0C37B97-914B-49F2-84E5-94B39EF2352F}" destId="{29DFD080-5F1B-4B82-A3B2-DA9D6DF3694E}" srcOrd="7" destOrd="0" presId="urn:microsoft.com/office/officeart/2005/8/layout/radial6"/>
    <dgm:cxn modelId="{26DA9851-5888-41F8-96BD-77CE364289DB}" type="presParOf" srcId="{B0C37B97-914B-49F2-84E5-94B39EF2352F}" destId="{3C0BB87F-E2C7-4D7C-BF8F-45EA9A4A93F1}" srcOrd="8" destOrd="0" presId="urn:microsoft.com/office/officeart/2005/8/layout/radial6"/>
    <dgm:cxn modelId="{11A7C210-57D3-4E8B-A13F-D81817DA0568}" type="presParOf" srcId="{B0C37B97-914B-49F2-84E5-94B39EF2352F}" destId="{53B5DF5F-8B8B-41EF-8531-276CBECDCAB4}" srcOrd="9" destOrd="0" presId="urn:microsoft.com/office/officeart/2005/8/layout/radial6"/>
    <dgm:cxn modelId="{3ECFF003-35BC-40FA-A10D-1D02DA9C3796}" type="presParOf" srcId="{B0C37B97-914B-49F2-84E5-94B39EF2352F}" destId="{B3F8C3C3-65FB-486F-82C0-A8478B7022B9}" srcOrd="10" destOrd="0" presId="urn:microsoft.com/office/officeart/2005/8/layout/radial6"/>
    <dgm:cxn modelId="{78123318-19B9-426D-8D39-6D0354994D24}" type="presParOf" srcId="{B0C37B97-914B-49F2-84E5-94B39EF2352F}" destId="{655FDCB9-5F59-4F26-9EF0-749F42DEA7F0}" srcOrd="11" destOrd="0" presId="urn:microsoft.com/office/officeart/2005/8/layout/radial6"/>
    <dgm:cxn modelId="{AE0E568C-B8D7-44A2-831B-CC304D53E899}" type="presParOf" srcId="{B0C37B97-914B-49F2-84E5-94B39EF2352F}" destId="{FADEA337-AD34-4422-B53A-01423AF1AC8F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060F7B-9920-4F24-BE71-F0E4E3B7B934}" type="doc">
      <dgm:prSet loTypeId="urn:microsoft.com/office/officeart/2005/8/layout/radial6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AA38CBC9-AC6B-457D-9F63-4D1AB8E7793E}">
      <dgm:prSet phldrT="[Text]"/>
      <dgm:spPr/>
      <dgm:t>
        <a:bodyPr/>
        <a:lstStyle/>
        <a:p>
          <a:r>
            <a:rPr lang="en-US" dirty="0" smtClean="0"/>
            <a:t>DER Concept Paper</a:t>
          </a:r>
          <a:endParaRPr lang="en-US" dirty="0"/>
        </a:p>
      </dgm:t>
    </dgm:pt>
    <dgm:pt modelId="{02DFC051-974F-4AF1-85DB-FFF5F1CCD57A}" type="parTrans" cxnId="{F68BA8B4-E5E5-4A12-9338-5CF5693ADCA2}">
      <dgm:prSet/>
      <dgm:spPr/>
      <dgm:t>
        <a:bodyPr/>
        <a:lstStyle/>
        <a:p>
          <a:endParaRPr lang="en-US"/>
        </a:p>
      </dgm:t>
    </dgm:pt>
    <dgm:pt modelId="{7ACF197E-8A7D-4D14-A941-EE15BE87306C}" type="sibTrans" cxnId="{F68BA8B4-E5E5-4A12-9338-5CF5693ADCA2}">
      <dgm:prSet/>
      <dgm:spPr/>
      <dgm:t>
        <a:bodyPr/>
        <a:lstStyle/>
        <a:p>
          <a:endParaRPr lang="en-US"/>
        </a:p>
      </dgm:t>
    </dgm:pt>
    <dgm:pt modelId="{50789F86-D3CE-4C0B-B830-60161BD38E85}">
      <dgm:prSet phldrT="[Text]"/>
      <dgm:spPr/>
      <dgm:t>
        <a:bodyPr/>
        <a:lstStyle/>
        <a:p>
          <a:r>
            <a:rPr lang="en-US" dirty="0" smtClean="0"/>
            <a:t>Process</a:t>
          </a:r>
          <a:endParaRPr lang="en-US" dirty="0"/>
        </a:p>
      </dgm:t>
    </dgm:pt>
    <dgm:pt modelId="{6D6B568F-9C4B-44DB-A886-035491FEC9C2}" type="parTrans" cxnId="{1593062C-A63F-4042-94C9-FF0880BD82E8}">
      <dgm:prSet/>
      <dgm:spPr/>
      <dgm:t>
        <a:bodyPr/>
        <a:lstStyle/>
        <a:p>
          <a:endParaRPr lang="en-US"/>
        </a:p>
      </dgm:t>
    </dgm:pt>
    <dgm:pt modelId="{775D1C29-7B88-46A3-9FAD-95EFDC006E81}" type="sibTrans" cxnId="{1593062C-A63F-4042-94C9-FF0880BD82E8}">
      <dgm:prSet/>
      <dgm:spPr/>
      <dgm:t>
        <a:bodyPr/>
        <a:lstStyle/>
        <a:p>
          <a:endParaRPr lang="en-US"/>
        </a:p>
      </dgm:t>
    </dgm:pt>
    <dgm:pt modelId="{87E6D3C0-9C36-4C9B-9EE4-FCB2F172CF62}">
      <dgm:prSet phldrT="[Text]" custT="1"/>
      <dgm:spPr/>
      <dgm:t>
        <a:bodyPr/>
        <a:lstStyle/>
        <a:p>
          <a:r>
            <a:rPr lang="en-US" sz="1600" dirty="0" smtClean="0"/>
            <a:t>Practicality</a:t>
          </a:r>
          <a:endParaRPr lang="en-US" sz="1600" dirty="0"/>
        </a:p>
      </dgm:t>
    </dgm:pt>
    <dgm:pt modelId="{1916856A-C084-48E2-AF18-70269AD79DF2}" type="parTrans" cxnId="{EB3E6C57-F560-450F-B619-F6F67905927D}">
      <dgm:prSet/>
      <dgm:spPr/>
      <dgm:t>
        <a:bodyPr/>
        <a:lstStyle/>
        <a:p>
          <a:endParaRPr lang="en-US"/>
        </a:p>
      </dgm:t>
    </dgm:pt>
    <dgm:pt modelId="{5C1F42F6-070E-4EBA-8EBC-C32D27C49363}" type="sibTrans" cxnId="{EB3E6C57-F560-450F-B619-F6F67905927D}">
      <dgm:prSet/>
      <dgm:spPr/>
      <dgm:t>
        <a:bodyPr/>
        <a:lstStyle/>
        <a:p>
          <a:endParaRPr lang="en-US"/>
        </a:p>
      </dgm:t>
    </dgm:pt>
    <dgm:pt modelId="{20EB584B-A7B7-43D9-BF6A-2C9338C05B4D}">
      <dgm:prSet phldrT="[Text]"/>
      <dgm:spPr/>
      <dgm:t>
        <a:bodyPr/>
        <a:lstStyle/>
        <a:p>
          <a:r>
            <a:rPr lang="en-US" dirty="0" smtClean="0"/>
            <a:t>Reliability</a:t>
          </a:r>
          <a:endParaRPr lang="en-US" dirty="0"/>
        </a:p>
      </dgm:t>
    </dgm:pt>
    <dgm:pt modelId="{6E0D28F6-A05C-413F-A991-03D9F094F998}" type="parTrans" cxnId="{FBE6BCEA-0F85-486D-B532-D55CCA25A01D}">
      <dgm:prSet/>
      <dgm:spPr/>
      <dgm:t>
        <a:bodyPr/>
        <a:lstStyle/>
        <a:p>
          <a:endParaRPr lang="en-US"/>
        </a:p>
      </dgm:t>
    </dgm:pt>
    <dgm:pt modelId="{B04B74A7-039D-46F2-A30E-0D07E04CAE1A}" type="sibTrans" cxnId="{FBE6BCEA-0F85-486D-B532-D55CCA25A01D}">
      <dgm:prSet/>
      <dgm:spPr/>
      <dgm:t>
        <a:bodyPr/>
        <a:lstStyle/>
        <a:p>
          <a:endParaRPr lang="en-US"/>
        </a:p>
      </dgm:t>
    </dgm:pt>
    <dgm:pt modelId="{7E2B8B4E-293F-43EE-AB7D-6598814ECB3C}">
      <dgm:prSet phldrT="[Text]"/>
      <dgm:spPr/>
      <dgm:t>
        <a:bodyPr/>
        <a:lstStyle/>
        <a:p>
          <a:r>
            <a:rPr lang="en-US" dirty="0" smtClean="0"/>
            <a:t>Equity</a:t>
          </a:r>
          <a:endParaRPr lang="en-US" dirty="0"/>
        </a:p>
      </dgm:t>
    </dgm:pt>
    <dgm:pt modelId="{C9A52CF1-B2E8-4848-8964-6633294F16CC}" type="parTrans" cxnId="{18D120E8-5826-42E7-A890-F4AFB63D3D78}">
      <dgm:prSet/>
      <dgm:spPr/>
      <dgm:t>
        <a:bodyPr/>
        <a:lstStyle/>
        <a:p>
          <a:endParaRPr lang="en-US"/>
        </a:p>
      </dgm:t>
    </dgm:pt>
    <dgm:pt modelId="{03860152-2A6F-476F-91FD-CBA9D7B26338}" type="sibTrans" cxnId="{18D120E8-5826-42E7-A890-F4AFB63D3D78}">
      <dgm:prSet/>
      <dgm:spPr/>
      <dgm:t>
        <a:bodyPr/>
        <a:lstStyle/>
        <a:p>
          <a:endParaRPr lang="en-US"/>
        </a:p>
      </dgm:t>
    </dgm:pt>
    <dgm:pt modelId="{B0C37B97-914B-49F2-84E5-94B39EF2352F}" type="pres">
      <dgm:prSet presAssocID="{B8060F7B-9920-4F24-BE71-F0E4E3B7B93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2BB9C9C-582A-4226-99A2-A6A4B7AD887A}" type="pres">
      <dgm:prSet presAssocID="{AA38CBC9-AC6B-457D-9F63-4D1AB8E7793E}" presName="centerShape" presStyleLbl="node0" presStyleIdx="0" presStyleCnt="1"/>
      <dgm:spPr/>
      <dgm:t>
        <a:bodyPr/>
        <a:lstStyle/>
        <a:p>
          <a:endParaRPr lang="en-US"/>
        </a:p>
      </dgm:t>
    </dgm:pt>
    <dgm:pt modelId="{0B9D5D8D-AE9B-4E3C-8081-7E5A4C702F02}" type="pres">
      <dgm:prSet presAssocID="{50789F86-D3CE-4C0B-B830-60161BD38E8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755371-EE00-4D9C-9546-B5D2DEB3691D}" type="pres">
      <dgm:prSet presAssocID="{50789F86-D3CE-4C0B-B830-60161BD38E85}" presName="dummy" presStyleCnt="0"/>
      <dgm:spPr/>
    </dgm:pt>
    <dgm:pt modelId="{65DE7562-7D1C-4B0F-8927-12F8E6C5F5AF}" type="pres">
      <dgm:prSet presAssocID="{775D1C29-7B88-46A3-9FAD-95EFDC006E81}" presName="sibTrans" presStyleLbl="sibTrans2D1" presStyleIdx="0" presStyleCnt="4"/>
      <dgm:spPr/>
      <dgm:t>
        <a:bodyPr/>
        <a:lstStyle/>
        <a:p>
          <a:endParaRPr lang="en-US"/>
        </a:p>
      </dgm:t>
    </dgm:pt>
    <dgm:pt modelId="{1C226D9E-C8BD-43C0-B5A7-66592C02513E}" type="pres">
      <dgm:prSet presAssocID="{87E6D3C0-9C36-4C9B-9EE4-FCB2F172CF62}" presName="node" presStyleLbl="node1" presStyleIdx="1" presStyleCnt="4" custScaleX="1095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93314B-ED13-4B02-B199-BBF658DCCBEE}" type="pres">
      <dgm:prSet presAssocID="{87E6D3C0-9C36-4C9B-9EE4-FCB2F172CF62}" presName="dummy" presStyleCnt="0"/>
      <dgm:spPr/>
    </dgm:pt>
    <dgm:pt modelId="{22CB3940-637A-4C32-AB7F-CFAD929A59AB}" type="pres">
      <dgm:prSet presAssocID="{5C1F42F6-070E-4EBA-8EBC-C32D27C49363}" presName="sibTrans" presStyleLbl="sibTrans2D1" presStyleIdx="1" presStyleCnt="4"/>
      <dgm:spPr/>
      <dgm:t>
        <a:bodyPr/>
        <a:lstStyle/>
        <a:p>
          <a:endParaRPr lang="en-US"/>
        </a:p>
      </dgm:t>
    </dgm:pt>
    <dgm:pt modelId="{29DFD080-5F1B-4B82-A3B2-DA9D6DF3694E}" type="pres">
      <dgm:prSet presAssocID="{20EB584B-A7B7-43D9-BF6A-2C9338C05B4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0BB87F-E2C7-4D7C-BF8F-45EA9A4A93F1}" type="pres">
      <dgm:prSet presAssocID="{20EB584B-A7B7-43D9-BF6A-2C9338C05B4D}" presName="dummy" presStyleCnt="0"/>
      <dgm:spPr/>
    </dgm:pt>
    <dgm:pt modelId="{53B5DF5F-8B8B-41EF-8531-276CBECDCAB4}" type="pres">
      <dgm:prSet presAssocID="{B04B74A7-039D-46F2-A30E-0D07E04CAE1A}" presName="sibTrans" presStyleLbl="sibTrans2D1" presStyleIdx="2" presStyleCnt="4"/>
      <dgm:spPr/>
      <dgm:t>
        <a:bodyPr/>
        <a:lstStyle/>
        <a:p>
          <a:endParaRPr lang="en-US"/>
        </a:p>
      </dgm:t>
    </dgm:pt>
    <dgm:pt modelId="{B3F8C3C3-65FB-486F-82C0-A8478B7022B9}" type="pres">
      <dgm:prSet presAssocID="{7E2B8B4E-293F-43EE-AB7D-6598814ECB3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5FDCB9-5F59-4F26-9EF0-749F42DEA7F0}" type="pres">
      <dgm:prSet presAssocID="{7E2B8B4E-293F-43EE-AB7D-6598814ECB3C}" presName="dummy" presStyleCnt="0"/>
      <dgm:spPr/>
    </dgm:pt>
    <dgm:pt modelId="{FADEA337-AD34-4422-B53A-01423AF1AC8F}" type="pres">
      <dgm:prSet presAssocID="{03860152-2A6F-476F-91FD-CBA9D7B26338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13C5D83B-58DF-49F1-BCEB-23862E1EE052}" type="presOf" srcId="{50789F86-D3CE-4C0B-B830-60161BD38E85}" destId="{0B9D5D8D-AE9B-4E3C-8081-7E5A4C702F02}" srcOrd="0" destOrd="0" presId="urn:microsoft.com/office/officeart/2005/8/layout/radial6"/>
    <dgm:cxn modelId="{6963D1E8-F1FD-46F8-AF24-333E8F284A0D}" type="presOf" srcId="{5C1F42F6-070E-4EBA-8EBC-C32D27C49363}" destId="{22CB3940-637A-4C32-AB7F-CFAD929A59AB}" srcOrd="0" destOrd="0" presId="urn:microsoft.com/office/officeart/2005/8/layout/radial6"/>
    <dgm:cxn modelId="{D952BB9E-60B4-4E66-BBDB-DFB0D1AB8E02}" type="presOf" srcId="{20EB584B-A7B7-43D9-BF6A-2C9338C05B4D}" destId="{29DFD080-5F1B-4B82-A3B2-DA9D6DF3694E}" srcOrd="0" destOrd="0" presId="urn:microsoft.com/office/officeart/2005/8/layout/radial6"/>
    <dgm:cxn modelId="{1593062C-A63F-4042-94C9-FF0880BD82E8}" srcId="{AA38CBC9-AC6B-457D-9F63-4D1AB8E7793E}" destId="{50789F86-D3CE-4C0B-B830-60161BD38E85}" srcOrd="0" destOrd="0" parTransId="{6D6B568F-9C4B-44DB-A886-035491FEC9C2}" sibTransId="{775D1C29-7B88-46A3-9FAD-95EFDC006E81}"/>
    <dgm:cxn modelId="{EB3E6C57-F560-450F-B619-F6F67905927D}" srcId="{AA38CBC9-AC6B-457D-9F63-4D1AB8E7793E}" destId="{87E6D3C0-9C36-4C9B-9EE4-FCB2F172CF62}" srcOrd="1" destOrd="0" parTransId="{1916856A-C084-48E2-AF18-70269AD79DF2}" sibTransId="{5C1F42F6-070E-4EBA-8EBC-C32D27C49363}"/>
    <dgm:cxn modelId="{F68BA8B4-E5E5-4A12-9338-5CF5693ADCA2}" srcId="{B8060F7B-9920-4F24-BE71-F0E4E3B7B934}" destId="{AA38CBC9-AC6B-457D-9F63-4D1AB8E7793E}" srcOrd="0" destOrd="0" parTransId="{02DFC051-974F-4AF1-85DB-FFF5F1CCD57A}" sibTransId="{7ACF197E-8A7D-4D14-A941-EE15BE87306C}"/>
    <dgm:cxn modelId="{47C81267-09AB-4AD5-9CC2-52173DB3488B}" type="presOf" srcId="{B04B74A7-039D-46F2-A30E-0D07E04CAE1A}" destId="{53B5DF5F-8B8B-41EF-8531-276CBECDCAB4}" srcOrd="0" destOrd="0" presId="urn:microsoft.com/office/officeart/2005/8/layout/radial6"/>
    <dgm:cxn modelId="{561C4734-1352-4974-8A15-9C0D678EF5BA}" type="presOf" srcId="{AA38CBC9-AC6B-457D-9F63-4D1AB8E7793E}" destId="{D2BB9C9C-582A-4226-99A2-A6A4B7AD887A}" srcOrd="0" destOrd="0" presId="urn:microsoft.com/office/officeart/2005/8/layout/radial6"/>
    <dgm:cxn modelId="{FBE6BCEA-0F85-486D-B532-D55CCA25A01D}" srcId="{AA38CBC9-AC6B-457D-9F63-4D1AB8E7793E}" destId="{20EB584B-A7B7-43D9-BF6A-2C9338C05B4D}" srcOrd="2" destOrd="0" parTransId="{6E0D28F6-A05C-413F-A991-03D9F094F998}" sibTransId="{B04B74A7-039D-46F2-A30E-0D07E04CAE1A}"/>
    <dgm:cxn modelId="{7A6C18BE-160A-4A85-88DB-F49BFECC5DD6}" type="presOf" srcId="{7E2B8B4E-293F-43EE-AB7D-6598814ECB3C}" destId="{B3F8C3C3-65FB-486F-82C0-A8478B7022B9}" srcOrd="0" destOrd="0" presId="urn:microsoft.com/office/officeart/2005/8/layout/radial6"/>
    <dgm:cxn modelId="{4288BE99-B6AD-4549-AA47-9CF741DFF80E}" type="presOf" srcId="{87E6D3C0-9C36-4C9B-9EE4-FCB2F172CF62}" destId="{1C226D9E-C8BD-43C0-B5A7-66592C02513E}" srcOrd="0" destOrd="0" presId="urn:microsoft.com/office/officeart/2005/8/layout/radial6"/>
    <dgm:cxn modelId="{18D120E8-5826-42E7-A890-F4AFB63D3D78}" srcId="{AA38CBC9-AC6B-457D-9F63-4D1AB8E7793E}" destId="{7E2B8B4E-293F-43EE-AB7D-6598814ECB3C}" srcOrd="3" destOrd="0" parTransId="{C9A52CF1-B2E8-4848-8964-6633294F16CC}" sibTransId="{03860152-2A6F-476F-91FD-CBA9D7B26338}"/>
    <dgm:cxn modelId="{F423549E-EEEE-4062-9CB9-3A44B1BA14D5}" type="presOf" srcId="{03860152-2A6F-476F-91FD-CBA9D7B26338}" destId="{FADEA337-AD34-4422-B53A-01423AF1AC8F}" srcOrd="0" destOrd="0" presId="urn:microsoft.com/office/officeart/2005/8/layout/radial6"/>
    <dgm:cxn modelId="{F28D1C1F-7BE5-40D0-A7E7-65BA8164289A}" type="presOf" srcId="{B8060F7B-9920-4F24-BE71-F0E4E3B7B934}" destId="{B0C37B97-914B-49F2-84E5-94B39EF2352F}" srcOrd="0" destOrd="0" presId="urn:microsoft.com/office/officeart/2005/8/layout/radial6"/>
    <dgm:cxn modelId="{077E1B0D-D33C-405C-BC8F-00FD72EA0742}" type="presOf" srcId="{775D1C29-7B88-46A3-9FAD-95EFDC006E81}" destId="{65DE7562-7D1C-4B0F-8927-12F8E6C5F5AF}" srcOrd="0" destOrd="0" presId="urn:microsoft.com/office/officeart/2005/8/layout/radial6"/>
    <dgm:cxn modelId="{67B9AA4C-6A66-4888-B8F2-43DBB2C035C7}" type="presParOf" srcId="{B0C37B97-914B-49F2-84E5-94B39EF2352F}" destId="{D2BB9C9C-582A-4226-99A2-A6A4B7AD887A}" srcOrd="0" destOrd="0" presId="urn:microsoft.com/office/officeart/2005/8/layout/radial6"/>
    <dgm:cxn modelId="{F14AADDD-5A62-4CA9-A678-DCA0DA6FC6E8}" type="presParOf" srcId="{B0C37B97-914B-49F2-84E5-94B39EF2352F}" destId="{0B9D5D8D-AE9B-4E3C-8081-7E5A4C702F02}" srcOrd="1" destOrd="0" presId="urn:microsoft.com/office/officeart/2005/8/layout/radial6"/>
    <dgm:cxn modelId="{DE3CB57F-039A-4D46-AC2C-9006AC89BFC7}" type="presParOf" srcId="{B0C37B97-914B-49F2-84E5-94B39EF2352F}" destId="{E8755371-EE00-4D9C-9546-B5D2DEB3691D}" srcOrd="2" destOrd="0" presId="urn:microsoft.com/office/officeart/2005/8/layout/radial6"/>
    <dgm:cxn modelId="{52D511F5-DA81-4FAE-8444-755AEB12955B}" type="presParOf" srcId="{B0C37B97-914B-49F2-84E5-94B39EF2352F}" destId="{65DE7562-7D1C-4B0F-8927-12F8E6C5F5AF}" srcOrd="3" destOrd="0" presId="urn:microsoft.com/office/officeart/2005/8/layout/radial6"/>
    <dgm:cxn modelId="{68002075-D119-40AD-B3BF-BE9ED8306C8C}" type="presParOf" srcId="{B0C37B97-914B-49F2-84E5-94B39EF2352F}" destId="{1C226D9E-C8BD-43C0-B5A7-66592C02513E}" srcOrd="4" destOrd="0" presId="urn:microsoft.com/office/officeart/2005/8/layout/radial6"/>
    <dgm:cxn modelId="{31E56D3B-FC7B-4923-9C70-9588C3CF8F27}" type="presParOf" srcId="{B0C37B97-914B-49F2-84E5-94B39EF2352F}" destId="{2E93314B-ED13-4B02-B199-BBF658DCCBEE}" srcOrd="5" destOrd="0" presId="urn:microsoft.com/office/officeart/2005/8/layout/radial6"/>
    <dgm:cxn modelId="{D5F23213-6EF1-446E-A1B9-CAA22882FE41}" type="presParOf" srcId="{B0C37B97-914B-49F2-84E5-94B39EF2352F}" destId="{22CB3940-637A-4C32-AB7F-CFAD929A59AB}" srcOrd="6" destOrd="0" presId="urn:microsoft.com/office/officeart/2005/8/layout/radial6"/>
    <dgm:cxn modelId="{706C6464-5F5E-4A6A-BBFF-BBF2569FF6B8}" type="presParOf" srcId="{B0C37B97-914B-49F2-84E5-94B39EF2352F}" destId="{29DFD080-5F1B-4B82-A3B2-DA9D6DF3694E}" srcOrd="7" destOrd="0" presId="urn:microsoft.com/office/officeart/2005/8/layout/radial6"/>
    <dgm:cxn modelId="{7150DDD1-0F4C-42EF-A70B-5929D8D36CDF}" type="presParOf" srcId="{B0C37B97-914B-49F2-84E5-94B39EF2352F}" destId="{3C0BB87F-E2C7-4D7C-BF8F-45EA9A4A93F1}" srcOrd="8" destOrd="0" presId="urn:microsoft.com/office/officeart/2005/8/layout/radial6"/>
    <dgm:cxn modelId="{24FDD402-FE19-4866-B3AC-53CEB18FF322}" type="presParOf" srcId="{B0C37B97-914B-49F2-84E5-94B39EF2352F}" destId="{53B5DF5F-8B8B-41EF-8531-276CBECDCAB4}" srcOrd="9" destOrd="0" presId="urn:microsoft.com/office/officeart/2005/8/layout/radial6"/>
    <dgm:cxn modelId="{592105A8-082D-4CC0-8C63-AF959958A9AC}" type="presParOf" srcId="{B0C37B97-914B-49F2-84E5-94B39EF2352F}" destId="{B3F8C3C3-65FB-486F-82C0-A8478B7022B9}" srcOrd="10" destOrd="0" presId="urn:microsoft.com/office/officeart/2005/8/layout/radial6"/>
    <dgm:cxn modelId="{E466CCE1-3382-4AE7-AF4E-FA934E8AEBA8}" type="presParOf" srcId="{B0C37B97-914B-49F2-84E5-94B39EF2352F}" destId="{655FDCB9-5F59-4F26-9EF0-749F42DEA7F0}" srcOrd="11" destOrd="0" presId="urn:microsoft.com/office/officeart/2005/8/layout/radial6"/>
    <dgm:cxn modelId="{B3615D42-6E3F-4284-8767-C3EA470B16EE}" type="presParOf" srcId="{B0C37B97-914B-49F2-84E5-94B39EF2352F}" destId="{FADEA337-AD34-4422-B53A-01423AF1AC8F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ADEA337-AD34-4422-B53A-01423AF1AC8F}">
      <dsp:nvSpPr>
        <dsp:cNvPr id="0" name=""/>
        <dsp:cNvSpPr/>
      </dsp:nvSpPr>
      <dsp:spPr>
        <a:xfrm>
          <a:off x="662974" y="658665"/>
          <a:ext cx="4397668" cy="4397668"/>
        </a:xfrm>
        <a:prstGeom prst="blockArc">
          <a:avLst>
            <a:gd name="adj1" fmla="val 10800000"/>
            <a:gd name="adj2" fmla="val 16200000"/>
            <a:gd name="adj3" fmla="val 4641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B5DF5F-8B8B-41EF-8531-276CBECDCAB4}">
      <dsp:nvSpPr>
        <dsp:cNvPr id="0" name=""/>
        <dsp:cNvSpPr/>
      </dsp:nvSpPr>
      <dsp:spPr>
        <a:xfrm>
          <a:off x="662974" y="658665"/>
          <a:ext cx="4397668" cy="4397668"/>
        </a:xfrm>
        <a:prstGeom prst="blockArc">
          <a:avLst>
            <a:gd name="adj1" fmla="val 5400000"/>
            <a:gd name="adj2" fmla="val 10800000"/>
            <a:gd name="adj3" fmla="val 4641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CB3940-637A-4C32-AB7F-CFAD929A59AB}">
      <dsp:nvSpPr>
        <dsp:cNvPr id="0" name=""/>
        <dsp:cNvSpPr/>
      </dsp:nvSpPr>
      <dsp:spPr>
        <a:xfrm>
          <a:off x="662974" y="658665"/>
          <a:ext cx="4397668" cy="4397668"/>
        </a:xfrm>
        <a:prstGeom prst="blockArc">
          <a:avLst>
            <a:gd name="adj1" fmla="val 0"/>
            <a:gd name="adj2" fmla="val 5400000"/>
            <a:gd name="adj3" fmla="val 4641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DE7562-7D1C-4B0F-8927-12F8E6C5F5AF}">
      <dsp:nvSpPr>
        <dsp:cNvPr id="0" name=""/>
        <dsp:cNvSpPr/>
      </dsp:nvSpPr>
      <dsp:spPr>
        <a:xfrm>
          <a:off x="662974" y="658665"/>
          <a:ext cx="4397668" cy="4397668"/>
        </a:xfrm>
        <a:prstGeom prst="blockArc">
          <a:avLst>
            <a:gd name="adj1" fmla="val 16200000"/>
            <a:gd name="adj2" fmla="val 0"/>
            <a:gd name="adj3" fmla="val 4641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BB9C9C-582A-4226-99A2-A6A4B7AD887A}">
      <dsp:nvSpPr>
        <dsp:cNvPr id="0" name=""/>
        <dsp:cNvSpPr/>
      </dsp:nvSpPr>
      <dsp:spPr>
        <a:xfrm>
          <a:off x="1849480" y="1845171"/>
          <a:ext cx="2024657" cy="20246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DER Concept Paper</a:t>
          </a:r>
          <a:endParaRPr lang="en-US" sz="3000" kern="1200" dirty="0"/>
        </a:p>
      </dsp:txBody>
      <dsp:txXfrm>
        <a:off x="1849480" y="1845171"/>
        <a:ext cx="2024657" cy="2024657"/>
      </dsp:txXfrm>
    </dsp:sp>
    <dsp:sp modelId="{0B9D5D8D-AE9B-4E3C-8081-7E5A4C702F02}">
      <dsp:nvSpPr>
        <dsp:cNvPr id="0" name=""/>
        <dsp:cNvSpPr/>
      </dsp:nvSpPr>
      <dsp:spPr>
        <a:xfrm>
          <a:off x="2153178" y="1056"/>
          <a:ext cx="1417260" cy="141726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Process</a:t>
          </a:r>
          <a:endParaRPr lang="en-US" sz="1700" kern="1200" dirty="0"/>
        </a:p>
      </dsp:txBody>
      <dsp:txXfrm>
        <a:off x="2153178" y="1056"/>
        <a:ext cx="1417260" cy="1417260"/>
      </dsp:txXfrm>
    </dsp:sp>
    <dsp:sp modelId="{1C226D9E-C8BD-43C0-B5A7-66592C02513E}">
      <dsp:nvSpPr>
        <dsp:cNvPr id="0" name=""/>
        <dsp:cNvSpPr/>
      </dsp:nvSpPr>
      <dsp:spPr>
        <a:xfrm>
          <a:off x="4233409" y="2148869"/>
          <a:ext cx="1552424" cy="141726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Practicality</a:t>
          </a:r>
          <a:endParaRPr lang="en-US" sz="1600" kern="1200" dirty="0"/>
        </a:p>
      </dsp:txBody>
      <dsp:txXfrm>
        <a:off x="4233409" y="2148869"/>
        <a:ext cx="1552424" cy="1417260"/>
      </dsp:txXfrm>
    </dsp:sp>
    <dsp:sp modelId="{29DFD080-5F1B-4B82-A3B2-DA9D6DF3694E}">
      <dsp:nvSpPr>
        <dsp:cNvPr id="0" name=""/>
        <dsp:cNvSpPr/>
      </dsp:nvSpPr>
      <dsp:spPr>
        <a:xfrm>
          <a:off x="2153178" y="4296682"/>
          <a:ext cx="1417260" cy="141726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Reliability</a:t>
          </a:r>
          <a:endParaRPr lang="en-US" sz="1700" kern="1200" dirty="0"/>
        </a:p>
      </dsp:txBody>
      <dsp:txXfrm>
        <a:off x="2153178" y="4296682"/>
        <a:ext cx="1417260" cy="1417260"/>
      </dsp:txXfrm>
    </dsp:sp>
    <dsp:sp modelId="{B3F8C3C3-65FB-486F-82C0-A8478B7022B9}">
      <dsp:nvSpPr>
        <dsp:cNvPr id="0" name=""/>
        <dsp:cNvSpPr/>
      </dsp:nvSpPr>
      <dsp:spPr>
        <a:xfrm>
          <a:off x="5365" y="2148869"/>
          <a:ext cx="1417260" cy="141726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Equity</a:t>
          </a:r>
          <a:endParaRPr lang="en-US" sz="1700" kern="1200" dirty="0"/>
        </a:p>
      </dsp:txBody>
      <dsp:txXfrm>
        <a:off x="5365" y="2148869"/>
        <a:ext cx="1417260" cy="141726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ADEA337-AD34-4422-B53A-01423AF1AC8F}">
      <dsp:nvSpPr>
        <dsp:cNvPr id="0" name=""/>
        <dsp:cNvSpPr/>
      </dsp:nvSpPr>
      <dsp:spPr>
        <a:xfrm>
          <a:off x="662974" y="658665"/>
          <a:ext cx="4397668" cy="4397668"/>
        </a:xfrm>
        <a:prstGeom prst="blockArc">
          <a:avLst>
            <a:gd name="adj1" fmla="val 10800000"/>
            <a:gd name="adj2" fmla="val 16200000"/>
            <a:gd name="adj3" fmla="val 4641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B5DF5F-8B8B-41EF-8531-276CBECDCAB4}">
      <dsp:nvSpPr>
        <dsp:cNvPr id="0" name=""/>
        <dsp:cNvSpPr/>
      </dsp:nvSpPr>
      <dsp:spPr>
        <a:xfrm>
          <a:off x="662974" y="658665"/>
          <a:ext cx="4397668" cy="4397668"/>
        </a:xfrm>
        <a:prstGeom prst="blockArc">
          <a:avLst>
            <a:gd name="adj1" fmla="val 5400000"/>
            <a:gd name="adj2" fmla="val 10800000"/>
            <a:gd name="adj3" fmla="val 4641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CB3940-637A-4C32-AB7F-CFAD929A59AB}">
      <dsp:nvSpPr>
        <dsp:cNvPr id="0" name=""/>
        <dsp:cNvSpPr/>
      </dsp:nvSpPr>
      <dsp:spPr>
        <a:xfrm>
          <a:off x="662974" y="658665"/>
          <a:ext cx="4397668" cy="4397668"/>
        </a:xfrm>
        <a:prstGeom prst="blockArc">
          <a:avLst>
            <a:gd name="adj1" fmla="val 0"/>
            <a:gd name="adj2" fmla="val 5400000"/>
            <a:gd name="adj3" fmla="val 4641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DE7562-7D1C-4B0F-8927-12F8E6C5F5AF}">
      <dsp:nvSpPr>
        <dsp:cNvPr id="0" name=""/>
        <dsp:cNvSpPr/>
      </dsp:nvSpPr>
      <dsp:spPr>
        <a:xfrm>
          <a:off x="662974" y="658665"/>
          <a:ext cx="4397668" cy="4397668"/>
        </a:xfrm>
        <a:prstGeom prst="blockArc">
          <a:avLst>
            <a:gd name="adj1" fmla="val 16200000"/>
            <a:gd name="adj2" fmla="val 0"/>
            <a:gd name="adj3" fmla="val 4641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BB9C9C-582A-4226-99A2-A6A4B7AD887A}">
      <dsp:nvSpPr>
        <dsp:cNvPr id="0" name=""/>
        <dsp:cNvSpPr/>
      </dsp:nvSpPr>
      <dsp:spPr>
        <a:xfrm>
          <a:off x="1849480" y="1845171"/>
          <a:ext cx="2024657" cy="20246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DER Concept Paper</a:t>
          </a:r>
          <a:endParaRPr lang="en-US" sz="3000" kern="1200" dirty="0"/>
        </a:p>
      </dsp:txBody>
      <dsp:txXfrm>
        <a:off x="1849480" y="1845171"/>
        <a:ext cx="2024657" cy="2024657"/>
      </dsp:txXfrm>
    </dsp:sp>
    <dsp:sp modelId="{0B9D5D8D-AE9B-4E3C-8081-7E5A4C702F02}">
      <dsp:nvSpPr>
        <dsp:cNvPr id="0" name=""/>
        <dsp:cNvSpPr/>
      </dsp:nvSpPr>
      <dsp:spPr>
        <a:xfrm>
          <a:off x="2153178" y="1056"/>
          <a:ext cx="1417260" cy="141726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Process</a:t>
          </a:r>
          <a:endParaRPr lang="en-US" sz="1700" kern="1200" dirty="0"/>
        </a:p>
      </dsp:txBody>
      <dsp:txXfrm>
        <a:off x="2153178" y="1056"/>
        <a:ext cx="1417260" cy="1417260"/>
      </dsp:txXfrm>
    </dsp:sp>
    <dsp:sp modelId="{1C226D9E-C8BD-43C0-B5A7-66592C02513E}">
      <dsp:nvSpPr>
        <dsp:cNvPr id="0" name=""/>
        <dsp:cNvSpPr/>
      </dsp:nvSpPr>
      <dsp:spPr>
        <a:xfrm>
          <a:off x="4233409" y="2148869"/>
          <a:ext cx="1552424" cy="141726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Practicality</a:t>
          </a:r>
          <a:endParaRPr lang="en-US" sz="1600" kern="1200" dirty="0"/>
        </a:p>
      </dsp:txBody>
      <dsp:txXfrm>
        <a:off x="4233409" y="2148869"/>
        <a:ext cx="1552424" cy="1417260"/>
      </dsp:txXfrm>
    </dsp:sp>
    <dsp:sp modelId="{29DFD080-5F1B-4B82-A3B2-DA9D6DF3694E}">
      <dsp:nvSpPr>
        <dsp:cNvPr id="0" name=""/>
        <dsp:cNvSpPr/>
      </dsp:nvSpPr>
      <dsp:spPr>
        <a:xfrm>
          <a:off x="2153178" y="4296682"/>
          <a:ext cx="1417260" cy="141726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Reliability</a:t>
          </a:r>
          <a:endParaRPr lang="en-US" sz="1700" kern="1200" dirty="0"/>
        </a:p>
      </dsp:txBody>
      <dsp:txXfrm>
        <a:off x="2153178" y="4296682"/>
        <a:ext cx="1417260" cy="1417260"/>
      </dsp:txXfrm>
    </dsp:sp>
    <dsp:sp modelId="{B3F8C3C3-65FB-486F-82C0-A8478B7022B9}">
      <dsp:nvSpPr>
        <dsp:cNvPr id="0" name=""/>
        <dsp:cNvSpPr/>
      </dsp:nvSpPr>
      <dsp:spPr>
        <a:xfrm>
          <a:off x="5365" y="2148869"/>
          <a:ext cx="1417260" cy="141726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Equity</a:t>
          </a:r>
          <a:endParaRPr lang="en-US" sz="1700" kern="1200" dirty="0"/>
        </a:p>
      </dsp:txBody>
      <dsp:txXfrm>
        <a:off x="5365" y="2148869"/>
        <a:ext cx="1417260" cy="14172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E221E-83ED-4F6C-BA5F-3F9E6FDB6953}" type="datetimeFigureOut">
              <a:rPr lang="en-US"/>
              <a:pPr/>
              <a:t>7/22/2015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CBEF8-5CDE-472B-839B-B8BB0C88100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4263289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53E5F-CE67-483C-A264-F17AC70E9CA2}" type="datetimeFigureOut">
              <a:rPr lang="en-US"/>
              <a:pPr/>
              <a:t>7/22/2015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98AFB-CB0D-4DFE-87B9-B4B0D0DE73C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51280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33741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533400"/>
            <a:ext cx="5029200" cy="2514601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2" y="3403600"/>
            <a:ext cx="5029201" cy="1397000"/>
          </a:xfrm>
        </p:spPr>
        <p:txBody>
          <a:bodyPr>
            <a:normAutofit/>
          </a:bodyPr>
          <a:lstStyle>
            <a:lvl1pPr marL="0" indent="0" algn="l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pPr/>
              <a:t>7/22/2015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664752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pPr/>
              <a:t>7/22/2015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668093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61412" y="533400"/>
            <a:ext cx="2362201" cy="5486400"/>
          </a:xfrm>
        </p:spPr>
        <p:txBody>
          <a:bodyPr vert="eaVert"/>
          <a:lstStyle/>
          <a:p>
            <a:r>
              <a:rPr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5213" y="533400"/>
            <a:ext cx="7467599" cy="5486400"/>
          </a:xfrm>
        </p:spPr>
        <p:txBody>
          <a:bodyPr vert="eaVert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pPr/>
              <a:t>7/22/2015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88244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pPr/>
              <a:t>7/22/2015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429153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4" y="533400"/>
            <a:ext cx="8686800" cy="2286000"/>
          </a:xfrm>
        </p:spPr>
        <p:txBody>
          <a:bodyPr anchor="b">
            <a:normAutofit/>
          </a:bodyPr>
          <a:lstStyle>
            <a:lvl1pPr algn="l">
              <a:defRPr sz="5400" b="1" cap="none" baseline="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4" y="3124200"/>
            <a:ext cx="8686800" cy="1371600"/>
          </a:xfrm>
        </p:spPr>
        <p:txBody>
          <a:bodyPr anchor="t">
            <a:normAutofit/>
          </a:bodyPr>
          <a:lstStyle>
            <a:lvl1pPr marL="0" indent="0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pPr/>
              <a:t>7/22/2015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701331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5212" y="1828800"/>
            <a:ext cx="4251960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4598" y="1828800"/>
            <a:ext cx="4251960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pPr/>
              <a:t>7/22/2015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413709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5213" y="2590800"/>
            <a:ext cx="4251960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0005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00053" y="2590800"/>
            <a:ext cx="4251960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pPr/>
              <a:t>7/22/2015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000784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pPr/>
              <a:t>7/22/2015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907158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pPr/>
              <a:t>7/22/2015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441531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3" y="533400"/>
            <a:ext cx="5867400" cy="5486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pPr/>
              <a:t>7/22/2015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101711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Autofit/>
          </a:bodyPr>
          <a:lstStyle>
            <a:lvl1pPr algn="l">
              <a:defRPr sz="3600" b="1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65812" y="533400"/>
            <a:ext cx="5780173" cy="5791200"/>
          </a:xfrm>
          <a:ln w="50800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419608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2" y="1828800"/>
            <a:ext cx="8686801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dirty="0"/>
              <a:t>Click to edit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</a:t>
            </a:r>
            <a:r>
              <a:rPr dirty="0" smtClean="0"/>
              <a:t>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2612" y="6155267"/>
            <a:ext cx="1371600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E0FA9E5-6744-4841-888F-9E7CC0C2B7EC}" type="datetimeFigureOut">
              <a:rPr lang="en-US"/>
              <a:pPr/>
              <a:t>7/22/2015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5213" y="6155267"/>
            <a:ext cx="5653087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812" y="6155267"/>
            <a:ext cx="1219201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AEAE4A8-A6E5-453E-B946-FB774B73F48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597054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7724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601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0972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23444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37160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50876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64592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D.R.E.A.M Task Force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TAC Update</a:t>
            </a:r>
          </a:p>
          <a:p>
            <a:r>
              <a:rPr lang="en-US" dirty="0" smtClean="0"/>
              <a:t>July 30</a:t>
            </a:r>
            <a:r>
              <a:rPr lang="en-US" baseline="30000" dirty="0" smtClean="0"/>
              <a:t>th</a:t>
            </a:r>
            <a:r>
              <a:rPr lang="en-US" dirty="0" smtClean="0"/>
              <a:t>, 2015</a:t>
            </a:r>
          </a:p>
          <a:p>
            <a:r>
              <a:rPr lang="en-US" dirty="0" smtClean="0"/>
              <a:t>Distributed Resource Energy/Ancillary Market Task Force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93259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Interpreting DREAM:  Scope Document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Participants in the DER Task Force contributed to a consensus document for TAC approval</a:t>
            </a:r>
          </a:p>
          <a:p>
            <a:r>
              <a:rPr lang="en-US" dirty="0" smtClean="0"/>
              <a:t>(See posted document)</a:t>
            </a:r>
          </a:p>
          <a:p>
            <a:r>
              <a:rPr lang="en-US" dirty="0" smtClean="0"/>
              <a:t>TAC Vote: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37231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Day-</a:t>
            </a:r>
            <a:r>
              <a:rPr lang="en-US" dirty="0" err="1" smtClean="0"/>
              <a:t>DREAMing</a:t>
            </a:r>
            <a:r>
              <a:rPr lang="en-US" dirty="0" smtClean="0"/>
              <a:t>: Stakeholder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5212" y="1828800"/>
            <a:ext cx="9525000" cy="4191000"/>
          </a:xfrm>
        </p:spPr>
        <p:txBody>
          <a:bodyPr>
            <a:normAutofit/>
          </a:bodyPr>
          <a:lstStyle/>
          <a:p>
            <a:r>
              <a:rPr lang="en-US" dirty="0" smtClean="0"/>
              <a:t>ERCOT solicited feedback on the status of the DREAM whitepaper/outline</a:t>
            </a:r>
            <a:endParaRPr lang="en-US" dirty="0" smtClean="0"/>
          </a:p>
          <a:p>
            <a:r>
              <a:rPr lang="en-US" dirty="0" smtClean="0"/>
              <a:t>Six respondents outlined preliminary and high level concerns</a:t>
            </a:r>
          </a:p>
          <a:p>
            <a:pPr lvl="1"/>
            <a:r>
              <a:rPr lang="en-US" dirty="0" smtClean="0"/>
              <a:t>Texas Solar Energy Society Board Member</a:t>
            </a:r>
          </a:p>
          <a:p>
            <a:pPr lvl="1"/>
            <a:r>
              <a:rPr lang="en-US" dirty="0" smtClean="0"/>
              <a:t>Austin Energy </a:t>
            </a:r>
          </a:p>
          <a:p>
            <a:pPr lvl="1"/>
            <a:r>
              <a:rPr lang="en-US" dirty="0" smtClean="0"/>
              <a:t>Longhorn Power</a:t>
            </a:r>
          </a:p>
          <a:p>
            <a:pPr lvl="1"/>
            <a:r>
              <a:rPr lang="en-US" dirty="0" smtClean="0"/>
              <a:t>“Joint TDSPs”:  AEP, CNP, </a:t>
            </a:r>
            <a:r>
              <a:rPr lang="en-US" dirty="0" err="1" smtClean="0"/>
              <a:t>Oncor</a:t>
            </a:r>
            <a:r>
              <a:rPr lang="en-US" dirty="0" smtClean="0"/>
              <a:t>, </a:t>
            </a:r>
            <a:r>
              <a:rPr lang="en-US" dirty="0" err="1" smtClean="0"/>
              <a:t>Sharyland</a:t>
            </a:r>
            <a:r>
              <a:rPr lang="en-US" dirty="0" smtClean="0"/>
              <a:t>, and TNMP</a:t>
            </a:r>
          </a:p>
          <a:p>
            <a:pPr lvl="1"/>
            <a:r>
              <a:rPr lang="en-US" dirty="0" smtClean="0"/>
              <a:t>TXU Energy / Luminant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522267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03212" y="-76200"/>
            <a:ext cx="10210800" cy="1066800"/>
          </a:xfrm>
        </p:spPr>
        <p:txBody>
          <a:bodyPr/>
          <a:lstStyle/>
          <a:p>
            <a:r>
              <a:rPr lang="en-US" dirty="0" smtClean="0"/>
              <a:t>Various s</a:t>
            </a:r>
            <a:r>
              <a:rPr lang="en-US" dirty="0" smtClean="0"/>
              <a:t>takeholder concerns </a:t>
            </a:r>
            <a:r>
              <a:rPr lang="en-US" dirty="0" smtClean="0"/>
              <a:t>included </a:t>
            </a:r>
            <a:r>
              <a:rPr lang="en-US" dirty="0" smtClean="0"/>
              <a:t>similar themes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303212" y="914400"/>
            <a:ext cx="6934200" cy="5562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Process:  </a:t>
            </a:r>
          </a:p>
          <a:p>
            <a:pPr lvl="1"/>
            <a:r>
              <a:rPr lang="en-US" dirty="0" smtClean="0"/>
              <a:t>Registration and Reporting (R&amp;R)</a:t>
            </a:r>
          </a:p>
          <a:p>
            <a:pPr lvl="1"/>
            <a:r>
              <a:rPr lang="en-US" dirty="0" smtClean="0"/>
              <a:t>Modeling and Interconnection Studies</a:t>
            </a:r>
          </a:p>
          <a:p>
            <a:pPr lvl="1"/>
            <a:r>
              <a:rPr lang="en-US" dirty="0" smtClean="0"/>
              <a:t>Concept Paper Timeline</a:t>
            </a:r>
            <a:endParaRPr lang="en-US" dirty="0"/>
          </a:p>
          <a:p>
            <a:r>
              <a:rPr lang="en-US" dirty="0" smtClean="0"/>
              <a:t>Equity</a:t>
            </a:r>
          </a:p>
          <a:p>
            <a:pPr lvl="1"/>
            <a:r>
              <a:rPr lang="en-US" dirty="0" smtClean="0"/>
              <a:t>Metering </a:t>
            </a:r>
          </a:p>
          <a:p>
            <a:pPr lvl="1"/>
            <a:r>
              <a:rPr lang="en-US" dirty="0" smtClean="0"/>
              <a:t>Settlements</a:t>
            </a:r>
          </a:p>
          <a:p>
            <a:pPr lvl="1"/>
            <a:r>
              <a:rPr lang="en-US" dirty="0" smtClean="0"/>
              <a:t>Participation in price formation</a:t>
            </a:r>
          </a:p>
          <a:p>
            <a:pPr lvl="1"/>
            <a:r>
              <a:rPr lang="en-US" dirty="0" smtClean="0"/>
              <a:t>Inclusion/exclusion of DR in DER</a:t>
            </a:r>
          </a:p>
          <a:p>
            <a:pPr lvl="1"/>
            <a:r>
              <a:rPr lang="en-US" dirty="0" smtClean="0"/>
              <a:t>Comparability to other behind-the-meter load </a:t>
            </a:r>
            <a:r>
              <a:rPr lang="en-US" dirty="0" smtClean="0"/>
              <a:t>and gen customers</a:t>
            </a:r>
            <a:endParaRPr lang="en-US" dirty="0"/>
          </a:p>
          <a:p>
            <a:r>
              <a:rPr lang="en-US" dirty="0" smtClean="0"/>
              <a:t>Practicality</a:t>
            </a:r>
          </a:p>
          <a:p>
            <a:pPr lvl="1"/>
            <a:r>
              <a:rPr lang="en-US" dirty="0" smtClean="0"/>
              <a:t>Participation in ancillary services</a:t>
            </a:r>
          </a:p>
          <a:p>
            <a:pPr lvl="1"/>
            <a:r>
              <a:rPr lang="en-US" dirty="0" smtClean="0"/>
              <a:t>Transmission –bus level pricing</a:t>
            </a:r>
          </a:p>
          <a:p>
            <a:pPr lvl="1"/>
            <a:r>
              <a:rPr lang="en-US" dirty="0" smtClean="0"/>
              <a:t>CRRs  from LZ to transmission level DER nodes</a:t>
            </a:r>
          </a:p>
          <a:p>
            <a:pPr lvl="1"/>
            <a:r>
              <a:rPr lang="en-US" dirty="0" smtClean="0"/>
              <a:t>Price (local/LZ) </a:t>
            </a:r>
            <a:r>
              <a:rPr lang="en-US" dirty="0" err="1" smtClean="0"/>
              <a:t>optionality</a:t>
            </a:r>
            <a:endParaRPr lang="en-US" dirty="0" smtClean="0"/>
          </a:p>
          <a:p>
            <a:pPr lvl="1"/>
            <a:r>
              <a:rPr lang="en-US" dirty="0" smtClean="0"/>
              <a:t>Proper build signals / incentives</a:t>
            </a:r>
          </a:p>
          <a:p>
            <a:pPr lvl="1"/>
            <a:r>
              <a:rPr lang="en-US" dirty="0" smtClean="0"/>
              <a:t>System Limitations</a:t>
            </a:r>
          </a:p>
          <a:p>
            <a:pPr lvl="1"/>
            <a:r>
              <a:rPr lang="en-US" dirty="0" smtClean="0"/>
              <a:t>Regulatory impacts</a:t>
            </a:r>
            <a:endParaRPr lang="en-US" dirty="0" smtClean="0"/>
          </a:p>
          <a:p>
            <a:pPr lvl="1"/>
            <a:r>
              <a:rPr lang="en-US" dirty="0" smtClean="0"/>
              <a:t>Cost vs. benefits</a:t>
            </a:r>
            <a:endParaRPr lang="en-US" dirty="0" smtClean="0"/>
          </a:p>
          <a:p>
            <a:pPr lvl="1"/>
            <a:endParaRPr lang="en-US" dirty="0"/>
          </a:p>
        </p:txBody>
      </p:sp>
      <p:graphicFrame>
        <p:nvGraphicFramePr>
          <p:cNvPr id="8" name="Content Placeholder 7" descr="Radial Cycle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4001808637"/>
              </p:ext>
            </p:extLst>
          </p:nvPr>
        </p:nvGraphicFramePr>
        <p:xfrm>
          <a:off x="6094412" y="990600"/>
          <a:ext cx="57912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01088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03212" y="-152400"/>
            <a:ext cx="10210800" cy="1066800"/>
          </a:xfrm>
        </p:spPr>
        <p:txBody>
          <a:bodyPr/>
          <a:lstStyle/>
          <a:p>
            <a:r>
              <a:rPr lang="en-US" dirty="0" smtClean="0"/>
              <a:t>Various s</a:t>
            </a:r>
            <a:r>
              <a:rPr lang="en-US" dirty="0" smtClean="0"/>
              <a:t>takeholder concerns </a:t>
            </a:r>
            <a:r>
              <a:rPr lang="en-US" dirty="0" smtClean="0"/>
              <a:t>included </a:t>
            </a:r>
            <a:r>
              <a:rPr lang="en-US" dirty="0" smtClean="0"/>
              <a:t>similar themes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379412" y="1143000"/>
            <a:ext cx="5943600" cy="5562600"/>
          </a:xfrm>
        </p:spPr>
        <p:txBody>
          <a:bodyPr/>
          <a:lstStyle/>
          <a:p>
            <a:r>
              <a:rPr lang="en-US" dirty="0" smtClean="0"/>
              <a:t>Reliability</a:t>
            </a:r>
          </a:p>
          <a:p>
            <a:pPr lvl="1"/>
            <a:r>
              <a:rPr lang="en-US" dirty="0" smtClean="0"/>
              <a:t>Authority/enforcement, jurisdiction</a:t>
            </a:r>
          </a:p>
          <a:p>
            <a:pPr lvl="1"/>
            <a:r>
              <a:rPr lang="en-US" dirty="0" smtClean="0"/>
              <a:t>Modeling (local and system level)</a:t>
            </a:r>
          </a:p>
          <a:p>
            <a:pPr lvl="1"/>
            <a:r>
              <a:rPr lang="en-US" dirty="0" smtClean="0"/>
              <a:t>Alignment with NERC’s efforts</a:t>
            </a:r>
          </a:p>
          <a:p>
            <a:pPr lvl="1"/>
            <a:r>
              <a:rPr lang="en-US" dirty="0" smtClean="0"/>
              <a:t>Transmission System Impacts</a:t>
            </a:r>
          </a:p>
          <a:p>
            <a:pPr lvl="1"/>
            <a:r>
              <a:rPr lang="en-US" dirty="0" smtClean="0"/>
              <a:t>Coordination with TDSP load shed programs</a:t>
            </a:r>
          </a:p>
          <a:p>
            <a:pPr lvl="1"/>
            <a:r>
              <a:rPr lang="en-US" dirty="0" smtClean="0"/>
              <a:t>Management of aggregations of increasing size 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graphicFrame>
        <p:nvGraphicFramePr>
          <p:cNvPr id="8" name="Content Placeholder 7" descr="Radial Cycle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4001808637"/>
              </p:ext>
            </p:extLst>
          </p:nvPr>
        </p:nvGraphicFramePr>
        <p:xfrm>
          <a:off x="6094412" y="990600"/>
          <a:ext cx="57912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01088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Goals: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Short-term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Establish a project schedule</a:t>
            </a:r>
          </a:p>
          <a:p>
            <a:r>
              <a:rPr lang="en-US" dirty="0" smtClean="0"/>
              <a:t>Expand and refine the issues list</a:t>
            </a:r>
          </a:p>
          <a:p>
            <a:r>
              <a:rPr lang="en-US" dirty="0" smtClean="0"/>
              <a:t>Host issue-specific meetings on a monthly (inspirational) basis</a:t>
            </a:r>
          </a:p>
          <a:p>
            <a:r>
              <a:rPr lang="en-US" dirty="0" smtClean="0"/>
              <a:t>Establish </a:t>
            </a:r>
            <a:r>
              <a:rPr lang="en-US" dirty="0" err="1" smtClean="0"/>
              <a:t>listserve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Long-term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Estab</a:t>
            </a:r>
            <a:r>
              <a:rPr lang="en-US" dirty="0" smtClean="0"/>
              <a:t>lish consensus where possible</a:t>
            </a:r>
            <a:endParaRPr lang="en-US" dirty="0" smtClean="0"/>
          </a:p>
          <a:p>
            <a:r>
              <a:rPr lang="en-US" dirty="0" smtClean="0"/>
              <a:t>Identify and elevate key issues for TAC direction</a:t>
            </a:r>
          </a:p>
          <a:p>
            <a:r>
              <a:rPr lang="en-US" dirty="0" smtClean="0"/>
              <a:t>Prepare an informative white-paper for TAC and/or PUC direction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3189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89064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usiness Contrast 16x9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</TotalTime>
  <Words>270</Words>
  <Application>Microsoft Office PowerPoint</Application>
  <PresentationFormat>Custom</PresentationFormat>
  <Paragraphs>68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Business Contrast 16x9</vt:lpstr>
      <vt:lpstr>D.R.E.A.M Task Force</vt:lpstr>
      <vt:lpstr>Interpreting DREAM:  Scope Document</vt:lpstr>
      <vt:lpstr>Day-DREAMing: Stakeholder Feedback</vt:lpstr>
      <vt:lpstr>Various stakeholder concerns included similar themes </vt:lpstr>
      <vt:lpstr>Various stakeholder concerns included similar themes </vt:lpstr>
      <vt:lpstr>Goals: 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creator>Thurnher, Gregory</dc:creator>
  <cp:lastModifiedBy>Luminant</cp:lastModifiedBy>
  <cp:revision>30</cp:revision>
  <dcterms:created xsi:type="dcterms:W3CDTF">2013-12-03T00:46:34Z</dcterms:created>
  <dcterms:modified xsi:type="dcterms:W3CDTF">2015-07-22T20:39:44Z</dcterms:modified>
</cp:coreProperties>
</file>