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58" r:id="rId4"/>
    <p:sldMasterId id="2147483676" r:id="rId5"/>
  </p:sldMasterIdLst>
  <p:notesMasterIdLst>
    <p:notesMasterId r:id="rId13"/>
  </p:notesMasterIdLst>
  <p:handoutMasterIdLst>
    <p:handoutMasterId r:id="rId14"/>
  </p:handoutMasterIdLst>
  <p:sldIdLst>
    <p:sldId id="663" r:id="rId6"/>
    <p:sldId id="667" r:id="rId7"/>
    <p:sldId id="665" r:id="rId8"/>
    <p:sldId id="666" r:id="rId9"/>
    <p:sldId id="670" r:id="rId10"/>
    <p:sldId id="668" r:id="rId11"/>
    <p:sldId id="669" r:id="rId1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D7410C0-15C5-47A5-8522-2588E5E03BC7}">
          <p14:sldIdLst>
            <p14:sldId id="663"/>
            <p14:sldId id="667"/>
            <p14:sldId id="665"/>
            <p14:sldId id="666"/>
            <p14:sldId id="670"/>
            <p14:sldId id="668"/>
            <p14:sldId id="669"/>
          </p14:sldIdLst>
        </p14:section>
      </p14:section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Bruce Tsuchida" initials="BT" lastIdx="34" clrIdx="0"/>
  <p:cmAuthor id="1" name="Hagerty, Michael" initials="HM" lastIdx="3" clrIdx="1"/>
  <p:cmAuthor id="2" name="Newell, Sam" initials="NS" lastIdx="2" clrIdx="2"/>
  <p:cmAuthor id="3" name="Lauren Regan" initials="LR" lastIdx="1" clrIdx="3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8E6E9"/>
    <a:srgbClr val="FFFFFF"/>
    <a:srgbClr val="ECF3F4"/>
    <a:srgbClr val="B8E28E"/>
    <a:srgbClr val="302F35"/>
    <a:srgbClr val="FF9900"/>
    <a:srgbClr val="00467F"/>
    <a:srgbClr val="CCCDC3"/>
    <a:srgbClr val="7FB9C2"/>
    <a:srgbClr val="E3D8C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095" autoAdjust="0"/>
    <p:restoredTop sz="72492" autoAdjust="0"/>
  </p:normalViewPr>
  <p:slideViewPr>
    <p:cSldViewPr snapToGrid="0">
      <p:cViewPr>
        <p:scale>
          <a:sx n="120" d="100"/>
          <a:sy n="120" d="100"/>
        </p:scale>
        <p:origin x="-294" y="900"/>
      </p:cViewPr>
      <p:guideLst>
        <p:guide orient="horz" pos="1128"/>
        <p:guide pos="1665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25" d="100"/>
        <a:sy n="25" d="100"/>
      </p:scale>
      <p:origin x="0" y="0"/>
    </p:cViewPr>
  </p:sorterViewPr>
  <p:notesViewPr>
    <p:cSldViewPr snapToGrid="0">
      <p:cViewPr varScale="1">
        <p:scale>
          <a:sx n="85" d="100"/>
          <a:sy n="85" d="100"/>
        </p:scale>
        <p:origin x="-3744" y="-84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commentAuthors" Target="commentAuthors.xml"/><Relationship Id="rId10" Type="http://schemas.openxmlformats.org/officeDocument/2006/relationships/slide" Target="slides/slide5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46B04688-B411-416E-9366-370F8AEB2862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311C67C4-9E33-49CB-BBA9-8542B3D04E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9534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340ABE49-9DA1-4917-8FD5-9394E4CB3A68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C39337EC-B44D-4CB5-9C94-A9D6BC5C77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9104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rattle Theme Cover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 Placeholder 12"/>
          <p:cNvSpPr>
            <a:spLocks noGrp="1"/>
          </p:cNvSpPr>
          <p:nvPr>
            <p:ph type="body" sz="quarter" idx="10" hasCustomPrompt="1"/>
          </p:nvPr>
        </p:nvSpPr>
        <p:spPr bwMode="black">
          <a:xfrm>
            <a:off x="1147801" y="1186175"/>
            <a:ext cx="6040438" cy="769441"/>
          </a:xfrm>
          <a:prstGeom prst="rect">
            <a:avLst/>
          </a:prstGeom>
        </p:spPr>
        <p:txBody>
          <a:bodyPr anchor="b" anchorCtr="0">
            <a:spAutoFit/>
          </a:bodyPr>
          <a:lstStyle>
            <a:lvl1pPr marL="0" indent="0">
              <a:buNone/>
              <a:defRPr sz="4400" spc="100" baseline="0">
                <a:solidFill>
                  <a:srgbClr val="FFFFFF"/>
                </a:solidFill>
                <a:latin typeface="Century Gothic" pitchFamily="34" charset="0"/>
              </a:defRPr>
            </a:lvl1pPr>
          </a:lstStyle>
          <a:p>
            <a:r>
              <a:rPr lang="en-US" dirty="0" smtClean="0"/>
              <a:t>Title Goes Here</a:t>
            </a:r>
            <a:endParaRPr lang="en-US" dirty="0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1" hasCustomPrompt="1"/>
          </p:nvPr>
        </p:nvSpPr>
        <p:spPr bwMode="black">
          <a:xfrm>
            <a:off x="1169581" y="1978231"/>
            <a:ext cx="6024970" cy="329021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900">
                <a:solidFill>
                  <a:srgbClr val="71ADB6"/>
                </a:solidFill>
                <a:latin typeface="Century Gothic" pitchFamily="34" charset="0"/>
              </a:defRPr>
            </a:lvl1pPr>
          </a:lstStyle>
          <a:p>
            <a:pPr marL="0" indent="0" algn="l" defTabSz="457200" rtl="0" eaLnBrk="1" latinLnBrk="0" hangingPunct="1">
              <a:spcBef>
                <a:spcPct val="20000"/>
              </a:spcBef>
              <a:buFont typeface="Arial"/>
              <a:buNone/>
            </a:pPr>
            <a:r>
              <a:rPr lang="en-US" sz="1900" b="0" i="0" kern="1200" baseline="0" dirty="0" smtClean="0">
                <a:solidFill>
                  <a:srgbClr val="71ADB6"/>
                </a:solidFill>
                <a:latin typeface="Century Gothic"/>
                <a:ea typeface="+mn-ea"/>
                <a:cs typeface="Century Gothic"/>
              </a:rPr>
              <a:t>SUBHEAD GOES HERE</a:t>
            </a:r>
            <a:endParaRPr lang="en-US" sz="1900" b="0" i="0" kern="1200" baseline="0" dirty="0">
              <a:solidFill>
                <a:srgbClr val="71ADB6"/>
              </a:solidFill>
              <a:latin typeface="Century Gothic"/>
              <a:ea typeface="+mn-ea"/>
              <a:cs typeface="Century Gothic"/>
            </a:endParaRPr>
          </a:p>
        </p:txBody>
      </p:sp>
      <p:sp>
        <p:nvSpPr>
          <p:cNvPr id="18" name="Text Placeholder 17"/>
          <p:cNvSpPr>
            <a:spLocks noGrp="1"/>
          </p:cNvSpPr>
          <p:nvPr>
            <p:ph type="body" sz="quarter" idx="12" hasCustomPrompt="1"/>
          </p:nvPr>
        </p:nvSpPr>
        <p:spPr bwMode="black">
          <a:xfrm>
            <a:off x="1507061" y="2967137"/>
            <a:ext cx="3599901" cy="3183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 spc="100" baseline="0">
                <a:solidFill>
                  <a:schemeClr val="bg2"/>
                </a:solidFill>
                <a:latin typeface="Century Gothic" pitchFamily="34" charset="0"/>
              </a:defRPr>
            </a:lvl1pPr>
          </a:lstStyle>
          <a:p>
            <a:r>
              <a:rPr lang="en-US" dirty="0" smtClean="0"/>
              <a:t>Company Name Here</a:t>
            </a:r>
            <a:endParaRPr lang="en-US" dirty="0"/>
          </a:p>
        </p:txBody>
      </p:sp>
      <p:sp>
        <p:nvSpPr>
          <p:cNvPr id="20" name="Text Placeholder 19"/>
          <p:cNvSpPr>
            <a:spLocks noGrp="1"/>
          </p:cNvSpPr>
          <p:nvPr>
            <p:ph type="body" sz="quarter" idx="13" hasCustomPrompt="1"/>
          </p:nvPr>
        </p:nvSpPr>
        <p:spPr bwMode="black">
          <a:xfrm>
            <a:off x="1507061" y="3838016"/>
            <a:ext cx="3600968" cy="765875"/>
          </a:xfrm>
          <a:prstGeom prst="rect">
            <a:avLst/>
          </a:prstGeom>
        </p:spPr>
        <p:txBody>
          <a:bodyPr/>
          <a:lstStyle>
            <a:lvl1pPr marL="342900" indent="-342900">
              <a:buNone/>
              <a:defRPr lang="en-US" sz="1400" spc="0" baseline="0" dirty="0" smtClean="0">
                <a:solidFill>
                  <a:schemeClr val="bg2"/>
                </a:solidFill>
                <a:latin typeface="Century Gothic" pitchFamily="34" charset="0"/>
              </a:defRPr>
            </a:lvl1pPr>
          </a:lstStyle>
          <a:p>
            <a:pPr marL="0" lvl="0" indent="0"/>
            <a:r>
              <a:rPr lang="en-US" dirty="0" smtClean="0"/>
              <a:t>Name(s) of Author(s) Here</a:t>
            </a:r>
          </a:p>
        </p:txBody>
      </p:sp>
      <p:sp>
        <p:nvSpPr>
          <p:cNvPr id="24" name="Text Placeholder 23"/>
          <p:cNvSpPr>
            <a:spLocks noGrp="1"/>
          </p:cNvSpPr>
          <p:nvPr>
            <p:ph type="body" sz="quarter" idx="14" hasCustomPrompt="1"/>
          </p:nvPr>
        </p:nvSpPr>
        <p:spPr bwMode="black">
          <a:xfrm>
            <a:off x="1507061" y="4869531"/>
            <a:ext cx="3579219" cy="28726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sz="1100" spc="150" baseline="0">
                <a:solidFill>
                  <a:schemeClr val="bg2"/>
                </a:solidFill>
                <a:latin typeface="Century Gothic" pitchFamily="34" charset="0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en-US" dirty="0" smtClean="0"/>
              <a:t>MONTH 00, 2014</a:t>
            </a:r>
          </a:p>
        </p:txBody>
      </p:sp>
      <p:sp>
        <p:nvSpPr>
          <p:cNvPr id="9" name="Text Placeholder 17"/>
          <p:cNvSpPr>
            <a:spLocks noGrp="1"/>
          </p:cNvSpPr>
          <p:nvPr>
            <p:ph type="body" sz="quarter" idx="15" hasCustomPrompt="1"/>
          </p:nvPr>
        </p:nvSpPr>
        <p:spPr bwMode="black">
          <a:xfrm>
            <a:off x="1507247" y="2634479"/>
            <a:ext cx="3592134" cy="318312"/>
          </a:xfrm>
          <a:prstGeom prst="rect">
            <a:avLst/>
          </a:prstGeom>
        </p:spPr>
        <p:txBody>
          <a:bodyPr anchor="ctr" anchorCtr="0"/>
          <a:lstStyle>
            <a:lvl1pPr marL="0" indent="0">
              <a:buNone/>
              <a:defRPr sz="1100" b="1" kern="100" spc="150" baseline="0">
                <a:solidFill>
                  <a:schemeClr val="bg2"/>
                </a:solidFill>
                <a:latin typeface="Century Gothic" pitchFamily="34" charset="0"/>
              </a:defRPr>
            </a:lvl1pPr>
          </a:lstStyle>
          <a:p>
            <a:r>
              <a:rPr lang="en-US" dirty="0" smtClean="0"/>
              <a:t>PRESENTED TO</a:t>
            </a:r>
            <a:endParaRPr lang="en-US" dirty="0"/>
          </a:p>
        </p:txBody>
      </p:sp>
      <p:sp>
        <p:nvSpPr>
          <p:cNvPr id="10" name="Text Placeholder 17"/>
          <p:cNvSpPr>
            <a:spLocks noGrp="1"/>
          </p:cNvSpPr>
          <p:nvPr>
            <p:ph type="body" sz="quarter" idx="16" hasCustomPrompt="1"/>
          </p:nvPr>
        </p:nvSpPr>
        <p:spPr bwMode="black">
          <a:xfrm>
            <a:off x="1510792" y="3509919"/>
            <a:ext cx="3599221" cy="318312"/>
          </a:xfrm>
          <a:prstGeom prst="rect">
            <a:avLst/>
          </a:prstGeom>
        </p:spPr>
        <p:txBody>
          <a:bodyPr anchor="ctr" anchorCtr="0"/>
          <a:lstStyle>
            <a:lvl1pPr marL="0" indent="0">
              <a:buNone/>
              <a:defRPr sz="1100" b="1" kern="100" spc="150" baseline="0">
                <a:solidFill>
                  <a:schemeClr val="bg2"/>
                </a:solidFill>
                <a:latin typeface="Century Gothic" pitchFamily="34" charset="0"/>
              </a:defRPr>
            </a:lvl1pPr>
          </a:lstStyle>
          <a:p>
            <a:r>
              <a:rPr lang="en-US" dirty="0" smtClean="0"/>
              <a:t>PRESENTED BY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61090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 userDrawn="1"/>
        </p:nvSpPr>
        <p:spPr>
          <a:xfrm>
            <a:off x="7940259" y="6501541"/>
            <a:ext cx="108452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solidFill>
                  <a:schemeClr val="accent2"/>
                </a:solidFill>
              </a:rPr>
              <a:t>|</a:t>
            </a:r>
            <a:r>
              <a:rPr lang="en-US" sz="1000" dirty="0" smtClean="0"/>
              <a:t> </a:t>
            </a:r>
            <a:r>
              <a:rPr lang="en-US" sz="1000" dirty="0" smtClean="0">
                <a:solidFill>
                  <a:srgbClr val="0C3E70"/>
                </a:solidFill>
              </a:rPr>
              <a:t>brattle.com</a:t>
            </a:r>
          </a:p>
        </p:txBody>
      </p:sp>
      <p:sp>
        <p:nvSpPr>
          <p:cNvPr id="5" name="Rectangle 4"/>
          <p:cNvSpPr/>
          <p:nvPr userDrawn="1"/>
        </p:nvSpPr>
        <p:spPr>
          <a:xfrm>
            <a:off x="7778193" y="6501541"/>
            <a:ext cx="33534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fld id="{FB0CAFA3-61E7-4C74-80A9-05418F2CA66E}" type="slidenum">
              <a:rPr lang="en-US" sz="1000" smtClean="0">
                <a:solidFill>
                  <a:srgbClr val="0C3E70"/>
                </a:solidFill>
              </a:rPr>
              <a:pPr algn="r"/>
              <a:t>‹#›</a:t>
            </a:fld>
            <a:endParaRPr lang="en-US" sz="1000" dirty="0">
              <a:solidFill>
                <a:srgbClr val="0C3E70"/>
              </a:solidFill>
            </a:endParaRP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817124" y="1140894"/>
            <a:ext cx="7548664" cy="0"/>
          </a:xfrm>
          <a:prstGeom prst="line">
            <a:avLst/>
          </a:prstGeom>
          <a:ln w="28575">
            <a:solidFill>
              <a:srgbClr val="CCCDC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itle Placeholder 1"/>
          <p:cNvSpPr>
            <a:spLocks noGrp="1"/>
          </p:cNvSpPr>
          <p:nvPr>
            <p:ph type="title"/>
          </p:nvPr>
        </p:nvSpPr>
        <p:spPr>
          <a:xfrm>
            <a:off x="817124" y="634324"/>
            <a:ext cx="7548663" cy="530352"/>
          </a:xfrm>
          <a:prstGeom prst="rect">
            <a:avLst/>
          </a:prstGeom>
        </p:spPr>
        <p:txBody>
          <a:bodyPr wrap="square" lIns="0" anchor="b" anchorCtr="0">
            <a:noAutofit/>
          </a:bodyPr>
          <a:lstStyle>
            <a:lvl1pPr algn="l">
              <a:lnSpc>
                <a:spcPts val="2650"/>
              </a:lnSpc>
              <a:tabLst>
                <a:tab pos="7315200" algn="r"/>
              </a:tabLst>
              <a:defRPr sz="2800" b="1" baseline="0">
                <a:solidFill>
                  <a:srgbClr val="00467F"/>
                </a:solidFill>
                <a:latin typeface="Century Gothic" pitchFamily="34" charset="0"/>
              </a:defRPr>
            </a:lvl1pPr>
          </a:lstStyle>
          <a:p>
            <a:pPr marL="0" lvl="0" algn="l" defTabSz="457200">
              <a:lnSpc>
                <a:spcPts val="275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990923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wit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Placeholder 1"/>
          <p:cNvSpPr>
            <a:spLocks noGrp="1"/>
          </p:cNvSpPr>
          <p:nvPr>
            <p:ph type="title"/>
          </p:nvPr>
        </p:nvSpPr>
        <p:spPr>
          <a:xfrm>
            <a:off x="817124" y="634324"/>
            <a:ext cx="7548663" cy="530352"/>
          </a:xfrm>
          <a:prstGeom prst="rect">
            <a:avLst/>
          </a:prstGeom>
        </p:spPr>
        <p:txBody>
          <a:bodyPr wrap="square" lIns="0" anchor="b" anchorCtr="0">
            <a:noAutofit/>
          </a:bodyPr>
          <a:lstStyle>
            <a:lvl1pPr algn="l">
              <a:lnSpc>
                <a:spcPts val="2650"/>
              </a:lnSpc>
              <a:tabLst>
                <a:tab pos="7315200" algn="r"/>
              </a:tabLst>
              <a:defRPr sz="2800" b="1" baseline="0">
                <a:solidFill>
                  <a:srgbClr val="00467F"/>
                </a:solidFill>
                <a:latin typeface="Century Gothic" pitchFamily="34" charset="0"/>
              </a:defRPr>
            </a:lvl1pPr>
          </a:lstStyle>
          <a:p>
            <a:pPr marL="0" lvl="0" algn="l" defTabSz="457200">
              <a:lnSpc>
                <a:spcPts val="275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TextBox 8"/>
          <p:cNvSpPr txBox="1"/>
          <p:nvPr userDrawn="1"/>
        </p:nvSpPr>
        <p:spPr>
          <a:xfrm>
            <a:off x="7940259" y="6501541"/>
            <a:ext cx="108452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solidFill>
                  <a:schemeClr val="accent2"/>
                </a:solidFill>
              </a:rPr>
              <a:t>|</a:t>
            </a:r>
            <a:r>
              <a:rPr lang="en-US" sz="1000" dirty="0" smtClean="0"/>
              <a:t> </a:t>
            </a:r>
            <a:r>
              <a:rPr lang="en-US" sz="1000" dirty="0" smtClean="0">
                <a:solidFill>
                  <a:srgbClr val="0C3E70"/>
                </a:solidFill>
              </a:rPr>
              <a:t>brattle.com</a:t>
            </a:r>
          </a:p>
        </p:txBody>
      </p:sp>
      <p:sp>
        <p:nvSpPr>
          <p:cNvPr id="10" name="Rectangle 9"/>
          <p:cNvSpPr/>
          <p:nvPr userDrawn="1"/>
        </p:nvSpPr>
        <p:spPr>
          <a:xfrm>
            <a:off x="7778193" y="6501541"/>
            <a:ext cx="33534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fld id="{FB0CAFA3-61E7-4C74-80A9-05418F2CA66E}" type="slidenum">
              <a:rPr lang="en-US" sz="1000" smtClean="0">
                <a:solidFill>
                  <a:srgbClr val="0C3E70"/>
                </a:solidFill>
              </a:rPr>
              <a:pPr algn="r"/>
              <a:t>‹#›</a:t>
            </a:fld>
            <a:endParaRPr lang="en-US" sz="1000" dirty="0">
              <a:solidFill>
                <a:srgbClr val="0C3E70"/>
              </a:solidFill>
            </a:endParaRPr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817124" y="1140894"/>
            <a:ext cx="7548664" cy="16526"/>
          </a:xfrm>
          <a:prstGeom prst="line">
            <a:avLst/>
          </a:prstGeom>
          <a:ln w="28575">
            <a:solidFill>
              <a:srgbClr val="CCCDC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 Placeholder 4"/>
          <p:cNvSpPr>
            <a:spLocks noGrp="1"/>
          </p:cNvSpPr>
          <p:nvPr>
            <p:ph type="body" sz="quarter" idx="10"/>
          </p:nvPr>
        </p:nvSpPr>
        <p:spPr>
          <a:xfrm>
            <a:off x="711588" y="1318437"/>
            <a:ext cx="7654200" cy="4291115"/>
          </a:xfrm>
          <a:prstGeom prst="rect">
            <a:avLst/>
          </a:prstGeom>
        </p:spPr>
        <p:txBody>
          <a:bodyPr lIns="0">
            <a:noAutofit/>
          </a:bodyPr>
          <a:lstStyle>
            <a:lvl1pPr marL="117475" indent="-117475" algn="l" defTabSz="457200" rtl="0" eaLnBrk="1" latinLnBrk="0" hangingPunct="1">
              <a:spcBef>
                <a:spcPct val="20000"/>
              </a:spcBef>
              <a:buClr>
                <a:schemeClr val="bg1"/>
              </a:buClr>
              <a:buSzPct val="100000"/>
              <a:buFont typeface="Calibri" pitchFamily="34" charset="0"/>
              <a:buChar char=" "/>
              <a:defRPr lang="en-US" sz="2200" b="1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1pPr>
            <a:lvl2pPr marL="690563" indent="-223838">
              <a:buClr>
                <a:srgbClr val="71ADB6"/>
              </a:buClr>
              <a:buSzPct val="60000"/>
              <a:buFont typeface="Arial" pitchFamily="34" charset="0"/>
              <a:buChar char="▀"/>
              <a:defRPr lang="en-US" sz="2000" b="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2pPr>
            <a:lvl3pPr marL="914400" indent="-233363">
              <a:buClr>
                <a:srgbClr val="71ADB6"/>
              </a:buClr>
              <a:buFont typeface="Calibri" pitchFamily="34" charset="0"/>
              <a:buChar char="−"/>
              <a:defRPr lang="en-US" sz="200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3pPr>
            <a:lvl4pPr marL="1152525" indent="-228600" defTabSz="457200">
              <a:buClr>
                <a:srgbClr val="71ADB6"/>
              </a:buClr>
              <a:buSzPct val="80000"/>
              <a:buFont typeface="Wingdings" pitchFamily="2" charset="2"/>
              <a:buChar char="§"/>
              <a:defRPr baseline="0">
                <a:solidFill>
                  <a:srgbClr val="302F35"/>
                </a:solidFill>
              </a:defRPr>
            </a:lvl4pPr>
            <a:lvl5pPr marL="1371600" indent="-233363">
              <a:buClr>
                <a:srgbClr val="71ADB6"/>
              </a:buClr>
              <a:buFont typeface="Arial" pitchFamily="34" charset="0"/>
              <a:buChar char="•"/>
              <a:defRPr lang="en-US" sz="2000" kern="1200" baseline="0" dirty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7580723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 userDrawn="1"/>
        </p:nvSpPr>
        <p:spPr>
          <a:xfrm>
            <a:off x="7940259" y="6501541"/>
            <a:ext cx="108452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solidFill>
                  <a:schemeClr val="accent2"/>
                </a:solidFill>
              </a:rPr>
              <a:t>|</a:t>
            </a:r>
            <a:r>
              <a:rPr lang="en-US" sz="1000" dirty="0" smtClean="0"/>
              <a:t> </a:t>
            </a:r>
            <a:r>
              <a:rPr lang="en-US" sz="1000" dirty="0" smtClean="0">
                <a:solidFill>
                  <a:srgbClr val="0C3E70"/>
                </a:solidFill>
              </a:rPr>
              <a:t>brattle.com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7778193" y="6501541"/>
            <a:ext cx="33534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fld id="{FB0CAFA3-61E7-4C74-80A9-05418F2CA66E}" type="slidenum">
              <a:rPr lang="en-US" sz="1000" smtClean="0">
                <a:solidFill>
                  <a:srgbClr val="0C3E70"/>
                </a:solidFill>
              </a:rPr>
              <a:pPr algn="r"/>
              <a:t>‹#›</a:t>
            </a:fld>
            <a:endParaRPr lang="en-US" sz="1000" dirty="0">
              <a:solidFill>
                <a:srgbClr val="0C3E7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05735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Title - with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 userDrawn="1"/>
        </p:nvSpPr>
        <p:spPr>
          <a:xfrm>
            <a:off x="7940259" y="6501541"/>
            <a:ext cx="108452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solidFill>
                  <a:schemeClr val="accent2"/>
                </a:solidFill>
              </a:rPr>
              <a:t>|</a:t>
            </a:r>
            <a:r>
              <a:rPr lang="en-US" sz="1000" dirty="0" smtClean="0"/>
              <a:t> </a:t>
            </a:r>
            <a:r>
              <a:rPr lang="en-US" sz="1000" dirty="0" smtClean="0">
                <a:solidFill>
                  <a:srgbClr val="0C3E70"/>
                </a:solidFill>
              </a:rPr>
              <a:t>brattle.com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7778193" y="6501541"/>
            <a:ext cx="33534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fld id="{FB0CAFA3-61E7-4C74-80A9-05418F2CA66E}" type="slidenum">
              <a:rPr lang="en-US" sz="1000" smtClean="0">
                <a:solidFill>
                  <a:srgbClr val="0C3E70"/>
                </a:solidFill>
              </a:rPr>
              <a:pPr algn="r"/>
              <a:t>‹#›</a:t>
            </a:fld>
            <a:endParaRPr lang="en-US" sz="1000" dirty="0">
              <a:solidFill>
                <a:srgbClr val="0C3E70"/>
              </a:solidFill>
            </a:endParaRPr>
          </a:p>
        </p:txBody>
      </p:sp>
      <p:sp>
        <p:nvSpPr>
          <p:cNvPr id="5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 wrap="square" anchor="ctr" anchorCtr="1">
            <a:noAutofit/>
          </a:bodyPr>
          <a:lstStyle>
            <a:lvl1pPr>
              <a:defRPr lang="en-US" sz="2800" b="1" i="0" baseline="0" dirty="0" smtClean="0">
                <a:solidFill>
                  <a:srgbClr val="00467F"/>
                </a:solidFill>
                <a:latin typeface="Century Gothic"/>
              </a:defRPr>
            </a:lvl1pPr>
          </a:lstStyle>
          <a:p>
            <a:pPr marL="0" lvl="0" algn="l" defTabSz="457200">
              <a:lnSpc>
                <a:spcPts val="275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47743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lumn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 userDrawn="1"/>
        </p:nvSpPr>
        <p:spPr>
          <a:xfrm>
            <a:off x="7940259" y="6501541"/>
            <a:ext cx="108452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solidFill>
                  <a:schemeClr val="accent2"/>
                </a:solidFill>
              </a:rPr>
              <a:t>|</a:t>
            </a:r>
            <a:r>
              <a:rPr lang="en-US" sz="1000" dirty="0" smtClean="0"/>
              <a:t> </a:t>
            </a:r>
            <a:r>
              <a:rPr lang="en-US" sz="1000" dirty="0" smtClean="0">
                <a:solidFill>
                  <a:srgbClr val="0C3E70"/>
                </a:solidFill>
              </a:rPr>
              <a:t>brattle.com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7778193" y="6501541"/>
            <a:ext cx="33534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fld id="{FB0CAFA3-61E7-4C74-80A9-05418F2CA66E}" type="slidenum">
              <a:rPr lang="en-US" sz="1000" smtClean="0">
                <a:solidFill>
                  <a:srgbClr val="0C3E70"/>
                </a:solidFill>
              </a:rPr>
              <a:pPr algn="r"/>
              <a:t>‹#›</a:t>
            </a:fld>
            <a:endParaRPr lang="en-US" sz="1000" dirty="0">
              <a:solidFill>
                <a:srgbClr val="0C3E70"/>
              </a:solidFill>
            </a:endParaRPr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817124" y="1140894"/>
            <a:ext cx="7548664" cy="0"/>
          </a:xfrm>
          <a:prstGeom prst="line">
            <a:avLst/>
          </a:prstGeom>
          <a:ln w="28575">
            <a:solidFill>
              <a:srgbClr val="CCCDC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817124" y="634324"/>
            <a:ext cx="7548663" cy="530352"/>
          </a:xfrm>
          <a:prstGeom prst="rect">
            <a:avLst/>
          </a:prstGeom>
        </p:spPr>
        <p:txBody>
          <a:bodyPr wrap="square" lIns="0" anchor="b" anchorCtr="0">
            <a:noAutofit/>
          </a:bodyPr>
          <a:lstStyle>
            <a:lvl1pPr algn="l">
              <a:lnSpc>
                <a:spcPts val="2650"/>
              </a:lnSpc>
              <a:tabLst>
                <a:tab pos="7315200" algn="r"/>
              </a:tabLst>
              <a:defRPr sz="2800" b="1" baseline="0">
                <a:solidFill>
                  <a:srgbClr val="00467F"/>
                </a:solidFill>
                <a:latin typeface="Century Gothic" pitchFamily="34" charset="0"/>
              </a:defRPr>
            </a:lvl1pPr>
          </a:lstStyle>
          <a:p>
            <a:pPr marL="0" lvl="0" algn="l" defTabSz="457200">
              <a:lnSpc>
                <a:spcPts val="275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10"/>
          </p:nvPr>
        </p:nvSpPr>
        <p:spPr>
          <a:xfrm>
            <a:off x="711588" y="1318437"/>
            <a:ext cx="3764719" cy="4291115"/>
          </a:xfrm>
          <a:prstGeom prst="rect">
            <a:avLst/>
          </a:prstGeom>
        </p:spPr>
        <p:txBody>
          <a:bodyPr lIns="0">
            <a:noAutofit/>
          </a:bodyPr>
          <a:lstStyle>
            <a:lvl1pPr marL="117475" indent="-117475" algn="l" defTabSz="457200" rtl="0" eaLnBrk="1" latinLnBrk="0" hangingPunct="1">
              <a:spcBef>
                <a:spcPct val="20000"/>
              </a:spcBef>
              <a:buClr>
                <a:schemeClr val="bg1"/>
              </a:buClr>
              <a:buSzPct val="100000"/>
              <a:buFont typeface="Calibri" pitchFamily="34" charset="0"/>
              <a:buChar char=" "/>
              <a:defRPr lang="en-US" sz="2200" b="1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1pPr>
            <a:lvl2pPr marL="457200" indent="-223838">
              <a:buClr>
                <a:srgbClr val="71ADB6"/>
              </a:buClr>
              <a:buSzPct val="60000"/>
              <a:buFont typeface="Arial" pitchFamily="34" charset="0"/>
              <a:buChar char="▀"/>
              <a:defRPr lang="en-US" sz="2000" b="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2pPr>
            <a:lvl3pPr marL="690563" indent="-233363">
              <a:buClr>
                <a:srgbClr val="71ADB6"/>
              </a:buClr>
              <a:buFont typeface="Calibri" pitchFamily="34" charset="0"/>
              <a:buChar char="−"/>
              <a:defRPr lang="en-US" sz="200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3pPr>
            <a:lvl4pPr marL="919163" indent="-228600" defTabSz="457200">
              <a:buClr>
                <a:srgbClr val="71ADB6"/>
              </a:buClr>
              <a:buSzPct val="80000"/>
              <a:buFont typeface="Wingdings" pitchFamily="2" charset="2"/>
              <a:buChar char="§"/>
              <a:defRPr baseline="0">
                <a:solidFill>
                  <a:srgbClr val="302F35"/>
                </a:solidFill>
              </a:defRPr>
            </a:lvl4pPr>
            <a:lvl5pPr marL="1147763" indent="-233363">
              <a:buClr>
                <a:srgbClr val="71ADB6"/>
              </a:buClr>
              <a:buFont typeface="Arial" pitchFamily="34" charset="0"/>
              <a:buChar char="•"/>
              <a:defRPr lang="en-US" sz="2000" kern="1200" baseline="0" dirty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3" name="Text Placeholder 4"/>
          <p:cNvSpPr>
            <a:spLocks noGrp="1"/>
          </p:cNvSpPr>
          <p:nvPr>
            <p:ph type="body" sz="quarter" idx="11"/>
          </p:nvPr>
        </p:nvSpPr>
        <p:spPr>
          <a:xfrm>
            <a:off x="4476306" y="1318437"/>
            <a:ext cx="3889481" cy="4291115"/>
          </a:xfrm>
          <a:prstGeom prst="rect">
            <a:avLst/>
          </a:prstGeom>
        </p:spPr>
        <p:txBody>
          <a:bodyPr lIns="0">
            <a:noAutofit/>
          </a:bodyPr>
          <a:lstStyle>
            <a:lvl1pPr marL="117475" indent="-117475" algn="l" defTabSz="457200" rtl="0" eaLnBrk="1" latinLnBrk="0" hangingPunct="1">
              <a:spcBef>
                <a:spcPct val="20000"/>
              </a:spcBef>
              <a:buClr>
                <a:schemeClr val="bg1"/>
              </a:buClr>
              <a:buSzPct val="100000"/>
              <a:buFont typeface="Calibri" pitchFamily="34" charset="0"/>
              <a:buChar char=" "/>
              <a:defRPr lang="en-US" sz="2200" b="1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1pPr>
            <a:lvl2pPr marL="457200" indent="-223838">
              <a:buClr>
                <a:srgbClr val="71ADB6"/>
              </a:buClr>
              <a:buSzPct val="60000"/>
              <a:buFont typeface="Arial" pitchFamily="34" charset="0"/>
              <a:buChar char="▀"/>
              <a:defRPr lang="en-US" sz="2000" b="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2pPr>
            <a:lvl3pPr marL="690563" indent="-233363">
              <a:buClr>
                <a:srgbClr val="71ADB6"/>
              </a:buClr>
              <a:buFont typeface="Calibri" pitchFamily="34" charset="0"/>
              <a:buChar char="−"/>
              <a:defRPr lang="en-US" sz="200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3pPr>
            <a:lvl4pPr marL="919163" indent="-228600" defTabSz="457200">
              <a:buClr>
                <a:srgbClr val="71ADB6"/>
              </a:buClr>
              <a:buSzPct val="80000"/>
              <a:buFont typeface="Wingdings" pitchFamily="2" charset="2"/>
              <a:buChar char="§"/>
              <a:defRPr baseline="0">
                <a:solidFill>
                  <a:srgbClr val="302F35"/>
                </a:solidFill>
              </a:defRPr>
            </a:lvl4pPr>
            <a:lvl5pPr marL="1147763" indent="-233363">
              <a:buClr>
                <a:srgbClr val="71ADB6"/>
              </a:buClr>
              <a:buFont typeface="Arial" pitchFamily="34" charset="0"/>
              <a:buChar char="•"/>
              <a:defRPr lang="en-US" sz="2000" kern="1200" baseline="0" dirty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313879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with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 userDrawn="1"/>
        </p:nvSpPr>
        <p:spPr>
          <a:xfrm>
            <a:off x="7940259" y="6501541"/>
            <a:ext cx="108452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solidFill>
                  <a:schemeClr val="accent2"/>
                </a:solidFill>
              </a:rPr>
              <a:t>|</a:t>
            </a:r>
            <a:r>
              <a:rPr lang="en-US" sz="1000" dirty="0" smtClean="0"/>
              <a:t> </a:t>
            </a:r>
            <a:r>
              <a:rPr lang="en-US" sz="1000" dirty="0" smtClean="0">
                <a:solidFill>
                  <a:srgbClr val="0C3E70"/>
                </a:solidFill>
              </a:rPr>
              <a:t>brattle.com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7778193" y="6501541"/>
            <a:ext cx="33534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fld id="{FB0CAFA3-61E7-4C74-80A9-05418F2CA66E}" type="slidenum">
              <a:rPr lang="en-US" sz="1000" smtClean="0">
                <a:solidFill>
                  <a:srgbClr val="0C3E70"/>
                </a:solidFill>
              </a:rPr>
              <a:pPr algn="r"/>
              <a:t>‹#›</a:t>
            </a:fld>
            <a:endParaRPr lang="en-US" sz="1000" dirty="0">
              <a:solidFill>
                <a:srgbClr val="0C3E70"/>
              </a:solidFill>
            </a:endParaRPr>
          </a:p>
        </p:txBody>
      </p:sp>
      <p:sp>
        <p:nvSpPr>
          <p:cNvPr id="5" name="Chart Placeholder 6"/>
          <p:cNvSpPr>
            <a:spLocks noGrp="1"/>
          </p:cNvSpPr>
          <p:nvPr>
            <p:ph type="chart" sz="quarter" idx="13"/>
          </p:nvPr>
        </p:nvSpPr>
        <p:spPr>
          <a:xfrm>
            <a:off x="4598988" y="1755545"/>
            <a:ext cx="4014754" cy="3881899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800" b="1">
                <a:latin typeface="Century Gothic" pitchFamily="34" charset="0"/>
              </a:defRPr>
            </a:lvl1pPr>
          </a:lstStyle>
          <a:p>
            <a:endParaRPr lang="en-US" dirty="0"/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817124" y="1140894"/>
            <a:ext cx="7548664" cy="0"/>
          </a:xfrm>
          <a:prstGeom prst="line">
            <a:avLst/>
          </a:prstGeom>
          <a:ln w="28575">
            <a:solidFill>
              <a:srgbClr val="CCCDC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817124" y="634324"/>
            <a:ext cx="7548663" cy="530352"/>
          </a:xfrm>
          <a:prstGeom prst="rect">
            <a:avLst/>
          </a:prstGeom>
        </p:spPr>
        <p:txBody>
          <a:bodyPr wrap="square" lIns="0" anchor="b" anchorCtr="0">
            <a:noAutofit/>
          </a:bodyPr>
          <a:lstStyle>
            <a:lvl1pPr algn="l">
              <a:lnSpc>
                <a:spcPts val="2650"/>
              </a:lnSpc>
              <a:tabLst>
                <a:tab pos="7315200" algn="r"/>
              </a:tabLst>
              <a:defRPr sz="2800" b="1" baseline="0">
                <a:solidFill>
                  <a:srgbClr val="00467F"/>
                </a:solidFill>
                <a:latin typeface="Century Gothic" pitchFamily="34" charset="0"/>
              </a:defRPr>
            </a:lvl1pPr>
          </a:lstStyle>
          <a:p>
            <a:pPr marL="0" lvl="0" algn="l" defTabSz="457200">
              <a:lnSpc>
                <a:spcPts val="275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0" name="Text Placeholder 4"/>
          <p:cNvSpPr>
            <a:spLocks noGrp="1"/>
          </p:cNvSpPr>
          <p:nvPr>
            <p:ph type="body" sz="quarter" idx="14"/>
          </p:nvPr>
        </p:nvSpPr>
        <p:spPr>
          <a:xfrm>
            <a:off x="711588" y="1318437"/>
            <a:ext cx="3732821" cy="4291115"/>
          </a:xfrm>
          <a:prstGeom prst="rect">
            <a:avLst/>
          </a:prstGeom>
        </p:spPr>
        <p:txBody>
          <a:bodyPr lIns="0">
            <a:noAutofit/>
          </a:bodyPr>
          <a:lstStyle>
            <a:lvl1pPr marL="117475" indent="-117475" algn="l" defTabSz="457200" rtl="0" eaLnBrk="1" latinLnBrk="0" hangingPunct="1">
              <a:spcBef>
                <a:spcPct val="20000"/>
              </a:spcBef>
              <a:buClr>
                <a:schemeClr val="bg1"/>
              </a:buClr>
              <a:buSzPct val="100000"/>
              <a:buFont typeface="Calibri" pitchFamily="34" charset="0"/>
              <a:buChar char=" "/>
              <a:defRPr lang="en-US" sz="2200" b="1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1pPr>
            <a:lvl2pPr marL="457200" indent="-223838">
              <a:buClr>
                <a:srgbClr val="71ADB6"/>
              </a:buClr>
              <a:buSzPct val="60000"/>
              <a:buFont typeface="Arial" pitchFamily="34" charset="0"/>
              <a:buChar char="▀"/>
              <a:defRPr lang="en-US" sz="2000" b="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2pPr>
            <a:lvl3pPr marL="690563" indent="-233363">
              <a:buClr>
                <a:srgbClr val="71ADB6"/>
              </a:buClr>
              <a:buFont typeface="Calibri" pitchFamily="34" charset="0"/>
              <a:buChar char="−"/>
              <a:defRPr lang="en-US" sz="2000" kern="1200" dirty="0" smtClean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3pPr>
            <a:lvl4pPr marL="919163" indent="-228600" defTabSz="457200">
              <a:buClr>
                <a:srgbClr val="71ADB6"/>
              </a:buClr>
              <a:buSzPct val="80000"/>
              <a:buFont typeface="Wingdings" pitchFamily="2" charset="2"/>
              <a:buChar char="§"/>
              <a:tabLst/>
              <a:defRPr baseline="0">
                <a:solidFill>
                  <a:srgbClr val="302F35"/>
                </a:solidFill>
              </a:defRPr>
            </a:lvl4pPr>
            <a:lvl5pPr marL="1147763" indent="-233363">
              <a:buClr>
                <a:srgbClr val="71ADB6"/>
              </a:buClr>
              <a:buFont typeface="Arial" pitchFamily="34" charset="0"/>
              <a:buChar char="•"/>
              <a:defRPr lang="en-US" sz="2000" kern="1200" baseline="0" dirty="0">
                <a:solidFill>
                  <a:srgbClr val="302F35"/>
                </a:solidFill>
                <a:latin typeface="+mn-lt"/>
                <a:ea typeface="+mn-ea"/>
                <a:cs typeface="+mn-cs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0555813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Title - no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/>
          </p:nvPr>
        </p:nvSpPr>
        <p:spPr>
          <a:xfrm>
            <a:off x="685800" y="2481314"/>
            <a:ext cx="7772400" cy="1470025"/>
          </a:xfrm>
          <a:prstGeom prst="rect">
            <a:avLst/>
          </a:prstGeom>
        </p:spPr>
        <p:txBody>
          <a:bodyPr anchor="ctr" anchorCtr="1"/>
          <a:lstStyle>
            <a:lvl1pPr>
              <a:defRPr sz="2800" b="1">
                <a:solidFill>
                  <a:srgbClr val="00467F"/>
                </a:solidFill>
                <a:latin typeface="Century Gothic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44852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5" Type="http://schemas.openxmlformats.org/officeDocument/2006/relationships/slideLayout" Target="../slideLayouts/slideLayout6.xml"/><Relationship Id="rId4" Type="http://schemas.openxmlformats.org/officeDocument/2006/relationships/slideLayout" Target="../slideLayouts/slideLayout5.xml"/><Relationship Id="rId9" Type="http://schemas.openxmlformats.org/officeDocument/2006/relationships/image" Target="../media/image2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 descr="C:\Users\stephanie schwartz\AppData\Local\Temp\wze8ff\BRA PPTTemplate_White Cover 1.20.14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268"/>
            <a:ext cx="9144000" cy="685746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5" name="Text Placeholder 27"/>
          <p:cNvSpPr txBox="1">
            <a:spLocks/>
          </p:cNvSpPr>
          <p:nvPr/>
        </p:nvSpPr>
        <p:spPr>
          <a:xfrm>
            <a:off x="39208" y="6677995"/>
            <a:ext cx="2559050" cy="201613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Tx/>
              <a:buNone/>
              <a:defRPr lang="en-US" sz="1000" b="0" i="0" u="none" strike="noStrike" kern="0" spc="100" baseline="300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900" spc="0" baseline="30000" dirty="0" smtClean="0">
                <a:solidFill>
                  <a:srgbClr val="CBCCC2"/>
                </a:solidFill>
                <a:latin typeface="CenturyGothic"/>
              </a:rPr>
              <a:t>Copyright © 2015 The Brattle Group, Inc.</a:t>
            </a:r>
            <a:endParaRPr lang="en-US" sz="900" spc="0" baseline="30000" dirty="0">
              <a:solidFill>
                <a:srgbClr val="CBCCC2"/>
              </a:solidFill>
              <a:latin typeface="CenturyGothic"/>
            </a:endParaRPr>
          </a:p>
        </p:txBody>
      </p:sp>
    </p:spTree>
    <p:extLst>
      <p:ext uri="{BB962C8B-B14F-4D97-AF65-F5344CB8AC3E}">
        <p14:creationId xmlns:p14="http://schemas.microsoft.com/office/powerpoint/2010/main" val="9069727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r>
              <a:rPr lang="en-US" smtClean="0">
                <a:solidFill>
                  <a:srgbClr val="0C3E70">
                    <a:tint val="75000"/>
                  </a:srgbClr>
                </a:solidFill>
              </a:rPr>
              <a:t>Prepared at the Request of Counsel</a:t>
            </a:r>
            <a:endParaRPr lang="en-US">
              <a:solidFill>
                <a:srgbClr val="0C3E70">
                  <a:tint val="75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r>
              <a:rPr lang="en-US" smtClean="0">
                <a:solidFill>
                  <a:srgbClr val="0C3E70">
                    <a:tint val="75000"/>
                  </a:srgbClr>
                </a:solidFill>
              </a:rPr>
              <a:t>| BRATTLE.COM</a:t>
            </a:r>
            <a:endParaRPr lang="en-US">
              <a:solidFill>
                <a:srgbClr val="0C3E70">
                  <a:tint val="75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C3EF36F2-846B-5B4C-8AAE-65585B5C29D3}" type="slidenum">
              <a:rPr lang="en-US" smtClean="0">
                <a:solidFill>
                  <a:srgbClr val="0C3E70">
                    <a:tint val="75000"/>
                  </a:srgbClr>
                </a:solidFill>
              </a:rPr>
              <a:pPr defTabSz="457200"/>
              <a:t>‹#›</a:t>
            </a:fld>
            <a:endParaRPr lang="en-US">
              <a:solidFill>
                <a:srgbClr val="0C3E70">
                  <a:tint val="75000"/>
                </a:srgbClr>
              </a:solidFill>
            </a:endParaRP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9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ltGray">
          <a:xfrm>
            <a:off x="0" y="268"/>
            <a:ext cx="9144000" cy="6857464"/>
          </a:xfrm>
          <a:prstGeom prst="rect">
            <a:avLst/>
          </a:prstGeom>
        </p:spPr>
      </p:pic>
      <p:sp>
        <p:nvSpPr>
          <p:cNvPr id="8" name="TextBox 7"/>
          <p:cNvSpPr txBox="1"/>
          <p:nvPr/>
        </p:nvSpPr>
        <p:spPr>
          <a:xfrm>
            <a:off x="6249836" y="869"/>
            <a:ext cx="282826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b="1" dirty="0" smtClean="0">
                <a:solidFill>
                  <a:srgbClr val="5D6368"/>
                </a:solidFill>
              </a:rPr>
              <a:t>Draft</a:t>
            </a:r>
          </a:p>
        </p:txBody>
      </p:sp>
    </p:spTree>
    <p:extLst>
      <p:ext uri="{BB962C8B-B14F-4D97-AF65-F5344CB8AC3E}">
        <p14:creationId xmlns:p14="http://schemas.microsoft.com/office/powerpoint/2010/main" val="7798243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84" r:id="rId2"/>
    <p:sldLayoutId id="2147483679" r:id="rId3"/>
    <p:sldLayoutId id="2147483680" r:id="rId4"/>
    <p:sldLayoutId id="2147483681" r:id="rId5"/>
    <p:sldLayoutId id="2147483682" r:id="rId6"/>
    <p:sldLayoutId id="2147483683" r:id="rId7"/>
  </p:sldLayoutIdLst>
  <p:timing>
    <p:tnLst>
      <p:par>
        <p:cTn id="1" dur="indefinite" restart="never" nodeType="tmRoot"/>
      </p:par>
    </p:tnLst>
  </p:timing>
  <p:hf hdr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>
          <a:xfrm>
            <a:off x="1147799" y="1208021"/>
            <a:ext cx="7638753" cy="1077218"/>
          </a:xfrm>
        </p:spPr>
        <p:txBody>
          <a:bodyPr/>
          <a:lstStyle/>
          <a:p>
            <a:r>
              <a:rPr lang="en-US" sz="3200" b="1" dirty="0">
                <a:solidFill>
                  <a:schemeClr val="tx2"/>
                </a:solidFill>
              </a:rPr>
              <a:t>Cost-Benefit Analysis </a:t>
            </a:r>
            <a:r>
              <a:rPr lang="en-US" sz="3200" b="1" dirty="0" smtClean="0">
                <a:solidFill>
                  <a:schemeClr val="tx2"/>
                </a:solidFill>
              </a:rPr>
              <a:t>of ERCOT’s Future </a:t>
            </a:r>
            <a:r>
              <a:rPr lang="en-US" sz="3200" b="1" dirty="0">
                <a:solidFill>
                  <a:schemeClr val="tx2"/>
                </a:solidFill>
              </a:rPr>
              <a:t>Ancillary </a:t>
            </a:r>
            <a:r>
              <a:rPr lang="en-US" sz="3200" b="1" dirty="0" smtClean="0">
                <a:solidFill>
                  <a:schemeClr val="tx2"/>
                </a:solidFill>
              </a:rPr>
              <a:t>Services</a:t>
            </a:r>
            <a:endParaRPr lang="en-US" sz="3200" b="1" dirty="0">
              <a:solidFill>
                <a:schemeClr val="tx2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1169581" y="2307854"/>
            <a:ext cx="6024970" cy="329021"/>
          </a:xfrm>
        </p:spPr>
        <p:txBody>
          <a:bodyPr/>
          <a:lstStyle/>
          <a:p>
            <a:r>
              <a:rPr lang="en-US" dirty="0" smtClean="0">
                <a:solidFill>
                  <a:schemeClr val="tx2"/>
                </a:solidFill>
              </a:rPr>
              <a:t>Draft Study Assumptions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>
          <a:xfrm>
            <a:off x="1507061" y="3296760"/>
            <a:ext cx="4825159" cy="318312"/>
          </a:xfrm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ERCOT Technical Advisory Committee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1507061" y="4167639"/>
            <a:ext cx="3600968" cy="765875"/>
          </a:xfrm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Sam Newell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Pablo Ruiz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Rebecca Carrol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Will Gorman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4"/>
          </p:nvPr>
        </p:nvSpPr>
        <p:spPr>
          <a:xfrm>
            <a:off x="1473810" y="5348932"/>
            <a:ext cx="3579219" cy="287260"/>
          </a:xfrm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July 30, 2015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1507247" y="2964102"/>
            <a:ext cx="3592134" cy="318312"/>
          </a:xfrm>
        </p:spPr>
        <p:txBody>
          <a:bodyPr/>
          <a:lstStyle/>
          <a:p>
            <a:r>
              <a:rPr lang="en-US" dirty="0" smtClean="0">
                <a:solidFill>
                  <a:schemeClr val="accent2"/>
                </a:solidFill>
              </a:rPr>
              <a:t>PRESENTED TO</a:t>
            </a:r>
            <a:endParaRPr lang="en-US" dirty="0">
              <a:solidFill>
                <a:schemeClr val="accent2"/>
              </a:solidFill>
            </a:endParaRP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6"/>
          </p:nvPr>
        </p:nvSpPr>
        <p:spPr>
          <a:xfrm>
            <a:off x="1510792" y="3839542"/>
            <a:ext cx="3599221" cy="318312"/>
          </a:xfrm>
        </p:spPr>
        <p:txBody>
          <a:bodyPr/>
          <a:lstStyle/>
          <a:p>
            <a:r>
              <a:rPr lang="en-US" dirty="0" smtClean="0">
                <a:solidFill>
                  <a:schemeClr val="accent2"/>
                </a:solidFill>
              </a:rPr>
              <a:t>PRESENTED BY</a:t>
            </a:r>
            <a:endParaRPr lang="en-US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1709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Study Design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59838" y="1205148"/>
            <a:ext cx="8317502" cy="4291115"/>
          </a:xfrm>
        </p:spPr>
        <p:txBody>
          <a:bodyPr/>
          <a:lstStyle/>
          <a:p>
            <a:pPr lvl="1">
              <a:spcBef>
                <a:spcPts val="1200"/>
              </a:spcBef>
            </a:pPr>
            <a:r>
              <a:rPr lang="en-US" b="1" dirty="0" smtClean="0"/>
              <a:t>Objective</a:t>
            </a:r>
            <a:r>
              <a:rPr lang="en-US" b="1" dirty="0"/>
              <a:t>: </a:t>
            </a:r>
            <a:r>
              <a:rPr lang="en-US" dirty="0"/>
              <a:t>evaluate the net benefits of ERCOT’s FAS proposal</a:t>
            </a:r>
          </a:p>
          <a:p>
            <a:pPr lvl="1">
              <a:spcBef>
                <a:spcPts val="1200"/>
              </a:spcBef>
            </a:pPr>
            <a:r>
              <a:rPr lang="en-US" b="1" dirty="0"/>
              <a:t>Tools: </a:t>
            </a:r>
            <a:r>
              <a:rPr lang="en-US" dirty="0"/>
              <a:t>PLEXOS, modeling DA market as a single zone</a:t>
            </a:r>
          </a:p>
          <a:p>
            <a:pPr lvl="1">
              <a:spcBef>
                <a:spcPts val="1200"/>
              </a:spcBef>
            </a:pPr>
            <a:r>
              <a:rPr lang="en-US" b="1" dirty="0"/>
              <a:t>Evaluation metrics: </a:t>
            </a:r>
            <a:r>
              <a:rPr lang="en-US" dirty="0"/>
              <a:t>total resource cost savings (TRC), </a:t>
            </a:r>
            <a:r>
              <a:rPr lang="en-US" dirty="0" smtClean="0"/>
              <a:t>where</a:t>
            </a:r>
          </a:p>
          <a:p>
            <a:pPr marL="681037" lvl="2" indent="0">
              <a:spcBef>
                <a:spcPts val="600"/>
              </a:spcBef>
              <a:buNone/>
            </a:pPr>
            <a:r>
              <a:rPr lang="en-US" sz="1700" i="1" dirty="0" smtClean="0"/>
              <a:t>TRC = production cost savings - incremental capital costs - implementation cost, </a:t>
            </a:r>
            <a:r>
              <a:rPr lang="en-US" sz="1700" dirty="0" smtClean="0"/>
              <a:t>and</a:t>
            </a:r>
          </a:p>
          <a:p>
            <a:pPr marL="681037" lvl="2" indent="0">
              <a:spcBef>
                <a:spcPts val="600"/>
              </a:spcBef>
              <a:buNone/>
            </a:pPr>
            <a:r>
              <a:rPr lang="en-US" sz="1700" i="1" dirty="0" smtClean="0"/>
              <a:t>Production cost savings </a:t>
            </a:r>
            <a:r>
              <a:rPr lang="en-US" sz="1700" dirty="0" smtClean="0"/>
              <a:t>includes avoided fuel, VOM, startup and capacity bid costs</a:t>
            </a:r>
          </a:p>
          <a:p>
            <a:pPr lvl="2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711773" y="5950015"/>
            <a:ext cx="793699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*Current Trends and Stringent Environmental scenarios based on 2024 Long Term System Assessment (LTSA) – see slides 5 and 6 for details</a:t>
            </a:r>
            <a:endParaRPr lang="en-US" sz="1000" dirty="0"/>
          </a:p>
        </p:txBody>
      </p:sp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10833" y="3689199"/>
            <a:ext cx="7647368" cy="223338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387215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Supply and Demand Assumptions</a:t>
            </a:r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0816" y="1590283"/>
            <a:ext cx="8117967" cy="24569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440816" y="4047269"/>
            <a:ext cx="79369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Notes:</a:t>
            </a:r>
          </a:p>
          <a:p>
            <a:r>
              <a:rPr lang="en-US" sz="1200" dirty="0" smtClean="0"/>
              <a:t>1)  Hourly </a:t>
            </a:r>
            <a:r>
              <a:rPr lang="en-US" sz="1200" dirty="0"/>
              <a:t>shapes </a:t>
            </a:r>
            <a:r>
              <a:rPr lang="en-US" sz="1200" dirty="0" smtClean="0"/>
              <a:t>for Load, Wind, and Solar profiles are taken </a:t>
            </a:r>
            <a:r>
              <a:rPr lang="en-US" sz="1200" dirty="0"/>
              <a:t>from </a:t>
            </a:r>
            <a:r>
              <a:rPr lang="en-US" sz="1200" dirty="0" smtClean="0"/>
              <a:t>2010 actual </a:t>
            </a:r>
            <a:r>
              <a:rPr lang="en-US" sz="1200" dirty="0" smtClean="0"/>
              <a:t>profiles</a:t>
            </a:r>
          </a:p>
          <a:p>
            <a:r>
              <a:rPr lang="en-US" sz="1200" dirty="0" smtClean="0"/>
              <a:t>2)  Peak Load and Capacities include PUN Load and Pun Capacities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268839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Thermal Unit Characteristics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23849" y="4436618"/>
            <a:ext cx="849471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*CCs modeled </a:t>
            </a:r>
            <a:r>
              <a:rPr lang="en-US" sz="1200" dirty="0"/>
              <a:t>as </a:t>
            </a:r>
            <a:r>
              <a:rPr lang="en-US" sz="1200" dirty="0" smtClean="0"/>
              <a:t>single trains, with duct burners modeled separately (with operations tied to parent CC) and not able to provide AS</a:t>
            </a:r>
          </a:p>
          <a:p>
            <a:r>
              <a:rPr lang="en-US" sz="1200" dirty="0" smtClean="0"/>
              <a:t>  Online non-spin capabilities not shown here because capabilities vary with each unit’s hourly output vs. </a:t>
            </a:r>
            <a:r>
              <a:rPr lang="en-US" sz="1200" dirty="0"/>
              <a:t>HSL </a:t>
            </a:r>
            <a:r>
              <a:rPr lang="en-US" sz="1200" dirty="0" smtClean="0"/>
              <a:t>(and ramp rates)</a:t>
            </a:r>
            <a:endParaRPr lang="en-US" sz="1200" dirty="0"/>
          </a:p>
        </p:txBody>
      </p:sp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848" y="1907731"/>
            <a:ext cx="8494713" cy="2528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154583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Provision of FAS Products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7994334"/>
              </p:ext>
            </p:extLst>
          </p:nvPr>
        </p:nvGraphicFramePr>
        <p:xfrm>
          <a:off x="700653" y="1527623"/>
          <a:ext cx="7944583" cy="46694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35077"/>
                <a:gridCol w="4809506"/>
              </a:tblGrid>
              <a:tr h="514929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Product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Resources that</a:t>
                      </a:r>
                      <a:r>
                        <a:rPr lang="en-US" sz="2000" baseline="0" dirty="0" smtClean="0"/>
                        <a:t> Can Provide It</a:t>
                      </a:r>
                      <a:endParaRPr lang="en-US" sz="2000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Regulation</a:t>
                      </a:r>
                      <a:r>
                        <a:rPr lang="en-US" dirty="0" smtClean="0"/>
                        <a:t>—4</a:t>
                      </a:r>
                      <a:r>
                        <a:rPr lang="en-US" baseline="0" dirty="0" smtClean="0"/>
                        <a:t> products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Same as under</a:t>
                      </a:r>
                      <a:r>
                        <a:rPr lang="en-US" baseline="0" dirty="0" smtClean="0"/>
                        <a:t> CAS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FFR1</a:t>
                      </a:r>
                      <a:r>
                        <a:rPr lang="en-US" dirty="0" smtClean="0"/>
                        <a:t> (59.8 Hz, limited duration)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r>
                        <a:rPr lang="en-US" baseline="0" dirty="0" smtClean="0"/>
                        <a:t>atteries, flywheels, loads with short duration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FFR2</a:t>
                      </a:r>
                      <a:r>
                        <a:rPr lang="en-US" dirty="0" smtClean="0"/>
                        <a:t> (59.7 Hz, longer duration)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Existing Load</a:t>
                      </a:r>
                      <a:r>
                        <a:rPr lang="en-US" baseline="0" dirty="0" smtClean="0"/>
                        <a:t> Resources + new ones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PFR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Same as those providing Gen RRS under CAS;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potentially wind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CRS1</a:t>
                      </a:r>
                      <a:r>
                        <a:rPr lang="en-US" dirty="0" smtClean="0"/>
                        <a:t> (</a:t>
                      </a:r>
                      <a:r>
                        <a:rPr lang="en-US" dirty="0" err="1" smtClean="0"/>
                        <a:t>dispatchable</a:t>
                      </a:r>
                      <a:r>
                        <a:rPr lang="en-US" dirty="0" smtClean="0"/>
                        <a:t> </a:t>
                      </a:r>
                      <a:r>
                        <a:rPr lang="en-US" baseline="0" dirty="0" smtClean="0"/>
                        <a:t>10-min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Any online/offline gen</a:t>
                      </a:r>
                      <a:r>
                        <a:rPr lang="en-US" baseline="0" dirty="0" smtClean="0"/>
                        <a:t>, </a:t>
                      </a:r>
                      <a:r>
                        <a:rPr lang="en-US" baseline="0" dirty="0" err="1" smtClean="0"/>
                        <a:t>dispatchable</a:t>
                      </a:r>
                      <a:r>
                        <a:rPr lang="en-US" baseline="0" dirty="0" smtClean="0"/>
                        <a:t> load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CRS2</a:t>
                      </a:r>
                      <a:r>
                        <a:rPr lang="en-US" dirty="0" smtClean="0"/>
                        <a:t> (manual 10-min)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Existing</a:t>
                      </a:r>
                      <a:r>
                        <a:rPr lang="en-US" baseline="0" dirty="0" smtClean="0"/>
                        <a:t> and new Load Resources, DG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SRS1</a:t>
                      </a:r>
                      <a:r>
                        <a:rPr lang="en-US" dirty="0" smtClean="0"/>
                        <a:t> (</a:t>
                      </a:r>
                      <a:r>
                        <a:rPr lang="en-US" dirty="0" err="1" smtClean="0"/>
                        <a:t>dispatchable</a:t>
                      </a:r>
                      <a:r>
                        <a:rPr lang="en-US" dirty="0" smtClean="0"/>
                        <a:t> 30-min)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Any online/offline gen</a:t>
                      </a:r>
                      <a:r>
                        <a:rPr lang="en-US" baseline="0" dirty="0" smtClean="0"/>
                        <a:t>, </a:t>
                      </a:r>
                      <a:r>
                        <a:rPr lang="en-US" baseline="0" dirty="0" err="1" smtClean="0"/>
                        <a:t>dispatchable</a:t>
                      </a:r>
                      <a:r>
                        <a:rPr lang="en-US" baseline="0" dirty="0" smtClean="0"/>
                        <a:t> load</a:t>
                      </a:r>
                      <a:endParaRPr lang="en-US" dirty="0"/>
                    </a:p>
                  </a:txBody>
                  <a:tcPr/>
                </a:tc>
              </a:tr>
              <a:tr h="5020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SRS2</a:t>
                      </a:r>
                      <a:r>
                        <a:rPr lang="en-US" dirty="0" smtClean="0"/>
                        <a:t> (manual 30-min)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Existing</a:t>
                      </a:r>
                      <a:r>
                        <a:rPr lang="en-US" baseline="0" dirty="0" smtClean="0"/>
                        <a:t> and new Load Resources, DG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23718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Current Trends Scenario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597338" y="1466398"/>
            <a:ext cx="8317502" cy="4291115"/>
          </a:xfrm>
        </p:spPr>
        <p:txBody>
          <a:bodyPr/>
          <a:lstStyle/>
          <a:p>
            <a:pPr>
              <a:spcBef>
                <a:spcPts val="1200"/>
              </a:spcBef>
            </a:pPr>
            <a:r>
              <a:rPr lang="en-US" b="1" dirty="0"/>
              <a:t>Assumptions are Consistent with the LTSA Scenario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Conditions </a:t>
            </a:r>
            <a:r>
              <a:rPr lang="en-US" dirty="0"/>
              <a:t>existing today will generally continue into the future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ERCOT’s base case load forecast with the addition of small amounts LNG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Natural gas prices increase slowly to $5.93/</a:t>
            </a:r>
            <a:r>
              <a:rPr lang="en-US" dirty="0" err="1"/>
              <a:t>mmBtu</a:t>
            </a:r>
            <a:r>
              <a:rPr lang="en-US" dirty="0"/>
              <a:t> by 2024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No changes to environmental regulations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Trends in capital cost for new resources are increasing at GDP with the exception of Solar PV which is declining thru the planning period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Modest increase in penetration of demand response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No specified reserve </a:t>
            </a:r>
            <a:r>
              <a:rPr lang="en-US" dirty="0" smtClean="0"/>
              <a:t>margin; </a:t>
            </a:r>
            <a:r>
              <a:rPr lang="en-US" dirty="0"/>
              <a:t>generator additions for conventional and renewable resources </a:t>
            </a:r>
            <a:r>
              <a:rPr lang="en-US" dirty="0" smtClean="0"/>
              <a:t>based on </a:t>
            </a:r>
            <a:r>
              <a:rPr lang="en-US" dirty="0"/>
              <a:t>economics only</a:t>
            </a:r>
          </a:p>
          <a:p>
            <a:pPr lvl="1">
              <a:spcBef>
                <a:spcPts val="1200"/>
              </a:spcBef>
            </a:pPr>
            <a:r>
              <a:rPr lang="en-US" dirty="0"/>
              <a:t>No </a:t>
            </a:r>
            <a:r>
              <a:rPr lang="en-US" dirty="0" smtClean="0"/>
              <a:t>PTC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7323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Stringent Environmental Scenario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656713" y="1442648"/>
            <a:ext cx="8107277" cy="4291115"/>
          </a:xfrm>
        </p:spPr>
        <p:txBody>
          <a:bodyPr/>
          <a:lstStyle/>
          <a:p>
            <a:pPr>
              <a:spcBef>
                <a:spcPts val="1200"/>
              </a:spcBef>
            </a:pPr>
            <a:r>
              <a:rPr lang="en-US" b="1" dirty="0"/>
              <a:t>Assumptions are Consistent with the LTSA </a:t>
            </a:r>
            <a:r>
              <a:rPr lang="en-US" b="1" dirty="0" smtClean="0"/>
              <a:t>Scenario</a:t>
            </a:r>
            <a:endParaRPr lang="en-US" b="1" dirty="0"/>
          </a:p>
          <a:p>
            <a:pPr lvl="1">
              <a:spcBef>
                <a:spcPts val="1200"/>
              </a:spcBef>
            </a:pPr>
            <a:r>
              <a:rPr lang="en-US" dirty="0" smtClean="0"/>
              <a:t>Current </a:t>
            </a:r>
            <a:r>
              <a:rPr lang="en-US" dirty="0"/>
              <a:t>Trends load forecast </a:t>
            </a:r>
            <a:r>
              <a:rPr lang="en-US" dirty="0" smtClean="0"/>
              <a:t>adjusted </a:t>
            </a:r>
            <a:r>
              <a:rPr lang="en-US" dirty="0"/>
              <a:t>for 1,200 MW </a:t>
            </a:r>
            <a:r>
              <a:rPr lang="en-US" dirty="0" smtClean="0"/>
              <a:t>Solar </a:t>
            </a:r>
            <a:r>
              <a:rPr lang="en-US" dirty="0"/>
              <a:t>DG by 2024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Current Trends NG forecast increased $1.50/</a:t>
            </a:r>
            <a:r>
              <a:rPr lang="en-US" dirty="0" err="1" smtClean="0"/>
              <a:t>mmBtu</a:t>
            </a:r>
            <a:r>
              <a:rPr lang="en-US" dirty="0" smtClean="0"/>
              <a:t> each year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Costs </a:t>
            </a:r>
            <a:r>
              <a:rPr lang="en-US" dirty="0"/>
              <a:t>for SO</a:t>
            </a:r>
            <a:r>
              <a:rPr lang="en-US" baseline="-25000" dirty="0"/>
              <a:t>2</a:t>
            </a:r>
            <a:r>
              <a:rPr lang="en-US" dirty="0"/>
              <a:t>, NOx, and </a:t>
            </a:r>
            <a:r>
              <a:rPr lang="en-US" dirty="0" smtClean="0"/>
              <a:t>CO</a:t>
            </a:r>
            <a:r>
              <a:rPr lang="en-US" baseline="-25000" dirty="0" smtClean="0"/>
              <a:t>2</a:t>
            </a:r>
            <a:r>
              <a:rPr lang="en-US" dirty="0" smtClean="0"/>
              <a:t> added</a:t>
            </a:r>
            <a:endParaRPr lang="en-US" dirty="0"/>
          </a:p>
          <a:p>
            <a:pPr lvl="1">
              <a:spcBef>
                <a:spcPts val="1200"/>
              </a:spcBef>
            </a:pPr>
            <a:r>
              <a:rPr lang="en-US" dirty="0"/>
              <a:t>PTC and ITC </a:t>
            </a:r>
            <a:r>
              <a:rPr lang="en-US" dirty="0" smtClean="0"/>
              <a:t>added </a:t>
            </a:r>
            <a:r>
              <a:rPr lang="en-US" dirty="0"/>
              <a:t>to Wind and Solar expansion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Demand response increased 3% per year over Current Trends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DC </a:t>
            </a:r>
            <a:r>
              <a:rPr lang="en-US" dirty="0"/>
              <a:t>Ties </a:t>
            </a:r>
            <a:r>
              <a:rPr lang="en-US" dirty="0" smtClean="0"/>
              <a:t>increased </a:t>
            </a:r>
            <a:r>
              <a:rPr lang="en-US" dirty="0"/>
              <a:t>3,000 MW to represent new connections to external ERCOT </a:t>
            </a:r>
            <a:r>
              <a:rPr lang="en-US" dirty="0" smtClean="0"/>
              <a:t>markets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849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rattle PowerPoint Template - White Cover">
  <a:themeElements>
    <a:clrScheme name="Brattle">
      <a:dk1>
        <a:srgbClr val="302F35"/>
      </a:dk1>
      <a:lt1>
        <a:srgbClr val="002B54"/>
      </a:lt1>
      <a:dk2>
        <a:srgbClr val="00467F"/>
      </a:dk2>
      <a:lt2>
        <a:srgbClr val="CCCDC3"/>
      </a:lt2>
      <a:accent1>
        <a:srgbClr val="6A7277"/>
      </a:accent1>
      <a:accent2>
        <a:srgbClr val="7FB9C2"/>
      </a:accent2>
      <a:accent3>
        <a:srgbClr val="EF4623"/>
      </a:accent3>
      <a:accent4>
        <a:srgbClr val="00467F"/>
      </a:accent4>
      <a:accent5>
        <a:srgbClr val="CCCDC3"/>
      </a:accent5>
      <a:accent6>
        <a:srgbClr val="EF4623"/>
      </a:accent6>
      <a:hlink>
        <a:srgbClr val="7FB9C2"/>
      </a:hlink>
      <a:folHlink>
        <a:srgbClr val="00467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rattle Theme - Main">
  <a:themeElements>
    <a:clrScheme name="Brattle">
      <a:dk1>
        <a:srgbClr val="302F35"/>
      </a:dk1>
      <a:lt1>
        <a:srgbClr val="002B54"/>
      </a:lt1>
      <a:dk2>
        <a:srgbClr val="00467F"/>
      </a:dk2>
      <a:lt2>
        <a:srgbClr val="CCCDC3"/>
      </a:lt2>
      <a:accent1>
        <a:srgbClr val="6A7277"/>
      </a:accent1>
      <a:accent2>
        <a:srgbClr val="7FB9C2"/>
      </a:accent2>
      <a:accent3>
        <a:srgbClr val="EF4623"/>
      </a:accent3>
      <a:accent4>
        <a:srgbClr val="00467F"/>
      </a:accent4>
      <a:accent5>
        <a:srgbClr val="CCCDC3"/>
      </a:accent5>
      <a:accent6>
        <a:srgbClr val="EF4623"/>
      </a:accent6>
      <a:hlink>
        <a:srgbClr val="7FB9C2"/>
      </a:hlink>
      <a:folHlink>
        <a:srgbClr val="00467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8A08A9181B20748924F77DAEB5AA7DA" ma:contentTypeVersion="" ma:contentTypeDescription="Create a new document." ma:contentTypeScope="" ma:versionID="d6d8453c393bc6775f09236dac1b5542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fc1958f689284e262d1fa84b900a3859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Scheduling Start Date is a site column created by the Publishing feature. It is used to specify the date and time on which this page will first appear to site visitors." ma:internalName="PublishingStartDate">
      <xsd:simpleType>
        <xsd:restriction base="dms:Unknown"/>
      </xsd:simpleType>
    </xsd:element>
    <xsd:element name="PublishingExpirationDate" ma:index="9" nillable="true" ma:displayName="Scheduling End Date" ma:description="Scheduling End Date is a site column created by the Publishing feature. It is used to specify the date and time on which this page will no longer appear to site visitors.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9F00EB29-7FE9-47AC-AA17-6227F27E273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07B5A8C0-0A4D-4A42-A698-D676EB0BC44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5EC2BED-1F13-44B2-A6E0-6642E1E93075}">
  <ds:schemaRefs>
    <ds:schemaRef ds:uri="http://purl.org/dc/dcmitype/"/>
    <ds:schemaRef ds:uri="http://schemas.microsoft.com/office/2006/metadata/properties"/>
    <ds:schemaRef ds:uri="http://www.w3.org/XML/1998/namespace"/>
    <ds:schemaRef ds:uri="http://schemas.microsoft.com/office/infopath/2007/PartnerControls"/>
    <ds:schemaRef ds:uri="http://purl.org/dc/elements/1.1/"/>
    <ds:schemaRef ds:uri="http://purl.org/dc/terms/"/>
    <ds:schemaRef ds:uri="http://schemas.microsoft.com/office/2006/documentManagement/types"/>
    <ds:schemaRef ds:uri="http://schemas.openxmlformats.org/package/2006/metadata/core-properties"/>
    <ds:schemaRef ds:uri="http://schemas.microsoft.com/sharepoint/v3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Brattle PowerPoint Template - White Cover</Template>
  <TotalTime>32247</TotalTime>
  <Words>476</Words>
  <Application>Microsoft Office PowerPoint</Application>
  <PresentationFormat>On-screen Show (4:3)</PresentationFormat>
  <Paragraphs>62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Brattle PowerPoint Template - White Cover</vt:lpstr>
      <vt:lpstr>Brattle Theme - Main</vt:lpstr>
      <vt:lpstr>PowerPoint Presentation</vt:lpstr>
      <vt:lpstr>Study Design</vt:lpstr>
      <vt:lpstr>Supply and Demand Assumptions</vt:lpstr>
      <vt:lpstr>Thermal Unit Characteristics</vt:lpstr>
      <vt:lpstr>Provision of FAS Products</vt:lpstr>
      <vt:lpstr>Current Trends Scenario</vt:lpstr>
      <vt:lpstr>Stringent Environmental Scenario</vt:lpstr>
    </vt:vector>
  </TitlesOfParts>
  <Company>The Brattle Group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Hagerty, Michael</dc:creator>
  <cp:lastModifiedBy>Kenneth Ragsdale</cp:lastModifiedBy>
  <cp:revision>1719</cp:revision>
  <cp:lastPrinted>2015-07-14T15:01:32Z</cp:lastPrinted>
  <dcterms:created xsi:type="dcterms:W3CDTF">2015-03-18T14:35:37Z</dcterms:created>
  <dcterms:modified xsi:type="dcterms:W3CDTF">2015-07-24T19:12:09Z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0x010100A8A08A9181B20748924F77DAEB5AA7DA</vt:lpwstr>
  </property>
</Properties>
</file>

<file path=docProps/thumbnail.jpeg>
</file>