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2" r:id="rId5"/>
    <p:sldId id="260" r:id="rId6"/>
    <p:sldId id="259" r:id="rId7"/>
    <p:sldId id="263" r:id="rId8"/>
    <p:sldId id="261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9" d="100"/>
          <a:sy n="119" d="100"/>
        </p:scale>
        <p:origin x="-1404" y="-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3886200"/>
            <a:ext cx="6858000" cy="990600"/>
          </a:xfrm>
        </p:spPr>
        <p:txBody>
          <a:bodyPr anchor="t" anchorCtr="0"/>
          <a:lstStyle>
            <a:lvl1pPr algn="r">
              <a:defRPr sz="3200"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53340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>
            <a:lvl1pPr>
              <a:defRPr sz="1400"/>
            </a:lvl1pPr>
          </a:lstStyle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1216152" y="6355080"/>
            <a:ext cx="1219200" cy="365760"/>
          </a:xfrm>
        </p:spPr>
        <p:txBody>
          <a:bodyPr/>
          <a:lstStyle/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904875" y="3648075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3" name="Rectangle 32"/>
          <p:cNvSpPr/>
          <p:nvPr/>
        </p:nvSpPr>
        <p:spPr>
          <a:xfrm>
            <a:off x="914400" y="5048250"/>
            <a:ext cx="7315200" cy="68580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Rectangle 21"/>
          <p:cNvSpPr/>
          <p:nvPr/>
        </p:nvSpPr>
        <p:spPr>
          <a:xfrm>
            <a:off x="904875" y="3648075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2" name="Rectangle 31"/>
          <p:cNvSpPr/>
          <p:nvPr/>
        </p:nvSpPr>
        <p:spPr>
          <a:xfrm>
            <a:off x="914400" y="5048250"/>
            <a:ext cx="228600" cy="68580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8" name="Isosceles Triangle 7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5400000">
            <a:off x="3629607" y="3201952"/>
            <a:ext cx="585216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2971800"/>
            <a:ext cx="6858000" cy="1066800"/>
          </a:xfrm>
        </p:spPr>
        <p:txBody>
          <a:bodyPr anchor="t" anchorCtr="0"/>
          <a:lstStyle>
            <a:lvl1pPr algn="r">
              <a:buNone/>
              <a:defRPr sz="3200" b="0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4267200"/>
            <a:ext cx="6781800" cy="1143000"/>
          </a:xfrm>
        </p:spPr>
        <p:txBody>
          <a:bodyPr anchor="t" anchorCtr="0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/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69848" y="6355080"/>
            <a:ext cx="1520952" cy="365760"/>
          </a:xfrm>
        </p:spPr>
        <p:txBody>
          <a:bodyPr/>
          <a:lstStyle/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914400" y="2819400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8" name="Rectangle 7"/>
          <p:cNvSpPr/>
          <p:nvPr/>
        </p:nvSpPr>
        <p:spPr>
          <a:xfrm>
            <a:off x="914400" y="2819400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632198" y="1216152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85875"/>
            <a:ext cx="4040188" cy="685800"/>
          </a:xfrm>
          <a:noFill/>
          <a:ln>
            <a:noFill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8200" y="1295400"/>
            <a:ext cx="4041775" cy="685800"/>
          </a:xfrm>
          <a:noFill/>
          <a:ln>
            <a:noFill/>
          </a:ln>
        </p:spPr>
        <p:txBody>
          <a:bodyPr lIns="91440" anchor="b" anchorCtr="0"/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648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Isosceles Triangle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Straight Connector 4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6" name="Isosceles Triangle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24600" y="304800"/>
            <a:ext cx="2514600" cy="838200"/>
          </a:xfrm>
        </p:spPr>
        <p:txBody>
          <a:bodyPr anchor="b" anchorCtr="0">
            <a:noAutofit/>
          </a:bodyPr>
          <a:lstStyle>
            <a:lvl1pPr algn="l">
              <a:buNone/>
              <a:defRPr sz="2000" b="1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324600" y="1219200"/>
            <a:ext cx="2514600" cy="4843463"/>
          </a:xfrm>
        </p:spPr>
        <p:txBody>
          <a:bodyPr/>
          <a:lstStyle>
            <a:lvl1pPr marL="0" indent="0">
              <a:lnSpc>
                <a:spcPts val="22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 rot="5400000">
            <a:off x="3160645" y="3324225"/>
            <a:ext cx="603504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Isosceles Triangle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2" name="Content Placeholder 11"/>
          <p:cNvSpPr>
            <a:spLocks noGrp="1"/>
          </p:cNvSpPr>
          <p:nvPr>
            <p:ph sz="quarter" idx="1"/>
          </p:nvPr>
        </p:nvSpPr>
        <p:spPr>
          <a:xfrm>
            <a:off x="304800" y="304800"/>
            <a:ext cx="5715000" cy="5715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00856"/>
            <a:ext cx="8229600" cy="674688"/>
          </a:xfrm>
          <a:ln>
            <a:solidFill>
              <a:schemeClr val="accent1"/>
            </a:solidFill>
          </a:ln>
        </p:spPr>
        <p:txBody>
          <a:bodyPr lIns="274320" anchor="ctr"/>
          <a:lstStyle>
            <a:lvl1pPr algn="r">
              <a:buNone/>
              <a:defRPr sz="2000" b="0"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57200" y="1905000"/>
            <a:ext cx="8229600" cy="4270248"/>
          </a:xfrm>
          <a:solidFill>
            <a:schemeClr val="tx1">
              <a:shade val="50000"/>
            </a:schemeClr>
          </a:solidFill>
          <a:ln>
            <a:noFill/>
          </a:ln>
          <a:effectLst/>
        </p:spPr>
        <p:txBody>
          <a:bodyPr/>
          <a:lstStyle>
            <a:lvl1pPr marL="0" indent="0">
              <a:spcBef>
                <a:spcPts val="600"/>
              </a:spcBef>
              <a:buNone/>
              <a:defRPr sz="3200"/>
            </a:lvl1pPr>
          </a:lstStyle>
          <a:p>
            <a:r>
              <a:rPr kumimoji="0" lang="en-US" dirty="0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19200"/>
            <a:ext cx="8229600" cy="533400"/>
          </a:xfrm>
        </p:spPr>
        <p:txBody>
          <a:bodyPr anchor="ctr" anchorCtr="0"/>
          <a:lstStyle>
            <a:lvl1pPr marL="0" indent="0" algn="l">
              <a:buFontTx/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Isosceles Triangle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0" name="Rectangle 9"/>
          <p:cNvSpPr/>
          <p:nvPr/>
        </p:nvSpPr>
        <p:spPr>
          <a:xfrm>
            <a:off x="457200" y="500856"/>
            <a:ext cx="182880" cy="68580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</p:spPr>
        <p:txBody>
          <a:bodyPr vert="horz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219200"/>
            <a:ext cx="8229600" cy="4910328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400800" y="6356350"/>
            <a:ext cx="2289048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D10F8B0A-990B-4F5D-87AB-1562D053A934}" type="datetimeFigureOut">
              <a:rPr lang="en-US" smtClean="0"/>
              <a:pPr/>
              <a:t>7/14/2015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2898648" y="6356350"/>
            <a:ext cx="3505200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612648" y="6356350"/>
            <a:ext cx="19812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0563D777-CBBD-49EF-845B-953FF72F908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8" name="Straight Connector 2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9" name="Straight Connector 28"/>
          <p:cNvSpPr>
            <a:spLocks noChangeShapeType="1"/>
          </p:cNvSpPr>
          <p:nvPr/>
        </p:nvSpPr>
        <p:spPr bwMode="auto">
          <a:xfrm>
            <a:off x="457200" y="114300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0" name="Isosceles Triangle 9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Char char="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ts val="500"/>
        </a:spcBef>
        <a:buClr>
          <a:schemeClr val="accent2"/>
        </a:buClr>
        <a:buSzPct val="76000"/>
        <a:buFont typeface="Wingdings 3"/>
        <a:buChar char=""/>
        <a:defRPr kumimoji="0" sz="23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Char char="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Char char="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Char char="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rcot.com/content/meetings/vrtf/keydocs/2013/0618/Test_Protocol.doc" TargetMode="External"/><Relationship Id="rId2" Type="http://schemas.openxmlformats.org/officeDocument/2006/relationships/hyperlink" Target="http://www.ercot.com/content/meetings/ros/keydocs/2014/0904/17._VRTF_Final_Report__07142014.doc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ercot.com/content/meetings/vrtf/keydocs/2013/0618/Testing_QA_03252013.doc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Voltage Reduction in ERCOT</a:t>
            </a:r>
            <a:br>
              <a:rPr lang="en-US" dirty="0" smtClean="0"/>
            </a:br>
            <a:r>
              <a:rPr lang="en-US" dirty="0" smtClean="0"/>
              <a:t> Feasibility Report to ROS 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Voltage Reduction Task Force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Coordinated Testing</a:t>
            </a:r>
          </a:p>
          <a:p>
            <a:pPr lvl="1"/>
            <a:r>
              <a:rPr lang="en-US" dirty="0" smtClean="0">
                <a:hlinkClick r:id="rId2"/>
              </a:rPr>
              <a:t>VRTF Report to ROS</a:t>
            </a:r>
            <a:endParaRPr lang="en-US" dirty="0" smtClean="0"/>
          </a:p>
          <a:p>
            <a:pPr lvl="1"/>
            <a:r>
              <a:rPr lang="en-US" dirty="0" smtClean="0">
                <a:hlinkClick r:id="rId3"/>
              </a:rPr>
              <a:t>VRTF Test Protocol</a:t>
            </a:r>
            <a:endParaRPr lang="en-US" dirty="0" smtClean="0"/>
          </a:p>
          <a:p>
            <a:pPr lvl="1"/>
            <a:r>
              <a:rPr lang="en-US" dirty="0" smtClean="0">
                <a:hlinkClick r:id="rId4"/>
              </a:rPr>
              <a:t>VRTF Testing Q&amp;A</a:t>
            </a:r>
            <a:endParaRPr lang="en-US" dirty="0" smtClean="0"/>
          </a:p>
          <a:p>
            <a:r>
              <a:rPr lang="en-US" dirty="0" smtClean="0"/>
              <a:t>Assessment of Feasibility</a:t>
            </a:r>
          </a:p>
          <a:p>
            <a:pPr marL="548640" lvl="2">
              <a:spcBef>
                <a:spcPts val="600"/>
              </a:spcBef>
              <a:buClr>
                <a:schemeClr val="accent1"/>
              </a:buClr>
            </a:pPr>
            <a:r>
              <a:rPr lang="en-US" dirty="0" smtClean="0"/>
              <a:t>VRTF Frequently Asked Questions</a:t>
            </a:r>
          </a:p>
          <a:p>
            <a:pPr marL="548640" lvl="2">
              <a:spcBef>
                <a:spcPts val="600"/>
              </a:spcBef>
              <a:buClr>
                <a:schemeClr val="accent1"/>
              </a:buClr>
            </a:pPr>
            <a:r>
              <a:rPr lang="en-US" dirty="0" smtClean="0"/>
              <a:t>VRTF ERCOT Applicability and Cost Survey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Study Questionnaire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Participation</a:t>
            </a:r>
          </a:p>
          <a:p>
            <a:pPr lvl="1"/>
            <a:r>
              <a:rPr lang="en-US" dirty="0" smtClean="0"/>
              <a:t>Full response from 10 entities</a:t>
            </a:r>
          </a:p>
          <a:p>
            <a:pPr lvl="1"/>
            <a:r>
              <a:rPr lang="en-US" dirty="0" smtClean="0"/>
              <a:t>Partial response from 2 entities</a:t>
            </a:r>
          </a:p>
          <a:p>
            <a:pPr lvl="1"/>
            <a:r>
              <a:rPr lang="en-US" dirty="0" smtClean="0"/>
              <a:t>No Response from 3 entities</a:t>
            </a:r>
          </a:p>
          <a:p>
            <a:r>
              <a:rPr lang="en-US" dirty="0" smtClean="0"/>
              <a:t>Gathered data</a:t>
            </a:r>
          </a:p>
          <a:p>
            <a:pPr lvl="1"/>
            <a:r>
              <a:rPr lang="en-US" dirty="0" smtClean="0"/>
              <a:t>Entity-specific approach to voltage reduction</a:t>
            </a:r>
          </a:p>
          <a:p>
            <a:pPr lvl="1"/>
            <a:r>
              <a:rPr lang="en-US" dirty="0" smtClean="0"/>
              <a:t>Applicability without investment</a:t>
            </a:r>
          </a:p>
          <a:p>
            <a:pPr lvl="1"/>
            <a:r>
              <a:rPr lang="en-US" dirty="0" smtClean="0"/>
              <a:t>Applicability with investment (optional multiple scenarios)</a:t>
            </a:r>
          </a:p>
          <a:p>
            <a:pPr lvl="1"/>
            <a:r>
              <a:rPr lang="en-US" dirty="0" smtClean="0"/>
              <a:t>Cost of investment (per scenario)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Study Questionnaire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Unification of data to represent typical level of investment</a:t>
            </a:r>
          </a:p>
          <a:p>
            <a:pPr lvl="1"/>
            <a:r>
              <a:rPr lang="en-US" dirty="0" smtClean="0"/>
              <a:t>Contact survey participants to provide applicability and cost associated with implementing a voltage reduction program simply using CVR controllers and SCADA communication</a:t>
            </a:r>
          </a:p>
          <a:p>
            <a:pPr lvl="1"/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Qualifying the Data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71-76% of ERCOT demand represented</a:t>
            </a:r>
          </a:p>
          <a:p>
            <a:r>
              <a:rPr lang="en-US" dirty="0" smtClean="0"/>
              <a:t>Results based on full responses only</a:t>
            </a:r>
          </a:p>
          <a:p>
            <a:r>
              <a:rPr lang="en-US" dirty="0" smtClean="0"/>
              <a:t>Summary data represents the average value of participants’ responses, weighted by relative size of load</a:t>
            </a:r>
          </a:p>
          <a:p>
            <a:r>
              <a:rPr lang="en-US" dirty="0" smtClean="0"/>
              <a:t>If a range of applicability was given, the lower value was used</a:t>
            </a:r>
          </a:p>
          <a:p>
            <a:r>
              <a:rPr lang="en-US" dirty="0" smtClean="0"/>
              <a:t>If a range of cost was given, the larger cost was used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Study 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7848600" cy="5181600"/>
          </a:xfrm>
        </p:spPr>
        <p:txBody>
          <a:bodyPr>
            <a:normAutofit/>
          </a:bodyPr>
          <a:lstStyle/>
          <a:p>
            <a:r>
              <a:rPr lang="en-US" dirty="0" smtClean="0"/>
              <a:t>Applicability</a:t>
            </a:r>
          </a:p>
          <a:p>
            <a:pPr lvl="1"/>
            <a:r>
              <a:rPr lang="en-US" dirty="0" smtClean="0"/>
              <a:t>Voltage reduction feasible for 13% of participants' demand</a:t>
            </a:r>
            <a:br>
              <a:rPr lang="en-US" dirty="0" smtClean="0"/>
            </a:br>
            <a:r>
              <a:rPr lang="en-US" dirty="0" smtClean="0"/>
              <a:t>(10% of ERCOT) without investment</a:t>
            </a:r>
          </a:p>
          <a:p>
            <a:pPr lvl="1"/>
            <a:r>
              <a:rPr lang="en-US" dirty="0" smtClean="0"/>
              <a:t>Voltage reduction feasible for 64% of participants’ demand</a:t>
            </a:r>
            <a:br>
              <a:rPr lang="en-US" dirty="0" smtClean="0"/>
            </a:br>
            <a:r>
              <a:rPr lang="en-US" dirty="0" smtClean="0"/>
              <a:t>(46-49% of ERCOT) with investment</a:t>
            </a:r>
          </a:p>
          <a:p>
            <a:pPr lvl="1"/>
            <a:r>
              <a:rPr lang="en-US" dirty="0" smtClean="0"/>
              <a:t>Applicability is limited by lack of LTCs, sensitive customer load, and distribution system limitations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Study 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Benefit and Cost</a:t>
            </a:r>
          </a:p>
          <a:p>
            <a:pPr lvl="1"/>
            <a:r>
              <a:rPr lang="en-US" dirty="0" smtClean="0"/>
              <a:t>Assuming a 2% reduction in demand (depends </a:t>
            </a:r>
            <a:r>
              <a:rPr lang="en-US" smtClean="0"/>
              <a:t>on voltage reduction; </a:t>
            </a:r>
            <a:r>
              <a:rPr lang="en-US" dirty="0" smtClean="0"/>
              <a:t>greater than 2% is possible) at VR eligible locations for the 75% of demand represented by the survey:</a:t>
            </a:r>
          </a:p>
          <a:p>
            <a:pPr lvl="2"/>
            <a:r>
              <a:rPr lang="en-US" dirty="0" smtClean="0"/>
              <a:t>520-650 MW reduction over system peak</a:t>
            </a:r>
          </a:p>
          <a:p>
            <a:pPr lvl="2"/>
            <a:r>
              <a:rPr lang="en-US" dirty="0" smtClean="0"/>
              <a:t>This equates to1.3% of participants’ total demand, which is 0.9-1.0% of ERCOT’s total demand</a:t>
            </a:r>
          </a:p>
          <a:p>
            <a:pPr lvl="2"/>
            <a:r>
              <a:rPr lang="en-US" dirty="0" smtClean="0"/>
              <a:t>740-850 MW possible with 100% participation, which would be 1.3% of ERCOT’s total demand</a:t>
            </a:r>
          </a:p>
          <a:p>
            <a:pPr lvl="1"/>
            <a:r>
              <a:rPr lang="en-US" dirty="0" smtClean="0"/>
              <a:t>Estimated average cost per MW over summer peak = $85,800 for survey participants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Observations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Participants report larger applicability and larger demand reduction possible with additional investment</a:t>
            </a:r>
          </a:p>
          <a:p>
            <a:r>
              <a:rPr lang="en-US" dirty="0" smtClean="0"/>
              <a:t>Entities who have implemented VVO programs reported reduced efforts for implementing a voltage reduction program 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in">
  <a:themeElements>
    <a:clrScheme name="Origin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Origin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rigi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189</TotalTime>
  <Words>304</Words>
  <Application>Microsoft Office PowerPoint</Application>
  <PresentationFormat>On-screen Show (4:3)</PresentationFormat>
  <Paragraphs>44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Origin</vt:lpstr>
      <vt:lpstr>Voltage Reduction in ERCOT  Feasibility Report to ROS  </vt:lpstr>
      <vt:lpstr>Background</vt:lpstr>
      <vt:lpstr>Study Questionnaire</vt:lpstr>
      <vt:lpstr>Study Questionnaire</vt:lpstr>
      <vt:lpstr>Qualifying the Data</vt:lpstr>
      <vt:lpstr>Study Summary</vt:lpstr>
      <vt:lpstr>Study Summary</vt:lpstr>
      <vt:lpstr>Observations</vt:lpstr>
    </vt:vector>
  </TitlesOfParts>
  <Company>Lower Colorado River Authority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Voltage Reduction Task Force ERCOT Feasability</dc:title>
  <dc:creator>Spencer Burks</dc:creator>
  <cp:lastModifiedBy>Nashawati, Eithar</cp:lastModifiedBy>
  <cp:revision>26</cp:revision>
  <dcterms:created xsi:type="dcterms:W3CDTF">2015-05-13T21:52:46Z</dcterms:created>
  <dcterms:modified xsi:type="dcterms:W3CDTF">2015-07-14T13:49:42Z</dcterms:modified>
</cp:coreProperties>
</file>

<file path=docProps/thumbnail.jpeg>
</file>