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10"/>
  </p:notesMasterIdLst>
  <p:handoutMasterIdLst>
    <p:handoutMasterId r:id="rId11"/>
  </p:handoutMasterIdLst>
  <p:sldIdLst>
    <p:sldId id="267" r:id="rId6"/>
    <p:sldId id="316" r:id="rId7"/>
    <p:sldId id="317" r:id="rId8"/>
    <p:sldId id="312"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ane, Mark" initials="M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D1E2"/>
    <a:srgbClr val="C4E3E1"/>
    <a:srgbClr val="005386"/>
    <a:srgbClr val="55BAB7"/>
    <a:srgbClr val="00385E"/>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4595" autoAdjust="0"/>
  </p:normalViewPr>
  <p:slideViewPr>
    <p:cSldViewPr snapToGrid="0" snapToObjects="1">
      <p:cViewPr>
        <p:scale>
          <a:sx n="80" d="100"/>
          <a:sy n="80" d="100"/>
        </p:scale>
        <p:origin x="-558" y="-276"/>
      </p:cViewPr>
      <p:guideLst>
        <p:guide orient="horz" pos="4032"/>
        <p:guide orient="horz" pos="544"/>
        <p:guide orient="horz" pos="989"/>
        <p:guide pos="1272"/>
        <p:guide pos="353"/>
        <p:guide pos="3960"/>
        <p:guide pos="5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7/27/2015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dirty="0"/>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7/27/2015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dirty="0"/>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userDrawn="1"/>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3"/>
          <p:cNvGrpSpPr>
            <a:grpSpLocks/>
          </p:cNvGrpSpPr>
          <p:nvPr/>
        </p:nvGrpSpPr>
        <p:grpSpPr bwMode="auto">
          <a:xfrm>
            <a:off x="603250" y="1498600"/>
            <a:ext cx="6470650" cy="1319213"/>
            <a:chOff x="603250" y="546100"/>
            <a:chExt cx="6470650" cy="1319323"/>
          </a:xfrm>
        </p:grpSpPr>
        <p:pic>
          <p:nvPicPr>
            <p:cNvPr id="4099" name="Picture 8" descr="ERCOT cmyk-0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787400" y="1852722"/>
              <a:ext cx="6286500" cy="12701"/>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603250" y="1498064"/>
            <a:ext cx="7727950" cy="4551403"/>
            <a:chOff x="603250" y="546100"/>
            <a:chExt cx="7727950" cy="4551403"/>
          </a:xfrm>
        </p:grpSpPr>
        <p:pic>
          <p:nvPicPr>
            <p:cNvPr id="7" name="Picture 6" descr="ERCOT cmy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8" name="TextBox 7"/>
            <p:cNvSpPr txBox="1"/>
            <p:nvPr/>
          </p:nvSpPr>
          <p:spPr>
            <a:xfrm>
              <a:off x="787400" y="1865849"/>
              <a:ext cx="7543800" cy="3231654"/>
            </a:xfrm>
            <a:prstGeom prst="rect">
              <a:avLst/>
            </a:prstGeom>
            <a:noFill/>
          </p:spPr>
          <p:txBody>
            <a:bodyPr wrap="square" rtlCol="0">
              <a:spAutoFit/>
            </a:bodyPr>
            <a:lstStyle/>
            <a:p>
              <a:r>
                <a:rPr lang="en-US" sz="2800" b="1" dirty="0" smtClean="0"/>
                <a:t>Review of Minimum Current Exposure (MCE) as revised by NPRR639</a:t>
              </a:r>
              <a:endParaRPr lang="en-US" sz="2000" dirty="0" smtClean="0"/>
            </a:p>
            <a:p>
              <a:endParaRPr lang="en-US" sz="2000" dirty="0" smtClean="0"/>
            </a:p>
            <a:p>
              <a:endParaRPr lang="en-US" sz="2000" dirty="0" smtClean="0"/>
            </a:p>
            <a:p>
              <a:pPr>
                <a:tabLst>
                  <a:tab pos="5257800" algn="l"/>
                </a:tabLst>
              </a:pPr>
              <a:r>
                <a:rPr lang="en-US" dirty="0" smtClean="0"/>
                <a:t>Mark </a:t>
              </a:r>
              <a:r>
                <a:rPr lang="en-US" dirty="0"/>
                <a:t>Ruane</a:t>
              </a:r>
            </a:p>
            <a:p>
              <a:r>
                <a:rPr lang="en-US" dirty="0" smtClean="0"/>
                <a:t>Director Settlements, Retail and Credit</a:t>
              </a:r>
            </a:p>
            <a:p>
              <a:endParaRPr lang="en-US" dirty="0" smtClean="0"/>
            </a:p>
            <a:p>
              <a:r>
                <a:rPr lang="en-US" dirty="0" smtClean="0"/>
                <a:t>TAC</a:t>
              </a:r>
              <a:endParaRPr lang="en-US" dirty="0" smtClean="0"/>
            </a:p>
            <a:p>
              <a:r>
                <a:rPr lang="en-US" dirty="0" smtClean="0"/>
                <a:t>July </a:t>
              </a:r>
              <a:r>
                <a:rPr lang="en-US" dirty="0" smtClean="0"/>
                <a:t>30, </a:t>
              </a:r>
              <a:r>
                <a:rPr lang="en-US" dirty="0" smtClean="0"/>
                <a:t>2015</a:t>
              </a:r>
            </a:p>
            <a:p>
              <a:r>
                <a:rPr lang="en-US" dirty="0"/>
                <a:t>ERCOT </a:t>
              </a:r>
              <a:r>
                <a:rPr lang="en-US" dirty="0" smtClean="0"/>
                <a:t>Public</a:t>
              </a:r>
              <a:endParaRPr lang="en-US" dirty="0"/>
            </a:p>
          </p:txBody>
        </p:sp>
        <p:cxnSp>
          <p:nvCxnSpPr>
            <p:cNvPr id="9" name="Straight Connector 8"/>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smtClean="0"/>
              <a:t>Review of Minimum Current Exposure as Revised by NPRR639</a:t>
            </a:r>
            <a:endParaRPr lang="en-US" dirty="0" smtClean="0"/>
          </a:p>
        </p:txBody>
      </p:sp>
      <p:sp>
        <p:nvSpPr>
          <p:cNvPr id="5" name="TextBox 4"/>
          <p:cNvSpPr txBox="1"/>
          <p:nvPr/>
        </p:nvSpPr>
        <p:spPr>
          <a:xfrm>
            <a:off x="1063290" y="6046466"/>
            <a:ext cx="6867526" cy="415498"/>
          </a:xfrm>
          <a:prstGeom prst="rect">
            <a:avLst/>
          </a:prstGeom>
          <a:noFill/>
        </p:spPr>
        <p:txBody>
          <a:bodyPr wrap="square" rtlCol="0">
            <a:spAutoFit/>
          </a:bodyPr>
          <a:lstStyle/>
          <a:p>
            <a:pPr algn="l"/>
            <a:endParaRPr lang="en-US" sz="1050" dirty="0" smtClean="0"/>
          </a:p>
          <a:p>
            <a:pPr algn="l"/>
            <a:r>
              <a:rPr lang="en-US" sz="1050" dirty="0" smtClean="0"/>
              <a:t>ERCOT</a:t>
            </a:r>
            <a:r>
              <a:rPr lang="en-US" sz="1050" baseline="0" dirty="0" smtClean="0"/>
              <a:t> Public</a:t>
            </a:r>
            <a:endParaRPr lang="en-US" sz="1050" dirty="0"/>
          </a:p>
        </p:txBody>
      </p:sp>
      <p:sp>
        <p:nvSpPr>
          <p:cNvPr id="8" name="Rectangle 7"/>
          <p:cNvSpPr/>
          <p:nvPr/>
        </p:nvSpPr>
        <p:spPr>
          <a:xfrm>
            <a:off x="495300" y="829300"/>
            <a:ext cx="8039100" cy="3477875"/>
          </a:xfrm>
          <a:prstGeom prst="rect">
            <a:avLst/>
          </a:prstGeom>
        </p:spPr>
        <p:txBody>
          <a:bodyPr wrap="square">
            <a:spAutoFit/>
          </a:bodyPr>
          <a:lstStyle/>
          <a:p>
            <a:pPr marL="342900" indent="-342900">
              <a:buFont typeface="Arial" panose="020B0604020202020204" pitchFamily="34" charset="0"/>
              <a:buChar char="•"/>
            </a:pPr>
            <a:r>
              <a:rPr lang="en-US" sz="2000" dirty="0" smtClean="0"/>
              <a:t>NPRR639, Correction to MCE, revised the Minimum Current Exposure (MCE) calculation by multiplying Counter-Party net bilateral sales by a factor of 80% and then extrapolating the result over five days for any Counter-Party with Load, and over two days for other Counter-Parties.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The NPRR concept was to provide a credit to recognize the reduced risk to the market of Load Counter-Parties that fully cover their position (net bilateral purchasers), while requiring additional collateral for Counter-Parties with short positions (net bilateral sellers).     </a:t>
            </a:r>
            <a:endParaRPr lang="en-US" sz="2000" dirty="0" smtClean="0"/>
          </a:p>
        </p:txBody>
      </p:sp>
    </p:spTree>
    <p:extLst>
      <p:ext uri="{BB962C8B-B14F-4D97-AF65-F5344CB8AC3E}">
        <p14:creationId xmlns:p14="http://schemas.microsoft.com/office/powerpoint/2010/main" val="354664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3290" y="6046466"/>
            <a:ext cx="6867526" cy="415498"/>
          </a:xfrm>
          <a:prstGeom prst="rect">
            <a:avLst/>
          </a:prstGeom>
          <a:noFill/>
        </p:spPr>
        <p:txBody>
          <a:bodyPr wrap="square" rtlCol="0">
            <a:spAutoFit/>
          </a:bodyPr>
          <a:lstStyle/>
          <a:p>
            <a:pPr algn="l"/>
            <a:endParaRPr lang="en-US" sz="1050" dirty="0" smtClean="0"/>
          </a:p>
          <a:p>
            <a:pPr algn="l"/>
            <a:r>
              <a:rPr lang="en-US" sz="1050" dirty="0" smtClean="0"/>
              <a:t>ERCOT</a:t>
            </a:r>
            <a:r>
              <a:rPr lang="en-US" sz="1050" baseline="0" dirty="0" smtClean="0"/>
              <a:t> Public</a:t>
            </a:r>
            <a:endParaRPr lang="en-US" sz="1050" dirty="0"/>
          </a:p>
        </p:txBody>
      </p:sp>
      <p:sp>
        <p:nvSpPr>
          <p:cNvPr id="8" name="Rectangle 7"/>
          <p:cNvSpPr/>
          <p:nvPr/>
        </p:nvSpPr>
        <p:spPr>
          <a:xfrm>
            <a:off x="495300" y="829300"/>
            <a:ext cx="8039100" cy="5632311"/>
          </a:xfrm>
          <a:prstGeom prst="rect">
            <a:avLst/>
          </a:prstGeom>
        </p:spPr>
        <p:txBody>
          <a:bodyPr wrap="square">
            <a:spAutoFit/>
          </a:bodyPr>
          <a:lstStyle/>
          <a:p>
            <a:pPr marL="342900" indent="-342900">
              <a:buFont typeface="Arial" panose="020B0604020202020204" pitchFamily="34" charset="0"/>
              <a:buChar char="•"/>
            </a:pPr>
            <a:r>
              <a:rPr lang="en-US" sz="2000" dirty="0" smtClean="0"/>
              <a:t>Concerns have been expressed to ERCOT that NPRR639 as implemented was not consistent with the intention of the market and is therefore leading to disproportionate changes in collateral requirements.  ERCOT therefore agreed to review the issue with TAC and sponsor any resulting NPRR or required parameter revision.</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Specifically, the concern was that the five-day extrapolation period applied to Load was not intended to apply to Counter-Parties that represent both Load and generation.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ERCOT requests feedback from TAC to clarify:</a:t>
            </a:r>
          </a:p>
          <a:p>
            <a:pPr marL="800100" lvl="1" indent="-342900">
              <a:buFont typeface="Arial" panose="020B0604020202020204" pitchFamily="34" charset="0"/>
              <a:buChar char="•"/>
            </a:pPr>
            <a:r>
              <a:rPr lang="en-US" sz="2000" dirty="0" smtClean="0"/>
              <a:t>Whether the provisions of NPRR639 as implemented were consistent with the intention of the market, and if not; </a:t>
            </a:r>
          </a:p>
          <a:p>
            <a:pPr marL="800100" lvl="1" indent="-342900">
              <a:buFont typeface="Arial" panose="020B0604020202020204" pitchFamily="34" charset="0"/>
              <a:buChar char="•"/>
            </a:pPr>
            <a:r>
              <a:rPr lang="en-US" sz="2000" dirty="0" smtClean="0"/>
              <a:t>Are revisions to parameter values appropriate to allow time for corrections to Protocol language.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p:txBody>
      </p:sp>
      <p:sp>
        <p:nvSpPr>
          <p:cNvPr id="7"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smtClean="0"/>
              <a:t>Review of Minimum Current Exposure as Revised by NPRR639</a:t>
            </a:r>
            <a:endParaRPr lang="en-US" dirty="0" smtClean="0"/>
          </a:p>
        </p:txBody>
      </p:sp>
    </p:spTree>
    <p:extLst>
      <p:ext uri="{BB962C8B-B14F-4D97-AF65-F5344CB8AC3E}">
        <p14:creationId xmlns:p14="http://schemas.microsoft.com/office/powerpoint/2010/main" val="2424563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3290" y="6046466"/>
            <a:ext cx="6867526" cy="415498"/>
          </a:xfrm>
          <a:prstGeom prst="rect">
            <a:avLst/>
          </a:prstGeom>
          <a:noFill/>
        </p:spPr>
        <p:txBody>
          <a:bodyPr wrap="square" rtlCol="0">
            <a:spAutoFit/>
          </a:bodyPr>
          <a:lstStyle/>
          <a:p>
            <a:pPr algn="l"/>
            <a:endParaRPr lang="en-US" sz="1050" dirty="0" smtClean="0"/>
          </a:p>
          <a:p>
            <a:pPr algn="l"/>
            <a:r>
              <a:rPr lang="en-US" sz="1050" dirty="0" smtClean="0"/>
              <a:t>ERCOT</a:t>
            </a:r>
            <a:r>
              <a:rPr lang="en-US" sz="1050" baseline="0" dirty="0" smtClean="0"/>
              <a:t> Public</a:t>
            </a:r>
            <a:endParaRPr lang="en-US" sz="1050" dirty="0"/>
          </a:p>
        </p:txBody>
      </p:sp>
      <p:sp>
        <p:nvSpPr>
          <p:cNvPr id="8" name="Rectangle 7"/>
          <p:cNvSpPr/>
          <p:nvPr/>
        </p:nvSpPr>
        <p:spPr>
          <a:xfrm>
            <a:off x="508000" y="2600696"/>
            <a:ext cx="8153400" cy="461665"/>
          </a:xfrm>
          <a:prstGeom prst="rect">
            <a:avLst/>
          </a:prstGeom>
        </p:spPr>
        <p:txBody>
          <a:bodyPr wrap="square">
            <a:spAutoFit/>
          </a:bodyPr>
          <a:lstStyle/>
          <a:p>
            <a:pPr algn="ctr"/>
            <a:r>
              <a:rPr lang="en-US" sz="2400" dirty="0" smtClean="0">
                <a:sym typeface="Wingdings" pitchFamily="2" charset="2"/>
              </a:rPr>
              <a:t>Questions</a:t>
            </a:r>
            <a:endParaRPr lang="en-US" sz="2800" b="1" dirty="0">
              <a:sym typeface="Wingdings" pitchFamily="2" charset="2"/>
            </a:endParaRPr>
          </a:p>
        </p:txBody>
      </p:sp>
      <p:sp>
        <p:nvSpPr>
          <p:cNvPr id="7" name="Title 1"/>
          <p:cNvSpPr txBox="1">
            <a:spLocks/>
          </p:cNvSpPr>
          <p:nvPr/>
        </p:nvSpPr>
        <p:spPr bwMode="auto">
          <a:xfrm>
            <a:off x="571500" y="12700"/>
            <a:ext cx="762799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dirty="0" smtClean="0"/>
              <a:t>Review of Minimum Current Exposure as Revised by NPRR639</a:t>
            </a:r>
            <a:endParaRPr lang="en-US" dirty="0" smtClean="0"/>
          </a:p>
        </p:txBody>
      </p:sp>
    </p:spTree>
    <p:extLst>
      <p:ext uri="{BB962C8B-B14F-4D97-AF65-F5344CB8AC3E}">
        <p14:creationId xmlns:p14="http://schemas.microsoft.com/office/powerpoint/2010/main" val="833786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5894F7-4D7A-4D8F-A591-B84DC218AF70}">
  <ds:schemaRefs>
    <ds:schemaRef ds:uri="http://schemas.microsoft.com/office/2006/documentManagement/types"/>
    <ds:schemaRef ds:uri="http://schemas.microsoft.com/office/infopath/2007/PartnerControls"/>
    <ds:schemaRef ds:uri="http://purl.org/dc/elements/1.1/"/>
    <ds:schemaRef ds:uri="http://purl.org/dc/terms/"/>
    <ds:schemaRef ds:uri="c34af464-7aa1-4edd-9be4-83dffc1cb926"/>
    <ds:schemaRef ds:uri="http://www.w3.org/XML/1998/namespace"/>
    <ds:schemaRef ds:uri="http://purl.org/dc/dcmityp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24788</TotalTime>
  <Words>272</Words>
  <Application>Microsoft Office PowerPoint</Application>
  <PresentationFormat>On-screen Show (4:3)</PresentationFormat>
  <Paragraphs>29</Paragraphs>
  <Slides>4</Slides>
  <Notes>0</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Office Theme</vt:lpstr>
      <vt:lpstr>Custom Design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Ruane, Mark</cp:lastModifiedBy>
  <cp:revision>338</cp:revision>
  <cp:lastPrinted>2014-07-21T20:53:41Z</cp:lastPrinted>
  <dcterms:created xsi:type="dcterms:W3CDTF">2010-04-12T23:12:02Z</dcterms:created>
  <dcterms:modified xsi:type="dcterms:W3CDTF">2015-07-27T18:51:21Z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