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88" r:id="rId2"/>
    <p:sldId id="363" r:id="rId3"/>
    <p:sldId id="361" r:id="rId4"/>
    <p:sldId id="343" r:id="rId5"/>
    <p:sldId id="358" r:id="rId6"/>
    <p:sldId id="323" r:id="rId7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EAEAEA"/>
    <a:srgbClr val="008000"/>
    <a:srgbClr val="000099"/>
    <a:srgbClr val="FFFF66"/>
    <a:srgbClr val="006666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2052" y="-60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859F13-02CA-48C9-847E-833B8E79FC8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277B6C-9F8B-47FA-9995-1A29E8934C91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5/8/18/55608-TDTW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1B236-E5B8-4200-B951-5EEA4FFB143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TDTWG </a:t>
            </a:r>
            <a:br>
              <a:rPr lang="en-US" altLang="en-US" b="1" smtClean="0"/>
            </a:br>
            <a:r>
              <a:rPr lang="en-US" altLang="en-US" b="1" smtClean="0"/>
              <a:t>Update to RMS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August 4, </a:t>
            </a:r>
            <a:r>
              <a:rPr lang="en-US" altLang="en-US" sz="1800" dirty="0"/>
              <a:t>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70038"/>
            <a:ext cx="8382000" cy="500221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altLang="en-US" sz="2800" b="1" dirty="0" err="1">
                <a:cs typeface="Times New Roman" pitchFamily="18" charset="0"/>
              </a:rPr>
              <a:t>MarkeTrak</a:t>
            </a:r>
            <a:r>
              <a:rPr lang="en-US" altLang="en-US" sz="2800" b="1" dirty="0">
                <a:cs typeface="Times New Roman" pitchFamily="18" charset="0"/>
              </a:rPr>
              <a:t> </a:t>
            </a:r>
            <a:r>
              <a:rPr lang="en-US" altLang="en-US" sz="2800" b="1" dirty="0" smtClean="0">
                <a:cs typeface="Times New Roman" pitchFamily="18" charset="0"/>
              </a:rPr>
              <a:t>Serena Upgrade Discussions</a:t>
            </a:r>
            <a:endParaRPr lang="en-US" altLang="en-US" sz="2800" b="1" dirty="0"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altLang="en-US" sz="700" b="1" dirty="0"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altLang="en-US" sz="2400" dirty="0" smtClean="0">
                <a:cs typeface="Times New Roman" pitchFamily="18" charset="0"/>
              </a:rPr>
              <a:t>ERCOT brought to TDTWG the presentation given at the July 13</a:t>
            </a:r>
            <a:r>
              <a:rPr lang="en-US" altLang="en-US" sz="2400" baseline="30000" dirty="0" smtClean="0">
                <a:cs typeface="Times New Roman" pitchFamily="18" charset="0"/>
              </a:rPr>
              <a:t>th</a:t>
            </a:r>
            <a:r>
              <a:rPr lang="en-US" altLang="en-US" sz="2400" dirty="0" smtClean="0">
                <a:cs typeface="Times New Roman" pitchFamily="18" charset="0"/>
              </a:rPr>
              <a:t> MTTF meeting.</a:t>
            </a:r>
          </a:p>
          <a:p>
            <a:pPr marL="0" indent="0">
              <a:buNone/>
              <a:defRPr/>
            </a:pPr>
            <a:r>
              <a:rPr lang="en-US" altLang="en-US" sz="1200" dirty="0" smtClean="0">
                <a:cs typeface="Times New Roman" pitchFamily="18" charset="0"/>
              </a:rPr>
              <a:t/>
            </a:r>
            <a:br>
              <a:rPr lang="en-US" altLang="en-US" sz="1200" dirty="0" smtClean="0">
                <a:cs typeface="Times New Roman" pitchFamily="18" charset="0"/>
              </a:rPr>
            </a:br>
            <a:r>
              <a:rPr lang="en-US" altLang="en-US" sz="2400" dirty="0" smtClean="0">
                <a:cs typeface="Times New Roman" pitchFamily="18" charset="0"/>
              </a:rPr>
              <a:t>Summary:</a:t>
            </a:r>
            <a:endParaRPr lang="en-US" altLang="en-US" sz="2400" dirty="0">
              <a:cs typeface="Times New Roman" pitchFamily="18" charset="0"/>
            </a:endParaRPr>
          </a:p>
          <a:p>
            <a:pPr>
              <a:defRPr/>
            </a:pPr>
            <a:r>
              <a:rPr lang="en-US" altLang="en-US" sz="2400" dirty="0" smtClean="0">
                <a:cs typeface="Times New Roman" pitchFamily="18" charset="0"/>
              </a:rPr>
              <a:t>Current ERCOT MT Serena version: 2009 R4.03</a:t>
            </a:r>
          </a:p>
          <a:p>
            <a:pPr>
              <a:defRPr/>
            </a:pPr>
            <a:r>
              <a:rPr lang="en-US" altLang="en-US" sz="2400" dirty="0" smtClean="0">
                <a:cs typeface="Times New Roman" pitchFamily="18" charset="0"/>
              </a:rPr>
              <a:t>Latest Serena version available: 10.5.1</a:t>
            </a:r>
          </a:p>
          <a:p>
            <a:pPr>
              <a:defRPr/>
            </a:pPr>
            <a:r>
              <a:rPr lang="en-US" altLang="en-US" sz="2400" dirty="0" smtClean="0">
                <a:cs typeface="Times New Roman" pitchFamily="18" charset="0"/>
              </a:rPr>
              <a:t>No End of Life (EOL)/End of Support (EOS) announced</a:t>
            </a:r>
            <a:endParaRPr lang="en-US" altLang="en-US" sz="2400" dirty="0">
              <a:cs typeface="Times New Roman" pitchFamily="18" charset="0"/>
            </a:endParaRPr>
          </a:p>
          <a:p>
            <a:pPr>
              <a:defRPr/>
            </a:pPr>
            <a:r>
              <a:rPr lang="en-US" altLang="en-US" sz="2400" dirty="0" smtClean="0">
                <a:cs typeface="Times New Roman" pitchFamily="18" charset="0"/>
              </a:rPr>
              <a:t>System </a:t>
            </a:r>
            <a:r>
              <a:rPr lang="en-US" altLang="en-US" sz="2400" b="1" u="sng" dirty="0" smtClean="0">
                <a:cs typeface="Times New Roman" pitchFamily="18" charset="0"/>
              </a:rPr>
              <a:t>is not at risk </a:t>
            </a:r>
            <a:r>
              <a:rPr lang="en-US" altLang="en-US" sz="2400" dirty="0" smtClean="0">
                <a:cs typeface="Times New Roman" pitchFamily="18" charset="0"/>
              </a:rPr>
              <a:t>if updates are not implemented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en-US" altLang="en-US" sz="2400" b="1" i="1" dirty="0" smtClean="0">
                <a:solidFill>
                  <a:srgbClr val="00B0F0"/>
                </a:solidFill>
                <a:cs typeface="Times New Roman" pitchFamily="18" charset="0"/>
              </a:rPr>
              <a:t>TDTWG agrees with ERCOT’s recommendation to stay with the current version &amp; revisit the upgrade discussion in 6-12 months.</a:t>
            </a:r>
            <a:endParaRPr lang="en-US" altLang="en-US" sz="2400" b="1" i="1" dirty="0">
              <a:solidFill>
                <a:srgbClr val="00B0F0"/>
              </a:solidFill>
              <a:cs typeface="Times New Roman" pitchFamily="18" charset="0"/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altLang="en-US" sz="2200" dirty="0" smtClean="0">
              <a:cs typeface="Times New Roman" pitchFamily="18" charset="0"/>
            </a:endParaRPr>
          </a:p>
          <a:p>
            <a:pPr marL="800100" lvl="2" indent="0">
              <a:buFontTx/>
              <a:buNone/>
              <a:defRPr/>
            </a:pPr>
            <a:r>
              <a:rPr lang="en-US" altLang="en-US" dirty="0" smtClean="0"/>
              <a:t>	</a:t>
            </a: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b="1" dirty="0" smtClean="0"/>
              <a:t> </a:t>
            </a:r>
            <a:r>
              <a:rPr lang="en-US" sz="2800" b="1" dirty="0" smtClean="0">
                <a:cs typeface="Times New Roman" panose="02020603050405020304" pitchFamily="18" charset="0"/>
              </a:rPr>
              <a:t>ERCOT Retail Test </a:t>
            </a:r>
            <a:r>
              <a:rPr lang="en-US" sz="2800" b="1" dirty="0" smtClean="0">
                <a:cs typeface="Times New Roman" panose="02020603050405020304" pitchFamily="18" charset="0"/>
              </a:rPr>
              <a:t>Environment (SCR786)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SCR786 was taken up and reviewed by PRS on July 16. The PRS voted to recommend approval for ERCOT to provide Impact Analysis back for the August 13</a:t>
            </a:r>
            <a:r>
              <a:rPr lang="en-US" sz="2400" baseline="30000" dirty="0" smtClean="0"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cs typeface="Times New Roman" panose="02020603050405020304" pitchFamily="18" charset="0"/>
              </a:rPr>
              <a:t> PRS.</a:t>
            </a:r>
          </a:p>
          <a:p>
            <a:pPr marL="0" indent="0">
              <a:buNone/>
              <a:defRPr/>
            </a:pPr>
            <a:endParaRPr lang="en-US" sz="400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PRS members expressed concerns on potential costs to implement SCR786 and noted that their continued future support will be substantially dependent upon the cost specified in the IA.</a:t>
            </a:r>
            <a:endParaRPr 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cs typeface="Times New Roman" panose="02020603050405020304" pitchFamily="18" charset="0"/>
              </a:rPr>
              <a:t>   </a:t>
            </a:r>
            <a:endParaRPr lang="en-US" sz="2400" dirty="0" smtClean="0"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400" u="sng" dirty="0" smtClean="0">
                <a:cs typeface="Times New Roman" panose="02020603050405020304" pitchFamily="18" charset="0"/>
              </a:rPr>
              <a:t>Next </a:t>
            </a:r>
            <a:r>
              <a:rPr lang="en-US" sz="2400" u="sng" dirty="0">
                <a:cs typeface="Times New Roman" panose="02020603050405020304" pitchFamily="18" charset="0"/>
              </a:rPr>
              <a:t>steps</a:t>
            </a:r>
            <a:r>
              <a:rPr lang="en-US" sz="2400" dirty="0"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cs typeface="Times New Roman" panose="02020603050405020304" pitchFamily="18" charset="0"/>
              </a:rPr>
              <a:t> </a:t>
            </a:r>
            <a:r>
              <a:rPr lang="en-US" sz="2400" dirty="0">
                <a:cs typeface="Times New Roman" panose="02020603050405020304" pitchFamily="18" charset="0"/>
              </a:rPr>
              <a:t>PRS on 8/13 for IA review </a:t>
            </a:r>
          </a:p>
          <a:p>
            <a:pPr marL="0" indent="0">
              <a:buNone/>
              <a:defRPr/>
            </a:pPr>
            <a:endParaRPr lang="en-US" sz="24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 smtClean="0">
              <a:cs typeface="Times New Roman" panose="02020603050405020304" pitchFamily="18" charset="0"/>
            </a:endParaRPr>
          </a:p>
          <a:p>
            <a:pPr marL="457200" lvl="1" indent="0">
              <a:buFontTx/>
              <a:buNone/>
              <a:defRPr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200" dirty="0"/>
          </a:p>
          <a:p>
            <a:pPr>
              <a:defRPr/>
            </a:pPr>
            <a:endParaRPr lang="en-US" b="1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4F477-7565-45BC-910E-D5CD8FAA9D5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b="1" dirty="0" smtClean="0">
                <a:cs typeface="Times New Roman" pitchFamily="18" charset="0"/>
              </a:rPr>
              <a:t>NAESB Upgrade Update</a:t>
            </a:r>
          </a:p>
          <a:p>
            <a:pPr marL="0" indent="0">
              <a:buNone/>
            </a:pPr>
            <a:r>
              <a:rPr lang="en-US" sz="2400" dirty="0"/>
              <a:t>ERCOT's recommendation is to postpone the effort until regulatory, security, or technology requirements necessitate the change</a:t>
            </a:r>
            <a:r>
              <a:rPr lang="en-US" sz="2400" dirty="0" smtClean="0"/>
              <a:t>. At that </a:t>
            </a:r>
            <a:r>
              <a:rPr lang="en-US" sz="2400" dirty="0" smtClean="0"/>
              <a:t>time, </a:t>
            </a:r>
            <a:r>
              <a:rPr lang="en-US" sz="2400" dirty="0" smtClean="0"/>
              <a:t>a new SCR should be submitted to upgrade to the latest version of </a:t>
            </a:r>
            <a:r>
              <a:rPr lang="en-US" sz="2400" dirty="0" smtClean="0"/>
              <a:t>NAESB.</a:t>
            </a:r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400" dirty="0" smtClean="0"/>
              <a:t>Note</a:t>
            </a:r>
            <a:r>
              <a:rPr lang="en-US" sz="2400" dirty="0" smtClean="0"/>
              <a:t>: If the market feels that the benefits outweigh the    </a:t>
            </a:r>
            <a:r>
              <a:rPr lang="en-US" sz="2400" dirty="0" smtClean="0"/>
              <a:t>   </a:t>
            </a:r>
            <a:r>
              <a:rPr lang="en-US" sz="2400" dirty="0" smtClean="0"/>
              <a:t>cost, then ERCOT will </a:t>
            </a:r>
            <a:r>
              <a:rPr lang="en-US" sz="2400" dirty="0" smtClean="0"/>
              <a:t>help </a:t>
            </a:r>
            <a:r>
              <a:rPr lang="en-US" sz="2400" dirty="0" smtClean="0"/>
              <a:t>facilitate </a:t>
            </a:r>
            <a:r>
              <a:rPr lang="en-US" sz="2400" dirty="0" smtClean="0"/>
              <a:t>creation a </a:t>
            </a:r>
            <a:r>
              <a:rPr lang="en-US" sz="2400" dirty="0" smtClean="0"/>
              <a:t>new the SCR</a:t>
            </a:r>
            <a:r>
              <a:rPr lang="en-US" sz="2800" dirty="0" smtClean="0"/>
              <a:t>.	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500" b="1" dirty="0" smtClean="0">
                <a:solidFill>
                  <a:srgbClr val="00B0F0"/>
                </a:solidFill>
              </a:rPr>
              <a:t>TDTWG </a:t>
            </a:r>
            <a:r>
              <a:rPr lang="en-US" sz="2500" b="1" dirty="0" smtClean="0">
                <a:solidFill>
                  <a:srgbClr val="00B0F0"/>
                </a:solidFill>
              </a:rPr>
              <a:t>endorses the ERCOT’s recommendation.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AA3E6-5E04-447B-9230-325F04930F5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457200" lvl="1" indent="0" algn="ctr">
              <a:buFontTx/>
              <a:buNone/>
              <a:defRPr/>
            </a:pPr>
            <a:endParaRPr lang="en-US" sz="2400" dirty="0">
              <a:cs typeface="Times New Roman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TDTWG’s next monthly </a:t>
            </a:r>
            <a:r>
              <a:rPr lang="en-US" sz="2400" dirty="0" smtClean="0"/>
              <a:t>meeting:</a:t>
            </a:r>
          </a:p>
          <a:p>
            <a:pPr marL="0" indent="0">
              <a:buFontTx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August </a:t>
            </a:r>
            <a:r>
              <a:rPr lang="en-US" sz="2400" dirty="0" smtClean="0"/>
              <a:t>18</a:t>
            </a:r>
            <a:r>
              <a:rPr lang="en-US" sz="2400" dirty="0" smtClean="0"/>
              <a:t>, 2015</a:t>
            </a:r>
            <a:endParaRPr lang="en-US" sz="2400" dirty="0" smtClean="0"/>
          </a:p>
          <a:p>
            <a:pPr marL="0" indent="0">
              <a:buFontTx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9:30 </a:t>
            </a:r>
            <a:r>
              <a:rPr lang="en-US" sz="2400" dirty="0" smtClean="0"/>
              <a:t>a.m. to 4:00 p.m.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	Face-to-Face @ Met Center</a:t>
            </a:r>
          </a:p>
          <a:p>
            <a:pPr marL="0" indent="0">
              <a:buFontTx/>
              <a:buNone/>
              <a:defRPr/>
            </a:pPr>
            <a:endParaRPr lang="en-US" sz="2400" dirty="0" smtClean="0">
              <a:hlinkClick r:id="rId2"/>
            </a:endParaRPr>
          </a:p>
          <a:p>
            <a:pPr marL="0" indent="0">
              <a:buFontTx/>
              <a:buNone/>
              <a:defRPr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www.ercot.com/calendar/2015/8/18/55608-TDTWG</a:t>
            </a: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 marL="0" indent="0">
              <a:buFontTx/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914400" lvl="2" indent="0">
              <a:buFontTx/>
              <a:buNone/>
              <a:defRPr/>
            </a:pPr>
            <a:r>
              <a:rPr lang="en-US" dirty="0" smtClean="0"/>
              <a:t>.</a:t>
            </a:r>
            <a:endParaRPr lang="en-US" dirty="0"/>
          </a:p>
          <a:p>
            <a:pPr marL="914400" lvl="2" indent="0">
              <a:buFontTx/>
              <a:buNone/>
              <a:defRPr/>
            </a:pPr>
            <a:r>
              <a:rPr lang="en-US" dirty="0"/>
              <a:t>		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5E20B-1868-4671-94AA-DED5C63A222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2CA27-D628-485C-803D-B136ACEEC2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57400"/>
            <a:ext cx="4000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19375</TotalTime>
  <Words>114</Words>
  <Application>Microsoft Office PowerPoint</Application>
  <PresentationFormat>On-screen Show (4:3)</PresentationFormat>
  <Paragraphs>54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TDTWG  Update to RMS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Jim Lee</cp:lastModifiedBy>
  <cp:revision>925</cp:revision>
  <cp:lastPrinted>2002-09-24T18:27:58Z</cp:lastPrinted>
  <dcterms:created xsi:type="dcterms:W3CDTF">2002-07-29T21:45:07Z</dcterms:created>
  <dcterms:modified xsi:type="dcterms:W3CDTF">2015-07-28T18:02:27Z</dcterms:modified>
</cp:coreProperties>
</file>