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88" r:id="rId2"/>
    <p:sldId id="363" r:id="rId3"/>
    <p:sldId id="361" r:id="rId4"/>
    <p:sldId id="343" r:id="rId5"/>
    <p:sldId id="358" r:id="rId6"/>
    <p:sldId id="323" r:id="rId7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EAEAEA"/>
    <a:srgbClr val="008000"/>
    <a:srgbClr val="000099"/>
    <a:srgbClr val="FFFF66"/>
    <a:srgbClr val="006666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0" autoAdjust="0"/>
    <p:restoredTop sz="94605" autoAdjust="0"/>
  </p:normalViewPr>
  <p:slideViewPr>
    <p:cSldViewPr>
      <p:cViewPr>
        <p:scale>
          <a:sx n="70" d="100"/>
          <a:sy n="70" d="100"/>
        </p:scale>
        <p:origin x="-2052" y="-60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AC59E325-52FC-4B5A-9149-BF9BB67BD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38245C1E-786B-4B6C-9B8F-AD2DE3C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859F13-02CA-48C9-847E-833B8E79FC8C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 txBox="1">
            <a:spLocks noGrp="1"/>
          </p:cNvSpPr>
          <p:nvPr/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81" tIns="46239" rIns="92481" bIns="46239" anchor="b"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67B3EDC-DB14-4188-8A6A-A2D6398A4642}" type="slidenum">
              <a:rPr lang="en-US" altLang="en-US" b="0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277B6C-9F8B-47FA-9995-1A29E8934C91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CDBE-B8B6-490F-A5A5-8B3CBF3B3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7459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0F3C-01A0-4D9F-924D-BD93A4DB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865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2106-6161-4A75-AFB2-6ACEAE3FE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2707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D851-62C6-4FF1-BB56-7EB59520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94771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A0EF-0C73-43B5-9078-F55A1D4F8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0854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3E0-A738-4513-8709-D0688C4B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3009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ACD3-ABDD-4CBC-BBFA-6F9B73C70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929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20EA-DF52-406A-8674-67B4BDBC7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666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2733-2904-4451-9A16-670D5F93B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5746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6C29-5FB5-46A5-A5A4-DFC7E1348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3454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25CA-A408-4646-A837-9C8F18050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33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7"/>
          <a:stretch>
            <a:fillRect/>
          </a:stretch>
        </p:blipFill>
        <p:spPr bwMode="auto">
          <a:xfrm>
            <a:off x="6057900" y="0"/>
            <a:ext cx="3086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DAE339E-26AF-4780-A609-BC007EC85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1219200"/>
            <a:ext cx="8305800" cy="76200"/>
          </a:xfrm>
          <a:prstGeom prst="rect">
            <a:avLst/>
          </a:prstGeom>
          <a:gradFill rotWithShape="0">
            <a:gsLst>
              <a:gs pos="0">
                <a:srgbClr val="0047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04" tIns="39889" rIns="81204" bIns="39889" anchor="ctr"/>
          <a:lstStyle>
            <a:lvl1pPr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200" b="0" dirty="0" smtClean="0"/>
          </a:p>
        </p:txBody>
      </p:sp>
      <p:sp>
        <p:nvSpPr>
          <p:cNvPr id="1033" name="WordArt 12"/>
          <p:cNvSpPr>
            <a:spLocks noChangeArrowheads="1" noChangeShapeType="1" noTextEdit="1"/>
          </p:cNvSpPr>
          <p:nvPr userDrawn="1"/>
        </p:nvSpPr>
        <p:spPr bwMode="auto">
          <a:xfrm>
            <a:off x="314325" y="228600"/>
            <a:ext cx="1285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TDTWG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alendar/2015/8/18/55608-TDTW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1B236-E5B8-4200-B951-5EEA4FFB143B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667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TDTWG </a:t>
            </a:r>
            <a:br>
              <a:rPr lang="en-US" altLang="en-US" b="1" smtClean="0"/>
            </a:br>
            <a:r>
              <a:rPr lang="en-US" altLang="en-US" b="1" smtClean="0"/>
              <a:t>Update to RMS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895600" y="4343400"/>
            <a:ext cx="3505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August 4, </a:t>
            </a:r>
            <a:r>
              <a:rPr lang="en-US" altLang="en-US" sz="1800" dirty="0"/>
              <a:t>2015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4294967295"/>
          </p:nvPr>
        </p:nvSpPr>
        <p:spPr>
          <a:xfrm>
            <a:off x="381000" y="1570038"/>
            <a:ext cx="8382000" cy="500221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sz="2800" b="1" dirty="0" err="1">
                <a:cs typeface="Times New Roman" pitchFamily="18" charset="0"/>
              </a:rPr>
              <a:t>MarkeTrak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smtClean="0">
                <a:cs typeface="Times New Roman" pitchFamily="18" charset="0"/>
              </a:rPr>
              <a:t>Serena Upgrade Discussions</a:t>
            </a:r>
            <a:endParaRPr lang="en-US" altLang="en-US" sz="2800" b="1" dirty="0"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altLang="en-US" sz="700" b="1" dirty="0"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altLang="en-US" sz="2400" dirty="0" smtClean="0">
                <a:cs typeface="Times New Roman" pitchFamily="18" charset="0"/>
              </a:rPr>
              <a:t>ERCOT brought to TDTWG the presentation given at the July 13</a:t>
            </a:r>
            <a:r>
              <a:rPr lang="en-US" altLang="en-US" sz="2400" baseline="30000" dirty="0" smtClean="0">
                <a:cs typeface="Times New Roman" pitchFamily="18" charset="0"/>
              </a:rPr>
              <a:t>th</a:t>
            </a:r>
            <a:r>
              <a:rPr lang="en-US" altLang="en-US" sz="2400" dirty="0" smtClean="0">
                <a:cs typeface="Times New Roman" pitchFamily="18" charset="0"/>
              </a:rPr>
              <a:t> MTTF meeting.</a:t>
            </a:r>
          </a:p>
          <a:p>
            <a:pPr marL="0" indent="0">
              <a:buNone/>
              <a:defRPr/>
            </a:pPr>
            <a:r>
              <a:rPr lang="en-US" altLang="en-US" sz="1200" dirty="0" smtClean="0">
                <a:cs typeface="Times New Roman" pitchFamily="18" charset="0"/>
              </a:rPr>
              <a:t/>
            </a:r>
            <a:br>
              <a:rPr lang="en-US" altLang="en-US" sz="1200" dirty="0" smtClean="0">
                <a:cs typeface="Times New Roman" pitchFamily="18" charset="0"/>
              </a:rPr>
            </a:br>
            <a:r>
              <a:rPr lang="en-US" altLang="en-US" sz="2400" dirty="0" smtClean="0">
                <a:cs typeface="Times New Roman" pitchFamily="18" charset="0"/>
              </a:rPr>
              <a:t>Summary:</a:t>
            </a:r>
            <a:endParaRPr lang="en-US" altLang="en-US" sz="2400" dirty="0">
              <a:cs typeface="Times New Roman" pitchFamily="18" charset="0"/>
            </a:endParaRPr>
          </a:p>
          <a:p>
            <a:pPr>
              <a:defRPr/>
            </a:pPr>
            <a:r>
              <a:rPr lang="en-US" altLang="en-US" sz="2400" dirty="0" smtClean="0">
                <a:cs typeface="Times New Roman" pitchFamily="18" charset="0"/>
              </a:rPr>
              <a:t>Current ERCOT MT Serena version: 2009 R4.03</a:t>
            </a:r>
          </a:p>
          <a:p>
            <a:pPr>
              <a:defRPr/>
            </a:pPr>
            <a:r>
              <a:rPr lang="en-US" altLang="en-US" sz="2400" dirty="0" smtClean="0">
                <a:cs typeface="Times New Roman" pitchFamily="18" charset="0"/>
              </a:rPr>
              <a:t>Latest Serena version available: 10.5.1</a:t>
            </a:r>
          </a:p>
          <a:p>
            <a:pPr>
              <a:defRPr/>
            </a:pPr>
            <a:r>
              <a:rPr lang="en-US" altLang="en-US" sz="2400" dirty="0" smtClean="0">
                <a:cs typeface="Times New Roman" pitchFamily="18" charset="0"/>
              </a:rPr>
              <a:t>No End of Life (EOL)/End of Support (EOS) announced</a:t>
            </a:r>
            <a:endParaRPr lang="en-US" altLang="en-US" sz="2400" dirty="0">
              <a:cs typeface="Times New Roman" pitchFamily="18" charset="0"/>
            </a:endParaRPr>
          </a:p>
          <a:p>
            <a:pPr>
              <a:defRPr/>
            </a:pPr>
            <a:r>
              <a:rPr lang="en-US" altLang="en-US" sz="2400" dirty="0" smtClean="0">
                <a:cs typeface="Times New Roman" pitchFamily="18" charset="0"/>
              </a:rPr>
              <a:t>System </a:t>
            </a:r>
            <a:r>
              <a:rPr lang="en-US" altLang="en-US" sz="2400" b="1" u="sng" dirty="0" smtClean="0">
                <a:cs typeface="Times New Roman" pitchFamily="18" charset="0"/>
              </a:rPr>
              <a:t>is not at risk </a:t>
            </a:r>
            <a:r>
              <a:rPr lang="en-US" altLang="en-US" sz="2400" dirty="0" smtClean="0">
                <a:cs typeface="Times New Roman" pitchFamily="18" charset="0"/>
              </a:rPr>
              <a:t>if updates are not implemented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altLang="en-US" sz="2400" b="1" i="1" dirty="0" smtClean="0">
                <a:solidFill>
                  <a:srgbClr val="00B0F0"/>
                </a:solidFill>
                <a:cs typeface="Times New Roman" pitchFamily="18" charset="0"/>
              </a:rPr>
              <a:t>TDTWG agrees with ERCOT’s recommendation to stay with the current version &amp; revisit the upgrade discussion in 6-12 months.</a:t>
            </a:r>
            <a:endParaRPr lang="en-US" altLang="en-US" sz="2400" b="1" i="1" dirty="0">
              <a:solidFill>
                <a:srgbClr val="00B0F0"/>
              </a:solidFill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altLang="en-US" sz="2200" dirty="0" smtClean="0">
              <a:cs typeface="Times New Roman" pitchFamily="18" charset="0"/>
            </a:endParaRPr>
          </a:p>
          <a:p>
            <a:pPr marL="800100" lvl="2" indent="0">
              <a:buFontTx/>
              <a:buNone/>
              <a:defRPr/>
            </a:pPr>
            <a:r>
              <a:rPr lang="en-US" altLang="en-US" dirty="0" smtClean="0"/>
              <a:t>	</a:t>
            </a:r>
          </a:p>
          <a:p>
            <a:pPr marL="800100" lvl="2" indent="0">
              <a:buFontTx/>
              <a:buNone/>
              <a:defRPr/>
            </a:pPr>
            <a:endParaRPr lang="en-US" altLang="en-US" dirty="0" smtClean="0"/>
          </a:p>
          <a:p>
            <a:pPr marL="800100" lvl="2" indent="0">
              <a:buFontTx/>
              <a:buNone/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5181600" y="609600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en-US" sz="1400" b="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476250"/>
          </a:xfrm>
        </p:spPr>
        <p:txBody>
          <a:bodyPr/>
          <a:lstStyle/>
          <a:p>
            <a:pPr>
              <a:defRPr/>
            </a:pPr>
            <a:fld id="{9BD55180-51C8-4AC3-842D-587BB0D0BEC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457200"/>
            <a:ext cx="28638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800" kern="0" dirty="0">
                <a:solidFill>
                  <a:srgbClr val="000000"/>
                </a:solidFill>
                <a:latin typeface="Arial"/>
              </a:rPr>
              <a:t>Meeting Update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05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b="1" dirty="0" smtClean="0"/>
              <a:t> </a:t>
            </a:r>
            <a:r>
              <a:rPr lang="en-US" sz="2800" b="1" dirty="0" smtClean="0">
                <a:cs typeface="Times New Roman" panose="02020603050405020304" pitchFamily="18" charset="0"/>
              </a:rPr>
              <a:t>ERCOT Retail Test </a:t>
            </a:r>
            <a:r>
              <a:rPr lang="en-US" sz="2800" b="1" dirty="0" smtClean="0">
                <a:cs typeface="Times New Roman" panose="02020603050405020304" pitchFamily="18" charset="0"/>
              </a:rPr>
              <a:t>Environment (SCR786)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cs typeface="Times New Roman" panose="02020603050405020304" pitchFamily="18" charset="0"/>
              </a:rPr>
              <a:t>SCR786 was taken up and reviewed by PRS on July 16. The PRS voted to recommend approval for ERCOT to provide Impact Analysis back for the August 13</a:t>
            </a:r>
            <a:r>
              <a:rPr lang="en-US" sz="2400" baseline="30000" dirty="0" smtClean="0"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cs typeface="Times New Roman" panose="02020603050405020304" pitchFamily="18" charset="0"/>
              </a:rPr>
              <a:t> PRS.</a:t>
            </a:r>
          </a:p>
          <a:p>
            <a:pPr marL="0" indent="0">
              <a:buNone/>
              <a:defRPr/>
            </a:pPr>
            <a:endParaRPr lang="en-US" sz="400" dirty="0"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cs typeface="Times New Roman" panose="02020603050405020304" pitchFamily="18" charset="0"/>
              </a:rPr>
              <a:t>PRS members expressed concerns on potential costs to implement SCR786 and noted that their continued future support will be substantially dependent upon the cost specified in the IA.</a:t>
            </a:r>
            <a:endParaRPr lang="en-US" sz="2400" dirty="0"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cs typeface="Times New Roman" panose="02020603050405020304" pitchFamily="18" charset="0"/>
              </a:rPr>
              <a:t>   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sz="2400" u="sng" dirty="0" smtClean="0">
                <a:cs typeface="Times New Roman" panose="02020603050405020304" pitchFamily="18" charset="0"/>
              </a:rPr>
              <a:t>Next </a:t>
            </a:r>
            <a:r>
              <a:rPr lang="en-US" sz="2400" u="sng" dirty="0">
                <a:cs typeface="Times New Roman" panose="02020603050405020304" pitchFamily="18" charset="0"/>
              </a:rPr>
              <a:t>steps</a:t>
            </a:r>
            <a:r>
              <a:rPr lang="en-US" sz="2400" dirty="0"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</a:rPr>
              <a:t>PRS on 8/13 for IA review </a:t>
            </a:r>
          </a:p>
          <a:p>
            <a:pPr marL="0" indent="0">
              <a:buNone/>
              <a:defRPr/>
            </a:pPr>
            <a:endParaRPr lang="en-US" sz="2400" dirty="0"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 smtClean="0">
              <a:cs typeface="Times New Roman" panose="02020603050405020304" pitchFamily="18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200" dirty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4F477-7565-45BC-910E-D5CD8FAA9D5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 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181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 b="1" dirty="0" smtClean="0">
                <a:cs typeface="Times New Roman" pitchFamily="18" charset="0"/>
              </a:rPr>
              <a:t>NAESB Upgrade Update</a:t>
            </a:r>
          </a:p>
          <a:p>
            <a:pPr marL="0" indent="0">
              <a:buNone/>
            </a:pPr>
            <a:r>
              <a:rPr lang="en-US" sz="2400" dirty="0"/>
              <a:t>ERCOT's recommendation is to postpone the effort until regulatory, security, or technology requirements necessitate the change</a:t>
            </a:r>
            <a:r>
              <a:rPr lang="en-US" sz="2400" dirty="0" smtClean="0"/>
              <a:t>. At that </a:t>
            </a:r>
            <a:r>
              <a:rPr lang="en-US" sz="2400" dirty="0" smtClean="0"/>
              <a:t>time, </a:t>
            </a:r>
            <a:r>
              <a:rPr lang="en-US" sz="2400" dirty="0" smtClean="0"/>
              <a:t>a new SCR should be submitted to upgrade to the latest version of </a:t>
            </a:r>
            <a:r>
              <a:rPr lang="en-US" sz="2400" dirty="0" smtClean="0"/>
              <a:t>NAESB.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400" dirty="0" smtClean="0"/>
              <a:t>Note</a:t>
            </a:r>
            <a:r>
              <a:rPr lang="en-US" sz="2400" dirty="0" smtClean="0"/>
              <a:t>: If the market feels that the benefits outweigh the    </a:t>
            </a:r>
            <a:r>
              <a:rPr lang="en-US" sz="2400" dirty="0" smtClean="0"/>
              <a:t>   </a:t>
            </a:r>
            <a:r>
              <a:rPr lang="en-US" sz="2400" dirty="0" smtClean="0"/>
              <a:t>cost, then ERCOT will </a:t>
            </a:r>
            <a:r>
              <a:rPr lang="en-US" sz="2400" dirty="0" smtClean="0"/>
              <a:t>help </a:t>
            </a:r>
            <a:r>
              <a:rPr lang="en-US" sz="2400" dirty="0" smtClean="0"/>
              <a:t>facilitate </a:t>
            </a:r>
            <a:r>
              <a:rPr lang="en-US" sz="2400" dirty="0" smtClean="0"/>
              <a:t>creation a </a:t>
            </a:r>
            <a:r>
              <a:rPr lang="en-US" sz="2400" dirty="0" smtClean="0"/>
              <a:t>new the SCR</a:t>
            </a:r>
            <a:r>
              <a:rPr lang="en-US" sz="2800" dirty="0" smtClean="0"/>
              <a:t>.	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500" b="1" dirty="0" smtClean="0">
                <a:solidFill>
                  <a:srgbClr val="00B0F0"/>
                </a:solidFill>
              </a:rPr>
              <a:t>TDTWG </a:t>
            </a:r>
            <a:r>
              <a:rPr lang="en-US" sz="2500" b="1" dirty="0" smtClean="0">
                <a:solidFill>
                  <a:srgbClr val="00B0F0"/>
                </a:solidFill>
              </a:rPr>
              <a:t>endorses the ERCOT’s recommendation.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AA3E6-5E04-447B-9230-325F04930F5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marL="457200" lvl="1" indent="0" algn="ctr">
              <a:buFontTx/>
              <a:buNone/>
              <a:defRPr/>
            </a:pPr>
            <a:endParaRPr lang="en-US" sz="2400" dirty="0"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TDTWG’s next monthly </a:t>
            </a:r>
            <a:r>
              <a:rPr lang="en-US" sz="2400" dirty="0" smtClean="0"/>
              <a:t>meeting:</a:t>
            </a:r>
          </a:p>
          <a:p>
            <a:pPr marL="0" indent="0">
              <a:buFontTx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August </a:t>
            </a:r>
            <a:r>
              <a:rPr lang="en-US" sz="2400" dirty="0" smtClean="0"/>
              <a:t>18</a:t>
            </a:r>
            <a:r>
              <a:rPr lang="en-US" sz="2400" dirty="0" smtClean="0"/>
              <a:t>, 2015</a:t>
            </a:r>
            <a:endParaRPr lang="en-US" sz="2400" dirty="0" smtClean="0"/>
          </a:p>
          <a:p>
            <a:pPr marL="0" indent="0">
              <a:buFontTx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9:30 </a:t>
            </a:r>
            <a:r>
              <a:rPr lang="en-US" sz="2400" dirty="0" smtClean="0"/>
              <a:t>a.m. to 4:00 p.m.</a:t>
            </a:r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	Face-to-Face @ Met Center</a:t>
            </a:r>
          </a:p>
          <a:p>
            <a:pPr marL="0" indent="0">
              <a:buFontTx/>
              <a:buNone/>
              <a:defRPr/>
            </a:pPr>
            <a:endParaRPr lang="en-US" sz="2400" dirty="0" smtClean="0">
              <a:hlinkClick r:id="rId2"/>
            </a:endParaRPr>
          </a:p>
          <a:p>
            <a:pPr marL="0" indent="0">
              <a:buFontTx/>
              <a:buNone/>
              <a:defRPr/>
            </a:pP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www.ercot.com/calendar/2015/8/18/55608-TDTWG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FontTx/>
              <a:buNone/>
              <a:defRPr/>
            </a:pPr>
            <a:endParaRPr lang="en-US" sz="2400" dirty="0" smtClean="0"/>
          </a:p>
          <a:p>
            <a:pPr marL="0" indent="0">
              <a:buFontTx/>
              <a:buNone/>
              <a:defRPr/>
            </a:pPr>
            <a:endParaRPr lang="en-US" sz="2400" dirty="0"/>
          </a:p>
          <a:p>
            <a:pPr marL="0" indent="0">
              <a:buFontTx/>
              <a:buNone/>
              <a:defRPr/>
            </a:pPr>
            <a:endParaRPr lang="en-US" sz="2800" b="1" dirty="0" smtClean="0"/>
          </a:p>
          <a:p>
            <a:pPr marL="0" indent="0">
              <a:buFontTx/>
              <a:buNone/>
              <a:defRPr/>
            </a:pPr>
            <a:endParaRPr lang="en-US" sz="2800" b="1" dirty="0" smtClean="0"/>
          </a:p>
          <a:p>
            <a:pPr marL="914400" lvl="2" indent="0">
              <a:buFontTx/>
              <a:buNone/>
              <a:defRPr/>
            </a:pPr>
            <a:r>
              <a:rPr lang="en-US" dirty="0" smtClean="0"/>
              <a:t>.</a:t>
            </a:r>
            <a:endParaRPr lang="en-US" dirty="0"/>
          </a:p>
          <a:p>
            <a:pPr marL="914400" lvl="2" indent="0">
              <a:buFontTx/>
              <a:buNone/>
              <a:defRPr/>
            </a:pPr>
            <a:r>
              <a:rPr lang="en-US" dirty="0"/>
              <a:t>		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5E20B-1868-4671-94AA-DED5C63A222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2CA27-D628-485C-803D-B136ACEEC278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2057400"/>
            <a:ext cx="400050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19375</TotalTime>
  <Words>114</Words>
  <Application>Microsoft Office PowerPoint</Application>
  <PresentationFormat>On-screen Show (4:3)</PresentationFormat>
  <Paragraphs>54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TDTWG  Update to RMS</vt:lpstr>
      <vt:lpstr>PowerPoint Presentation</vt:lpstr>
      <vt:lpstr>PowerPoint Presentation</vt:lpstr>
      <vt:lpstr>  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kcotner</dc:creator>
  <cp:lastModifiedBy>Jim Lee</cp:lastModifiedBy>
  <cp:revision>925</cp:revision>
  <cp:lastPrinted>2002-09-24T18:27:58Z</cp:lastPrinted>
  <dcterms:created xsi:type="dcterms:W3CDTF">2002-07-29T21:45:07Z</dcterms:created>
  <dcterms:modified xsi:type="dcterms:W3CDTF">2015-07-28T18:02:27Z</dcterms:modified>
</cp:coreProperties>
</file>