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2" r:id="rId1"/>
    <p:sldMasterId id="2147484574" r:id="rId2"/>
  </p:sldMasterIdLst>
  <p:notesMasterIdLst>
    <p:notesMasterId r:id="rId14"/>
  </p:notesMasterIdLst>
  <p:sldIdLst>
    <p:sldId id="256" r:id="rId3"/>
    <p:sldId id="328" r:id="rId4"/>
    <p:sldId id="329" r:id="rId5"/>
    <p:sldId id="317" r:id="rId6"/>
    <p:sldId id="325" r:id="rId7"/>
    <p:sldId id="323" r:id="rId8"/>
    <p:sldId id="326" r:id="rId9"/>
    <p:sldId id="330" r:id="rId10"/>
    <p:sldId id="324" r:id="rId11"/>
    <p:sldId id="260" r:id="rId12"/>
    <p:sldId id="322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3" autoAdjust="0"/>
    <p:restoredTop sz="92110" autoAdjust="0"/>
  </p:normalViewPr>
  <p:slideViewPr>
    <p:cSldViewPr>
      <p:cViewPr>
        <p:scale>
          <a:sx n="80" d="100"/>
          <a:sy n="80" d="100"/>
        </p:scale>
        <p:origin x="-55" y="-5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8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5350693-9D6D-4A23-91B8-75F6863687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302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A3B5902-8246-4CE8-BC34-B96A4D22666F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9A0E3A9-FADB-40F1-9761-122BA8375523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68A8AB-F62E-472E-95E8-BF06864D145E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6EB2ECB-222F-4C15-82D9-ADFE48D2C8D7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3D40BCA-E28A-418E-95ED-C6B856445CD3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5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6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1.jpe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F73C3E6-F4D6-453E-A4FF-1F893AA8AC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079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254E-24B8-482B-8145-C2048C08F9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512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0DA21-E28C-43B0-AFB4-8801C192F4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722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2A376">
                    <a:tint val="20000"/>
                  </a:srgb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2439AE9-BE59-4EE9-B4FC-AB7A5EA382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6865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788A5-8CEC-4969-A4F9-3DF04F110A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485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C5E80975-8789-4A2B-90EC-DD4B0517DB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2576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516B44BC-A895-4851-96FC-17E4F290F4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861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8296AE4-508B-48BE-ADF9-CB24F277E4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423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52182762-7C1A-4C63-BAB5-4EEA185951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4007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6D70A-8C2C-4B59-B794-C009AB1585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407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099727-3081-42DD-BF6F-451239F8CE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0262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6AC9F-B129-4FCF-93FF-D84E1DFE5F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2814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4BD2D00B-4C08-47A7-B781-C6C7BF1A4A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7690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375EA-A0FA-4ADE-8715-28B74DB49F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2387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FE7E4-117B-4431-8362-B659714DC4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435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B79C2D-6A88-4EE4-BB02-C5EFCB353D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108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013D68-12D3-4161-9C5B-14D5FEC9EA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3944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CC18CD-EEDD-4D40-AEA9-EBBBF63506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774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8EA4A7-6256-4798-973A-50C6701DEE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4099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071FB-9751-4DFC-9574-67C27A5151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291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D9DC33-08B6-475D-B7F5-FD4C2D8C8A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8483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1BECCFF-7AAC-4C9A-8A69-BDFD245EC7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6175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fld id="{6EA34A50-A2C5-4DF1-8799-BBBC7E3E02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12" r:id="rId1"/>
    <p:sldLayoutId id="2147485104" r:id="rId2"/>
    <p:sldLayoutId id="2147485113" r:id="rId3"/>
    <p:sldLayoutId id="2147485114" r:id="rId4"/>
    <p:sldLayoutId id="2147485115" r:id="rId5"/>
    <p:sldLayoutId id="2147485116" r:id="rId6"/>
    <p:sldLayoutId id="2147485105" r:id="rId7"/>
    <p:sldLayoutId id="2147485117" r:id="rId8"/>
    <p:sldLayoutId id="2147485118" r:id="rId9"/>
    <p:sldLayoutId id="2147485106" r:id="rId10"/>
    <p:sldLayoutId id="21474851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51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prstClr val="black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prstClr val="black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prstClr val="black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fld id="{51AC6022-53D7-4466-B03A-77301E68B6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19" r:id="rId1"/>
    <p:sldLayoutId id="2147485108" r:id="rId2"/>
    <p:sldLayoutId id="2147485120" r:id="rId3"/>
    <p:sldLayoutId id="2147485121" r:id="rId4"/>
    <p:sldLayoutId id="2147485122" r:id="rId5"/>
    <p:sldLayoutId id="2147485123" r:id="rId6"/>
    <p:sldLayoutId id="2147485109" r:id="rId7"/>
    <p:sldLayoutId id="2147485124" r:id="rId8"/>
    <p:sldLayoutId id="2147485125" r:id="rId9"/>
    <p:sldLayoutId id="2147485110" r:id="rId10"/>
    <p:sldLayoutId id="214748511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client_svcs/mktrk_info/index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www.ercot.com/content/wcm/key_documents_lists/27306/MARKET_IAG_Training_Final_20150605_v2.ppt" TargetMode="External"/><Relationship Id="rId4" Type="http://schemas.openxmlformats.org/officeDocument/2006/relationships/hyperlink" Target="http://www.ercot.com/content/wcm/key_documents_lists/27306/MarkeTrak_SubTypes_Quick_Reference_20150510_v2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27306/MarkeTrak_SubTypes_Quick_Reference_20150510_v2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47700" y="3429000"/>
            <a:ext cx="7772400" cy="1382713"/>
          </a:xfrm>
        </p:spPr>
        <p:txBody>
          <a:bodyPr/>
          <a:lstStyle/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r>
              <a:rPr lang="en-US" altLang="en-US" sz="2400" smtClean="0">
                <a:latin typeface="Californian FB" pitchFamily="18" charset="0"/>
              </a:rPr>
              <a:t>Update to RMS</a:t>
            </a: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alifornian FB" pitchFamily="18" charset="0"/>
            </a:endParaRPr>
          </a:p>
          <a:p>
            <a:pPr marR="0" eaLnBrk="1" hangingPunct="1">
              <a:lnSpc>
                <a:spcPct val="60000"/>
              </a:lnSpc>
            </a:pPr>
            <a:r>
              <a:rPr lang="en-US" altLang="en-US" sz="2400" smtClean="0">
                <a:latin typeface="Californian FB" pitchFamily="18" charset="0"/>
              </a:rPr>
              <a:t>August 4th, 2015</a:t>
            </a: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r>
              <a:rPr lang="en-US" altLang="en-US" sz="2400" smtClean="0">
                <a:latin typeface="Comic Sans MS" pitchFamily="66" charset="0"/>
              </a:rPr>
              <a:t> </a:t>
            </a: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762000" y="1600200"/>
            <a:ext cx="7543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2"/>
              </a:solidFill>
            </a:endParaRPr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" y="1616075"/>
            <a:ext cx="7883525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latin typeface="Comic Sans MS" panose="030F0702030302020204" pitchFamily="66" charset="0"/>
              </a:rPr>
              <a:t>Sunsetting</a:t>
            </a:r>
            <a:r>
              <a:rPr lang="en-US" dirty="0" smtClean="0">
                <a:latin typeface="Comic Sans MS" panose="030F0702030302020204" pitchFamily="66" charset="0"/>
              </a:rPr>
              <a:t> of Task Force -</a:t>
            </a:r>
            <a:r>
              <a:rPr lang="en-US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anticipated for December 2015!!!</a:t>
            </a:r>
            <a:endParaRPr lang="en-US" dirty="0" smtClean="0">
              <a:latin typeface="Comic Sans MS" panose="030F0702030302020204" pitchFamily="66" charset="0"/>
            </a:endParaRPr>
          </a:p>
        </p:txBody>
      </p:sp>
      <p:pic>
        <p:nvPicPr>
          <p:cNvPr id="2662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0200" y="1584325"/>
            <a:ext cx="6372225" cy="4511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Comic Sans MS" panose="030F0702030302020204" pitchFamily="66" charset="0"/>
              </a:rPr>
              <a:t>Questions </a:t>
            </a:r>
          </a:p>
        </p:txBody>
      </p:sp>
      <p:sp>
        <p:nvSpPr>
          <p:cNvPr id="27651" name="TextBox 2"/>
          <p:cNvSpPr txBox="1">
            <a:spLocks noChangeArrowheads="1"/>
          </p:cNvSpPr>
          <p:nvPr/>
        </p:nvSpPr>
        <p:spPr bwMode="auto">
          <a:xfrm>
            <a:off x="1906588" y="1066800"/>
            <a:ext cx="5334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u="sng">
                <a:latin typeface="Comic Sans MS" pitchFamily="66" charset="0"/>
              </a:rPr>
              <a:t>Next Meeting:</a:t>
            </a:r>
            <a:endParaRPr lang="en-US" altLang="en-US" sz="18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mic Sans MS" pitchFamily="66" charset="0"/>
              </a:rPr>
              <a:t>Monday, August 24</a:t>
            </a:r>
            <a:r>
              <a:rPr lang="en-US" altLang="en-US" sz="1800" b="1" baseline="30000">
                <a:latin typeface="Comic Sans MS" pitchFamily="66" charset="0"/>
              </a:rPr>
              <a:t>th</a:t>
            </a:r>
            <a:r>
              <a:rPr lang="en-US" altLang="en-US" sz="1800" b="1">
                <a:latin typeface="Comic Sans MS" pitchFamily="66" charset="0"/>
              </a:rPr>
              <a:t> 1:00 – 4:00 pm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mic Sans MS" pitchFamily="66" charset="0"/>
              </a:rPr>
              <a:t>WebEx only </a:t>
            </a:r>
          </a:p>
        </p:txBody>
      </p:sp>
      <p:pic>
        <p:nvPicPr>
          <p:cNvPr id="27652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52838" y="2667000"/>
            <a:ext cx="1841500" cy="1695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653" name="TextBox 1"/>
          <p:cNvSpPr txBox="1">
            <a:spLocks noChangeArrowheads="1"/>
          </p:cNvSpPr>
          <p:nvPr/>
        </p:nvSpPr>
        <p:spPr bwMode="auto">
          <a:xfrm>
            <a:off x="381000" y="4572000"/>
            <a:ext cx="8458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u="sng">
                <a:latin typeface="Comic Sans MS" pitchFamily="66" charset="0"/>
              </a:rPr>
              <a:t>Agenda Items</a:t>
            </a:r>
            <a:r>
              <a:rPr lang="en-US" altLang="en-US" sz="1800" b="1">
                <a:latin typeface="Comic Sans MS" pitchFamily="66" charset="0"/>
              </a:rPr>
              <a:t>: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mic Sans MS" pitchFamily="66" charset="0"/>
              </a:rPr>
              <a:t>RMGRR Draft – Clarification of Inadvertent Gain Valid Reject Reasons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mic Sans MS" pitchFamily="66" charset="0"/>
              </a:rPr>
              <a:t>ERCOT API SLA Metrics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109537" indent="0">
              <a:buFont typeface="Wingdings 3" pitchFamily="18" charset="2"/>
              <a:buNone/>
              <a:defRPr/>
            </a:pPr>
            <a:r>
              <a:rPr lang="en-US" dirty="0" smtClean="0">
                <a:latin typeface="Comic Sans MS" panose="030F0702030302020204" pitchFamily="66" charset="0"/>
              </a:rPr>
              <a:t>RMGRR129 – Revision to Customer Rescission Completion Timeline</a:t>
            </a:r>
          </a:p>
          <a:p>
            <a:pPr marL="109537" indent="0">
              <a:buFont typeface="Wingdings 3" pitchFamily="18" charset="2"/>
              <a:buNone/>
              <a:defRPr/>
            </a:pPr>
            <a:r>
              <a:rPr lang="en-US" sz="2000" dirty="0">
                <a:latin typeface="Comic Sans MS" panose="030F0702030302020204" pitchFamily="66" charset="0"/>
              </a:rPr>
              <a:t>T</a:t>
            </a:r>
            <a:r>
              <a:rPr lang="en-US" sz="2000" dirty="0" smtClean="0">
                <a:latin typeface="Comic Sans MS" panose="030F0702030302020204" pitchFamily="66" charset="0"/>
              </a:rPr>
              <a:t>imely execution of a customer rescission after completion of a switch transaction.</a:t>
            </a:r>
          </a:p>
          <a:p>
            <a:pPr>
              <a:defRPr/>
            </a:pPr>
            <a:r>
              <a:rPr lang="en-US" sz="1600" dirty="0" smtClean="0">
                <a:latin typeface="Comic Sans MS" panose="030F0702030302020204" pitchFamily="66" charset="0"/>
              </a:rPr>
              <a:t>Gaining CR submits timely Rescission MT</a:t>
            </a:r>
          </a:p>
          <a:p>
            <a:pPr>
              <a:defRPr/>
            </a:pPr>
            <a:r>
              <a:rPr lang="en-US" sz="1600" dirty="0" smtClean="0">
                <a:latin typeface="Comic Sans MS" panose="030F0702030302020204" pitchFamily="66" charset="0"/>
              </a:rPr>
              <a:t>Losing CR is provided two (2) Business Days to ‘agree’ and transition the Rescission MT </a:t>
            </a:r>
          </a:p>
          <a:p>
            <a:pPr>
              <a:defRPr/>
            </a:pPr>
            <a:r>
              <a:rPr lang="en-US" sz="1600" dirty="0" smtClean="0">
                <a:latin typeface="Comic Sans MS" panose="030F0702030302020204" pitchFamily="66" charset="0"/>
              </a:rPr>
              <a:t>Losing CR shall submit the appropriate back-dated Move-In transaction (BDMVI) within another (2) days of the TDSP updating the MT status to “ready to receive”</a:t>
            </a:r>
          </a:p>
          <a:p>
            <a:pPr marL="109537" indent="0">
              <a:buFont typeface="Wingdings 3" pitchFamily="18" charset="2"/>
              <a:buNone/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UPDATE – 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TAC had remanded RMGRR129 for further discussion due to concerns with effective date upon approval.  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RMGRR129 has been posted with TF comments calling for an effective date of October 1, 2015</a:t>
            </a:r>
            <a:endParaRPr lang="en-US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defRPr/>
            </a:pP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sz="3600" dirty="0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7883525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109537" indent="0">
              <a:buFont typeface="Wingdings 3" pitchFamily="18" charset="2"/>
              <a:buNone/>
              <a:defRPr/>
            </a:pPr>
            <a:r>
              <a:rPr lang="en-US" dirty="0" smtClean="0">
                <a:latin typeface="Comic Sans MS" panose="030F0702030302020204" pitchFamily="66" charset="0"/>
              </a:rPr>
              <a:t>RMGRR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Draft</a:t>
            </a:r>
            <a:r>
              <a:rPr lang="en-US" dirty="0" smtClean="0">
                <a:latin typeface="Comic Sans MS" panose="030F0702030302020204" pitchFamily="66" charset="0"/>
              </a:rPr>
              <a:t> – Clarification of Inadvertent Gain Valid/Invalid Reject Reasons</a:t>
            </a:r>
          </a:p>
          <a:p>
            <a:pPr marL="109537" indent="0">
              <a:buFont typeface="Wingdings 3" pitchFamily="18" charset="2"/>
              <a:buNone/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Minimize confusion of valid reject reasons to improve the resolution time for Inadvertent Gain </a:t>
            </a:r>
            <a:r>
              <a:rPr lang="en-US" sz="2000" dirty="0" err="1" smtClean="0">
                <a:latin typeface="Comic Sans MS" panose="030F0702030302020204" pitchFamily="66" charset="0"/>
              </a:rPr>
              <a:t>MarkeTraks</a:t>
            </a:r>
            <a:r>
              <a:rPr lang="en-US" sz="2000" dirty="0" smtClean="0">
                <a:latin typeface="Comic Sans MS" panose="030F0702030302020204" pitchFamily="66" charset="0"/>
              </a:rPr>
              <a:t>.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Previous language stated “ </a:t>
            </a:r>
            <a:r>
              <a:rPr lang="en-US" sz="2000" i="1" dirty="0" smtClean="0">
                <a:latin typeface="Comic Sans MS" panose="030F0702030302020204" pitchFamily="66" charset="0"/>
              </a:rPr>
              <a:t>The customer has entered in multiple, valid contracts regarding the same ESI ID(s)”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CRs are interpreting and rejecting MTs utilizing the approved valid reject/</a:t>
            </a:r>
            <a:r>
              <a:rPr lang="en-US" sz="2000" dirty="0" err="1" smtClean="0">
                <a:latin typeface="Comic Sans MS" panose="030F0702030302020204" pitchFamily="66" charset="0"/>
              </a:rPr>
              <a:t>unexecutable</a:t>
            </a:r>
            <a:r>
              <a:rPr lang="en-US" sz="2000" dirty="0" smtClean="0">
                <a:latin typeface="Comic Sans MS" panose="030F0702030302020204" pitchFamily="66" charset="0"/>
              </a:rPr>
              <a:t> reason (c) “</a:t>
            </a:r>
            <a:r>
              <a:rPr lang="en-US" sz="2000" i="1" dirty="0" smtClean="0">
                <a:latin typeface="Comic Sans MS" panose="030F0702030302020204" pitchFamily="66" charset="0"/>
              </a:rPr>
              <a:t>Losing CR has confirmed Customer’s intent to change REPs”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This leads to various MTs being rejected and the gaining CR with balances for which they may not be able to collect.  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Proposed changes will minimize “bad actor” behavior and “gaming” of the system by customers.</a:t>
            </a:r>
          </a:p>
          <a:p>
            <a:pPr>
              <a:defRPr/>
            </a:pPr>
            <a:endParaRPr lang="en-US" sz="2000" dirty="0" smtClean="0">
              <a:latin typeface="Comic Sans MS" panose="030F0702030302020204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33363"/>
            <a:ext cx="8229600" cy="1143000"/>
          </a:xfrm>
        </p:spPr>
        <p:txBody>
          <a:bodyPr/>
          <a:lstStyle/>
          <a:p>
            <a:pPr>
              <a:defRPr/>
            </a:pPr>
            <a:endParaRPr lang="en-US" sz="3600" dirty="0"/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7883525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1"/>
          <p:cNvSpPr>
            <a:spLocks noGrp="1"/>
          </p:cNvSpPr>
          <p:nvPr>
            <p:ph idx="1"/>
          </p:nvPr>
        </p:nvSpPr>
        <p:spPr>
          <a:xfrm>
            <a:off x="234950" y="1447800"/>
            <a:ext cx="8686800" cy="4525963"/>
          </a:xfrm>
        </p:spPr>
        <p:txBody>
          <a:bodyPr/>
          <a:lstStyle/>
          <a:p>
            <a:pPr marL="107950" indent="0" algn="ctr">
              <a:buFont typeface="Wingdings 3" pitchFamily="18" charset="2"/>
              <a:buNone/>
            </a:pPr>
            <a:r>
              <a:rPr lang="en-US" altLang="en-US" sz="2400" b="1" u="sng" smtClean="0">
                <a:latin typeface="Comic Sans MS" pitchFamily="66" charset="0"/>
              </a:rPr>
              <a:t>Inadvertent Gain (IAG) Training</a:t>
            </a:r>
          </a:p>
          <a:p>
            <a:pPr marL="107950" indent="0" algn="ctr">
              <a:buFont typeface="Wingdings 3" pitchFamily="18" charset="2"/>
              <a:buNone/>
            </a:pPr>
            <a:r>
              <a:rPr lang="en-US" altLang="en-US" sz="2400" b="1" smtClean="0">
                <a:solidFill>
                  <a:srgbClr val="FF0000"/>
                </a:solidFill>
                <a:latin typeface="Comic Sans MS" pitchFamily="66" charset="0"/>
              </a:rPr>
              <a:t>Thank you for your participation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3038"/>
            <a:ext cx="7883525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0" y="2708275"/>
          <a:ext cx="7772399" cy="3006723"/>
        </p:xfrm>
        <a:graphic>
          <a:graphicData uri="http://schemas.openxmlformats.org/drawingml/2006/table">
            <a:tbl>
              <a:tblPr/>
              <a:tblGrid>
                <a:gridCol w="2101111"/>
                <a:gridCol w="1417822"/>
                <a:gridCol w="1417822"/>
                <a:gridCol w="1417822"/>
                <a:gridCol w="1417822"/>
              </a:tblGrid>
              <a:tr h="412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Participants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Austin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Houston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Dallas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3706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May 12th 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May 15th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June 12th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3706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Classroom 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6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WebEx 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6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06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REPs 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6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TDSPs 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6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ERCOT &amp; PUCT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1"/>
          <p:cNvSpPr>
            <a:spLocks noGrp="1"/>
          </p:cNvSpPr>
          <p:nvPr>
            <p:ph idx="1"/>
          </p:nvPr>
        </p:nvSpPr>
        <p:spPr>
          <a:xfrm>
            <a:off x="457200" y="1393825"/>
            <a:ext cx="8686800" cy="4525963"/>
          </a:xfrm>
        </p:spPr>
        <p:txBody>
          <a:bodyPr/>
          <a:lstStyle/>
          <a:p>
            <a:pPr marL="107950" indent="0" algn="ctr">
              <a:buFont typeface="Wingdings 3" pitchFamily="18" charset="2"/>
              <a:buNone/>
            </a:pPr>
            <a:r>
              <a:rPr lang="en-US" altLang="en-US" sz="2400" b="1" u="sng" smtClean="0">
                <a:latin typeface="Comic Sans MS" pitchFamily="66" charset="0"/>
              </a:rPr>
              <a:t>Inadvertent Gain (IAG) Training</a:t>
            </a:r>
          </a:p>
          <a:p>
            <a:pPr marL="107950" indent="0" algn="ctr">
              <a:buFont typeface="Wingdings 3" pitchFamily="18" charset="2"/>
              <a:buNone/>
            </a:pPr>
            <a:r>
              <a:rPr lang="en-US" altLang="en-US" sz="2400" b="1" smtClean="0">
                <a:solidFill>
                  <a:srgbClr val="FF0000"/>
                </a:solidFill>
                <a:latin typeface="Comic Sans MS" pitchFamily="66" charset="0"/>
              </a:rPr>
              <a:t>Here is who we reached …</a:t>
            </a:r>
          </a:p>
          <a:p>
            <a:pPr marL="107950" indent="0" algn="ctr">
              <a:buFont typeface="Wingdings 3" pitchFamily="18" charset="2"/>
              <a:buNone/>
            </a:pPr>
            <a:endParaRPr lang="en-US" altLang="en-US" sz="2400" b="1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107950" indent="0" algn="ctr">
              <a:buFont typeface="Wingdings 3" pitchFamily="18" charset="2"/>
              <a:buNone/>
            </a:pPr>
            <a:endParaRPr lang="en-US" altLang="en-US" sz="2400" b="1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107950" indent="0" algn="ctr">
              <a:buFont typeface="Wingdings 3" pitchFamily="18" charset="2"/>
              <a:buNone/>
            </a:pPr>
            <a:endParaRPr lang="en-US" altLang="en-US" sz="2400" b="1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107950" indent="0" algn="ctr">
              <a:buFont typeface="Wingdings 3" pitchFamily="18" charset="2"/>
              <a:buNone/>
            </a:pPr>
            <a:endParaRPr lang="en-US" altLang="en-US" sz="2400" b="1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107950" indent="0" algn="ctr">
              <a:buFont typeface="Wingdings 3" pitchFamily="18" charset="2"/>
              <a:buNone/>
            </a:pPr>
            <a:r>
              <a:rPr lang="en-US" altLang="en-US" sz="2400" b="1" smtClean="0">
                <a:solidFill>
                  <a:srgbClr val="FF0000"/>
                </a:solidFill>
                <a:latin typeface="Comic Sans MS" pitchFamily="66" charset="0"/>
              </a:rPr>
              <a:t>Overall Participation</a:t>
            </a:r>
          </a:p>
          <a:p>
            <a:pPr marL="107950" indent="0" algn="ctr">
              <a:buFont typeface="Wingdings 3" pitchFamily="18" charset="2"/>
              <a:buNone/>
            </a:pPr>
            <a:endParaRPr lang="en-US" altLang="en-US" sz="24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3038"/>
            <a:ext cx="7883525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0" y="2362200"/>
          <a:ext cx="5029200" cy="1333500"/>
        </p:xfrm>
        <a:graphic>
          <a:graphicData uri="http://schemas.openxmlformats.org/drawingml/2006/table">
            <a:tbl>
              <a:tblPr/>
              <a:tblGrid>
                <a:gridCol w="1866900"/>
                <a:gridCol w="1054100"/>
                <a:gridCol w="1054100"/>
                <a:gridCol w="1054100"/>
              </a:tblGrid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Segment Representation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Austin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Houston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Dallas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Competitive Retailers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TDSPs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ERCOT &amp; PUCT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153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7850" y="6164263"/>
            <a:ext cx="123825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6075" y="6164263"/>
            <a:ext cx="123825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7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175" y="6164263"/>
            <a:ext cx="123825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514600" y="4438650"/>
          <a:ext cx="4343400" cy="1885950"/>
        </p:xfrm>
        <a:graphic>
          <a:graphicData uri="http://schemas.openxmlformats.org/drawingml/2006/table">
            <a:tbl>
              <a:tblPr/>
              <a:tblGrid>
                <a:gridCol w="2813647"/>
                <a:gridCol w="1529753"/>
              </a:tblGrid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Overall Participation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 attendees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TDSP attendees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ERCOT &amp; PUCT attendees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Competitive Retailers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TDSPs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ERCOT &amp; PUCT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  <p:pic>
        <p:nvPicPr>
          <p:cNvPr id="21566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525" y="7764463"/>
            <a:ext cx="123825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67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42900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68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42900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69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42900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70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6096000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1"/>
          <p:cNvSpPr>
            <a:spLocks noGrp="1"/>
          </p:cNvSpPr>
          <p:nvPr>
            <p:ph idx="1"/>
          </p:nvPr>
        </p:nvSpPr>
        <p:spPr>
          <a:xfrm>
            <a:off x="234950" y="1447800"/>
            <a:ext cx="8686800" cy="4525963"/>
          </a:xfrm>
        </p:spPr>
        <p:txBody>
          <a:bodyPr/>
          <a:lstStyle/>
          <a:p>
            <a:pPr marL="107950" indent="0">
              <a:buFont typeface="Wingdings 3" pitchFamily="18" charset="2"/>
              <a:buNone/>
              <a:defRPr/>
            </a:pPr>
            <a:r>
              <a:rPr lang="en-US" altLang="en-US" sz="2400" b="1" u="sng" dirty="0" smtClean="0">
                <a:latin typeface="Comic Sans MS" pitchFamily="66" charset="0"/>
              </a:rPr>
              <a:t>Inadvertent Gain (IAG) Training Post-survey Results</a:t>
            </a:r>
          </a:p>
          <a:p>
            <a:pPr marL="393700" indent="-285750">
              <a:defRPr/>
            </a:pPr>
            <a:r>
              <a:rPr lang="en-US" altLang="en-US" sz="2000" b="1" i="1" dirty="0" smtClean="0">
                <a:latin typeface="Comic Sans MS" pitchFamily="66" charset="0"/>
              </a:rPr>
              <a:t>What did participants like about the training?</a:t>
            </a:r>
          </a:p>
          <a:p>
            <a:pPr marL="649288" lvl="1" indent="-285750"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latin typeface="Comic Sans MS" pitchFamily="66" charset="0"/>
              </a:rPr>
              <a:t>The open and interactive forum</a:t>
            </a:r>
          </a:p>
          <a:p>
            <a:pPr marL="649288" lvl="1" indent="-285750"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latin typeface="Comic Sans MS" pitchFamily="66" charset="0"/>
              </a:rPr>
              <a:t>Ability to ask questions with market SMEs available to answer</a:t>
            </a:r>
          </a:p>
          <a:p>
            <a:pPr marL="649288" lvl="1" indent="-285750"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latin typeface="Comic Sans MS" pitchFamily="66" charset="0"/>
              </a:rPr>
              <a:t>Live ERCOT demonstration of MT tool – report features</a:t>
            </a:r>
          </a:p>
          <a:p>
            <a:pPr marL="649288" lvl="1" indent="-285750"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latin typeface="Comic Sans MS" pitchFamily="66" charset="0"/>
              </a:rPr>
              <a:t>Variety of instructors/SME offering the open forum</a:t>
            </a:r>
          </a:p>
          <a:p>
            <a:pPr marL="649288" lvl="1" indent="-285750">
              <a:defRPr/>
            </a:pPr>
            <a:endParaRPr lang="en-US" altLang="en-US" sz="1600" dirty="0" smtClean="0">
              <a:latin typeface="Comic Sans MS" pitchFamily="66" charset="0"/>
            </a:endParaRPr>
          </a:p>
          <a:p>
            <a:pPr marL="393700" indent="-285750">
              <a:defRPr/>
            </a:pPr>
            <a:r>
              <a:rPr lang="en-US" altLang="en-US" sz="2000" b="1" i="1" dirty="0" smtClean="0">
                <a:latin typeface="Comic Sans MS" pitchFamily="66" charset="0"/>
              </a:rPr>
              <a:t>How may the training be enhanced to make it more effective?</a:t>
            </a:r>
          </a:p>
          <a:p>
            <a:pPr marL="649288" lvl="1" indent="-285750"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latin typeface="Comic Sans MS" pitchFamily="66" charset="0"/>
              </a:rPr>
              <a:t>Provide a brief review quiz after each section to reinforce the key points</a:t>
            </a:r>
          </a:p>
          <a:p>
            <a:pPr marL="649288" lvl="1" indent="-285750"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latin typeface="Comic Sans MS" pitchFamily="66" charset="0"/>
              </a:rPr>
              <a:t>More interaction with participants</a:t>
            </a:r>
          </a:p>
          <a:p>
            <a:pPr marL="649288" lvl="1" indent="-285750"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latin typeface="Comic Sans MS" pitchFamily="66" charset="0"/>
              </a:rPr>
              <a:t>Review and provide examples for each valid/invalid reject reasons</a:t>
            </a:r>
          </a:p>
          <a:p>
            <a:pPr marL="649288" lvl="1" indent="-285750"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latin typeface="Comic Sans MS" pitchFamily="66" charset="0"/>
              </a:rPr>
              <a:t>Streamline some of the “cookbook” training “step by step” examples</a:t>
            </a:r>
          </a:p>
          <a:p>
            <a:pPr marL="649288" lvl="1" indent="-285750"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latin typeface="Comic Sans MS" pitchFamily="66" charset="0"/>
              </a:rPr>
              <a:t>Provide more of the complex “unhappy path” examples in detail</a:t>
            </a:r>
          </a:p>
          <a:p>
            <a:pPr marL="649288" lvl="1" indent="-285750"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latin typeface="Comic Sans MS" pitchFamily="66" charset="0"/>
              </a:rPr>
              <a:t>Recommend the on-line training module for IGLs as a prerequisite for the classroom training</a:t>
            </a:r>
          </a:p>
          <a:p>
            <a:pPr marL="649288" lvl="1" indent="-285750">
              <a:defRPr/>
            </a:pPr>
            <a:endParaRPr lang="en-US" altLang="en-US" sz="1600" dirty="0">
              <a:latin typeface="Comic Sans MS" pitchFamily="66" charset="0"/>
            </a:endParaRPr>
          </a:p>
          <a:p>
            <a:pPr marL="649288" lvl="1" indent="-285750">
              <a:defRPr/>
            </a:pPr>
            <a:endParaRPr lang="en-US" altLang="en-US" sz="1600" dirty="0" smtClean="0">
              <a:latin typeface="Comic Sans MS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3038"/>
            <a:ext cx="7883525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1"/>
          <p:cNvSpPr>
            <a:spLocks noGrp="1"/>
          </p:cNvSpPr>
          <p:nvPr>
            <p:ph idx="1"/>
          </p:nvPr>
        </p:nvSpPr>
        <p:spPr>
          <a:xfrm>
            <a:off x="234950" y="1447800"/>
            <a:ext cx="8686800" cy="4525963"/>
          </a:xfrm>
        </p:spPr>
        <p:txBody>
          <a:bodyPr/>
          <a:lstStyle/>
          <a:p>
            <a:pPr marL="107950" indent="0">
              <a:buFont typeface="Wingdings 3" pitchFamily="18" charset="2"/>
              <a:buNone/>
              <a:defRPr/>
            </a:pPr>
            <a:r>
              <a:rPr lang="en-US" altLang="en-US" sz="2400" b="1" u="sng" dirty="0" err="1" smtClean="0">
                <a:latin typeface="Comic Sans MS" pitchFamily="66" charset="0"/>
              </a:rPr>
              <a:t>MarkeTrak</a:t>
            </a:r>
            <a:r>
              <a:rPr lang="en-US" altLang="en-US" sz="2400" b="1" u="sng" dirty="0" smtClean="0">
                <a:latin typeface="Comic Sans MS" pitchFamily="66" charset="0"/>
              </a:rPr>
              <a:t> Serena Upgrade</a:t>
            </a:r>
          </a:p>
          <a:p>
            <a:pPr marL="363538" lvl="1" indent="0">
              <a:buFont typeface="Verdana" pitchFamily="34" charset="0"/>
              <a:buNone/>
              <a:defRPr/>
            </a:pPr>
            <a:r>
              <a:rPr lang="en-US" altLang="en-US" sz="1800" dirty="0" smtClean="0">
                <a:latin typeface="Comic Sans MS" pitchFamily="66" charset="0"/>
              </a:rPr>
              <a:t>While discussing the root cause of the premature transitioning of the Inadvertent subtypes, it was noted ERCOT’s </a:t>
            </a:r>
            <a:r>
              <a:rPr lang="en-US" altLang="en-US" sz="1800" dirty="0" err="1" smtClean="0">
                <a:latin typeface="Comic Sans MS" pitchFamily="66" charset="0"/>
              </a:rPr>
              <a:t>MarkeTrak</a:t>
            </a:r>
            <a:r>
              <a:rPr lang="en-US" altLang="en-US" sz="1800" dirty="0" smtClean="0">
                <a:latin typeface="Comic Sans MS" pitchFamily="66" charset="0"/>
              </a:rPr>
              <a:t> version is currently </a:t>
            </a:r>
            <a:r>
              <a:rPr lang="en-US" altLang="en-US" sz="1800" i="1" dirty="0" smtClean="0">
                <a:latin typeface="Comic Sans MS" pitchFamily="66" charset="0"/>
              </a:rPr>
              <a:t>5 major / 9 minor releases </a:t>
            </a:r>
            <a:r>
              <a:rPr lang="en-US" altLang="en-US" sz="1800" b="1" i="1" dirty="0" smtClean="0">
                <a:latin typeface="Comic Sans MS" pitchFamily="66" charset="0"/>
              </a:rPr>
              <a:t>behind </a:t>
            </a:r>
            <a:r>
              <a:rPr lang="en-US" altLang="en-US" sz="1800" dirty="0" smtClean="0">
                <a:latin typeface="Comic Sans MS" pitchFamily="66" charset="0"/>
              </a:rPr>
              <a:t>the current version available.</a:t>
            </a:r>
          </a:p>
          <a:p>
            <a:pPr marL="649288" lvl="1" indent="-285750">
              <a:defRPr/>
            </a:pPr>
            <a:r>
              <a:rPr lang="en-US" altLang="en-US" sz="1800" dirty="0" smtClean="0">
                <a:latin typeface="Comic Sans MS" pitchFamily="66" charset="0"/>
              </a:rPr>
              <a:t>Latest major release occurred in January 2015</a:t>
            </a:r>
          </a:p>
          <a:p>
            <a:pPr marL="649288" lvl="1" indent="-285750">
              <a:defRPr/>
            </a:pPr>
            <a:r>
              <a:rPr lang="en-US" altLang="en-US" sz="1800" dirty="0" smtClean="0">
                <a:latin typeface="Comic Sans MS" pitchFamily="66" charset="0"/>
              </a:rPr>
              <a:t>Upgrades typically occur every 1 – 1 ½ years</a:t>
            </a:r>
          </a:p>
          <a:p>
            <a:pPr marL="649288" lvl="1" indent="-285750">
              <a:defRPr/>
            </a:pPr>
            <a:r>
              <a:rPr lang="en-US" altLang="en-US" sz="1800" dirty="0" smtClean="0">
                <a:latin typeface="Comic Sans MS" pitchFamily="66" charset="0"/>
              </a:rPr>
              <a:t>Serena continues to support all past versions</a:t>
            </a:r>
          </a:p>
          <a:p>
            <a:pPr marL="649288" lvl="1" indent="-285750">
              <a:defRPr/>
            </a:pPr>
            <a:r>
              <a:rPr lang="en-US" altLang="en-US" sz="1800" dirty="0" smtClean="0">
                <a:latin typeface="Comic Sans MS" pitchFamily="66" charset="0"/>
              </a:rPr>
              <a:t>Functionality of the latest version includes improved API support</a:t>
            </a:r>
          </a:p>
          <a:p>
            <a:pPr marL="363538" lvl="1" indent="0">
              <a:buFont typeface="Verdana" pitchFamily="34" charset="0"/>
              <a:buNone/>
              <a:defRPr/>
            </a:pPr>
            <a:r>
              <a:rPr lang="en-US" altLang="en-US" sz="1800" b="1" u="sng" dirty="0" smtClean="0">
                <a:latin typeface="Comic Sans MS" pitchFamily="66" charset="0"/>
              </a:rPr>
              <a:t>MTTF Recommendation</a:t>
            </a:r>
          </a:p>
          <a:p>
            <a:pPr marL="363538" lvl="1" indent="0">
              <a:buFont typeface="Verdana" pitchFamily="34" charset="0"/>
              <a:buNone/>
              <a:defRPr/>
            </a:pPr>
            <a:r>
              <a:rPr lang="en-US" altLang="en-US" sz="1800" dirty="0" smtClean="0">
                <a:latin typeface="Comic Sans MS" pitchFamily="66" charset="0"/>
              </a:rPr>
              <a:t>Based on the information provided by ERCOT, </a:t>
            </a:r>
          </a:p>
          <a:p>
            <a:pPr marL="649288" lvl="1" indent="-285750">
              <a:defRPr/>
            </a:pPr>
            <a:r>
              <a:rPr lang="en-US" altLang="en-US" sz="1800" dirty="0">
                <a:latin typeface="Comic Sans MS" pitchFamily="66" charset="0"/>
              </a:rPr>
              <a:t>N</a:t>
            </a:r>
            <a:r>
              <a:rPr lang="en-US" altLang="en-US" sz="1800" dirty="0" smtClean="0">
                <a:latin typeface="Comic Sans MS" pitchFamily="66" charset="0"/>
              </a:rPr>
              <a:t>o sense of urgency in performing an upgrade of the tool at this time</a:t>
            </a:r>
          </a:p>
          <a:p>
            <a:pPr marL="649288" lvl="1" indent="-285750">
              <a:defRPr/>
            </a:pPr>
            <a:r>
              <a:rPr lang="en-US" altLang="en-US" sz="1800" dirty="0" smtClean="0">
                <a:latin typeface="Comic Sans MS" pitchFamily="66" charset="0"/>
              </a:rPr>
              <a:t>Current version to remain</a:t>
            </a:r>
          </a:p>
          <a:p>
            <a:pPr marL="649288" lvl="1" indent="-285750">
              <a:defRPr/>
            </a:pPr>
            <a:r>
              <a:rPr lang="en-US" altLang="en-US" sz="1800" dirty="0" smtClean="0">
                <a:latin typeface="Comic Sans MS" pitchFamily="66" charset="0"/>
              </a:rPr>
              <a:t>Proposed upgrade be reviewed in 6 -12 months to determine impact and feasibility (via TDTWG)</a:t>
            </a:r>
          </a:p>
          <a:p>
            <a:pPr marL="649288" lvl="1" indent="-285750">
              <a:defRPr/>
            </a:pPr>
            <a:r>
              <a:rPr lang="en-US" altLang="en-US" sz="1800" dirty="0" smtClean="0">
                <a:latin typeface="Comic Sans MS" pitchFamily="66" charset="0"/>
              </a:rPr>
              <a:t>Possibly align upgrade with proposed Retail Market Test Environment</a:t>
            </a:r>
          </a:p>
          <a:p>
            <a:pPr marL="649288" lvl="1" indent="-285750">
              <a:defRPr/>
            </a:pPr>
            <a:r>
              <a:rPr lang="en-US" altLang="en-US" sz="1800" dirty="0" smtClean="0">
                <a:latin typeface="Comic Sans MS" pitchFamily="66" charset="0"/>
              </a:rPr>
              <a:t>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2355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3038"/>
            <a:ext cx="7883525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3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http://www.ercot.com/services/client_svcs/mktrk_info/index.html</a:t>
            </a:r>
          </a:p>
          <a:p>
            <a:pPr eaLnBrk="1" hangingPunct="1">
              <a:defRPr/>
            </a:pPr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http://www.ercot.com/content/meetings/rms/keydocs/2014/0110/08.__RMS_MarkeTrak_Task_Force_20140104.ppt</a:t>
            </a:r>
          </a:p>
          <a:p>
            <a:pPr eaLnBrk="1" hangingPunct="1">
              <a:defRPr/>
            </a:pPr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http://www.ercot.com/content/meetings/rms/keydocs/2014/0603/07.__RMS_MarkeTrak_Task_Force_20140603.ppt</a:t>
            </a:r>
          </a:p>
          <a:p>
            <a:pPr eaLnBrk="1" hangingPunct="1">
              <a:defRPr/>
            </a:pPr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http://www.ercot.com/content/meetings/rms/keydocs/2014/1028/07.__RMS_MarkeTrak_Task_Force_20141028.ppt</a:t>
            </a:r>
          </a:p>
          <a:p>
            <a:pPr eaLnBrk="1" hangingPunct="1">
              <a:defRPr/>
            </a:pPr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http://www.ercot.com/content/meetings/rms/keydocs/2015/0106/09.__RMS_MarkeTrak_Task_Force_20150106.ppt</a:t>
            </a:r>
          </a:p>
          <a:p>
            <a:pPr eaLnBrk="1" hangingPunct="1">
              <a:defRPr/>
            </a:pPr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http://www.ercot.com/committees/board/tac/rms/marketraktf/index.html</a:t>
            </a:r>
          </a:p>
          <a:p>
            <a:pPr eaLnBrk="1" hangingPunct="1">
              <a:defRPr/>
            </a:pPr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http://www.ercot.com/content/committees/board/tac/rms/marketraktf/keydocs/2014/PR010_03_training_FINAL.ppt</a:t>
            </a:r>
          </a:p>
          <a:p>
            <a:pPr eaLnBrk="1" hangingPunct="1">
              <a:defRPr/>
            </a:pPr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http://www.ercot.com/content/wcm/training_courses/97/MarkeTrak_Detailed_Training_102014.ppt</a:t>
            </a:r>
            <a:endParaRPr lang="en-US" altLang="en-US" sz="1250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n-US" sz="1200" dirty="0"/>
              <a:t>http://www.ercot.com/committees/board/tac/rms/marketraktf/</a:t>
            </a:r>
            <a:r>
              <a:rPr lang="en-US" sz="1200" u="sng" dirty="0">
                <a:hlinkClick r:id="rId4"/>
              </a:rPr>
              <a:t>MarkeTrak </a:t>
            </a:r>
            <a:r>
              <a:rPr lang="en-US" sz="1200" u="sng" dirty="0" err="1">
                <a:hlinkClick r:id="rId4"/>
              </a:rPr>
              <a:t>SubTypes</a:t>
            </a:r>
            <a:r>
              <a:rPr lang="en-US" sz="1200" u="sng" dirty="0">
                <a:hlinkClick r:id="rId4"/>
              </a:rPr>
              <a:t> Quick Reference 20150510 v2</a:t>
            </a:r>
            <a:endParaRPr lang="en-US" sz="1200" dirty="0"/>
          </a:p>
          <a:p>
            <a:pPr>
              <a:defRPr/>
            </a:pPr>
            <a:r>
              <a:rPr lang="en-US" sz="1200" dirty="0"/>
              <a:t>Link to IAG/Rescission training: http://www.ercot.com/committees/board/tac/rms/marketraktf/index.html/</a:t>
            </a:r>
            <a:r>
              <a:rPr lang="en-US" sz="1200" u="sng" dirty="0">
                <a:hlinkClick r:id="rId5"/>
              </a:rPr>
              <a:t>MarkeTrak IAG Training</a:t>
            </a:r>
            <a:endParaRPr lang="en-US" sz="1200" dirty="0"/>
          </a:p>
          <a:p>
            <a:pPr lvl="2" eaLnBrk="1" hangingPunct="1">
              <a:defRPr/>
            </a:pPr>
            <a:r>
              <a:rPr lang="en-US" altLang="en-US" sz="1200" dirty="0" smtClean="0">
                <a:latin typeface="Comic Sans MS" pitchFamily="66" charset="0"/>
              </a:rPr>
              <a:t>User Guide</a:t>
            </a:r>
          </a:p>
          <a:p>
            <a:pPr lvl="2" eaLnBrk="1" hangingPunct="1">
              <a:defRPr/>
            </a:pPr>
            <a:r>
              <a:rPr lang="en-US" altLang="en-US" sz="1200" dirty="0" smtClean="0">
                <a:latin typeface="Comic Sans MS" pitchFamily="66" charset="0"/>
              </a:rPr>
              <a:t>Bulk Insert Templates</a:t>
            </a:r>
          </a:p>
          <a:p>
            <a:pPr lvl="2" eaLnBrk="1" hangingPunct="1">
              <a:defRPr/>
            </a:pPr>
            <a:r>
              <a:rPr lang="en-US" altLang="en-US" sz="1200" dirty="0" err="1" smtClean="0">
                <a:latin typeface="Comic Sans MS" pitchFamily="66" charset="0"/>
              </a:rPr>
              <a:t>MarkeTrak</a:t>
            </a:r>
            <a:r>
              <a:rPr lang="en-US" altLang="en-US" sz="1200" dirty="0" smtClean="0">
                <a:latin typeface="Comic Sans MS" pitchFamily="66" charset="0"/>
              </a:rPr>
              <a:t> Workflows</a:t>
            </a:r>
          </a:p>
          <a:p>
            <a:pPr lvl="2" eaLnBrk="1" hangingPunct="1">
              <a:defRPr/>
            </a:pPr>
            <a:r>
              <a:rPr lang="en-US" altLang="en-US" sz="1200" dirty="0" err="1" smtClean="0">
                <a:latin typeface="Comic Sans MS" pitchFamily="66" charset="0"/>
              </a:rPr>
              <a:t>MarkeTrak</a:t>
            </a:r>
            <a:r>
              <a:rPr lang="en-US" altLang="en-US" sz="1200" dirty="0" smtClean="0">
                <a:latin typeface="Comic Sans MS" pitchFamily="66" charset="0"/>
              </a:rPr>
              <a:t> Tips and Tricks</a:t>
            </a:r>
          </a:p>
          <a:p>
            <a:pPr lvl="2" eaLnBrk="1" hangingPunct="1">
              <a:defRPr/>
            </a:pPr>
            <a:r>
              <a:rPr lang="en-US" altLang="en-US" sz="1200" dirty="0" err="1" smtClean="0">
                <a:latin typeface="Comic Sans MS" pitchFamily="66" charset="0"/>
              </a:rPr>
              <a:t>MarkeTrak</a:t>
            </a:r>
            <a:r>
              <a:rPr lang="en-US" altLang="en-US" sz="1200" dirty="0" smtClean="0">
                <a:latin typeface="Comic Sans MS" pitchFamily="66" charset="0"/>
              </a:rPr>
              <a:t> API WSDL/XSD</a:t>
            </a:r>
          </a:p>
          <a:p>
            <a:pPr lvl="2" eaLnBrk="1" hangingPunct="1">
              <a:defRPr/>
            </a:pPr>
            <a:endParaRPr lang="en-US" altLang="en-US" sz="1200" dirty="0" smtClean="0">
              <a:latin typeface="Comic Sans MS" pitchFamily="66" charset="0"/>
            </a:endParaRPr>
          </a:p>
          <a:p>
            <a:pPr lvl="2" eaLnBrk="1" hangingPunct="1">
              <a:buFont typeface="Verdana" pitchFamily="34" charset="0"/>
              <a:buNone/>
              <a:defRPr/>
            </a:pPr>
            <a:r>
              <a:rPr lang="en-US" altLang="en-US" sz="1200" dirty="0" smtClean="0">
                <a:latin typeface="Comic Sans MS" pitchFamily="66" charset="0"/>
              </a:rPr>
              <a:t>Also direct link from </a:t>
            </a:r>
            <a:r>
              <a:rPr lang="en-US" altLang="en-US" sz="1200" dirty="0" err="1" smtClean="0">
                <a:latin typeface="Comic Sans MS" pitchFamily="66" charset="0"/>
              </a:rPr>
              <a:t>MarkeTrak</a:t>
            </a:r>
            <a:r>
              <a:rPr lang="en-US" altLang="en-US" sz="1200" dirty="0" smtClean="0">
                <a:latin typeface="Comic Sans MS" pitchFamily="66" charset="0"/>
              </a:rPr>
              <a:t> tool</a:t>
            </a:r>
          </a:p>
          <a:p>
            <a:pPr lvl="1" eaLnBrk="1" hangingPunct="1">
              <a:defRPr/>
            </a:pPr>
            <a:endParaRPr lang="en-US" altLang="en-US" dirty="0" smtClean="0">
              <a:latin typeface="Comic Sans MS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Comic Sans MS" panose="030F0702030302020204" pitchFamily="66" charset="0"/>
              </a:rPr>
              <a:t>MarkeTrak  Documentation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300"/>
          </a:xfrm>
        </p:spPr>
        <p:txBody>
          <a:bodyPr/>
          <a:lstStyle/>
          <a:p>
            <a:pPr marL="107950" indent="0" eaLnBrk="1" hangingPunct="1">
              <a:buFont typeface="Wingdings 3" pitchFamily="18" charset="2"/>
              <a:buNone/>
            </a:pPr>
            <a:r>
              <a:rPr lang="en-US" altLang="en-US" sz="1600" smtClean="0"/>
              <a:t>http://www.ercot.com/committees/board/tac/rms/marketraktf/</a:t>
            </a:r>
            <a:r>
              <a:rPr lang="en-US" altLang="en-US" sz="1600" u="sng" smtClean="0">
                <a:hlinkClick r:id="rId3"/>
              </a:rPr>
              <a:t>MarkeTrak SubTypes Quick Reference 20150510 v2</a:t>
            </a:r>
            <a:endParaRPr lang="en-US" altLang="en-US" sz="1600" u="sng" smtClean="0"/>
          </a:p>
          <a:p>
            <a:pPr marL="107950" indent="0" eaLnBrk="1" hangingPunct="1">
              <a:buFont typeface="Wingdings 3" pitchFamily="18" charset="2"/>
              <a:buNone/>
            </a:pPr>
            <a:endParaRPr lang="en-US" altLang="en-US" sz="1600" u="sng" smtClean="0"/>
          </a:p>
          <a:p>
            <a:pPr marL="107950" indent="0" eaLnBrk="1" hangingPunct="1">
              <a:buFont typeface="Wingdings 3" pitchFamily="18" charset="2"/>
              <a:buNone/>
            </a:pPr>
            <a:endParaRPr lang="en-US" altLang="en-US" sz="1600" u="sng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Comic Sans MS" panose="030F0702030302020204" pitchFamily="66" charset="0"/>
              </a:rPr>
              <a:t>MarkeTrak  Documentation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038" y="1752600"/>
            <a:ext cx="6510337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cours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2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3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4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5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6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7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8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37199</TotalTime>
  <Words>718</Words>
  <Application>Microsoft Office PowerPoint</Application>
  <PresentationFormat>On-screen Show (4:3)</PresentationFormat>
  <Paragraphs>160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Verdana</vt:lpstr>
      <vt:lpstr>Arial</vt:lpstr>
      <vt:lpstr>Lucida Sans Unicode</vt:lpstr>
      <vt:lpstr>Wingdings 3</vt:lpstr>
      <vt:lpstr>Wingdings 2</vt:lpstr>
      <vt:lpstr>Comic Sans MS</vt:lpstr>
      <vt:lpstr>Californian FB</vt:lpstr>
      <vt:lpstr>Calibri</vt:lpstr>
      <vt:lpstr>Concourse</vt:lpstr>
      <vt:lpstr>1_Concourse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MarkeTrak  Documentation</vt:lpstr>
      <vt:lpstr>MarkeTrak  Documentation</vt:lpstr>
      <vt:lpstr>Sunsetting of Task Force -anticipated for December 2015!!!</vt:lpstr>
      <vt:lpstr>Questions </vt:lpstr>
    </vt:vector>
  </TitlesOfParts>
  <Company>CenterPoint Energy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MarkeTrak Task Force</dc:title>
  <dc:creator>00015621</dc:creator>
  <cp:lastModifiedBy>Reed, Carolyn E.</cp:lastModifiedBy>
  <cp:revision>653</cp:revision>
  <cp:lastPrinted>2015-02-24T17:09:08Z</cp:lastPrinted>
  <dcterms:created xsi:type="dcterms:W3CDTF">2007-08-07T19:55:41Z</dcterms:created>
  <dcterms:modified xsi:type="dcterms:W3CDTF">2015-07-28T18:35:30Z</dcterms:modified>
</cp:coreProperties>
</file>