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4"/>
  </p:notesMasterIdLst>
  <p:sldIdLst>
    <p:sldId id="256" r:id="rId3"/>
    <p:sldId id="264" r:id="rId4"/>
    <p:sldId id="266" r:id="rId5"/>
    <p:sldId id="270" r:id="rId6"/>
    <p:sldId id="258" r:id="rId7"/>
    <p:sldId id="265" r:id="rId8"/>
    <p:sldId id="267" r:id="rId9"/>
    <p:sldId id="268" r:id="rId10"/>
    <p:sldId id="269" r:id="rId11"/>
    <p:sldId id="261" r:id="rId12"/>
    <p:sldId id="262" r:id="rId13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>
        <p:scale>
          <a:sx n="80" d="100"/>
          <a:sy n="80" d="100"/>
        </p:scale>
        <p:origin x="-171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881" tIns="46440" rIns="92881" bIns="464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881" tIns="46440" rIns="92881" bIns="464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1" tIns="46440" rIns="92881" bIns="4644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1" tIns="46440" rIns="92881" bIns="4644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2881" tIns="46440" rIns="92881" bIns="464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2881" tIns="46440" rIns="92881" bIns="464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99CC4E-95AA-4105-B0C6-713D34BF46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26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3" y="4406901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3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2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2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9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1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4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4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4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1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4" y="457201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7/28/2015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1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7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39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7/28/2015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08" y="152401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Advanced Metering Working Group (AMWG)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altLang="en-US" dirty="0" smtClean="0"/>
              <a:t>Update to RMS</a:t>
            </a:r>
          </a:p>
          <a:p>
            <a:pPr marR="0" eaLnBrk="1" hangingPunct="1"/>
            <a:r>
              <a:rPr lang="en-US" altLang="en-US" dirty="0" smtClean="0"/>
              <a:t>August 4, 2015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Monthly, alternating between in-person and WebEx</a:t>
            </a:r>
          </a:p>
          <a:p>
            <a:pPr eaLnBrk="1" hangingPunct="1"/>
            <a:r>
              <a:rPr lang="en-US" altLang="en-US" dirty="0" smtClean="0"/>
              <a:t>Next meeting is August 17th, 9:00 – 3:30, WebEx only</a:t>
            </a:r>
            <a:endParaRPr lang="en-US" altLang="en-US" sz="1900" dirty="0" smtClean="0"/>
          </a:p>
          <a:p>
            <a:pPr eaLnBrk="1" hangingPunct="1"/>
            <a:r>
              <a:rPr lang="en-US" altLang="en-US" dirty="0" smtClean="0"/>
              <a:t>Remaining meetings for 2015:</a:t>
            </a:r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September 22</a:t>
            </a:r>
            <a:r>
              <a:rPr lang="en-US" altLang="en-US" sz="1600" baseline="30000" dirty="0" smtClean="0"/>
              <a:t>nd</a:t>
            </a:r>
            <a:r>
              <a:rPr lang="en-US" altLang="en-US" sz="1600" dirty="0" smtClean="0"/>
              <a:t> Room 168 at ERCOT</a:t>
            </a:r>
          </a:p>
          <a:p>
            <a:pPr lvl="1" eaLnBrk="1" hangingPunct="1"/>
            <a:r>
              <a:rPr lang="en-US" altLang="en-US" sz="1600" dirty="0" smtClean="0"/>
              <a:t>October 21</a:t>
            </a:r>
            <a:r>
              <a:rPr lang="en-US" altLang="en-US" sz="1600" baseline="30000" dirty="0" smtClean="0"/>
              <a:t>st</a:t>
            </a:r>
            <a:r>
              <a:rPr lang="en-US" altLang="en-US" sz="1600" dirty="0" smtClean="0"/>
              <a:t> – WebEx only </a:t>
            </a:r>
          </a:p>
          <a:p>
            <a:pPr lvl="1" eaLnBrk="1" hangingPunct="1"/>
            <a:r>
              <a:rPr lang="en-US" altLang="en-US" sz="1600" dirty="0" smtClean="0"/>
              <a:t>November 17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– Room 209 at ERCOT</a:t>
            </a:r>
          </a:p>
          <a:p>
            <a:pPr lvl="1" eaLnBrk="1" hangingPunct="1"/>
            <a:r>
              <a:rPr lang="en-US" altLang="en-US" sz="1600" dirty="0" smtClean="0"/>
              <a:t>December 15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– WebEx only</a:t>
            </a:r>
          </a:p>
          <a:p>
            <a:pPr lvl="1" eaLnBrk="1" hangingPunct="1"/>
            <a:endParaRPr lang="en-US" altLang="en-US" sz="1600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2015 Meetings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371600"/>
          </a:xfrm>
        </p:spPr>
        <p:txBody>
          <a:bodyPr>
            <a:normAutofit fontScale="85000" lnSpcReduction="20000"/>
          </a:bodyPr>
          <a:lstStyle/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109728" indent="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8800" b="1" dirty="0" smtClean="0"/>
              <a:t>Questions?</a:t>
            </a:r>
            <a:endParaRPr lang="en-US" sz="8800" b="1" dirty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7900"/>
          </a:xfrm>
        </p:spPr>
        <p:txBody>
          <a:bodyPr/>
          <a:lstStyle/>
          <a:p>
            <a:r>
              <a:rPr lang="en-US" altLang="en-US" dirty="0" smtClean="0"/>
              <a:t>All CRs will have a sponsor, particularly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 and business related enhancements</a:t>
            </a:r>
          </a:p>
          <a:p>
            <a:r>
              <a:rPr lang="en-US" altLang="en-US" dirty="0" smtClean="0"/>
              <a:t>Delayed multiple reporting-related CRs; explore “query-based reporting tools”</a:t>
            </a:r>
          </a:p>
          <a:p>
            <a:r>
              <a:rPr lang="en-US" altLang="en-US" dirty="0" smtClean="0"/>
              <a:t>Deferred data loading validation comparison of ERCOT vs. SMT</a:t>
            </a:r>
          </a:p>
          <a:p>
            <a:pPr lvl="1"/>
            <a:r>
              <a:rPr lang="en-US" altLang="en-US" dirty="0" smtClean="0"/>
              <a:t>Assigned via AMS Data Workshops</a:t>
            </a:r>
          </a:p>
          <a:p>
            <a:pPr lvl="1"/>
            <a:r>
              <a:rPr lang="en-US" altLang="en-US" dirty="0" smtClean="0"/>
              <a:t>Pending per developments in PUC Project 42786</a:t>
            </a:r>
          </a:p>
          <a:p>
            <a:r>
              <a:rPr lang="en-US" altLang="en-US" dirty="0" smtClean="0"/>
              <a:t>Identified revisions to the AMWG CR process</a:t>
            </a:r>
          </a:p>
          <a:p>
            <a:r>
              <a:rPr lang="en-US" altLang="en-US" dirty="0" smtClean="0"/>
              <a:t>Weekly patch maintenance 7/5 – 8/2</a:t>
            </a:r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/>
              <a:t>Noteworthy June/July Meeting Items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r>
              <a:rPr lang="en-US" altLang="en-US" sz="2000" dirty="0"/>
              <a:t>H</a:t>
            </a:r>
            <a:r>
              <a:rPr lang="en-US" altLang="en-US" sz="2000" dirty="0" smtClean="0"/>
              <a:t>ighlights</a:t>
            </a:r>
          </a:p>
          <a:p>
            <a:pPr lvl="1"/>
            <a:r>
              <a:rPr lang="en-US" altLang="en-US" sz="2000" dirty="0" smtClean="0"/>
              <a:t>Attendees included REPs, TDSPs, 3</a:t>
            </a:r>
            <a:r>
              <a:rPr lang="en-US" altLang="en-US" sz="2000" baseline="30000" dirty="0" smtClean="0"/>
              <a:t>rd</a:t>
            </a:r>
            <a:r>
              <a:rPr lang="en-US" altLang="en-US" sz="2000" dirty="0" smtClean="0"/>
              <a:t> Parties, PUCT Staff, OPUC and ERCOT.</a:t>
            </a:r>
          </a:p>
          <a:p>
            <a:pPr lvl="2"/>
            <a:r>
              <a:rPr lang="en-US" altLang="en-US" sz="2000" dirty="0" smtClean="0"/>
              <a:t># attendees</a:t>
            </a:r>
          </a:p>
          <a:p>
            <a:pPr lvl="3"/>
            <a:r>
              <a:rPr lang="en-US" altLang="en-US" sz="2000" dirty="0"/>
              <a:t>78 attendees In Person on day 1 and 64 on day 2</a:t>
            </a:r>
          </a:p>
          <a:p>
            <a:pPr lvl="3"/>
            <a:r>
              <a:rPr lang="en-US" altLang="en-US" sz="2000" dirty="0"/>
              <a:t>56 attendees </a:t>
            </a:r>
            <a:r>
              <a:rPr lang="en-US" altLang="en-US" sz="2000" dirty="0" smtClean="0"/>
              <a:t>via WebEx </a:t>
            </a:r>
            <a:r>
              <a:rPr lang="en-US" altLang="en-US" sz="2000" dirty="0"/>
              <a:t>on day 1 and 47 on day 2</a:t>
            </a:r>
          </a:p>
          <a:p>
            <a:pPr lvl="1"/>
            <a:r>
              <a:rPr lang="en-US" altLang="en-US" sz="2000" dirty="0" smtClean="0"/>
              <a:t>Level </a:t>
            </a:r>
            <a:r>
              <a:rPr lang="en-US" altLang="en-US" sz="2000" dirty="0" smtClean="0"/>
              <a:t>set </a:t>
            </a:r>
            <a:r>
              <a:rPr lang="en-US" altLang="en-US" sz="2000" dirty="0" smtClean="0"/>
              <a:t>Texas market Governance and Structure</a:t>
            </a:r>
          </a:p>
          <a:p>
            <a:pPr lvl="1"/>
            <a:r>
              <a:rPr lang="en-US" altLang="en-US" sz="2000" dirty="0" smtClean="0"/>
              <a:t>REPs and 3</a:t>
            </a:r>
            <a:r>
              <a:rPr lang="en-US" altLang="en-US" sz="2000" baseline="30000" dirty="0" smtClean="0"/>
              <a:t>rd</a:t>
            </a:r>
            <a:r>
              <a:rPr lang="en-US" altLang="en-US" sz="2000" dirty="0" smtClean="0"/>
              <a:t> Parties provided helpful information around what has worked and what has not worked in other regulated and deregulated markets</a:t>
            </a:r>
          </a:p>
          <a:p>
            <a:pPr lvl="1"/>
            <a:r>
              <a:rPr lang="en-US" altLang="en-US" sz="2000" dirty="0" smtClean="0"/>
              <a:t>Identified </a:t>
            </a:r>
            <a:r>
              <a:rPr lang="en-US" altLang="en-US" sz="2000" dirty="0" smtClean="0"/>
              <a:t>some 3rd </a:t>
            </a:r>
            <a:r>
              <a:rPr lang="en-US" altLang="en-US" sz="2000" dirty="0" smtClean="0"/>
              <a:t>Party </a:t>
            </a:r>
            <a:r>
              <a:rPr lang="en-US" altLang="en-US" sz="2000" dirty="0" smtClean="0"/>
              <a:t>ideas on needed enhancements </a:t>
            </a:r>
            <a:r>
              <a:rPr lang="en-US" altLang="en-US" sz="2000" dirty="0" smtClean="0"/>
              <a:t>to be </a:t>
            </a:r>
            <a:r>
              <a:rPr lang="en-US" altLang="en-US" sz="2000" dirty="0" smtClean="0"/>
              <a:t>further discussed </a:t>
            </a:r>
            <a:r>
              <a:rPr lang="en-US" altLang="en-US" sz="2000" dirty="0" smtClean="0"/>
              <a:t>in future workshops</a:t>
            </a:r>
          </a:p>
          <a:p>
            <a:pPr lvl="1"/>
            <a:r>
              <a:rPr lang="en-US" altLang="en-US" sz="2000" dirty="0"/>
              <a:t>Next workshop </a:t>
            </a:r>
            <a:r>
              <a:rPr lang="en-US" altLang="en-US" sz="2000" dirty="0" smtClean="0"/>
              <a:t>is tentatively scheduled for October 16th</a:t>
            </a:r>
            <a:endParaRPr lang="en-US" altLang="en-US" sz="2000" dirty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Improving 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Access to SMT Workshop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2BCE2-8513-4E37-BDC7-C2D3F2734D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7900"/>
          </a:xfrm>
        </p:spPr>
        <p:txBody>
          <a:bodyPr/>
          <a:lstStyle/>
          <a:p>
            <a:r>
              <a:rPr lang="en-US" altLang="en-US" sz="2800" dirty="0"/>
              <a:t>Per 6/12/15 memo </a:t>
            </a:r>
            <a:r>
              <a:rPr lang="en-US" altLang="en-US" sz="2800" dirty="0" smtClean="0"/>
              <a:t>to the Market from </a:t>
            </a:r>
            <a:r>
              <a:rPr lang="en-US" altLang="en-US" sz="2800" dirty="0"/>
              <a:t>SMT Management Committee (e.g., JDOA)….</a:t>
            </a:r>
          </a:p>
          <a:p>
            <a:pPr lvl="1"/>
            <a:r>
              <a:rPr lang="en-US" altLang="en-US" sz="2400" dirty="0"/>
              <a:t>“…..believes AMWG should continue to prioritize change requests.”</a:t>
            </a:r>
          </a:p>
          <a:p>
            <a:pPr lvl="1"/>
            <a:r>
              <a:rPr lang="en-US" altLang="en-US" sz="2400" dirty="0"/>
              <a:t>“We will not be spending any money at this time on the change requests until we receive further guidance from the Commission.”</a:t>
            </a:r>
          </a:p>
          <a:p>
            <a:r>
              <a:rPr lang="en-US" dirty="0" smtClean="0"/>
              <a:t>PUC Project 42786 – Review of Advanced Metering System Web Portals</a:t>
            </a:r>
          </a:p>
          <a:p>
            <a:r>
              <a:rPr lang="en-US" dirty="0" smtClean="0"/>
              <a:t>CR “packaging” activities delayed</a:t>
            </a:r>
          </a:p>
          <a:p>
            <a:r>
              <a:rPr lang="en-US" dirty="0" smtClean="0"/>
              <a:t>Evaluation of “no cost” CRs for 2015 project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Requests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r>
              <a:rPr lang="en-US" altLang="en-US" dirty="0" smtClean="0"/>
              <a:t>42 total AMWG CRs</a:t>
            </a:r>
          </a:p>
          <a:p>
            <a:pPr lvl="1"/>
            <a:r>
              <a:rPr lang="en-US" altLang="en-US" dirty="0" smtClean="0"/>
              <a:t>9 delivered</a:t>
            </a:r>
          </a:p>
          <a:p>
            <a:pPr lvl="1"/>
            <a:r>
              <a:rPr lang="en-US" altLang="en-US" dirty="0" smtClean="0"/>
              <a:t>1 waiting next release</a:t>
            </a:r>
          </a:p>
          <a:p>
            <a:pPr lvl="1"/>
            <a:r>
              <a:rPr lang="en-US" altLang="en-US" dirty="0" smtClean="0"/>
              <a:t>14 RMS approved estimate, AMWG categorized, &amp; proceeding AMWG packaging</a:t>
            </a:r>
          </a:p>
          <a:p>
            <a:pPr lvl="1"/>
            <a:r>
              <a:rPr lang="en-US" altLang="en-US" dirty="0" smtClean="0"/>
              <a:t>2 pending approval to move to cost estimation</a:t>
            </a:r>
          </a:p>
          <a:p>
            <a:pPr lvl="1"/>
            <a:r>
              <a:rPr lang="en-US" altLang="en-US" dirty="0" smtClean="0"/>
              <a:t>6 pending approval to move to prioritization</a:t>
            </a:r>
          </a:p>
          <a:p>
            <a:pPr lvl="1"/>
            <a:r>
              <a:rPr lang="en-US" altLang="en-US" dirty="0" smtClean="0"/>
              <a:t>10 delayed at AMWG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 Requests (CRs)</a:t>
            </a: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D5C2C3-624B-447B-9302-8D7958FAB6D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1,564 </a:t>
            </a:r>
            <a:r>
              <a:rPr lang="en-US" altLang="en-US" dirty="0" smtClean="0">
                <a:solidFill>
                  <a:srgbClr val="FF0000"/>
                </a:solidFill>
              </a:rPr>
              <a:t>(-728)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1,559 </a:t>
            </a:r>
            <a:r>
              <a:rPr lang="en-US" altLang="en-US" dirty="0" smtClean="0">
                <a:solidFill>
                  <a:srgbClr val="FF0000"/>
                </a:solidFill>
              </a:rPr>
              <a:t>(-632)</a:t>
            </a:r>
          </a:p>
          <a:p>
            <a:pPr lvl="1"/>
            <a:r>
              <a:rPr lang="en-US" altLang="en-US" dirty="0" smtClean="0"/>
              <a:t>Residential = 1,464 (-598)</a:t>
            </a:r>
          </a:p>
          <a:p>
            <a:pPr lvl="2"/>
            <a:r>
              <a:rPr lang="en-US" altLang="en-US" dirty="0" smtClean="0"/>
              <a:t>GUI access issues = 164 (-395)</a:t>
            </a:r>
          </a:p>
          <a:p>
            <a:pPr lvl="2"/>
            <a:r>
              <a:rPr lang="en-US" altLang="en-US" dirty="0" smtClean="0"/>
              <a:t>Registration issues = 184 (-56)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</a:t>
            </a:r>
            <a:r>
              <a:rPr lang="en-US" altLang="en-US" dirty="0" err="1" smtClean="0"/>
              <a:t>Resi</a:t>
            </a:r>
            <a:r>
              <a:rPr lang="en-US" altLang="en-US" dirty="0" smtClean="0"/>
              <a:t>)	57,838 </a:t>
            </a:r>
            <a:r>
              <a:rPr lang="en-US" altLang="en-US" dirty="0" smtClean="0">
                <a:solidFill>
                  <a:srgbClr val="FF0000"/>
                </a:solidFill>
              </a:rPr>
              <a:t>(-156)</a:t>
            </a:r>
          </a:p>
          <a:p>
            <a:pPr lvl="1"/>
            <a:r>
              <a:rPr lang="en-US" altLang="en-US" sz="1800" dirty="0" smtClean="0"/>
              <a:t>Decrease due to customers moving, not updating profile to reflect new meter/ESI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7,013,736 </a:t>
            </a:r>
            <a:r>
              <a:rPr lang="en-US" altLang="en-US" dirty="0" smtClean="0">
                <a:solidFill>
                  <a:srgbClr val="FF0000"/>
                </a:solidFill>
              </a:rPr>
              <a:t>(-80)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Meters in SMT	 (Active Meters)	6,942,336 </a:t>
            </a:r>
            <a:r>
              <a:rPr lang="en-US" altLang="en-US" dirty="0" smtClean="0">
                <a:solidFill>
                  <a:srgbClr val="FF0000"/>
                </a:solidFill>
              </a:rPr>
              <a:t>(-42)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Selected SMT Statistics - May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Energy Data Agreements		108 (+11)</a:t>
            </a:r>
          </a:p>
          <a:p>
            <a:pPr lvl="1"/>
            <a:r>
              <a:rPr lang="en-US" altLang="en-US" dirty="0" smtClean="0"/>
              <a:t>AEPN = 1; CNP = 39;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68</a:t>
            </a:r>
          </a:p>
          <a:p>
            <a:r>
              <a:rPr lang="en-US" altLang="en-US" dirty="0" smtClean="0"/>
              <a:t>HAN Device Agreements		387 (NC)</a:t>
            </a:r>
          </a:p>
          <a:p>
            <a:r>
              <a:rPr lang="en-US" altLang="en-US" dirty="0" smtClean="0"/>
              <a:t>HAN Devices				9,305 </a:t>
            </a:r>
            <a:r>
              <a:rPr lang="en-US" altLang="en-US" dirty="0" smtClean="0">
                <a:solidFill>
                  <a:srgbClr val="FF0000"/>
                </a:solidFill>
              </a:rPr>
              <a:t>(-16)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52 (NC)</a:t>
            </a:r>
          </a:p>
          <a:p>
            <a:r>
              <a:rPr lang="en-US" altLang="en-US" dirty="0" smtClean="0"/>
              <a:t>REPs Registered @ SMT		96 (NC)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Customers				3,106</a:t>
            </a:r>
          </a:p>
          <a:p>
            <a:pPr lvl="1"/>
            <a:r>
              <a:rPr lang="en-US" altLang="en-US" dirty="0" smtClean="0"/>
              <a:t>REPs					20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4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SMT Help Desk Calls		708	 </a:t>
            </a:r>
            <a:r>
              <a:rPr lang="en-US" altLang="en-US" dirty="0" smtClean="0">
                <a:solidFill>
                  <a:srgbClr val="FF0000"/>
                </a:solidFill>
              </a:rPr>
              <a:t>(-856)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Help Desk Tickets		703	 </a:t>
            </a:r>
            <a:r>
              <a:rPr lang="en-US" altLang="en-US" dirty="0" smtClean="0">
                <a:solidFill>
                  <a:srgbClr val="FF0000"/>
                </a:solidFill>
              </a:rPr>
              <a:t>(-856)</a:t>
            </a:r>
          </a:p>
          <a:p>
            <a:pPr lvl="1"/>
            <a:r>
              <a:rPr lang="en-US" altLang="en-US" dirty="0" smtClean="0"/>
              <a:t>Residential = 581(-883)</a:t>
            </a:r>
          </a:p>
          <a:p>
            <a:pPr lvl="2"/>
            <a:r>
              <a:rPr lang="en-US" altLang="en-US" dirty="0" smtClean="0"/>
              <a:t>GUI access issues = 183 (+19)</a:t>
            </a:r>
          </a:p>
          <a:p>
            <a:pPr lvl="2"/>
            <a:r>
              <a:rPr lang="en-US" altLang="en-US" dirty="0" smtClean="0"/>
              <a:t>Registration issues = 245 (+61)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SMT Registered Users (</a:t>
            </a:r>
            <a:r>
              <a:rPr lang="en-US" altLang="en-US" dirty="0" err="1" smtClean="0"/>
              <a:t>Resi</a:t>
            </a:r>
            <a:r>
              <a:rPr lang="en-US" altLang="en-US" dirty="0" smtClean="0"/>
              <a:t>)	58,892 (+1,054)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ESIs in SMT			7,032,520 (+18,784)</a:t>
            </a:r>
          </a:p>
          <a:p>
            <a:endParaRPr lang="en-US" altLang="en-US" sz="1200" dirty="0" smtClean="0"/>
          </a:p>
          <a:p>
            <a:r>
              <a:rPr lang="en-US" altLang="en-US" dirty="0" smtClean="0"/>
              <a:t>Active Meters in SMT	6,961,523 (+19,187)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Selected SMT Statistics - June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Energy Data Agreements		124 (+16)</a:t>
            </a:r>
          </a:p>
          <a:p>
            <a:pPr lvl="1"/>
            <a:r>
              <a:rPr lang="en-US" altLang="en-US" dirty="0" smtClean="0"/>
              <a:t>AEPN = 1; CNP = 46; </a:t>
            </a:r>
            <a:r>
              <a:rPr lang="en-US" altLang="en-US" dirty="0" err="1" smtClean="0"/>
              <a:t>Oncor</a:t>
            </a:r>
            <a:r>
              <a:rPr lang="en-US" altLang="en-US" dirty="0" smtClean="0"/>
              <a:t> = 77</a:t>
            </a:r>
          </a:p>
          <a:p>
            <a:r>
              <a:rPr lang="en-US" altLang="en-US" dirty="0" smtClean="0"/>
              <a:t>HAN Device Agreements		388 (+1)</a:t>
            </a:r>
          </a:p>
          <a:p>
            <a:r>
              <a:rPr lang="en-US" altLang="en-US" dirty="0" smtClean="0"/>
              <a:t>HAN Devices				9,502 (+197)</a:t>
            </a:r>
          </a:p>
          <a:p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Parties Registered @ SMT	65 (+13)</a:t>
            </a:r>
          </a:p>
          <a:p>
            <a:r>
              <a:rPr lang="en-US" altLang="en-US" dirty="0" smtClean="0"/>
              <a:t>REPs Registered @ SMT		98 (+2)</a:t>
            </a:r>
          </a:p>
          <a:p>
            <a:r>
              <a:rPr lang="en-US" altLang="en-US" dirty="0" smtClean="0"/>
              <a:t>On Demand Reads</a:t>
            </a:r>
          </a:p>
          <a:p>
            <a:pPr lvl="1"/>
            <a:r>
              <a:rPr lang="en-US" altLang="en-US" dirty="0" smtClean="0"/>
              <a:t>Customers				3,905</a:t>
            </a:r>
          </a:p>
          <a:p>
            <a:pPr lvl="1"/>
            <a:r>
              <a:rPr lang="en-US" altLang="en-US" dirty="0" smtClean="0"/>
              <a:t>REPs					16</a:t>
            </a:r>
          </a:p>
          <a:p>
            <a:pPr lvl="1"/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Party					5</a:t>
            </a:r>
          </a:p>
          <a:p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Stats –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1440</TotalTime>
  <Words>401</Words>
  <Application>Microsoft Office PowerPoint</Application>
  <PresentationFormat>On-screen Show (4:3)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S&amp;C-2010</vt:lpstr>
      <vt:lpstr>Advanced Metering Working Group (AMWG)</vt:lpstr>
      <vt:lpstr>Noteworthy June/July Meeting Items</vt:lpstr>
      <vt:lpstr>Improving 3rd Party Access to SMT Workshop</vt:lpstr>
      <vt:lpstr>Change Requests</vt:lpstr>
      <vt:lpstr>Change Requests (CRs)</vt:lpstr>
      <vt:lpstr>Selected SMT Statistics - May</vt:lpstr>
      <vt:lpstr>May Stats – Cont.</vt:lpstr>
      <vt:lpstr>Selected SMT Statistics - June</vt:lpstr>
      <vt:lpstr>June Stats – Cont.</vt:lpstr>
      <vt:lpstr>2015 Meetings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00018207</cp:lastModifiedBy>
  <cp:revision>71</cp:revision>
  <cp:lastPrinted>2015-07-21T14:40:17Z</cp:lastPrinted>
  <dcterms:created xsi:type="dcterms:W3CDTF">2014-12-16T20:53:10Z</dcterms:created>
  <dcterms:modified xsi:type="dcterms:W3CDTF">2015-07-28T22:12:13Z</dcterms:modified>
</cp:coreProperties>
</file>