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3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2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93489" r:id="rId4"/>
    <p:sldMasterId id="2147493467" r:id="rId5"/>
    <p:sldMasterId id="2147493497" r:id="rId6"/>
    <p:sldMasterId id="2147493507" r:id="rId7"/>
  </p:sldMasterIdLst>
  <p:notesMasterIdLst>
    <p:notesMasterId r:id="rId21"/>
  </p:notesMasterIdLst>
  <p:handoutMasterIdLst>
    <p:handoutMasterId r:id="rId22"/>
  </p:handoutMasterIdLst>
  <p:sldIdLst>
    <p:sldId id="271" r:id="rId8"/>
    <p:sldId id="321" r:id="rId9"/>
    <p:sldId id="324" r:id="rId10"/>
    <p:sldId id="325" r:id="rId11"/>
    <p:sldId id="326" r:id="rId12"/>
    <p:sldId id="327" r:id="rId13"/>
    <p:sldId id="359" r:id="rId14"/>
    <p:sldId id="328" r:id="rId15"/>
    <p:sldId id="329" r:id="rId16"/>
    <p:sldId id="332" r:id="rId17"/>
    <p:sldId id="358" r:id="rId18"/>
    <p:sldId id="346" r:id="rId19"/>
    <p:sldId id="336" r:id="rId20"/>
  </p:sldIdLst>
  <p:sldSz cx="9144000" cy="6858000" type="screen4x3"/>
  <p:notesSz cx="7010400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03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asher, Warren" initials="wpl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373"/>
    <a:srgbClr val="55BAB7"/>
    <a:srgbClr val="CBD9D5"/>
    <a:srgbClr val="005386"/>
    <a:srgbClr val="00385E"/>
    <a:srgbClr val="C4E3E1"/>
    <a:srgbClr val="C0D1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90" autoAdjust="0"/>
    <p:restoredTop sz="94573" autoAdjust="0"/>
  </p:normalViewPr>
  <p:slideViewPr>
    <p:cSldViewPr snapToGrid="0" snapToObjects="1">
      <p:cViewPr>
        <p:scale>
          <a:sx n="110" d="100"/>
          <a:sy n="110" d="100"/>
        </p:scale>
        <p:origin x="-1572" y="-354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19920"/>
    </p:cViewPr>
  </p:sorterViewPr>
  <p:notesViewPr>
    <p:cSldViewPr snapToGrid="0" snapToObjects="1" showGuides="1">
      <p:cViewPr varScale="1">
        <p:scale>
          <a:sx n="78" d="100"/>
          <a:sy n="78" d="100"/>
        </p:scale>
        <p:origin x="-2034" y="-102"/>
      </p:cViewPr>
      <p:guideLst>
        <p:guide orient="horz" pos="2909"/>
        <p:guide pos="2208"/>
      </p:guideLst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commentAuthors" Target="commentAuthor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9DC49B-42BA-49EE-9748-DF5E7979B992}" type="doc">
      <dgm:prSet loTypeId="urn:microsoft.com/office/officeart/2005/8/layout/hProcess11" loCatId="process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D56C2C6-B426-492C-80FD-A0F4280F50D3}">
      <dgm:prSet custT="1"/>
      <dgm:spPr/>
      <dgm:t>
        <a:bodyPr anchor="b" anchorCtr="0"/>
        <a:lstStyle/>
        <a:p>
          <a:pPr rtl="0"/>
          <a:r>
            <a:rPr lang="en-US" sz="1400" b="1" dirty="0" smtClean="0"/>
            <a:t>Mercury and Air Toxics Standards (MATS)</a:t>
          </a:r>
          <a:endParaRPr lang="en-US" sz="1400" b="1" dirty="0"/>
        </a:p>
      </dgm:t>
    </dgm:pt>
    <dgm:pt modelId="{E48C3E99-4C4D-44DA-BA6C-4B2DD76D9EA5}" type="parTrans" cxnId="{8303C373-62A4-42F4-B0E3-1A0E7B5D5E5A}">
      <dgm:prSet/>
      <dgm:spPr/>
      <dgm:t>
        <a:bodyPr/>
        <a:lstStyle/>
        <a:p>
          <a:endParaRPr lang="en-US"/>
        </a:p>
      </dgm:t>
    </dgm:pt>
    <dgm:pt modelId="{58459E4C-9728-4D8B-BBA6-71D7F533B624}" type="sibTrans" cxnId="{8303C373-62A4-42F4-B0E3-1A0E7B5D5E5A}">
      <dgm:prSet/>
      <dgm:spPr/>
      <dgm:t>
        <a:bodyPr/>
        <a:lstStyle/>
        <a:p>
          <a:endParaRPr lang="en-US"/>
        </a:p>
      </dgm:t>
    </dgm:pt>
    <dgm:pt modelId="{F75A0018-D11B-4668-99E7-6472E7E26539}">
      <dgm:prSet custT="1"/>
      <dgm:spPr/>
      <dgm:t>
        <a:bodyPr anchor="b" anchorCtr="0"/>
        <a:lstStyle/>
        <a:p>
          <a:pPr rtl="0"/>
          <a:r>
            <a:rPr lang="en-US" sz="1400" b="1" dirty="0" smtClean="0"/>
            <a:t>Regional </a:t>
          </a:r>
          <a:r>
            <a:rPr lang="en-US" sz="1400" b="1" smtClean="0"/>
            <a:t>Haze Federal </a:t>
          </a:r>
          <a:r>
            <a:rPr lang="en-US" sz="1400" b="1" dirty="0" smtClean="0"/>
            <a:t>Plan</a:t>
          </a:r>
          <a:endParaRPr lang="en-US" sz="1400" b="1" dirty="0"/>
        </a:p>
      </dgm:t>
    </dgm:pt>
    <dgm:pt modelId="{518AA0A9-FB7A-4FE5-834F-1974BE66ECE4}" type="parTrans" cxnId="{9FFABB68-55B6-4942-8AF7-CA894BD378D9}">
      <dgm:prSet/>
      <dgm:spPr/>
      <dgm:t>
        <a:bodyPr/>
        <a:lstStyle/>
        <a:p>
          <a:endParaRPr lang="en-US"/>
        </a:p>
      </dgm:t>
    </dgm:pt>
    <dgm:pt modelId="{F8F0ECD3-2307-4054-B56C-982798FC2DA1}" type="sibTrans" cxnId="{9FFABB68-55B6-4942-8AF7-CA894BD378D9}">
      <dgm:prSet/>
      <dgm:spPr/>
      <dgm:t>
        <a:bodyPr/>
        <a:lstStyle/>
        <a:p>
          <a:endParaRPr lang="en-US"/>
        </a:p>
      </dgm:t>
    </dgm:pt>
    <dgm:pt modelId="{0E88E23B-7CDB-4BF2-9506-9777ACAA6618}">
      <dgm:prSet custT="1"/>
      <dgm:spPr/>
      <dgm:t>
        <a:bodyPr/>
        <a:lstStyle/>
        <a:p>
          <a:pPr rtl="0"/>
          <a:r>
            <a:rPr lang="en-US" sz="1400" b="1" dirty="0" smtClean="0"/>
            <a:t>Clean Water Act Section 316(b)</a:t>
          </a:r>
          <a:endParaRPr lang="en-US" sz="1400" b="1" dirty="0"/>
        </a:p>
      </dgm:t>
    </dgm:pt>
    <dgm:pt modelId="{0EDECDAE-9E7F-4454-9A01-82B9E1FD3BE3}" type="parTrans" cxnId="{33EF72C5-C7F8-4170-BBB3-CB26DB061488}">
      <dgm:prSet/>
      <dgm:spPr/>
      <dgm:t>
        <a:bodyPr/>
        <a:lstStyle/>
        <a:p>
          <a:endParaRPr lang="en-US"/>
        </a:p>
      </dgm:t>
    </dgm:pt>
    <dgm:pt modelId="{E3E85CD5-BD3E-4505-96B4-AD360A6F0C76}" type="sibTrans" cxnId="{33EF72C5-C7F8-4170-BBB3-CB26DB061488}">
      <dgm:prSet/>
      <dgm:spPr/>
      <dgm:t>
        <a:bodyPr/>
        <a:lstStyle/>
        <a:p>
          <a:endParaRPr lang="en-US"/>
        </a:p>
      </dgm:t>
    </dgm:pt>
    <dgm:pt modelId="{301047A6-2A7C-4F39-81B3-3514B0A74EBF}">
      <dgm:prSet custT="1"/>
      <dgm:spPr/>
      <dgm:t>
        <a:bodyPr/>
        <a:lstStyle/>
        <a:p>
          <a:pPr rtl="0"/>
          <a:r>
            <a:rPr lang="en-US" sz="1400" b="1" smtClean="0"/>
            <a:t>Ash </a:t>
          </a:r>
          <a:r>
            <a:rPr lang="en-US" sz="1400" b="1" dirty="0" smtClean="0"/>
            <a:t>Disposal Rule</a:t>
          </a:r>
          <a:endParaRPr lang="en-US" sz="1400" b="1" dirty="0"/>
        </a:p>
      </dgm:t>
    </dgm:pt>
    <dgm:pt modelId="{F8D55C69-9EF8-47CC-8591-3B4555DFDF70}" type="parTrans" cxnId="{9D6C868B-5EBA-4B24-B108-88B383D8C546}">
      <dgm:prSet/>
      <dgm:spPr/>
      <dgm:t>
        <a:bodyPr/>
        <a:lstStyle/>
        <a:p>
          <a:endParaRPr lang="en-US"/>
        </a:p>
      </dgm:t>
    </dgm:pt>
    <dgm:pt modelId="{76B3C490-4F6F-47F0-83D8-AB259C9CA86F}" type="sibTrans" cxnId="{9D6C868B-5EBA-4B24-B108-88B383D8C546}">
      <dgm:prSet/>
      <dgm:spPr/>
      <dgm:t>
        <a:bodyPr/>
        <a:lstStyle/>
        <a:p>
          <a:endParaRPr lang="en-US"/>
        </a:p>
      </dgm:t>
    </dgm:pt>
    <dgm:pt modelId="{D6A239E4-0B81-49A8-931D-154526F0E437}">
      <dgm:prSet custT="1"/>
      <dgm:spPr/>
      <dgm:t>
        <a:bodyPr anchor="b" anchorCtr="0"/>
        <a:lstStyle/>
        <a:p>
          <a:pPr rtl="0"/>
          <a:r>
            <a:rPr lang="en-US" sz="1400" b="1" dirty="0" smtClean="0"/>
            <a:t>Clean Power Plan</a:t>
          </a:r>
          <a:endParaRPr lang="en-US" sz="1400" b="1" dirty="0"/>
        </a:p>
      </dgm:t>
    </dgm:pt>
    <dgm:pt modelId="{2D46C199-6D50-4E9F-A8DC-67585410066B}" type="sibTrans" cxnId="{1C086D9E-E4BE-48E7-ADA5-4B644F9FA3B4}">
      <dgm:prSet/>
      <dgm:spPr/>
      <dgm:t>
        <a:bodyPr/>
        <a:lstStyle/>
        <a:p>
          <a:endParaRPr lang="en-US"/>
        </a:p>
      </dgm:t>
    </dgm:pt>
    <dgm:pt modelId="{399CDB73-2D46-447F-B3D1-E0A2CBFC652F}" type="parTrans" cxnId="{1C086D9E-E4BE-48E7-ADA5-4B644F9FA3B4}">
      <dgm:prSet/>
      <dgm:spPr/>
      <dgm:t>
        <a:bodyPr/>
        <a:lstStyle/>
        <a:p>
          <a:endParaRPr lang="en-US"/>
        </a:p>
      </dgm:t>
    </dgm:pt>
    <dgm:pt modelId="{FCFC792E-E18A-4899-8DB8-B26022627C0C}">
      <dgm:prSet custT="1"/>
      <dgm:spPr/>
      <dgm:t>
        <a:bodyPr/>
        <a:lstStyle/>
        <a:p>
          <a:pPr rtl="0"/>
          <a:r>
            <a:rPr lang="en-US" sz="1400" b="1" dirty="0" smtClean="0">
              <a:solidFill>
                <a:schemeClr val="tx1"/>
              </a:solidFill>
            </a:rPr>
            <a:t>Cross-State Air Pollution Rule (CSAPR)</a:t>
          </a:r>
          <a:endParaRPr lang="en-US" sz="1400" b="1" dirty="0">
            <a:solidFill>
              <a:schemeClr val="tx1"/>
            </a:solidFill>
          </a:endParaRPr>
        </a:p>
      </dgm:t>
    </dgm:pt>
    <dgm:pt modelId="{412B5C8D-F513-4AE6-B710-7C34281B0881}" type="parTrans" cxnId="{2F97A6CF-D98D-419E-9A69-A8E4FB72FEA7}">
      <dgm:prSet/>
      <dgm:spPr/>
      <dgm:t>
        <a:bodyPr/>
        <a:lstStyle/>
        <a:p>
          <a:endParaRPr lang="en-US"/>
        </a:p>
      </dgm:t>
    </dgm:pt>
    <dgm:pt modelId="{5FAD929F-6B15-4B18-9B79-86E9FE3597BE}" type="sibTrans" cxnId="{2F97A6CF-D98D-419E-9A69-A8E4FB72FEA7}">
      <dgm:prSet/>
      <dgm:spPr/>
      <dgm:t>
        <a:bodyPr/>
        <a:lstStyle/>
        <a:p>
          <a:endParaRPr lang="en-US"/>
        </a:p>
      </dgm:t>
    </dgm:pt>
    <dgm:pt modelId="{11CD1E66-5836-404A-A239-A892A9A6C5B5}" type="pres">
      <dgm:prSet presAssocID="{019DC49B-42BA-49EE-9748-DF5E7979B99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E6DF5BF-50A6-4AD7-8033-FE9206DCB602}" type="pres">
      <dgm:prSet presAssocID="{019DC49B-42BA-49EE-9748-DF5E7979B992}" presName="arrow" presStyleLbl="bgShp" presStyleIdx="0" presStyleCnt="1"/>
      <dgm:spPr/>
      <dgm:t>
        <a:bodyPr/>
        <a:lstStyle/>
        <a:p>
          <a:endParaRPr lang="en-US"/>
        </a:p>
      </dgm:t>
    </dgm:pt>
    <dgm:pt modelId="{CD143DD5-2CCB-45E4-9265-8A22DAE31097}" type="pres">
      <dgm:prSet presAssocID="{019DC49B-42BA-49EE-9748-DF5E7979B992}" presName="points" presStyleCnt="0"/>
      <dgm:spPr/>
    </dgm:pt>
    <dgm:pt modelId="{516A3F7E-5A31-4E48-9518-00F2A4CFEC64}" type="pres">
      <dgm:prSet presAssocID="{FCFC792E-E18A-4899-8DB8-B26022627C0C}" presName="compositeA" presStyleCnt="0"/>
      <dgm:spPr/>
    </dgm:pt>
    <dgm:pt modelId="{F66D2A51-08F6-4E8F-9B23-779186DAC8B8}" type="pres">
      <dgm:prSet presAssocID="{FCFC792E-E18A-4899-8DB8-B26022627C0C}" presName="textA" presStyleLbl="revTx" presStyleIdx="0" presStyleCnt="6" custLinFactNeighborX="121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D09855-AA04-43C8-9AFF-42B541E9610A}" type="pres">
      <dgm:prSet presAssocID="{FCFC792E-E18A-4899-8DB8-B26022627C0C}" presName="circleA" presStyleLbl="node1" presStyleIdx="0" presStyleCnt="6" custScaleX="54857" custScaleY="54857" custLinFactNeighborX="27352" custLinFactNeighborY="-49526"/>
      <dgm:spPr/>
      <dgm:t>
        <a:bodyPr/>
        <a:lstStyle/>
        <a:p>
          <a:endParaRPr lang="en-US"/>
        </a:p>
      </dgm:t>
    </dgm:pt>
    <dgm:pt modelId="{550F5DC8-2022-4794-98CE-24E2BAC421BA}" type="pres">
      <dgm:prSet presAssocID="{FCFC792E-E18A-4899-8DB8-B26022627C0C}" presName="spaceA" presStyleCnt="0"/>
      <dgm:spPr/>
    </dgm:pt>
    <dgm:pt modelId="{F8B064C2-8117-4006-B2E2-37C191E9DA13}" type="pres">
      <dgm:prSet presAssocID="{5FAD929F-6B15-4B18-9B79-86E9FE3597BE}" presName="space" presStyleCnt="0"/>
      <dgm:spPr/>
    </dgm:pt>
    <dgm:pt modelId="{E40F963E-AE3B-42EE-B185-AB281B558999}" type="pres">
      <dgm:prSet presAssocID="{6D56C2C6-B426-492C-80FD-A0F4280F50D3}" presName="compositeB" presStyleCnt="0"/>
      <dgm:spPr/>
    </dgm:pt>
    <dgm:pt modelId="{35D02F9F-BA3C-4B3A-89E0-7410A47CF17E}" type="pres">
      <dgm:prSet presAssocID="{6D56C2C6-B426-492C-80FD-A0F4280F50D3}" presName="textB" presStyleLbl="revTx" presStyleIdx="1" presStyleCnt="6" custLinFactY="-49487" custLinFactNeighborX="4184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7517CF-458A-4F3E-8F4F-17822DD9A5FE}" type="pres">
      <dgm:prSet presAssocID="{6D56C2C6-B426-492C-80FD-A0F4280F50D3}" presName="circleB" presStyleLbl="node1" presStyleIdx="1" presStyleCnt="6" custScaleX="54857" custScaleY="54857" custLinFactNeighborX="8360" custLinFactNeighborY="-50478"/>
      <dgm:spPr/>
    </dgm:pt>
    <dgm:pt modelId="{7D6F3E13-924A-4BFF-A77F-8F1B08E101FF}" type="pres">
      <dgm:prSet presAssocID="{6D56C2C6-B426-492C-80FD-A0F4280F50D3}" presName="spaceB" presStyleCnt="0"/>
      <dgm:spPr/>
    </dgm:pt>
    <dgm:pt modelId="{4E852032-FF34-43EA-BFA5-AA9873ECBB0E}" type="pres">
      <dgm:prSet presAssocID="{58459E4C-9728-4D8B-BBA6-71D7F533B624}" presName="space" presStyleCnt="0"/>
      <dgm:spPr/>
    </dgm:pt>
    <dgm:pt modelId="{53E3CE8D-2561-445B-9CFE-7D795E288089}" type="pres">
      <dgm:prSet presAssocID="{301047A6-2A7C-4F39-81B3-3514B0A74EBF}" presName="compositeA" presStyleCnt="0"/>
      <dgm:spPr/>
    </dgm:pt>
    <dgm:pt modelId="{7B53E077-28C4-4B75-9E48-364EC2921A1E}" type="pres">
      <dgm:prSet presAssocID="{301047A6-2A7C-4F39-81B3-3514B0A74EBF}" presName="textA" presStyleLbl="revTx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3A422F-FE0C-40C9-943F-B03A8E214AA8}" type="pres">
      <dgm:prSet presAssocID="{301047A6-2A7C-4F39-81B3-3514B0A74EBF}" presName="circleA" presStyleLbl="node1" presStyleIdx="2" presStyleCnt="6" custScaleX="54857" custScaleY="54857" custLinFactNeighborX="-692" custLinFactNeighborY="-51430"/>
      <dgm:spPr/>
    </dgm:pt>
    <dgm:pt modelId="{44086A03-2753-428C-BEE3-63BA52228ABB}" type="pres">
      <dgm:prSet presAssocID="{301047A6-2A7C-4F39-81B3-3514B0A74EBF}" presName="spaceA" presStyleCnt="0"/>
      <dgm:spPr/>
    </dgm:pt>
    <dgm:pt modelId="{7C7499B2-00D2-45C7-8D09-CE5CED8B56C2}" type="pres">
      <dgm:prSet presAssocID="{76B3C490-4F6F-47F0-83D8-AB259C9CA86F}" presName="space" presStyleCnt="0"/>
      <dgm:spPr/>
    </dgm:pt>
    <dgm:pt modelId="{0DB43570-2017-4309-AFBE-471F273D301A}" type="pres">
      <dgm:prSet presAssocID="{F75A0018-D11B-4668-99E7-6472E7E26539}" presName="compositeB" presStyleCnt="0"/>
      <dgm:spPr/>
    </dgm:pt>
    <dgm:pt modelId="{0AFF80C6-EB3C-4209-B6ED-987E370C5836}" type="pres">
      <dgm:prSet presAssocID="{F75A0018-D11B-4668-99E7-6472E7E26539}" presName="textB" presStyleLbl="revTx" presStyleIdx="3" presStyleCnt="6" custLinFactY="-50000" custLinFactNeighborX="2437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3C2604-7705-418B-84B1-8E857937B109}" type="pres">
      <dgm:prSet presAssocID="{F75A0018-D11B-4668-99E7-6472E7E26539}" presName="circleB" presStyleLbl="node1" presStyleIdx="3" presStyleCnt="6" custScaleX="54857" custScaleY="54857" custLinFactNeighborX="4076" custLinFactNeighborY="-49526"/>
      <dgm:spPr>
        <a:solidFill>
          <a:srgbClr val="C00000"/>
        </a:solidFill>
      </dgm:spPr>
      <dgm:t>
        <a:bodyPr/>
        <a:lstStyle/>
        <a:p>
          <a:endParaRPr lang="en-US"/>
        </a:p>
      </dgm:t>
    </dgm:pt>
    <dgm:pt modelId="{84EFC53B-A113-44B9-A5D6-62EAD9970FB7}" type="pres">
      <dgm:prSet presAssocID="{F75A0018-D11B-4668-99E7-6472E7E26539}" presName="spaceB" presStyleCnt="0"/>
      <dgm:spPr/>
    </dgm:pt>
    <dgm:pt modelId="{E85F8DBF-6DBF-4C51-B71F-C7E31263325F}" type="pres">
      <dgm:prSet presAssocID="{F8F0ECD3-2307-4054-B56C-982798FC2DA1}" presName="space" presStyleCnt="0"/>
      <dgm:spPr/>
    </dgm:pt>
    <dgm:pt modelId="{5AA53853-61AF-436B-AD3B-946F4BB2636A}" type="pres">
      <dgm:prSet presAssocID="{0E88E23B-7CDB-4BF2-9506-9777ACAA6618}" presName="compositeA" presStyleCnt="0"/>
      <dgm:spPr/>
    </dgm:pt>
    <dgm:pt modelId="{4C879B4B-4C96-4798-B7A5-29D1471AB223}" type="pres">
      <dgm:prSet presAssocID="{0E88E23B-7CDB-4BF2-9506-9777ACAA6618}" presName="textA" presStyleLbl="revTx" presStyleIdx="4" presStyleCnt="6" custLinFactNeighborX="36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108B28-4178-4B55-828E-546CE249622C}" type="pres">
      <dgm:prSet presAssocID="{0E88E23B-7CDB-4BF2-9506-9777ACAA6618}" presName="circleA" presStyleLbl="node1" presStyleIdx="4" presStyleCnt="6" custScaleX="54857" custScaleY="54857" custLinFactNeighborX="6760" custLinFactNeighborY="-49526"/>
      <dgm:spPr/>
    </dgm:pt>
    <dgm:pt modelId="{242F2C36-0A9B-4625-A63B-A2EA09C73971}" type="pres">
      <dgm:prSet presAssocID="{0E88E23B-7CDB-4BF2-9506-9777ACAA6618}" presName="spaceA" presStyleCnt="0"/>
      <dgm:spPr/>
    </dgm:pt>
    <dgm:pt modelId="{1CDB9B91-7647-4F16-864F-F5EDF9695A09}" type="pres">
      <dgm:prSet presAssocID="{E3E85CD5-BD3E-4505-96B4-AD360A6F0C76}" presName="space" presStyleCnt="0"/>
      <dgm:spPr/>
    </dgm:pt>
    <dgm:pt modelId="{883BAC6E-34C2-4DC8-84C0-8CAECC54A708}" type="pres">
      <dgm:prSet presAssocID="{D6A239E4-0B81-49A8-931D-154526F0E437}" presName="compositeB" presStyleCnt="0"/>
      <dgm:spPr/>
    </dgm:pt>
    <dgm:pt modelId="{92666CC0-1021-45A2-88A2-F69325D12D56}" type="pres">
      <dgm:prSet presAssocID="{D6A239E4-0B81-49A8-931D-154526F0E437}" presName="textB" presStyleLbl="revTx" presStyleIdx="5" presStyleCnt="6" custLinFactY="-49487" custLinFactNeighborX="-1497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29955C-FB38-4E4B-AA42-950EF2219757}" type="pres">
      <dgm:prSet presAssocID="{D6A239E4-0B81-49A8-931D-154526F0E437}" presName="circleB" presStyleLbl="node1" presStyleIdx="5" presStyleCnt="6" custScaleX="54857" custScaleY="54857" custLinFactNeighborX="-4252" custLinFactNeighborY="-49526"/>
      <dgm:spPr>
        <a:solidFill>
          <a:srgbClr val="C00000"/>
        </a:solidFill>
      </dgm:spPr>
      <dgm:t>
        <a:bodyPr/>
        <a:lstStyle/>
        <a:p>
          <a:endParaRPr lang="en-US"/>
        </a:p>
      </dgm:t>
    </dgm:pt>
    <dgm:pt modelId="{66B9F40F-CBF2-40BA-B15D-75FD1BECB2CD}" type="pres">
      <dgm:prSet presAssocID="{D6A239E4-0B81-49A8-931D-154526F0E437}" presName="spaceB" presStyleCnt="0"/>
      <dgm:spPr/>
    </dgm:pt>
  </dgm:ptLst>
  <dgm:cxnLst>
    <dgm:cxn modelId="{3A146FFF-F2A8-42AA-96FD-15FDE02B568D}" type="presOf" srcId="{FCFC792E-E18A-4899-8DB8-B26022627C0C}" destId="{F66D2A51-08F6-4E8F-9B23-779186DAC8B8}" srcOrd="0" destOrd="0" presId="urn:microsoft.com/office/officeart/2005/8/layout/hProcess11"/>
    <dgm:cxn modelId="{18ABC5CF-2744-4B55-87B0-EB7C1D3B646B}" type="presOf" srcId="{0E88E23B-7CDB-4BF2-9506-9777ACAA6618}" destId="{4C879B4B-4C96-4798-B7A5-29D1471AB223}" srcOrd="0" destOrd="0" presId="urn:microsoft.com/office/officeart/2005/8/layout/hProcess11"/>
    <dgm:cxn modelId="{9FFABB68-55B6-4942-8AF7-CA894BD378D9}" srcId="{019DC49B-42BA-49EE-9748-DF5E7979B992}" destId="{F75A0018-D11B-4668-99E7-6472E7E26539}" srcOrd="3" destOrd="0" parTransId="{518AA0A9-FB7A-4FE5-834F-1974BE66ECE4}" sibTransId="{F8F0ECD3-2307-4054-B56C-982798FC2DA1}"/>
    <dgm:cxn modelId="{2F97A6CF-D98D-419E-9A69-A8E4FB72FEA7}" srcId="{019DC49B-42BA-49EE-9748-DF5E7979B992}" destId="{FCFC792E-E18A-4899-8DB8-B26022627C0C}" srcOrd="0" destOrd="0" parTransId="{412B5C8D-F513-4AE6-B710-7C34281B0881}" sibTransId="{5FAD929F-6B15-4B18-9B79-86E9FE3597BE}"/>
    <dgm:cxn modelId="{1CBB7077-2559-472A-8110-BAF9714B2F3D}" type="presOf" srcId="{F75A0018-D11B-4668-99E7-6472E7E26539}" destId="{0AFF80C6-EB3C-4209-B6ED-987E370C5836}" srcOrd="0" destOrd="0" presId="urn:microsoft.com/office/officeart/2005/8/layout/hProcess11"/>
    <dgm:cxn modelId="{1C086D9E-E4BE-48E7-ADA5-4B644F9FA3B4}" srcId="{019DC49B-42BA-49EE-9748-DF5E7979B992}" destId="{D6A239E4-0B81-49A8-931D-154526F0E437}" srcOrd="5" destOrd="0" parTransId="{399CDB73-2D46-447F-B3D1-E0A2CBFC652F}" sibTransId="{2D46C199-6D50-4E9F-A8DC-67585410066B}"/>
    <dgm:cxn modelId="{FFBD4370-12DA-467C-9FE2-AE93038B25B6}" type="presOf" srcId="{019DC49B-42BA-49EE-9748-DF5E7979B992}" destId="{11CD1E66-5836-404A-A239-A892A9A6C5B5}" srcOrd="0" destOrd="0" presId="urn:microsoft.com/office/officeart/2005/8/layout/hProcess11"/>
    <dgm:cxn modelId="{33EF72C5-C7F8-4170-BBB3-CB26DB061488}" srcId="{019DC49B-42BA-49EE-9748-DF5E7979B992}" destId="{0E88E23B-7CDB-4BF2-9506-9777ACAA6618}" srcOrd="4" destOrd="0" parTransId="{0EDECDAE-9E7F-4454-9A01-82B9E1FD3BE3}" sibTransId="{E3E85CD5-BD3E-4505-96B4-AD360A6F0C76}"/>
    <dgm:cxn modelId="{41D54889-1C92-41E2-8B15-D613004D6937}" type="presOf" srcId="{301047A6-2A7C-4F39-81B3-3514B0A74EBF}" destId="{7B53E077-28C4-4B75-9E48-364EC2921A1E}" srcOrd="0" destOrd="0" presId="urn:microsoft.com/office/officeart/2005/8/layout/hProcess11"/>
    <dgm:cxn modelId="{2873CC70-969C-4679-803A-7E3086D9B856}" type="presOf" srcId="{D6A239E4-0B81-49A8-931D-154526F0E437}" destId="{92666CC0-1021-45A2-88A2-F69325D12D56}" srcOrd="0" destOrd="0" presId="urn:microsoft.com/office/officeart/2005/8/layout/hProcess11"/>
    <dgm:cxn modelId="{62BDE2C6-EA2E-4A05-AC26-BA2C98C11CC6}" type="presOf" srcId="{6D56C2C6-B426-492C-80FD-A0F4280F50D3}" destId="{35D02F9F-BA3C-4B3A-89E0-7410A47CF17E}" srcOrd="0" destOrd="0" presId="urn:microsoft.com/office/officeart/2005/8/layout/hProcess11"/>
    <dgm:cxn modelId="{8303C373-62A4-42F4-B0E3-1A0E7B5D5E5A}" srcId="{019DC49B-42BA-49EE-9748-DF5E7979B992}" destId="{6D56C2C6-B426-492C-80FD-A0F4280F50D3}" srcOrd="1" destOrd="0" parTransId="{E48C3E99-4C4D-44DA-BA6C-4B2DD76D9EA5}" sibTransId="{58459E4C-9728-4D8B-BBA6-71D7F533B624}"/>
    <dgm:cxn modelId="{9D6C868B-5EBA-4B24-B108-88B383D8C546}" srcId="{019DC49B-42BA-49EE-9748-DF5E7979B992}" destId="{301047A6-2A7C-4F39-81B3-3514B0A74EBF}" srcOrd="2" destOrd="0" parTransId="{F8D55C69-9EF8-47CC-8591-3B4555DFDF70}" sibTransId="{76B3C490-4F6F-47F0-83D8-AB259C9CA86F}"/>
    <dgm:cxn modelId="{F223BD79-1BAC-43BF-8CE9-84D9D7241264}" type="presParOf" srcId="{11CD1E66-5836-404A-A239-A892A9A6C5B5}" destId="{6E6DF5BF-50A6-4AD7-8033-FE9206DCB602}" srcOrd="0" destOrd="0" presId="urn:microsoft.com/office/officeart/2005/8/layout/hProcess11"/>
    <dgm:cxn modelId="{764ACF17-F217-4221-8082-C145478AB937}" type="presParOf" srcId="{11CD1E66-5836-404A-A239-A892A9A6C5B5}" destId="{CD143DD5-2CCB-45E4-9265-8A22DAE31097}" srcOrd="1" destOrd="0" presId="urn:microsoft.com/office/officeart/2005/8/layout/hProcess11"/>
    <dgm:cxn modelId="{4F06366D-6F1F-4AEC-8CCE-11AB10A680FB}" type="presParOf" srcId="{CD143DD5-2CCB-45E4-9265-8A22DAE31097}" destId="{516A3F7E-5A31-4E48-9518-00F2A4CFEC64}" srcOrd="0" destOrd="0" presId="urn:microsoft.com/office/officeart/2005/8/layout/hProcess11"/>
    <dgm:cxn modelId="{EC9255A7-6E13-447A-8B10-05E308183739}" type="presParOf" srcId="{516A3F7E-5A31-4E48-9518-00F2A4CFEC64}" destId="{F66D2A51-08F6-4E8F-9B23-779186DAC8B8}" srcOrd="0" destOrd="0" presId="urn:microsoft.com/office/officeart/2005/8/layout/hProcess11"/>
    <dgm:cxn modelId="{F1C94C1D-0BD0-44F9-9BE3-78DA7F6E66B3}" type="presParOf" srcId="{516A3F7E-5A31-4E48-9518-00F2A4CFEC64}" destId="{23D09855-AA04-43C8-9AFF-42B541E9610A}" srcOrd="1" destOrd="0" presId="urn:microsoft.com/office/officeart/2005/8/layout/hProcess11"/>
    <dgm:cxn modelId="{AF3FB3FF-DF9E-46D9-9F1A-DA6C0F9208A8}" type="presParOf" srcId="{516A3F7E-5A31-4E48-9518-00F2A4CFEC64}" destId="{550F5DC8-2022-4794-98CE-24E2BAC421BA}" srcOrd="2" destOrd="0" presId="urn:microsoft.com/office/officeart/2005/8/layout/hProcess11"/>
    <dgm:cxn modelId="{6DF2F694-7286-491B-8BDF-EDBA6918AFFA}" type="presParOf" srcId="{CD143DD5-2CCB-45E4-9265-8A22DAE31097}" destId="{F8B064C2-8117-4006-B2E2-37C191E9DA13}" srcOrd="1" destOrd="0" presId="urn:microsoft.com/office/officeart/2005/8/layout/hProcess11"/>
    <dgm:cxn modelId="{3341C53E-3110-45CF-AD79-89D8F9954C8F}" type="presParOf" srcId="{CD143DD5-2CCB-45E4-9265-8A22DAE31097}" destId="{E40F963E-AE3B-42EE-B185-AB281B558999}" srcOrd="2" destOrd="0" presId="urn:microsoft.com/office/officeart/2005/8/layout/hProcess11"/>
    <dgm:cxn modelId="{ACEF7857-22F4-4417-8AA7-0F2E9384B27A}" type="presParOf" srcId="{E40F963E-AE3B-42EE-B185-AB281B558999}" destId="{35D02F9F-BA3C-4B3A-89E0-7410A47CF17E}" srcOrd="0" destOrd="0" presId="urn:microsoft.com/office/officeart/2005/8/layout/hProcess11"/>
    <dgm:cxn modelId="{A0D7D49A-EED8-4B14-84CC-9B4BCCEE7C6A}" type="presParOf" srcId="{E40F963E-AE3B-42EE-B185-AB281B558999}" destId="{A77517CF-458A-4F3E-8F4F-17822DD9A5FE}" srcOrd="1" destOrd="0" presId="urn:microsoft.com/office/officeart/2005/8/layout/hProcess11"/>
    <dgm:cxn modelId="{01C7F2FB-85B4-42FE-A172-BBDADD5118D3}" type="presParOf" srcId="{E40F963E-AE3B-42EE-B185-AB281B558999}" destId="{7D6F3E13-924A-4BFF-A77F-8F1B08E101FF}" srcOrd="2" destOrd="0" presId="urn:microsoft.com/office/officeart/2005/8/layout/hProcess11"/>
    <dgm:cxn modelId="{D3596ECB-414E-48CF-B328-A504603CA036}" type="presParOf" srcId="{CD143DD5-2CCB-45E4-9265-8A22DAE31097}" destId="{4E852032-FF34-43EA-BFA5-AA9873ECBB0E}" srcOrd="3" destOrd="0" presId="urn:microsoft.com/office/officeart/2005/8/layout/hProcess11"/>
    <dgm:cxn modelId="{FA8B98AF-BB0D-4856-9315-88934E91D70B}" type="presParOf" srcId="{CD143DD5-2CCB-45E4-9265-8A22DAE31097}" destId="{53E3CE8D-2561-445B-9CFE-7D795E288089}" srcOrd="4" destOrd="0" presId="urn:microsoft.com/office/officeart/2005/8/layout/hProcess11"/>
    <dgm:cxn modelId="{31BA2DC8-1874-4C78-86D2-C3093401911E}" type="presParOf" srcId="{53E3CE8D-2561-445B-9CFE-7D795E288089}" destId="{7B53E077-28C4-4B75-9E48-364EC2921A1E}" srcOrd="0" destOrd="0" presId="urn:microsoft.com/office/officeart/2005/8/layout/hProcess11"/>
    <dgm:cxn modelId="{92F8797A-318A-46A8-8112-20FAC9F1F4CA}" type="presParOf" srcId="{53E3CE8D-2561-445B-9CFE-7D795E288089}" destId="{DC3A422F-FE0C-40C9-943F-B03A8E214AA8}" srcOrd="1" destOrd="0" presId="urn:microsoft.com/office/officeart/2005/8/layout/hProcess11"/>
    <dgm:cxn modelId="{670555EC-B306-4824-B4CF-A26A77276764}" type="presParOf" srcId="{53E3CE8D-2561-445B-9CFE-7D795E288089}" destId="{44086A03-2753-428C-BEE3-63BA52228ABB}" srcOrd="2" destOrd="0" presId="urn:microsoft.com/office/officeart/2005/8/layout/hProcess11"/>
    <dgm:cxn modelId="{C908B193-4AC0-43E0-8F89-DEE45446B717}" type="presParOf" srcId="{CD143DD5-2CCB-45E4-9265-8A22DAE31097}" destId="{7C7499B2-00D2-45C7-8D09-CE5CED8B56C2}" srcOrd="5" destOrd="0" presId="urn:microsoft.com/office/officeart/2005/8/layout/hProcess11"/>
    <dgm:cxn modelId="{9D6FC057-F62F-4219-9466-FB2B8DCDD9B7}" type="presParOf" srcId="{CD143DD5-2CCB-45E4-9265-8A22DAE31097}" destId="{0DB43570-2017-4309-AFBE-471F273D301A}" srcOrd="6" destOrd="0" presId="urn:microsoft.com/office/officeart/2005/8/layout/hProcess11"/>
    <dgm:cxn modelId="{65FC9236-AF2A-432C-BED7-51FDA085F759}" type="presParOf" srcId="{0DB43570-2017-4309-AFBE-471F273D301A}" destId="{0AFF80C6-EB3C-4209-B6ED-987E370C5836}" srcOrd="0" destOrd="0" presId="urn:microsoft.com/office/officeart/2005/8/layout/hProcess11"/>
    <dgm:cxn modelId="{552F15E4-7540-4949-B0D0-1957AFDD817F}" type="presParOf" srcId="{0DB43570-2017-4309-AFBE-471F273D301A}" destId="{623C2604-7705-418B-84B1-8E857937B109}" srcOrd="1" destOrd="0" presId="urn:microsoft.com/office/officeart/2005/8/layout/hProcess11"/>
    <dgm:cxn modelId="{F48DE0E7-132A-4F8D-A3E0-93C11CD46141}" type="presParOf" srcId="{0DB43570-2017-4309-AFBE-471F273D301A}" destId="{84EFC53B-A113-44B9-A5D6-62EAD9970FB7}" srcOrd="2" destOrd="0" presId="urn:microsoft.com/office/officeart/2005/8/layout/hProcess11"/>
    <dgm:cxn modelId="{6C3B3187-F17D-472C-9FDF-02699C6D7706}" type="presParOf" srcId="{CD143DD5-2CCB-45E4-9265-8A22DAE31097}" destId="{E85F8DBF-6DBF-4C51-B71F-C7E31263325F}" srcOrd="7" destOrd="0" presId="urn:microsoft.com/office/officeart/2005/8/layout/hProcess11"/>
    <dgm:cxn modelId="{DE22A3FB-1AF4-4209-86DA-F2E9C1A06318}" type="presParOf" srcId="{CD143DD5-2CCB-45E4-9265-8A22DAE31097}" destId="{5AA53853-61AF-436B-AD3B-946F4BB2636A}" srcOrd="8" destOrd="0" presId="urn:microsoft.com/office/officeart/2005/8/layout/hProcess11"/>
    <dgm:cxn modelId="{4FBAC0CF-060A-4422-AA30-11EE6D0A7EF4}" type="presParOf" srcId="{5AA53853-61AF-436B-AD3B-946F4BB2636A}" destId="{4C879B4B-4C96-4798-B7A5-29D1471AB223}" srcOrd="0" destOrd="0" presId="urn:microsoft.com/office/officeart/2005/8/layout/hProcess11"/>
    <dgm:cxn modelId="{3523F7E3-C199-40F6-A9A5-3B27DBC9565F}" type="presParOf" srcId="{5AA53853-61AF-436B-AD3B-946F4BB2636A}" destId="{90108B28-4178-4B55-828E-546CE249622C}" srcOrd="1" destOrd="0" presId="urn:microsoft.com/office/officeart/2005/8/layout/hProcess11"/>
    <dgm:cxn modelId="{1F349B72-AE23-4E41-957E-BF9803B77E16}" type="presParOf" srcId="{5AA53853-61AF-436B-AD3B-946F4BB2636A}" destId="{242F2C36-0A9B-4625-A63B-A2EA09C73971}" srcOrd="2" destOrd="0" presId="urn:microsoft.com/office/officeart/2005/8/layout/hProcess11"/>
    <dgm:cxn modelId="{73C2B8DB-B239-4EBA-B5ED-2E2E225AF492}" type="presParOf" srcId="{CD143DD5-2CCB-45E4-9265-8A22DAE31097}" destId="{1CDB9B91-7647-4F16-864F-F5EDF9695A09}" srcOrd="9" destOrd="0" presId="urn:microsoft.com/office/officeart/2005/8/layout/hProcess11"/>
    <dgm:cxn modelId="{15C43EAB-9B5A-450F-8CDC-9680AC564185}" type="presParOf" srcId="{CD143DD5-2CCB-45E4-9265-8A22DAE31097}" destId="{883BAC6E-34C2-4DC8-84C0-8CAECC54A708}" srcOrd="10" destOrd="0" presId="urn:microsoft.com/office/officeart/2005/8/layout/hProcess11"/>
    <dgm:cxn modelId="{B6B5F052-185F-4BD9-9BEB-87AD1F67EA6A}" type="presParOf" srcId="{883BAC6E-34C2-4DC8-84C0-8CAECC54A708}" destId="{92666CC0-1021-45A2-88A2-F69325D12D56}" srcOrd="0" destOrd="0" presId="urn:microsoft.com/office/officeart/2005/8/layout/hProcess11"/>
    <dgm:cxn modelId="{605F3C81-8246-433B-A7A5-CBA95F5671CF}" type="presParOf" srcId="{883BAC6E-34C2-4DC8-84C0-8CAECC54A708}" destId="{E829955C-FB38-4E4B-AA42-950EF2219757}" srcOrd="1" destOrd="0" presId="urn:microsoft.com/office/officeart/2005/8/layout/hProcess11"/>
    <dgm:cxn modelId="{8977203F-896F-47E6-BFAC-C4C685C9CB21}" type="presParOf" srcId="{883BAC6E-34C2-4DC8-84C0-8CAECC54A708}" destId="{66B9F40F-CBF2-40BA-B15D-75FD1BECB2CD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19DC49B-42BA-49EE-9748-DF5E7979B992}" type="doc">
      <dgm:prSet loTypeId="urn:microsoft.com/office/officeart/2005/8/layout/hProcess11" loCatId="process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D56C2C6-B426-492C-80FD-A0F4280F50D3}">
      <dgm:prSet custT="1"/>
      <dgm:spPr/>
      <dgm:t>
        <a:bodyPr anchor="b" anchorCtr="0"/>
        <a:lstStyle/>
        <a:p>
          <a:pPr rtl="0"/>
          <a:r>
            <a:rPr lang="en-US" sz="1400" b="1" dirty="0" smtClean="0"/>
            <a:t>Mercury and Air Toxics Standards (MATS)</a:t>
          </a:r>
          <a:endParaRPr lang="en-US" sz="1400" b="1" dirty="0"/>
        </a:p>
      </dgm:t>
    </dgm:pt>
    <dgm:pt modelId="{E48C3E99-4C4D-44DA-BA6C-4B2DD76D9EA5}" type="parTrans" cxnId="{8303C373-62A4-42F4-B0E3-1A0E7B5D5E5A}">
      <dgm:prSet/>
      <dgm:spPr/>
      <dgm:t>
        <a:bodyPr/>
        <a:lstStyle/>
        <a:p>
          <a:endParaRPr lang="en-US"/>
        </a:p>
      </dgm:t>
    </dgm:pt>
    <dgm:pt modelId="{58459E4C-9728-4D8B-BBA6-71D7F533B624}" type="sibTrans" cxnId="{8303C373-62A4-42F4-B0E3-1A0E7B5D5E5A}">
      <dgm:prSet/>
      <dgm:spPr/>
      <dgm:t>
        <a:bodyPr/>
        <a:lstStyle/>
        <a:p>
          <a:endParaRPr lang="en-US"/>
        </a:p>
      </dgm:t>
    </dgm:pt>
    <dgm:pt modelId="{F75A0018-D11B-4668-99E7-6472E7E26539}">
      <dgm:prSet custT="1"/>
      <dgm:spPr/>
      <dgm:t>
        <a:bodyPr anchor="b" anchorCtr="0"/>
        <a:lstStyle/>
        <a:p>
          <a:pPr rtl="0"/>
          <a:r>
            <a:rPr lang="en-US" sz="1400" b="1" dirty="0" smtClean="0"/>
            <a:t>Regional </a:t>
          </a:r>
          <a:r>
            <a:rPr lang="en-US" sz="1400" b="1" smtClean="0"/>
            <a:t>Haze Federal </a:t>
          </a:r>
          <a:r>
            <a:rPr lang="en-US" sz="1400" b="1" dirty="0" smtClean="0"/>
            <a:t>Plan</a:t>
          </a:r>
          <a:endParaRPr lang="en-US" sz="1400" b="1" dirty="0"/>
        </a:p>
      </dgm:t>
    </dgm:pt>
    <dgm:pt modelId="{518AA0A9-FB7A-4FE5-834F-1974BE66ECE4}" type="parTrans" cxnId="{9FFABB68-55B6-4942-8AF7-CA894BD378D9}">
      <dgm:prSet/>
      <dgm:spPr/>
      <dgm:t>
        <a:bodyPr/>
        <a:lstStyle/>
        <a:p>
          <a:endParaRPr lang="en-US"/>
        </a:p>
      </dgm:t>
    </dgm:pt>
    <dgm:pt modelId="{F8F0ECD3-2307-4054-B56C-982798FC2DA1}" type="sibTrans" cxnId="{9FFABB68-55B6-4942-8AF7-CA894BD378D9}">
      <dgm:prSet/>
      <dgm:spPr/>
      <dgm:t>
        <a:bodyPr/>
        <a:lstStyle/>
        <a:p>
          <a:endParaRPr lang="en-US"/>
        </a:p>
      </dgm:t>
    </dgm:pt>
    <dgm:pt modelId="{0E88E23B-7CDB-4BF2-9506-9777ACAA6618}">
      <dgm:prSet custT="1"/>
      <dgm:spPr/>
      <dgm:t>
        <a:bodyPr/>
        <a:lstStyle/>
        <a:p>
          <a:pPr rtl="0"/>
          <a:r>
            <a:rPr lang="en-US" sz="1400" b="1" dirty="0" smtClean="0"/>
            <a:t>Clean Water Act Section 316(b)</a:t>
          </a:r>
          <a:endParaRPr lang="en-US" sz="1400" b="1" dirty="0"/>
        </a:p>
      </dgm:t>
    </dgm:pt>
    <dgm:pt modelId="{0EDECDAE-9E7F-4454-9A01-82B9E1FD3BE3}" type="parTrans" cxnId="{33EF72C5-C7F8-4170-BBB3-CB26DB061488}">
      <dgm:prSet/>
      <dgm:spPr/>
      <dgm:t>
        <a:bodyPr/>
        <a:lstStyle/>
        <a:p>
          <a:endParaRPr lang="en-US"/>
        </a:p>
      </dgm:t>
    </dgm:pt>
    <dgm:pt modelId="{E3E85CD5-BD3E-4505-96B4-AD360A6F0C76}" type="sibTrans" cxnId="{33EF72C5-C7F8-4170-BBB3-CB26DB061488}">
      <dgm:prSet/>
      <dgm:spPr/>
      <dgm:t>
        <a:bodyPr/>
        <a:lstStyle/>
        <a:p>
          <a:endParaRPr lang="en-US"/>
        </a:p>
      </dgm:t>
    </dgm:pt>
    <dgm:pt modelId="{301047A6-2A7C-4F39-81B3-3514B0A74EBF}">
      <dgm:prSet custT="1"/>
      <dgm:spPr/>
      <dgm:t>
        <a:bodyPr/>
        <a:lstStyle/>
        <a:p>
          <a:pPr rtl="0"/>
          <a:r>
            <a:rPr lang="en-US" sz="1400" b="1" smtClean="0"/>
            <a:t>Ash </a:t>
          </a:r>
          <a:r>
            <a:rPr lang="en-US" sz="1400" b="1" dirty="0" smtClean="0"/>
            <a:t>Disposal Rule</a:t>
          </a:r>
          <a:endParaRPr lang="en-US" sz="1400" b="1" dirty="0"/>
        </a:p>
      </dgm:t>
    </dgm:pt>
    <dgm:pt modelId="{F8D55C69-9EF8-47CC-8591-3B4555DFDF70}" type="parTrans" cxnId="{9D6C868B-5EBA-4B24-B108-88B383D8C546}">
      <dgm:prSet/>
      <dgm:spPr/>
      <dgm:t>
        <a:bodyPr/>
        <a:lstStyle/>
        <a:p>
          <a:endParaRPr lang="en-US"/>
        </a:p>
      </dgm:t>
    </dgm:pt>
    <dgm:pt modelId="{76B3C490-4F6F-47F0-83D8-AB259C9CA86F}" type="sibTrans" cxnId="{9D6C868B-5EBA-4B24-B108-88B383D8C546}">
      <dgm:prSet/>
      <dgm:spPr/>
      <dgm:t>
        <a:bodyPr/>
        <a:lstStyle/>
        <a:p>
          <a:endParaRPr lang="en-US"/>
        </a:p>
      </dgm:t>
    </dgm:pt>
    <dgm:pt modelId="{D6A239E4-0B81-49A8-931D-154526F0E437}">
      <dgm:prSet custT="1"/>
      <dgm:spPr/>
      <dgm:t>
        <a:bodyPr anchor="b" anchorCtr="0"/>
        <a:lstStyle/>
        <a:p>
          <a:pPr rtl="0"/>
          <a:r>
            <a:rPr lang="en-US" sz="1400" b="1" dirty="0" smtClean="0"/>
            <a:t>Clean Power Plan</a:t>
          </a:r>
          <a:endParaRPr lang="en-US" sz="1400" b="1" dirty="0"/>
        </a:p>
      </dgm:t>
    </dgm:pt>
    <dgm:pt modelId="{2D46C199-6D50-4E9F-A8DC-67585410066B}" type="sibTrans" cxnId="{1C086D9E-E4BE-48E7-ADA5-4B644F9FA3B4}">
      <dgm:prSet/>
      <dgm:spPr/>
      <dgm:t>
        <a:bodyPr/>
        <a:lstStyle/>
        <a:p>
          <a:endParaRPr lang="en-US"/>
        </a:p>
      </dgm:t>
    </dgm:pt>
    <dgm:pt modelId="{399CDB73-2D46-447F-B3D1-E0A2CBFC652F}" type="parTrans" cxnId="{1C086D9E-E4BE-48E7-ADA5-4B644F9FA3B4}">
      <dgm:prSet/>
      <dgm:spPr/>
      <dgm:t>
        <a:bodyPr/>
        <a:lstStyle/>
        <a:p>
          <a:endParaRPr lang="en-US"/>
        </a:p>
      </dgm:t>
    </dgm:pt>
    <dgm:pt modelId="{FCFC792E-E18A-4899-8DB8-B26022627C0C}">
      <dgm:prSet custT="1"/>
      <dgm:spPr/>
      <dgm:t>
        <a:bodyPr/>
        <a:lstStyle/>
        <a:p>
          <a:pPr rtl="0"/>
          <a:r>
            <a:rPr lang="en-US" sz="1400" b="1" dirty="0" smtClean="0">
              <a:solidFill>
                <a:schemeClr val="tx1"/>
              </a:solidFill>
            </a:rPr>
            <a:t>Cross-State Air Pollution Rule (CSAPR)</a:t>
          </a:r>
          <a:endParaRPr lang="en-US" sz="1400" b="1" dirty="0">
            <a:solidFill>
              <a:schemeClr val="tx1"/>
            </a:solidFill>
          </a:endParaRPr>
        </a:p>
      </dgm:t>
    </dgm:pt>
    <dgm:pt modelId="{412B5C8D-F513-4AE6-B710-7C34281B0881}" type="parTrans" cxnId="{2F97A6CF-D98D-419E-9A69-A8E4FB72FEA7}">
      <dgm:prSet/>
      <dgm:spPr/>
      <dgm:t>
        <a:bodyPr/>
        <a:lstStyle/>
        <a:p>
          <a:endParaRPr lang="en-US"/>
        </a:p>
      </dgm:t>
    </dgm:pt>
    <dgm:pt modelId="{5FAD929F-6B15-4B18-9B79-86E9FE3597BE}" type="sibTrans" cxnId="{2F97A6CF-D98D-419E-9A69-A8E4FB72FEA7}">
      <dgm:prSet/>
      <dgm:spPr/>
      <dgm:t>
        <a:bodyPr/>
        <a:lstStyle/>
        <a:p>
          <a:endParaRPr lang="en-US"/>
        </a:p>
      </dgm:t>
    </dgm:pt>
    <dgm:pt modelId="{11CD1E66-5836-404A-A239-A892A9A6C5B5}" type="pres">
      <dgm:prSet presAssocID="{019DC49B-42BA-49EE-9748-DF5E7979B99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E6DF5BF-50A6-4AD7-8033-FE9206DCB602}" type="pres">
      <dgm:prSet presAssocID="{019DC49B-42BA-49EE-9748-DF5E7979B992}" presName="arrow" presStyleLbl="bgShp" presStyleIdx="0" presStyleCnt="1"/>
      <dgm:spPr/>
      <dgm:t>
        <a:bodyPr/>
        <a:lstStyle/>
        <a:p>
          <a:endParaRPr lang="en-US"/>
        </a:p>
      </dgm:t>
    </dgm:pt>
    <dgm:pt modelId="{CD143DD5-2CCB-45E4-9265-8A22DAE31097}" type="pres">
      <dgm:prSet presAssocID="{019DC49B-42BA-49EE-9748-DF5E7979B992}" presName="points" presStyleCnt="0"/>
      <dgm:spPr/>
    </dgm:pt>
    <dgm:pt modelId="{516A3F7E-5A31-4E48-9518-00F2A4CFEC64}" type="pres">
      <dgm:prSet presAssocID="{FCFC792E-E18A-4899-8DB8-B26022627C0C}" presName="compositeA" presStyleCnt="0"/>
      <dgm:spPr/>
    </dgm:pt>
    <dgm:pt modelId="{F66D2A51-08F6-4E8F-9B23-779186DAC8B8}" type="pres">
      <dgm:prSet presAssocID="{FCFC792E-E18A-4899-8DB8-B26022627C0C}" presName="textA" presStyleLbl="revTx" presStyleIdx="0" presStyleCnt="6" custLinFactNeighborX="121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D09855-AA04-43C8-9AFF-42B541E9610A}" type="pres">
      <dgm:prSet presAssocID="{FCFC792E-E18A-4899-8DB8-B26022627C0C}" presName="circleA" presStyleLbl="node1" presStyleIdx="0" presStyleCnt="6" custScaleX="54857" custScaleY="54857" custLinFactNeighborX="27352" custLinFactNeighborY="-49526"/>
      <dgm:spPr/>
      <dgm:t>
        <a:bodyPr/>
        <a:lstStyle/>
        <a:p>
          <a:endParaRPr lang="en-US"/>
        </a:p>
      </dgm:t>
    </dgm:pt>
    <dgm:pt modelId="{550F5DC8-2022-4794-98CE-24E2BAC421BA}" type="pres">
      <dgm:prSet presAssocID="{FCFC792E-E18A-4899-8DB8-B26022627C0C}" presName="spaceA" presStyleCnt="0"/>
      <dgm:spPr/>
    </dgm:pt>
    <dgm:pt modelId="{F8B064C2-8117-4006-B2E2-37C191E9DA13}" type="pres">
      <dgm:prSet presAssocID="{5FAD929F-6B15-4B18-9B79-86E9FE3597BE}" presName="space" presStyleCnt="0"/>
      <dgm:spPr/>
    </dgm:pt>
    <dgm:pt modelId="{E40F963E-AE3B-42EE-B185-AB281B558999}" type="pres">
      <dgm:prSet presAssocID="{6D56C2C6-B426-492C-80FD-A0F4280F50D3}" presName="compositeB" presStyleCnt="0"/>
      <dgm:spPr/>
    </dgm:pt>
    <dgm:pt modelId="{35D02F9F-BA3C-4B3A-89E0-7410A47CF17E}" type="pres">
      <dgm:prSet presAssocID="{6D56C2C6-B426-492C-80FD-A0F4280F50D3}" presName="textB" presStyleLbl="revTx" presStyleIdx="1" presStyleCnt="6" custLinFactY="-49487" custLinFactNeighborX="4184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7517CF-458A-4F3E-8F4F-17822DD9A5FE}" type="pres">
      <dgm:prSet presAssocID="{6D56C2C6-B426-492C-80FD-A0F4280F50D3}" presName="circleB" presStyleLbl="node1" presStyleIdx="1" presStyleCnt="6" custScaleX="54857" custScaleY="54857" custLinFactNeighborX="8360" custLinFactNeighborY="-50478"/>
      <dgm:spPr/>
    </dgm:pt>
    <dgm:pt modelId="{7D6F3E13-924A-4BFF-A77F-8F1B08E101FF}" type="pres">
      <dgm:prSet presAssocID="{6D56C2C6-B426-492C-80FD-A0F4280F50D3}" presName="spaceB" presStyleCnt="0"/>
      <dgm:spPr/>
    </dgm:pt>
    <dgm:pt modelId="{4E852032-FF34-43EA-BFA5-AA9873ECBB0E}" type="pres">
      <dgm:prSet presAssocID="{58459E4C-9728-4D8B-BBA6-71D7F533B624}" presName="space" presStyleCnt="0"/>
      <dgm:spPr/>
    </dgm:pt>
    <dgm:pt modelId="{53E3CE8D-2561-445B-9CFE-7D795E288089}" type="pres">
      <dgm:prSet presAssocID="{301047A6-2A7C-4F39-81B3-3514B0A74EBF}" presName="compositeA" presStyleCnt="0"/>
      <dgm:spPr/>
    </dgm:pt>
    <dgm:pt modelId="{7B53E077-28C4-4B75-9E48-364EC2921A1E}" type="pres">
      <dgm:prSet presAssocID="{301047A6-2A7C-4F39-81B3-3514B0A74EBF}" presName="textA" presStyleLbl="revTx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3A422F-FE0C-40C9-943F-B03A8E214AA8}" type="pres">
      <dgm:prSet presAssocID="{301047A6-2A7C-4F39-81B3-3514B0A74EBF}" presName="circleA" presStyleLbl="node1" presStyleIdx="2" presStyleCnt="6" custScaleX="54857" custScaleY="54857" custLinFactNeighborX="-692" custLinFactNeighborY="-51430"/>
      <dgm:spPr/>
    </dgm:pt>
    <dgm:pt modelId="{44086A03-2753-428C-BEE3-63BA52228ABB}" type="pres">
      <dgm:prSet presAssocID="{301047A6-2A7C-4F39-81B3-3514B0A74EBF}" presName="spaceA" presStyleCnt="0"/>
      <dgm:spPr/>
    </dgm:pt>
    <dgm:pt modelId="{7C7499B2-00D2-45C7-8D09-CE5CED8B56C2}" type="pres">
      <dgm:prSet presAssocID="{76B3C490-4F6F-47F0-83D8-AB259C9CA86F}" presName="space" presStyleCnt="0"/>
      <dgm:spPr/>
    </dgm:pt>
    <dgm:pt modelId="{0DB43570-2017-4309-AFBE-471F273D301A}" type="pres">
      <dgm:prSet presAssocID="{F75A0018-D11B-4668-99E7-6472E7E26539}" presName="compositeB" presStyleCnt="0"/>
      <dgm:spPr/>
    </dgm:pt>
    <dgm:pt modelId="{0AFF80C6-EB3C-4209-B6ED-987E370C5836}" type="pres">
      <dgm:prSet presAssocID="{F75A0018-D11B-4668-99E7-6472E7E26539}" presName="textB" presStyleLbl="revTx" presStyleIdx="3" presStyleCnt="6" custLinFactY="-50000" custLinFactNeighborX="2437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3C2604-7705-418B-84B1-8E857937B109}" type="pres">
      <dgm:prSet presAssocID="{F75A0018-D11B-4668-99E7-6472E7E26539}" presName="circleB" presStyleLbl="node1" presStyleIdx="3" presStyleCnt="6" custScaleX="54857" custScaleY="54857" custLinFactNeighborX="4076" custLinFactNeighborY="-49526"/>
      <dgm:spPr>
        <a:solidFill>
          <a:srgbClr val="C00000"/>
        </a:solidFill>
      </dgm:spPr>
      <dgm:t>
        <a:bodyPr/>
        <a:lstStyle/>
        <a:p>
          <a:endParaRPr lang="en-US"/>
        </a:p>
      </dgm:t>
    </dgm:pt>
    <dgm:pt modelId="{84EFC53B-A113-44B9-A5D6-62EAD9970FB7}" type="pres">
      <dgm:prSet presAssocID="{F75A0018-D11B-4668-99E7-6472E7E26539}" presName="spaceB" presStyleCnt="0"/>
      <dgm:spPr/>
    </dgm:pt>
    <dgm:pt modelId="{E85F8DBF-6DBF-4C51-B71F-C7E31263325F}" type="pres">
      <dgm:prSet presAssocID="{F8F0ECD3-2307-4054-B56C-982798FC2DA1}" presName="space" presStyleCnt="0"/>
      <dgm:spPr/>
    </dgm:pt>
    <dgm:pt modelId="{5AA53853-61AF-436B-AD3B-946F4BB2636A}" type="pres">
      <dgm:prSet presAssocID="{0E88E23B-7CDB-4BF2-9506-9777ACAA6618}" presName="compositeA" presStyleCnt="0"/>
      <dgm:spPr/>
    </dgm:pt>
    <dgm:pt modelId="{4C879B4B-4C96-4798-B7A5-29D1471AB223}" type="pres">
      <dgm:prSet presAssocID="{0E88E23B-7CDB-4BF2-9506-9777ACAA6618}" presName="textA" presStyleLbl="revTx" presStyleIdx="4" presStyleCnt="6" custLinFactNeighborX="36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108B28-4178-4B55-828E-546CE249622C}" type="pres">
      <dgm:prSet presAssocID="{0E88E23B-7CDB-4BF2-9506-9777ACAA6618}" presName="circleA" presStyleLbl="node1" presStyleIdx="4" presStyleCnt="6" custScaleX="54857" custScaleY="54857" custLinFactNeighborX="6760" custLinFactNeighborY="-49526"/>
      <dgm:spPr/>
    </dgm:pt>
    <dgm:pt modelId="{242F2C36-0A9B-4625-A63B-A2EA09C73971}" type="pres">
      <dgm:prSet presAssocID="{0E88E23B-7CDB-4BF2-9506-9777ACAA6618}" presName="spaceA" presStyleCnt="0"/>
      <dgm:spPr/>
    </dgm:pt>
    <dgm:pt modelId="{1CDB9B91-7647-4F16-864F-F5EDF9695A09}" type="pres">
      <dgm:prSet presAssocID="{E3E85CD5-BD3E-4505-96B4-AD360A6F0C76}" presName="space" presStyleCnt="0"/>
      <dgm:spPr/>
    </dgm:pt>
    <dgm:pt modelId="{883BAC6E-34C2-4DC8-84C0-8CAECC54A708}" type="pres">
      <dgm:prSet presAssocID="{D6A239E4-0B81-49A8-931D-154526F0E437}" presName="compositeB" presStyleCnt="0"/>
      <dgm:spPr/>
    </dgm:pt>
    <dgm:pt modelId="{92666CC0-1021-45A2-88A2-F69325D12D56}" type="pres">
      <dgm:prSet presAssocID="{D6A239E4-0B81-49A8-931D-154526F0E437}" presName="textB" presStyleLbl="revTx" presStyleIdx="5" presStyleCnt="6" custLinFactY="-49487" custLinFactNeighborX="-1497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29955C-FB38-4E4B-AA42-950EF2219757}" type="pres">
      <dgm:prSet presAssocID="{D6A239E4-0B81-49A8-931D-154526F0E437}" presName="circleB" presStyleLbl="node1" presStyleIdx="5" presStyleCnt="6" custScaleX="54857" custScaleY="54857" custLinFactNeighborX="-4252" custLinFactNeighborY="-49526"/>
      <dgm:spPr>
        <a:solidFill>
          <a:srgbClr val="C00000"/>
        </a:solidFill>
      </dgm:spPr>
      <dgm:t>
        <a:bodyPr/>
        <a:lstStyle/>
        <a:p>
          <a:endParaRPr lang="en-US"/>
        </a:p>
      </dgm:t>
    </dgm:pt>
    <dgm:pt modelId="{66B9F40F-CBF2-40BA-B15D-75FD1BECB2CD}" type="pres">
      <dgm:prSet presAssocID="{D6A239E4-0B81-49A8-931D-154526F0E437}" presName="spaceB" presStyleCnt="0"/>
      <dgm:spPr/>
    </dgm:pt>
  </dgm:ptLst>
  <dgm:cxnLst>
    <dgm:cxn modelId="{A52356C7-6B04-47E0-8F27-A0B1FC558A76}" type="presOf" srcId="{FCFC792E-E18A-4899-8DB8-B26022627C0C}" destId="{F66D2A51-08F6-4E8F-9B23-779186DAC8B8}" srcOrd="0" destOrd="0" presId="urn:microsoft.com/office/officeart/2005/8/layout/hProcess11"/>
    <dgm:cxn modelId="{9FFABB68-55B6-4942-8AF7-CA894BD378D9}" srcId="{019DC49B-42BA-49EE-9748-DF5E7979B992}" destId="{F75A0018-D11B-4668-99E7-6472E7E26539}" srcOrd="3" destOrd="0" parTransId="{518AA0A9-FB7A-4FE5-834F-1974BE66ECE4}" sibTransId="{F8F0ECD3-2307-4054-B56C-982798FC2DA1}"/>
    <dgm:cxn modelId="{2F97A6CF-D98D-419E-9A69-A8E4FB72FEA7}" srcId="{019DC49B-42BA-49EE-9748-DF5E7979B992}" destId="{FCFC792E-E18A-4899-8DB8-B26022627C0C}" srcOrd="0" destOrd="0" parTransId="{412B5C8D-F513-4AE6-B710-7C34281B0881}" sibTransId="{5FAD929F-6B15-4B18-9B79-86E9FE3597BE}"/>
    <dgm:cxn modelId="{6E6B2A69-9A81-4A51-82B7-9D973D5F35AC}" type="presOf" srcId="{301047A6-2A7C-4F39-81B3-3514B0A74EBF}" destId="{7B53E077-28C4-4B75-9E48-364EC2921A1E}" srcOrd="0" destOrd="0" presId="urn:microsoft.com/office/officeart/2005/8/layout/hProcess11"/>
    <dgm:cxn modelId="{51703710-D0B6-4E75-982A-ABE03532A2FD}" type="presOf" srcId="{F75A0018-D11B-4668-99E7-6472E7E26539}" destId="{0AFF80C6-EB3C-4209-B6ED-987E370C5836}" srcOrd="0" destOrd="0" presId="urn:microsoft.com/office/officeart/2005/8/layout/hProcess11"/>
    <dgm:cxn modelId="{1C086D9E-E4BE-48E7-ADA5-4B644F9FA3B4}" srcId="{019DC49B-42BA-49EE-9748-DF5E7979B992}" destId="{D6A239E4-0B81-49A8-931D-154526F0E437}" srcOrd="5" destOrd="0" parTransId="{399CDB73-2D46-447F-B3D1-E0A2CBFC652F}" sibTransId="{2D46C199-6D50-4E9F-A8DC-67585410066B}"/>
    <dgm:cxn modelId="{6EC2A026-56AB-4071-964F-A35B748455FA}" type="presOf" srcId="{D6A239E4-0B81-49A8-931D-154526F0E437}" destId="{92666CC0-1021-45A2-88A2-F69325D12D56}" srcOrd="0" destOrd="0" presId="urn:microsoft.com/office/officeart/2005/8/layout/hProcess11"/>
    <dgm:cxn modelId="{33EF72C5-C7F8-4170-BBB3-CB26DB061488}" srcId="{019DC49B-42BA-49EE-9748-DF5E7979B992}" destId="{0E88E23B-7CDB-4BF2-9506-9777ACAA6618}" srcOrd="4" destOrd="0" parTransId="{0EDECDAE-9E7F-4454-9A01-82B9E1FD3BE3}" sibTransId="{E3E85CD5-BD3E-4505-96B4-AD360A6F0C76}"/>
    <dgm:cxn modelId="{E35BA2A6-37B1-4906-83FA-4D03AF365543}" type="presOf" srcId="{6D56C2C6-B426-492C-80FD-A0F4280F50D3}" destId="{35D02F9F-BA3C-4B3A-89E0-7410A47CF17E}" srcOrd="0" destOrd="0" presId="urn:microsoft.com/office/officeart/2005/8/layout/hProcess11"/>
    <dgm:cxn modelId="{BCB0C1CB-62FB-4803-9C74-757CAE5C3E88}" type="presOf" srcId="{0E88E23B-7CDB-4BF2-9506-9777ACAA6618}" destId="{4C879B4B-4C96-4798-B7A5-29D1471AB223}" srcOrd="0" destOrd="0" presId="urn:microsoft.com/office/officeart/2005/8/layout/hProcess11"/>
    <dgm:cxn modelId="{7D78EDDA-CEEB-42D2-9136-5F222C77081B}" type="presOf" srcId="{019DC49B-42BA-49EE-9748-DF5E7979B992}" destId="{11CD1E66-5836-404A-A239-A892A9A6C5B5}" srcOrd="0" destOrd="0" presId="urn:microsoft.com/office/officeart/2005/8/layout/hProcess11"/>
    <dgm:cxn modelId="{8303C373-62A4-42F4-B0E3-1A0E7B5D5E5A}" srcId="{019DC49B-42BA-49EE-9748-DF5E7979B992}" destId="{6D56C2C6-B426-492C-80FD-A0F4280F50D3}" srcOrd="1" destOrd="0" parTransId="{E48C3E99-4C4D-44DA-BA6C-4B2DD76D9EA5}" sibTransId="{58459E4C-9728-4D8B-BBA6-71D7F533B624}"/>
    <dgm:cxn modelId="{9D6C868B-5EBA-4B24-B108-88B383D8C546}" srcId="{019DC49B-42BA-49EE-9748-DF5E7979B992}" destId="{301047A6-2A7C-4F39-81B3-3514B0A74EBF}" srcOrd="2" destOrd="0" parTransId="{F8D55C69-9EF8-47CC-8591-3B4555DFDF70}" sibTransId="{76B3C490-4F6F-47F0-83D8-AB259C9CA86F}"/>
    <dgm:cxn modelId="{95E468A2-6F42-4FB0-9109-C67448CF3B63}" type="presParOf" srcId="{11CD1E66-5836-404A-A239-A892A9A6C5B5}" destId="{6E6DF5BF-50A6-4AD7-8033-FE9206DCB602}" srcOrd="0" destOrd="0" presId="urn:microsoft.com/office/officeart/2005/8/layout/hProcess11"/>
    <dgm:cxn modelId="{6C88D66B-90C3-4316-8E9A-F4E5315FABB6}" type="presParOf" srcId="{11CD1E66-5836-404A-A239-A892A9A6C5B5}" destId="{CD143DD5-2CCB-45E4-9265-8A22DAE31097}" srcOrd="1" destOrd="0" presId="urn:microsoft.com/office/officeart/2005/8/layout/hProcess11"/>
    <dgm:cxn modelId="{EA2178EB-EA62-4BB0-BC14-81D19183AA8D}" type="presParOf" srcId="{CD143DD5-2CCB-45E4-9265-8A22DAE31097}" destId="{516A3F7E-5A31-4E48-9518-00F2A4CFEC64}" srcOrd="0" destOrd="0" presId="urn:microsoft.com/office/officeart/2005/8/layout/hProcess11"/>
    <dgm:cxn modelId="{81C549E1-6472-419A-8FF7-5EDA5B4E4134}" type="presParOf" srcId="{516A3F7E-5A31-4E48-9518-00F2A4CFEC64}" destId="{F66D2A51-08F6-4E8F-9B23-779186DAC8B8}" srcOrd="0" destOrd="0" presId="urn:microsoft.com/office/officeart/2005/8/layout/hProcess11"/>
    <dgm:cxn modelId="{D9ECDD09-A2F1-481C-B8BB-1CB3624EB9A5}" type="presParOf" srcId="{516A3F7E-5A31-4E48-9518-00F2A4CFEC64}" destId="{23D09855-AA04-43C8-9AFF-42B541E9610A}" srcOrd="1" destOrd="0" presId="urn:microsoft.com/office/officeart/2005/8/layout/hProcess11"/>
    <dgm:cxn modelId="{F2DBD1A0-E42E-4B9A-BD75-6400118C35C6}" type="presParOf" srcId="{516A3F7E-5A31-4E48-9518-00F2A4CFEC64}" destId="{550F5DC8-2022-4794-98CE-24E2BAC421BA}" srcOrd="2" destOrd="0" presId="urn:microsoft.com/office/officeart/2005/8/layout/hProcess11"/>
    <dgm:cxn modelId="{8DFD2C34-2BEF-41D7-AC1F-E686005541BB}" type="presParOf" srcId="{CD143DD5-2CCB-45E4-9265-8A22DAE31097}" destId="{F8B064C2-8117-4006-B2E2-37C191E9DA13}" srcOrd="1" destOrd="0" presId="urn:microsoft.com/office/officeart/2005/8/layout/hProcess11"/>
    <dgm:cxn modelId="{586E5665-B053-410A-8309-D61C184F01C2}" type="presParOf" srcId="{CD143DD5-2CCB-45E4-9265-8A22DAE31097}" destId="{E40F963E-AE3B-42EE-B185-AB281B558999}" srcOrd="2" destOrd="0" presId="urn:microsoft.com/office/officeart/2005/8/layout/hProcess11"/>
    <dgm:cxn modelId="{2163CEC8-5A2F-468F-AD90-C50960B0AE27}" type="presParOf" srcId="{E40F963E-AE3B-42EE-B185-AB281B558999}" destId="{35D02F9F-BA3C-4B3A-89E0-7410A47CF17E}" srcOrd="0" destOrd="0" presId="urn:microsoft.com/office/officeart/2005/8/layout/hProcess11"/>
    <dgm:cxn modelId="{F703109A-1FA0-4080-AF59-FBBE1067F7BC}" type="presParOf" srcId="{E40F963E-AE3B-42EE-B185-AB281B558999}" destId="{A77517CF-458A-4F3E-8F4F-17822DD9A5FE}" srcOrd="1" destOrd="0" presId="urn:microsoft.com/office/officeart/2005/8/layout/hProcess11"/>
    <dgm:cxn modelId="{888A5320-936E-4201-AC9D-31912D4D7988}" type="presParOf" srcId="{E40F963E-AE3B-42EE-B185-AB281B558999}" destId="{7D6F3E13-924A-4BFF-A77F-8F1B08E101FF}" srcOrd="2" destOrd="0" presId="urn:microsoft.com/office/officeart/2005/8/layout/hProcess11"/>
    <dgm:cxn modelId="{491947E6-D69E-4F0A-8AD5-9C996F2F6D57}" type="presParOf" srcId="{CD143DD5-2CCB-45E4-9265-8A22DAE31097}" destId="{4E852032-FF34-43EA-BFA5-AA9873ECBB0E}" srcOrd="3" destOrd="0" presId="urn:microsoft.com/office/officeart/2005/8/layout/hProcess11"/>
    <dgm:cxn modelId="{F77BC62A-DDC3-46AC-B0AB-8445AA1DAAB2}" type="presParOf" srcId="{CD143DD5-2CCB-45E4-9265-8A22DAE31097}" destId="{53E3CE8D-2561-445B-9CFE-7D795E288089}" srcOrd="4" destOrd="0" presId="urn:microsoft.com/office/officeart/2005/8/layout/hProcess11"/>
    <dgm:cxn modelId="{9ED372E0-86A1-4E13-BAC6-AC352700411C}" type="presParOf" srcId="{53E3CE8D-2561-445B-9CFE-7D795E288089}" destId="{7B53E077-28C4-4B75-9E48-364EC2921A1E}" srcOrd="0" destOrd="0" presId="urn:microsoft.com/office/officeart/2005/8/layout/hProcess11"/>
    <dgm:cxn modelId="{73217173-88D6-4D06-9600-4F83F940B8A5}" type="presParOf" srcId="{53E3CE8D-2561-445B-9CFE-7D795E288089}" destId="{DC3A422F-FE0C-40C9-943F-B03A8E214AA8}" srcOrd="1" destOrd="0" presId="urn:microsoft.com/office/officeart/2005/8/layout/hProcess11"/>
    <dgm:cxn modelId="{04B80546-7248-4F59-A6CA-1BBAF040BDE9}" type="presParOf" srcId="{53E3CE8D-2561-445B-9CFE-7D795E288089}" destId="{44086A03-2753-428C-BEE3-63BA52228ABB}" srcOrd="2" destOrd="0" presId="urn:microsoft.com/office/officeart/2005/8/layout/hProcess11"/>
    <dgm:cxn modelId="{AD34219C-F7FE-4AF1-B8DA-2F871B9BFCF3}" type="presParOf" srcId="{CD143DD5-2CCB-45E4-9265-8A22DAE31097}" destId="{7C7499B2-00D2-45C7-8D09-CE5CED8B56C2}" srcOrd="5" destOrd="0" presId="urn:microsoft.com/office/officeart/2005/8/layout/hProcess11"/>
    <dgm:cxn modelId="{1829579D-6E1B-418C-9C25-DFEE2B707937}" type="presParOf" srcId="{CD143DD5-2CCB-45E4-9265-8A22DAE31097}" destId="{0DB43570-2017-4309-AFBE-471F273D301A}" srcOrd="6" destOrd="0" presId="urn:microsoft.com/office/officeart/2005/8/layout/hProcess11"/>
    <dgm:cxn modelId="{A04F2EB6-EFD0-4801-9C7C-69EF682AF4DA}" type="presParOf" srcId="{0DB43570-2017-4309-AFBE-471F273D301A}" destId="{0AFF80C6-EB3C-4209-B6ED-987E370C5836}" srcOrd="0" destOrd="0" presId="urn:microsoft.com/office/officeart/2005/8/layout/hProcess11"/>
    <dgm:cxn modelId="{BA734471-1EAC-4813-9F32-D7B7520A5553}" type="presParOf" srcId="{0DB43570-2017-4309-AFBE-471F273D301A}" destId="{623C2604-7705-418B-84B1-8E857937B109}" srcOrd="1" destOrd="0" presId="urn:microsoft.com/office/officeart/2005/8/layout/hProcess11"/>
    <dgm:cxn modelId="{3BC84F00-3719-4C8F-ACEF-98719160C0EF}" type="presParOf" srcId="{0DB43570-2017-4309-AFBE-471F273D301A}" destId="{84EFC53B-A113-44B9-A5D6-62EAD9970FB7}" srcOrd="2" destOrd="0" presId="urn:microsoft.com/office/officeart/2005/8/layout/hProcess11"/>
    <dgm:cxn modelId="{04005C9F-F45B-47A5-8488-8F572008E31E}" type="presParOf" srcId="{CD143DD5-2CCB-45E4-9265-8A22DAE31097}" destId="{E85F8DBF-6DBF-4C51-B71F-C7E31263325F}" srcOrd="7" destOrd="0" presId="urn:microsoft.com/office/officeart/2005/8/layout/hProcess11"/>
    <dgm:cxn modelId="{ADDA82DC-579C-43E6-B21E-CECFC8153CC9}" type="presParOf" srcId="{CD143DD5-2CCB-45E4-9265-8A22DAE31097}" destId="{5AA53853-61AF-436B-AD3B-946F4BB2636A}" srcOrd="8" destOrd="0" presId="urn:microsoft.com/office/officeart/2005/8/layout/hProcess11"/>
    <dgm:cxn modelId="{A5B6D8D5-0AA1-436F-8652-9071FAF8A079}" type="presParOf" srcId="{5AA53853-61AF-436B-AD3B-946F4BB2636A}" destId="{4C879B4B-4C96-4798-B7A5-29D1471AB223}" srcOrd="0" destOrd="0" presId="urn:microsoft.com/office/officeart/2005/8/layout/hProcess11"/>
    <dgm:cxn modelId="{E7F16B5D-4BF4-4499-BD90-F0EA81843E48}" type="presParOf" srcId="{5AA53853-61AF-436B-AD3B-946F4BB2636A}" destId="{90108B28-4178-4B55-828E-546CE249622C}" srcOrd="1" destOrd="0" presId="urn:microsoft.com/office/officeart/2005/8/layout/hProcess11"/>
    <dgm:cxn modelId="{1E3C6768-BA68-4F02-AFBF-1406044103F8}" type="presParOf" srcId="{5AA53853-61AF-436B-AD3B-946F4BB2636A}" destId="{242F2C36-0A9B-4625-A63B-A2EA09C73971}" srcOrd="2" destOrd="0" presId="urn:microsoft.com/office/officeart/2005/8/layout/hProcess11"/>
    <dgm:cxn modelId="{B59C8598-ED39-448B-9A7B-143DFE1FCB1F}" type="presParOf" srcId="{CD143DD5-2CCB-45E4-9265-8A22DAE31097}" destId="{1CDB9B91-7647-4F16-864F-F5EDF9695A09}" srcOrd="9" destOrd="0" presId="urn:microsoft.com/office/officeart/2005/8/layout/hProcess11"/>
    <dgm:cxn modelId="{04DE159F-EFCF-4D41-A01B-A622433B01E5}" type="presParOf" srcId="{CD143DD5-2CCB-45E4-9265-8A22DAE31097}" destId="{883BAC6E-34C2-4DC8-84C0-8CAECC54A708}" srcOrd="10" destOrd="0" presId="urn:microsoft.com/office/officeart/2005/8/layout/hProcess11"/>
    <dgm:cxn modelId="{C5C4EA27-60D1-46B5-9784-C84317FBEC36}" type="presParOf" srcId="{883BAC6E-34C2-4DC8-84C0-8CAECC54A708}" destId="{92666CC0-1021-45A2-88A2-F69325D12D56}" srcOrd="0" destOrd="0" presId="urn:microsoft.com/office/officeart/2005/8/layout/hProcess11"/>
    <dgm:cxn modelId="{10110983-1F39-45E4-9AA1-2B766D3E58C9}" type="presParOf" srcId="{883BAC6E-34C2-4DC8-84C0-8CAECC54A708}" destId="{E829955C-FB38-4E4B-AA42-950EF2219757}" srcOrd="1" destOrd="0" presId="urn:microsoft.com/office/officeart/2005/8/layout/hProcess11"/>
    <dgm:cxn modelId="{BC46B102-C68E-49A5-BB72-467EE095436E}" type="presParOf" srcId="{883BAC6E-34C2-4DC8-84C0-8CAECC54A708}" destId="{66B9F40F-CBF2-40BA-B15D-75FD1BECB2CD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19DC49B-42BA-49EE-9748-DF5E7979B992}" type="doc">
      <dgm:prSet loTypeId="urn:microsoft.com/office/officeart/2005/8/layout/hProcess11" loCatId="process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D56C2C6-B426-492C-80FD-A0F4280F50D3}">
      <dgm:prSet custT="1"/>
      <dgm:spPr/>
      <dgm:t>
        <a:bodyPr anchor="b" anchorCtr="0"/>
        <a:lstStyle/>
        <a:p>
          <a:pPr rtl="0"/>
          <a:r>
            <a:rPr lang="en-US" sz="1400" b="1" dirty="0" smtClean="0"/>
            <a:t>Mercury and Air Toxics Standards (MATS)</a:t>
          </a:r>
          <a:endParaRPr lang="en-US" sz="1400" b="1" dirty="0"/>
        </a:p>
      </dgm:t>
    </dgm:pt>
    <dgm:pt modelId="{E48C3E99-4C4D-44DA-BA6C-4B2DD76D9EA5}" type="parTrans" cxnId="{8303C373-62A4-42F4-B0E3-1A0E7B5D5E5A}">
      <dgm:prSet/>
      <dgm:spPr/>
      <dgm:t>
        <a:bodyPr/>
        <a:lstStyle/>
        <a:p>
          <a:endParaRPr lang="en-US"/>
        </a:p>
      </dgm:t>
    </dgm:pt>
    <dgm:pt modelId="{58459E4C-9728-4D8B-BBA6-71D7F533B624}" type="sibTrans" cxnId="{8303C373-62A4-42F4-B0E3-1A0E7B5D5E5A}">
      <dgm:prSet/>
      <dgm:spPr/>
      <dgm:t>
        <a:bodyPr/>
        <a:lstStyle/>
        <a:p>
          <a:endParaRPr lang="en-US"/>
        </a:p>
      </dgm:t>
    </dgm:pt>
    <dgm:pt modelId="{F75A0018-D11B-4668-99E7-6472E7E26539}">
      <dgm:prSet custT="1"/>
      <dgm:spPr/>
      <dgm:t>
        <a:bodyPr anchor="b" anchorCtr="0"/>
        <a:lstStyle/>
        <a:p>
          <a:pPr rtl="0"/>
          <a:r>
            <a:rPr lang="en-US" sz="1400" b="1" dirty="0" smtClean="0"/>
            <a:t>Regional </a:t>
          </a:r>
          <a:r>
            <a:rPr lang="en-US" sz="1400" b="1" smtClean="0"/>
            <a:t>Haze Federal </a:t>
          </a:r>
          <a:r>
            <a:rPr lang="en-US" sz="1400" b="1" dirty="0" smtClean="0"/>
            <a:t>Plan</a:t>
          </a:r>
          <a:endParaRPr lang="en-US" sz="1400" b="1" dirty="0"/>
        </a:p>
      </dgm:t>
    </dgm:pt>
    <dgm:pt modelId="{518AA0A9-FB7A-4FE5-834F-1974BE66ECE4}" type="parTrans" cxnId="{9FFABB68-55B6-4942-8AF7-CA894BD378D9}">
      <dgm:prSet/>
      <dgm:spPr/>
      <dgm:t>
        <a:bodyPr/>
        <a:lstStyle/>
        <a:p>
          <a:endParaRPr lang="en-US"/>
        </a:p>
      </dgm:t>
    </dgm:pt>
    <dgm:pt modelId="{F8F0ECD3-2307-4054-B56C-982798FC2DA1}" type="sibTrans" cxnId="{9FFABB68-55B6-4942-8AF7-CA894BD378D9}">
      <dgm:prSet/>
      <dgm:spPr/>
      <dgm:t>
        <a:bodyPr/>
        <a:lstStyle/>
        <a:p>
          <a:endParaRPr lang="en-US"/>
        </a:p>
      </dgm:t>
    </dgm:pt>
    <dgm:pt modelId="{0E88E23B-7CDB-4BF2-9506-9777ACAA6618}">
      <dgm:prSet custT="1"/>
      <dgm:spPr/>
      <dgm:t>
        <a:bodyPr/>
        <a:lstStyle/>
        <a:p>
          <a:pPr rtl="0"/>
          <a:r>
            <a:rPr lang="en-US" sz="1400" b="1" dirty="0" smtClean="0"/>
            <a:t>Clean Water Act Section 316(b)</a:t>
          </a:r>
          <a:endParaRPr lang="en-US" sz="1400" b="1" dirty="0"/>
        </a:p>
      </dgm:t>
    </dgm:pt>
    <dgm:pt modelId="{0EDECDAE-9E7F-4454-9A01-82B9E1FD3BE3}" type="parTrans" cxnId="{33EF72C5-C7F8-4170-BBB3-CB26DB061488}">
      <dgm:prSet/>
      <dgm:spPr/>
      <dgm:t>
        <a:bodyPr/>
        <a:lstStyle/>
        <a:p>
          <a:endParaRPr lang="en-US"/>
        </a:p>
      </dgm:t>
    </dgm:pt>
    <dgm:pt modelId="{E3E85CD5-BD3E-4505-96B4-AD360A6F0C76}" type="sibTrans" cxnId="{33EF72C5-C7F8-4170-BBB3-CB26DB061488}">
      <dgm:prSet/>
      <dgm:spPr/>
      <dgm:t>
        <a:bodyPr/>
        <a:lstStyle/>
        <a:p>
          <a:endParaRPr lang="en-US"/>
        </a:p>
      </dgm:t>
    </dgm:pt>
    <dgm:pt modelId="{301047A6-2A7C-4F39-81B3-3514B0A74EBF}">
      <dgm:prSet custT="1"/>
      <dgm:spPr/>
      <dgm:t>
        <a:bodyPr/>
        <a:lstStyle/>
        <a:p>
          <a:pPr rtl="0"/>
          <a:r>
            <a:rPr lang="en-US" sz="1400" b="1" smtClean="0"/>
            <a:t>Ash </a:t>
          </a:r>
          <a:r>
            <a:rPr lang="en-US" sz="1400" b="1" dirty="0" smtClean="0"/>
            <a:t>Disposal Rule</a:t>
          </a:r>
          <a:endParaRPr lang="en-US" sz="1400" b="1" dirty="0"/>
        </a:p>
      </dgm:t>
    </dgm:pt>
    <dgm:pt modelId="{F8D55C69-9EF8-47CC-8591-3B4555DFDF70}" type="parTrans" cxnId="{9D6C868B-5EBA-4B24-B108-88B383D8C546}">
      <dgm:prSet/>
      <dgm:spPr/>
      <dgm:t>
        <a:bodyPr/>
        <a:lstStyle/>
        <a:p>
          <a:endParaRPr lang="en-US"/>
        </a:p>
      </dgm:t>
    </dgm:pt>
    <dgm:pt modelId="{76B3C490-4F6F-47F0-83D8-AB259C9CA86F}" type="sibTrans" cxnId="{9D6C868B-5EBA-4B24-B108-88B383D8C546}">
      <dgm:prSet/>
      <dgm:spPr/>
      <dgm:t>
        <a:bodyPr/>
        <a:lstStyle/>
        <a:p>
          <a:endParaRPr lang="en-US"/>
        </a:p>
      </dgm:t>
    </dgm:pt>
    <dgm:pt modelId="{D6A239E4-0B81-49A8-931D-154526F0E437}">
      <dgm:prSet custT="1"/>
      <dgm:spPr/>
      <dgm:t>
        <a:bodyPr anchor="b" anchorCtr="0"/>
        <a:lstStyle/>
        <a:p>
          <a:pPr rtl="0"/>
          <a:r>
            <a:rPr lang="en-US" sz="1400" b="1" dirty="0" smtClean="0"/>
            <a:t>Clean Power Plan</a:t>
          </a:r>
          <a:endParaRPr lang="en-US" sz="1400" b="1" dirty="0"/>
        </a:p>
      </dgm:t>
    </dgm:pt>
    <dgm:pt modelId="{2D46C199-6D50-4E9F-A8DC-67585410066B}" type="sibTrans" cxnId="{1C086D9E-E4BE-48E7-ADA5-4B644F9FA3B4}">
      <dgm:prSet/>
      <dgm:spPr/>
      <dgm:t>
        <a:bodyPr/>
        <a:lstStyle/>
        <a:p>
          <a:endParaRPr lang="en-US"/>
        </a:p>
      </dgm:t>
    </dgm:pt>
    <dgm:pt modelId="{399CDB73-2D46-447F-B3D1-E0A2CBFC652F}" type="parTrans" cxnId="{1C086D9E-E4BE-48E7-ADA5-4B644F9FA3B4}">
      <dgm:prSet/>
      <dgm:spPr/>
      <dgm:t>
        <a:bodyPr/>
        <a:lstStyle/>
        <a:p>
          <a:endParaRPr lang="en-US"/>
        </a:p>
      </dgm:t>
    </dgm:pt>
    <dgm:pt modelId="{FCFC792E-E18A-4899-8DB8-B26022627C0C}">
      <dgm:prSet custT="1"/>
      <dgm:spPr/>
      <dgm:t>
        <a:bodyPr/>
        <a:lstStyle/>
        <a:p>
          <a:pPr rtl="0"/>
          <a:r>
            <a:rPr lang="en-US" sz="1400" b="1" dirty="0" smtClean="0">
              <a:solidFill>
                <a:schemeClr val="tx1"/>
              </a:solidFill>
            </a:rPr>
            <a:t>Cross-State Air Pollution Rule (CSAPR)</a:t>
          </a:r>
          <a:endParaRPr lang="en-US" sz="1400" b="1" dirty="0">
            <a:solidFill>
              <a:schemeClr val="tx1"/>
            </a:solidFill>
          </a:endParaRPr>
        </a:p>
      </dgm:t>
    </dgm:pt>
    <dgm:pt modelId="{412B5C8D-F513-4AE6-B710-7C34281B0881}" type="parTrans" cxnId="{2F97A6CF-D98D-419E-9A69-A8E4FB72FEA7}">
      <dgm:prSet/>
      <dgm:spPr/>
      <dgm:t>
        <a:bodyPr/>
        <a:lstStyle/>
        <a:p>
          <a:endParaRPr lang="en-US"/>
        </a:p>
      </dgm:t>
    </dgm:pt>
    <dgm:pt modelId="{5FAD929F-6B15-4B18-9B79-86E9FE3597BE}" type="sibTrans" cxnId="{2F97A6CF-D98D-419E-9A69-A8E4FB72FEA7}">
      <dgm:prSet/>
      <dgm:spPr/>
      <dgm:t>
        <a:bodyPr/>
        <a:lstStyle/>
        <a:p>
          <a:endParaRPr lang="en-US"/>
        </a:p>
      </dgm:t>
    </dgm:pt>
    <dgm:pt modelId="{11CD1E66-5836-404A-A239-A892A9A6C5B5}" type="pres">
      <dgm:prSet presAssocID="{019DC49B-42BA-49EE-9748-DF5E7979B99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E6DF5BF-50A6-4AD7-8033-FE9206DCB602}" type="pres">
      <dgm:prSet presAssocID="{019DC49B-42BA-49EE-9748-DF5E7979B992}" presName="arrow" presStyleLbl="bgShp" presStyleIdx="0" presStyleCnt="1"/>
      <dgm:spPr/>
      <dgm:t>
        <a:bodyPr/>
        <a:lstStyle/>
        <a:p>
          <a:endParaRPr lang="en-US"/>
        </a:p>
      </dgm:t>
    </dgm:pt>
    <dgm:pt modelId="{CD143DD5-2CCB-45E4-9265-8A22DAE31097}" type="pres">
      <dgm:prSet presAssocID="{019DC49B-42BA-49EE-9748-DF5E7979B992}" presName="points" presStyleCnt="0"/>
      <dgm:spPr/>
    </dgm:pt>
    <dgm:pt modelId="{516A3F7E-5A31-4E48-9518-00F2A4CFEC64}" type="pres">
      <dgm:prSet presAssocID="{FCFC792E-E18A-4899-8DB8-B26022627C0C}" presName="compositeA" presStyleCnt="0"/>
      <dgm:spPr/>
    </dgm:pt>
    <dgm:pt modelId="{F66D2A51-08F6-4E8F-9B23-779186DAC8B8}" type="pres">
      <dgm:prSet presAssocID="{FCFC792E-E18A-4899-8DB8-B26022627C0C}" presName="textA" presStyleLbl="revTx" presStyleIdx="0" presStyleCnt="6" custLinFactNeighborX="121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D09855-AA04-43C8-9AFF-42B541E9610A}" type="pres">
      <dgm:prSet presAssocID="{FCFC792E-E18A-4899-8DB8-B26022627C0C}" presName="circleA" presStyleLbl="node1" presStyleIdx="0" presStyleCnt="6" custScaleX="54857" custScaleY="54857" custLinFactNeighborX="27352" custLinFactNeighborY="-49526"/>
      <dgm:spPr/>
      <dgm:t>
        <a:bodyPr/>
        <a:lstStyle/>
        <a:p>
          <a:endParaRPr lang="en-US"/>
        </a:p>
      </dgm:t>
    </dgm:pt>
    <dgm:pt modelId="{550F5DC8-2022-4794-98CE-24E2BAC421BA}" type="pres">
      <dgm:prSet presAssocID="{FCFC792E-E18A-4899-8DB8-B26022627C0C}" presName="spaceA" presStyleCnt="0"/>
      <dgm:spPr/>
    </dgm:pt>
    <dgm:pt modelId="{F8B064C2-8117-4006-B2E2-37C191E9DA13}" type="pres">
      <dgm:prSet presAssocID="{5FAD929F-6B15-4B18-9B79-86E9FE3597BE}" presName="space" presStyleCnt="0"/>
      <dgm:spPr/>
    </dgm:pt>
    <dgm:pt modelId="{E40F963E-AE3B-42EE-B185-AB281B558999}" type="pres">
      <dgm:prSet presAssocID="{6D56C2C6-B426-492C-80FD-A0F4280F50D3}" presName="compositeB" presStyleCnt="0"/>
      <dgm:spPr/>
    </dgm:pt>
    <dgm:pt modelId="{35D02F9F-BA3C-4B3A-89E0-7410A47CF17E}" type="pres">
      <dgm:prSet presAssocID="{6D56C2C6-B426-492C-80FD-A0F4280F50D3}" presName="textB" presStyleLbl="revTx" presStyleIdx="1" presStyleCnt="6" custLinFactY="-49487" custLinFactNeighborX="4184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7517CF-458A-4F3E-8F4F-17822DD9A5FE}" type="pres">
      <dgm:prSet presAssocID="{6D56C2C6-B426-492C-80FD-A0F4280F50D3}" presName="circleB" presStyleLbl="node1" presStyleIdx="1" presStyleCnt="6" custScaleX="54857" custScaleY="54857" custLinFactNeighborX="8360" custLinFactNeighborY="-50478"/>
      <dgm:spPr/>
    </dgm:pt>
    <dgm:pt modelId="{7D6F3E13-924A-4BFF-A77F-8F1B08E101FF}" type="pres">
      <dgm:prSet presAssocID="{6D56C2C6-B426-492C-80FD-A0F4280F50D3}" presName="spaceB" presStyleCnt="0"/>
      <dgm:spPr/>
    </dgm:pt>
    <dgm:pt modelId="{4E852032-FF34-43EA-BFA5-AA9873ECBB0E}" type="pres">
      <dgm:prSet presAssocID="{58459E4C-9728-4D8B-BBA6-71D7F533B624}" presName="space" presStyleCnt="0"/>
      <dgm:spPr/>
    </dgm:pt>
    <dgm:pt modelId="{53E3CE8D-2561-445B-9CFE-7D795E288089}" type="pres">
      <dgm:prSet presAssocID="{301047A6-2A7C-4F39-81B3-3514B0A74EBF}" presName="compositeA" presStyleCnt="0"/>
      <dgm:spPr/>
    </dgm:pt>
    <dgm:pt modelId="{7B53E077-28C4-4B75-9E48-364EC2921A1E}" type="pres">
      <dgm:prSet presAssocID="{301047A6-2A7C-4F39-81B3-3514B0A74EBF}" presName="textA" presStyleLbl="revTx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3A422F-FE0C-40C9-943F-B03A8E214AA8}" type="pres">
      <dgm:prSet presAssocID="{301047A6-2A7C-4F39-81B3-3514B0A74EBF}" presName="circleA" presStyleLbl="node1" presStyleIdx="2" presStyleCnt="6" custScaleX="54857" custScaleY="54857" custLinFactNeighborX="-692" custLinFactNeighborY="-51430"/>
      <dgm:spPr/>
    </dgm:pt>
    <dgm:pt modelId="{44086A03-2753-428C-BEE3-63BA52228ABB}" type="pres">
      <dgm:prSet presAssocID="{301047A6-2A7C-4F39-81B3-3514B0A74EBF}" presName="spaceA" presStyleCnt="0"/>
      <dgm:spPr/>
    </dgm:pt>
    <dgm:pt modelId="{7C7499B2-00D2-45C7-8D09-CE5CED8B56C2}" type="pres">
      <dgm:prSet presAssocID="{76B3C490-4F6F-47F0-83D8-AB259C9CA86F}" presName="space" presStyleCnt="0"/>
      <dgm:spPr/>
    </dgm:pt>
    <dgm:pt modelId="{0DB43570-2017-4309-AFBE-471F273D301A}" type="pres">
      <dgm:prSet presAssocID="{F75A0018-D11B-4668-99E7-6472E7E26539}" presName="compositeB" presStyleCnt="0"/>
      <dgm:spPr/>
    </dgm:pt>
    <dgm:pt modelId="{0AFF80C6-EB3C-4209-B6ED-987E370C5836}" type="pres">
      <dgm:prSet presAssocID="{F75A0018-D11B-4668-99E7-6472E7E26539}" presName="textB" presStyleLbl="revTx" presStyleIdx="3" presStyleCnt="6" custLinFactY="-50000" custLinFactNeighborX="2437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3C2604-7705-418B-84B1-8E857937B109}" type="pres">
      <dgm:prSet presAssocID="{F75A0018-D11B-4668-99E7-6472E7E26539}" presName="circleB" presStyleLbl="node1" presStyleIdx="3" presStyleCnt="6" custScaleX="54857" custScaleY="54857" custLinFactNeighborX="4076" custLinFactNeighborY="-49526"/>
      <dgm:spPr>
        <a:solidFill>
          <a:srgbClr val="C00000"/>
        </a:solidFill>
      </dgm:spPr>
      <dgm:t>
        <a:bodyPr/>
        <a:lstStyle/>
        <a:p>
          <a:endParaRPr lang="en-US"/>
        </a:p>
      </dgm:t>
    </dgm:pt>
    <dgm:pt modelId="{84EFC53B-A113-44B9-A5D6-62EAD9970FB7}" type="pres">
      <dgm:prSet presAssocID="{F75A0018-D11B-4668-99E7-6472E7E26539}" presName="spaceB" presStyleCnt="0"/>
      <dgm:spPr/>
    </dgm:pt>
    <dgm:pt modelId="{E85F8DBF-6DBF-4C51-B71F-C7E31263325F}" type="pres">
      <dgm:prSet presAssocID="{F8F0ECD3-2307-4054-B56C-982798FC2DA1}" presName="space" presStyleCnt="0"/>
      <dgm:spPr/>
    </dgm:pt>
    <dgm:pt modelId="{5AA53853-61AF-436B-AD3B-946F4BB2636A}" type="pres">
      <dgm:prSet presAssocID="{0E88E23B-7CDB-4BF2-9506-9777ACAA6618}" presName="compositeA" presStyleCnt="0"/>
      <dgm:spPr/>
    </dgm:pt>
    <dgm:pt modelId="{4C879B4B-4C96-4798-B7A5-29D1471AB223}" type="pres">
      <dgm:prSet presAssocID="{0E88E23B-7CDB-4BF2-9506-9777ACAA6618}" presName="textA" presStyleLbl="revTx" presStyleIdx="4" presStyleCnt="6" custLinFactNeighborX="36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108B28-4178-4B55-828E-546CE249622C}" type="pres">
      <dgm:prSet presAssocID="{0E88E23B-7CDB-4BF2-9506-9777ACAA6618}" presName="circleA" presStyleLbl="node1" presStyleIdx="4" presStyleCnt="6" custScaleX="54857" custScaleY="54857" custLinFactNeighborX="6760" custLinFactNeighborY="-49526"/>
      <dgm:spPr/>
    </dgm:pt>
    <dgm:pt modelId="{242F2C36-0A9B-4625-A63B-A2EA09C73971}" type="pres">
      <dgm:prSet presAssocID="{0E88E23B-7CDB-4BF2-9506-9777ACAA6618}" presName="spaceA" presStyleCnt="0"/>
      <dgm:spPr/>
    </dgm:pt>
    <dgm:pt modelId="{1CDB9B91-7647-4F16-864F-F5EDF9695A09}" type="pres">
      <dgm:prSet presAssocID="{E3E85CD5-BD3E-4505-96B4-AD360A6F0C76}" presName="space" presStyleCnt="0"/>
      <dgm:spPr/>
    </dgm:pt>
    <dgm:pt modelId="{883BAC6E-34C2-4DC8-84C0-8CAECC54A708}" type="pres">
      <dgm:prSet presAssocID="{D6A239E4-0B81-49A8-931D-154526F0E437}" presName="compositeB" presStyleCnt="0"/>
      <dgm:spPr/>
    </dgm:pt>
    <dgm:pt modelId="{92666CC0-1021-45A2-88A2-F69325D12D56}" type="pres">
      <dgm:prSet presAssocID="{D6A239E4-0B81-49A8-931D-154526F0E437}" presName="textB" presStyleLbl="revTx" presStyleIdx="5" presStyleCnt="6" custLinFactY="-49487" custLinFactNeighborX="-1497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29955C-FB38-4E4B-AA42-950EF2219757}" type="pres">
      <dgm:prSet presAssocID="{D6A239E4-0B81-49A8-931D-154526F0E437}" presName="circleB" presStyleLbl="node1" presStyleIdx="5" presStyleCnt="6" custScaleX="54857" custScaleY="54857" custLinFactNeighborX="-4252" custLinFactNeighborY="-49526"/>
      <dgm:spPr>
        <a:solidFill>
          <a:srgbClr val="C00000"/>
        </a:solidFill>
      </dgm:spPr>
      <dgm:t>
        <a:bodyPr/>
        <a:lstStyle/>
        <a:p>
          <a:endParaRPr lang="en-US"/>
        </a:p>
      </dgm:t>
    </dgm:pt>
    <dgm:pt modelId="{66B9F40F-CBF2-40BA-B15D-75FD1BECB2CD}" type="pres">
      <dgm:prSet presAssocID="{D6A239E4-0B81-49A8-931D-154526F0E437}" presName="spaceB" presStyleCnt="0"/>
      <dgm:spPr/>
    </dgm:pt>
  </dgm:ptLst>
  <dgm:cxnLst>
    <dgm:cxn modelId="{1E41FE89-2087-45BD-A65B-DFEABB517592}" type="presOf" srcId="{0E88E23B-7CDB-4BF2-9506-9777ACAA6618}" destId="{4C879B4B-4C96-4798-B7A5-29D1471AB223}" srcOrd="0" destOrd="0" presId="urn:microsoft.com/office/officeart/2005/8/layout/hProcess11"/>
    <dgm:cxn modelId="{9FFABB68-55B6-4942-8AF7-CA894BD378D9}" srcId="{019DC49B-42BA-49EE-9748-DF5E7979B992}" destId="{F75A0018-D11B-4668-99E7-6472E7E26539}" srcOrd="3" destOrd="0" parTransId="{518AA0A9-FB7A-4FE5-834F-1974BE66ECE4}" sibTransId="{F8F0ECD3-2307-4054-B56C-982798FC2DA1}"/>
    <dgm:cxn modelId="{2F97A6CF-D98D-419E-9A69-A8E4FB72FEA7}" srcId="{019DC49B-42BA-49EE-9748-DF5E7979B992}" destId="{FCFC792E-E18A-4899-8DB8-B26022627C0C}" srcOrd="0" destOrd="0" parTransId="{412B5C8D-F513-4AE6-B710-7C34281B0881}" sibTransId="{5FAD929F-6B15-4B18-9B79-86E9FE3597BE}"/>
    <dgm:cxn modelId="{0F69D6D2-D44A-4AA5-8509-BFCB41828CEC}" type="presOf" srcId="{FCFC792E-E18A-4899-8DB8-B26022627C0C}" destId="{F66D2A51-08F6-4E8F-9B23-779186DAC8B8}" srcOrd="0" destOrd="0" presId="urn:microsoft.com/office/officeart/2005/8/layout/hProcess11"/>
    <dgm:cxn modelId="{826B523F-BA4C-47A3-A1DA-A4343D484712}" type="presOf" srcId="{019DC49B-42BA-49EE-9748-DF5E7979B992}" destId="{11CD1E66-5836-404A-A239-A892A9A6C5B5}" srcOrd="0" destOrd="0" presId="urn:microsoft.com/office/officeart/2005/8/layout/hProcess11"/>
    <dgm:cxn modelId="{B79E6974-D2FC-4FBF-8215-50C661E1B39A}" type="presOf" srcId="{D6A239E4-0B81-49A8-931D-154526F0E437}" destId="{92666CC0-1021-45A2-88A2-F69325D12D56}" srcOrd="0" destOrd="0" presId="urn:microsoft.com/office/officeart/2005/8/layout/hProcess11"/>
    <dgm:cxn modelId="{1C086D9E-E4BE-48E7-ADA5-4B644F9FA3B4}" srcId="{019DC49B-42BA-49EE-9748-DF5E7979B992}" destId="{D6A239E4-0B81-49A8-931D-154526F0E437}" srcOrd="5" destOrd="0" parTransId="{399CDB73-2D46-447F-B3D1-E0A2CBFC652F}" sibTransId="{2D46C199-6D50-4E9F-A8DC-67585410066B}"/>
    <dgm:cxn modelId="{BA749B37-A686-43DB-BCE9-CA313C5C3359}" type="presOf" srcId="{6D56C2C6-B426-492C-80FD-A0F4280F50D3}" destId="{35D02F9F-BA3C-4B3A-89E0-7410A47CF17E}" srcOrd="0" destOrd="0" presId="urn:microsoft.com/office/officeart/2005/8/layout/hProcess11"/>
    <dgm:cxn modelId="{B38ABF37-8D8F-4D3D-AC29-F7D19628D252}" type="presOf" srcId="{301047A6-2A7C-4F39-81B3-3514B0A74EBF}" destId="{7B53E077-28C4-4B75-9E48-364EC2921A1E}" srcOrd="0" destOrd="0" presId="urn:microsoft.com/office/officeart/2005/8/layout/hProcess11"/>
    <dgm:cxn modelId="{33EF72C5-C7F8-4170-BBB3-CB26DB061488}" srcId="{019DC49B-42BA-49EE-9748-DF5E7979B992}" destId="{0E88E23B-7CDB-4BF2-9506-9777ACAA6618}" srcOrd="4" destOrd="0" parTransId="{0EDECDAE-9E7F-4454-9A01-82B9E1FD3BE3}" sibTransId="{E3E85CD5-BD3E-4505-96B4-AD360A6F0C76}"/>
    <dgm:cxn modelId="{8303C373-62A4-42F4-B0E3-1A0E7B5D5E5A}" srcId="{019DC49B-42BA-49EE-9748-DF5E7979B992}" destId="{6D56C2C6-B426-492C-80FD-A0F4280F50D3}" srcOrd="1" destOrd="0" parTransId="{E48C3E99-4C4D-44DA-BA6C-4B2DD76D9EA5}" sibTransId="{58459E4C-9728-4D8B-BBA6-71D7F533B624}"/>
    <dgm:cxn modelId="{B7806A3B-FB9A-4CF6-BDAA-0587460DE6F9}" type="presOf" srcId="{F75A0018-D11B-4668-99E7-6472E7E26539}" destId="{0AFF80C6-EB3C-4209-B6ED-987E370C5836}" srcOrd="0" destOrd="0" presId="urn:microsoft.com/office/officeart/2005/8/layout/hProcess11"/>
    <dgm:cxn modelId="{9D6C868B-5EBA-4B24-B108-88B383D8C546}" srcId="{019DC49B-42BA-49EE-9748-DF5E7979B992}" destId="{301047A6-2A7C-4F39-81B3-3514B0A74EBF}" srcOrd="2" destOrd="0" parTransId="{F8D55C69-9EF8-47CC-8591-3B4555DFDF70}" sibTransId="{76B3C490-4F6F-47F0-83D8-AB259C9CA86F}"/>
    <dgm:cxn modelId="{1610234C-0C35-49F5-B0F0-86B756AE4016}" type="presParOf" srcId="{11CD1E66-5836-404A-A239-A892A9A6C5B5}" destId="{6E6DF5BF-50A6-4AD7-8033-FE9206DCB602}" srcOrd="0" destOrd="0" presId="urn:microsoft.com/office/officeart/2005/8/layout/hProcess11"/>
    <dgm:cxn modelId="{F67E4C10-B638-496B-AC7D-FD76A32D0D2F}" type="presParOf" srcId="{11CD1E66-5836-404A-A239-A892A9A6C5B5}" destId="{CD143DD5-2CCB-45E4-9265-8A22DAE31097}" srcOrd="1" destOrd="0" presId="urn:microsoft.com/office/officeart/2005/8/layout/hProcess11"/>
    <dgm:cxn modelId="{4AA5143A-A4D0-42E7-BFC7-51A6E2AB2FFE}" type="presParOf" srcId="{CD143DD5-2CCB-45E4-9265-8A22DAE31097}" destId="{516A3F7E-5A31-4E48-9518-00F2A4CFEC64}" srcOrd="0" destOrd="0" presId="urn:microsoft.com/office/officeart/2005/8/layout/hProcess11"/>
    <dgm:cxn modelId="{F6DE8672-3B99-45FF-9054-DEDDECDFC932}" type="presParOf" srcId="{516A3F7E-5A31-4E48-9518-00F2A4CFEC64}" destId="{F66D2A51-08F6-4E8F-9B23-779186DAC8B8}" srcOrd="0" destOrd="0" presId="urn:microsoft.com/office/officeart/2005/8/layout/hProcess11"/>
    <dgm:cxn modelId="{28B54A5D-83BC-4D89-B681-AEE1FA241310}" type="presParOf" srcId="{516A3F7E-5A31-4E48-9518-00F2A4CFEC64}" destId="{23D09855-AA04-43C8-9AFF-42B541E9610A}" srcOrd="1" destOrd="0" presId="urn:microsoft.com/office/officeart/2005/8/layout/hProcess11"/>
    <dgm:cxn modelId="{A585C05E-C025-4ABD-B27F-CF21B145BDF2}" type="presParOf" srcId="{516A3F7E-5A31-4E48-9518-00F2A4CFEC64}" destId="{550F5DC8-2022-4794-98CE-24E2BAC421BA}" srcOrd="2" destOrd="0" presId="urn:microsoft.com/office/officeart/2005/8/layout/hProcess11"/>
    <dgm:cxn modelId="{86551428-76AB-4152-A849-CC54C4497F8D}" type="presParOf" srcId="{CD143DD5-2CCB-45E4-9265-8A22DAE31097}" destId="{F8B064C2-8117-4006-B2E2-37C191E9DA13}" srcOrd="1" destOrd="0" presId="urn:microsoft.com/office/officeart/2005/8/layout/hProcess11"/>
    <dgm:cxn modelId="{C3836E98-2B26-4057-9063-A5CAEA70382F}" type="presParOf" srcId="{CD143DD5-2CCB-45E4-9265-8A22DAE31097}" destId="{E40F963E-AE3B-42EE-B185-AB281B558999}" srcOrd="2" destOrd="0" presId="urn:microsoft.com/office/officeart/2005/8/layout/hProcess11"/>
    <dgm:cxn modelId="{F7E0F044-820C-47B2-8652-F3331664515D}" type="presParOf" srcId="{E40F963E-AE3B-42EE-B185-AB281B558999}" destId="{35D02F9F-BA3C-4B3A-89E0-7410A47CF17E}" srcOrd="0" destOrd="0" presId="urn:microsoft.com/office/officeart/2005/8/layout/hProcess11"/>
    <dgm:cxn modelId="{60A12B8A-2B76-4756-B42F-2AC7F9DF6899}" type="presParOf" srcId="{E40F963E-AE3B-42EE-B185-AB281B558999}" destId="{A77517CF-458A-4F3E-8F4F-17822DD9A5FE}" srcOrd="1" destOrd="0" presId="urn:microsoft.com/office/officeart/2005/8/layout/hProcess11"/>
    <dgm:cxn modelId="{41E5A7C3-B969-4A61-A10D-6C431A4C21E9}" type="presParOf" srcId="{E40F963E-AE3B-42EE-B185-AB281B558999}" destId="{7D6F3E13-924A-4BFF-A77F-8F1B08E101FF}" srcOrd="2" destOrd="0" presId="urn:microsoft.com/office/officeart/2005/8/layout/hProcess11"/>
    <dgm:cxn modelId="{6E90BCC7-C164-4ADA-8283-482D7D338439}" type="presParOf" srcId="{CD143DD5-2CCB-45E4-9265-8A22DAE31097}" destId="{4E852032-FF34-43EA-BFA5-AA9873ECBB0E}" srcOrd="3" destOrd="0" presId="urn:microsoft.com/office/officeart/2005/8/layout/hProcess11"/>
    <dgm:cxn modelId="{8B6E67CF-01D5-4CBE-9987-40B13D38FF50}" type="presParOf" srcId="{CD143DD5-2CCB-45E4-9265-8A22DAE31097}" destId="{53E3CE8D-2561-445B-9CFE-7D795E288089}" srcOrd="4" destOrd="0" presId="urn:microsoft.com/office/officeart/2005/8/layout/hProcess11"/>
    <dgm:cxn modelId="{B5E105D8-65A2-4D54-BEEA-14B1626CCE80}" type="presParOf" srcId="{53E3CE8D-2561-445B-9CFE-7D795E288089}" destId="{7B53E077-28C4-4B75-9E48-364EC2921A1E}" srcOrd="0" destOrd="0" presId="urn:microsoft.com/office/officeart/2005/8/layout/hProcess11"/>
    <dgm:cxn modelId="{0EA2F919-D1F7-43CE-98DE-8154A7AE2D7D}" type="presParOf" srcId="{53E3CE8D-2561-445B-9CFE-7D795E288089}" destId="{DC3A422F-FE0C-40C9-943F-B03A8E214AA8}" srcOrd="1" destOrd="0" presId="urn:microsoft.com/office/officeart/2005/8/layout/hProcess11"/>
    <dgm:cxn modelId="{7737F0E5-35C7-4331-924E-2350B6B528DC}" type="presParOf" srcId="{53E3CE8D-2561-445B-9CFE-7D795E288089}" destId="{44086A03-2753-428C-BEE3-63BA52228ABB}" srcOrd="2" destOrd="0" presId="urn:microsoft.com/office/officeart/2005/8/layout/hProcess11"/>
    <dgm:cxn modelId="{D66BF7F1-8BC0-4D9B-87E3-A4D9F1CACF5D}" type="presParOf" srcId="{CD143DD5-2CCB-45E4-9265-8A22DAE31097}" destId="{7C7499B2-00D2-45C7-8D09-CE5CED8B56C2}" srcOrd="5" destOrd="0" presId="urn:microsoft.com/office/officeart/2005/8/layout/hProcess11"/>
    <dgm:cxn modelId="{E413A416-50BD-4D92-A810-AD228F04702B}" type="presParOf" srcId="{CD143DD5-2CCB-45E4-9265-8A22DAE31097}" destId="{0DB43570-2017-4309-AFBE-471F273D301A}" srcOrd="6" destOrd="0" presId="urn:microsoft.com/office/officeart/2005/8/layout/hProcess11"/>
    <dgm:cxn modelId="{5C65C314-6052-4F10-B853-A5060548E0FF}" type="presParOf" srcId="{0DB43570-2017-4309-AFBE-471F273D301A}" destId="{0AFF80C6-EB3C-4209-B6ED-987E370C5836}" srcOrd="0" destOrd="0" presId="urn:microsoft.com/office/officeart/2005/8/layout/hProcess11"/>
    <dgm:cxn modelId="{FC67C0A3-D168-4191-BD61-338471CE6937}" type="presParOf" srcId="{0DB43570-2017-4309-AFBE-471F273D301A}" destId="{623C2604-7705-418B-84B1-8E857937B109}" srcOrd="1" destOrd="0" presId="urn:microsoft.com/office/officeart/2005/8/layout/hProcess11"/>
    <dgm:cxn modelId="{375AC170-056F-48F0-B228-CC92BAD17DC0}" type="presParOf" srcId="{0DB43570-2017-4309-AFBE-471F273D301A}" destId="{84EFC53B-A113-44B9-A5D6-62EAD9970FB7}" srcOrd="2" destOrd="0" presId="urn:microsoft.com/office/officeart/2005/8/layout/hProcess11"/>
    <dgm:cxn modelId="{E3C616FC-5F7C-4718-8711-0FDD060CD0A4}" type="presParOf" srcId="{CD143DD5-2CCB-45E4-9265-8A22DAE31097}" destId="{E85F8DBF-6DBF-4C51-B71F-C7E31263325F}" srcOrd="7" destOrd="0" presId="urn:microsoft.com/office/officeart/2005/8/layout/hProcess11"/>
    <dgm:cxn modelId="{C9257B36-A32C-4A21-897E-E7BFC29512B2}" type="presParOf" srcId="{CD143DD5-2CCB-45E4-9265-8A22DAE31097}" destId="{5AA53853-61AF-436B-AD3B-946F4BB2636A}" srcOrd="8" destOrd="0" presId="urn:microsoft.com/office/officeart/2005/8/layout/hProcess11"/>
    <dgm:cxn modelId="{2E9E783A-76D2-4CBF-9AF8-F3F17969CB15}" type="presParOf" srcId="{5AA53853-61AF-436B-AD3B-946F4BB2636A}" destId="{4C879B4B-4C96-4798-B7A5-29D1471AB223}" srcOrd="0" destOrd="0" presId="urn:microsoft.com/office/officeart/2005/8/layout/hProcess11"/>
    <dgm:cxn modelId="{6607FD94-6232-4204-A9EB-E60EFD79DFC3}" type="presParOf" srcId="{5AA53853-61AF-436B-AD3B-946F4BB2636A}" destId="{90108B28-4178-4B55-828E-546CE249622C}" srcOrd="1" destOrd="0" presId="urn:microsoft.com/office/officeart/2005/8/layout/hProcess11"/>
    <dgm:cxn modelId="{CECFBA6C-C676-4256-AB7F-A52E42333F5A}" type="presParOf" srcId="{5AA53853-61AF-436B-AD3B-946F4BB2636A}" destId="{242F2C36-0A9B-4625-A63B-A2EA09C73971}" srcOrd="2" destOrd="0" presId="urn:microsoft.com/office/officeart/2005/8/layout/hProcess11"/>
    <dgm:cxn modelId="{B58ECC55-5C49-440C-AB65-A69A2C093461}" type="presParOf" srcId="{CD143DD5-2CCB-45E4-9265-8A22DAE31097}" destId="{1CDB9B91-7647-4F16-864F-F5EDF9695A09}" srcOrd="9" destOrd="0" presId="urn:microsoft.com/office/officeart/2005/8/layout/hProcess11"/>
    <dgm:cxn modelId="{2F891546-F352-4748-8674-1DDE5332A7DF}" type="presParOf" srcId="{CD143DD5-2CCB-45E4-9265-8A22DAE31097}" destId="{883BAC6E-34C2-4DC8-84C0-8CAECC54A708}" srcOrd="10" destOrd="0" presId="urn:microsoft.com/office/officeart/2005/8/layout/hProcess11"/>
    <dgm:cxn modelId="{40C1C4FD-047F-447B-871A-39DA3B1A93A4}" type="presParOf" srcId="{883BAC6E-34C2-4DC8-84C0-8CAECC54A708}" destId="{92666CC0-1021-45A2-88A2-F69325D12D56}" srcOrd="0" destOrd="0" presId="urn:microsoft.com/office/officeart/2005/8/layout/hProcess11"/>
    <dgm:cxn modelId="{5EC0A7E9-782C-45DC-95CD-4B421AEB8732}" type="presParOf" srcId="{883BAC6E-34C2-4DC8-84C0-8CAECC54A708}" destId="{E829955C-FB38-4E4B-AA42-950EF2219757}" srcOrd="1" destOrd="0" presId="urn:microsoft.com/office/officeart/2005/8/layout/hProcess11"/>
    <dgm:cxn modelId="{A9C6F858-5638-4003-9F26-8E5888EDCB5C}" type="presParOf" srcId="{883BAC6E-34C2-4DC8-84C0-8CAECC54A708}" destId="{66B9F40F-CBF2-40BA-B15D-75FD1BECB2CD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19DC49B-42BA-49EE-9748-DF5E7979B992}" type="doc">
      <dgm:prSet loTypeId="urn:microsoft.com/office/officeart/2005/8/layout/hProcess11" loCatId="process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D56C2C6-B426-492C-80FD-A0F4280F50D3}">
      <dgm:prSet custT="1"/>
      <dgm:spPr/>
      <dgm:t>
        <a:bodyPr anchor="b" anchorCtr="0"/>
        <a:lstStyle/>
        <a:p>
          <a:pPr rtl="0"/>
          <a:r>
            <a:rPr lang="en-US" sz="1400" b="1" dirty="0" smtClean="0"/>
            <a:t>Mercury and Air Toxics Standards (MATS)</a:t>
          </a:r>
          <a:endParaRPr lang="en-US" sz="1400" b="1" dirty="0"/>
        </a:p>
      </dgm:t>
    </dgm:pt>
    <dgm:pt modelId="{E48C3E99-4C4D-44DA-BA6C-4B2DD76D9EA5}" type="parTrans" cxnId="{8303C373-62A4-42F4-B0E3-1A0E7B5D5E5A}">
      <dgm:prSet/>
      <dgm:spPr/>
      <dgm:t>
        <a:bodyPr/>
        <a:lstStyle/>
        <a:p>
          <a:endParaRPr lang="en-US"/>
        </a:p>
      </dgm:t>
    </dgm:pt>
    <dgm:pt modelId="{58459E4C-9728-4D8B-BBA6-71D7F533B624}" type="sibTrans" cxnId="{8303C373-62A4-42F4-B0E3-1A0E7B5D5E5A}">
      <dgm:prSet/>
      <dgm:spPr/>
      <dgm:t>
        <a:bodyPr/>
        <a:lstStyle/>
        <a:p>
          <a:endParaRPr lang="en-US"/>
        </a:p>
      </dgm:t>
    </dgm:pt>
    <dgm:pt modelId="{F75A0018-D11B-4668-99E7-6472E7E26539}">
      <dgm:prSet custT="1"/>
      <dgm:spPr/>
      <dgm:t>
        <a:bodyPr anchor="b" anchorCtr="0"/>
        <a:lstStyle/>
        <a:p>
          <a:pPr rtl="0"/>
          <a:r>
            <a:rPr lang="en-US" sz="1400" b="1" dirty="0" smtClean="0"/>
            <a:t>Regional </a:t>
          </a:r>
          <a:r>
            <a:rPr lang="en-US" sz="1400" b="1" smtClean="0"/>
            <a:t>Haze Federal </a:t>
          </a:r>
          <a:r>
            <a:rPr lang="en-US" sz="1400" b="1" dirty="0" smtClean="0"/>
            <a:t>Plan</a:t>
          </a:r>
          <a:endParaRPr lang="en-US" sz="1400" b="1" dirty="0"/>
        </a:p>
      </dgm:t>
    </dgm:pt>
    <dgm:pt modelId="{518AA0A9-FB7A-4FE5-834F-1974BE66ECE4}" type="parTrans" cxnId="{9FFABB68-55B6-4942-8AF7-CA894BD378D9}">
      <dgm:prSet/>
      <dgm:spPr/>
      <dgm:t>
        <a:bodyPr/>
        <a:lstStyle/>
        <a:p>
          <a:endParaRPr lang="en-US"/>
        </a:p>
      </dgm:t>
    </dgm:pt>
    <dgm:pt modelId="{F8F0ECD3-2307-4054-B56C-982798FC2DA1}" type="sibTrans" cxnId="{9FFABB68-55B6-4942-8AF7-CA894BD378D9}">
      <dgm:prSet/>
      <dgm:spPr/>
      <dgm:t>
        <a:bodyPr/>
        <a:lstStyle/>
        <a:p>
          <a:endParaRPr lang="en-US"/>
        </a:p>
      </dgm:t>
    </dgm:pt>
    <dgm:pt modelId="{0E88E23B-7CDB-4BF2-9506-9777ACAA6618}">
      <dgm:prSet custT="1"/>
      <dgm:spPr/>
      <dgm:t>
        <a:bodyPr/>
        <a:lstStyle/>
        <a:p>
          <a:pPr rtl="0"/>
          <a:r>
            <a:rPr lang="en-US" sz="1400" b="1" dirty="0" smtClean="0"/>
            <a:t>Clean Water Act Section 316(b)</a:t>
          </a:r>
          <a:endParaRPr lang="en-US" sz="1400" b="1" dirty="0"/>
        </a:p>
      </dgm:t>
    </dgm:pt>
    <dgm:pt modelId="{0EDECDAE-9E7F-4454-9A01-82B9E1FD3BE3}" type="parTrans" cxnId="{33EF72C5-C7F8-4170-BBB3-CB26DB061488}">
      <dgm:prSet/>
      <dgm:spPr/>
      <dgm:t>
        <a:bodyPr/>
        <a:lstStyle/>
        <a:p>
          <a:endParaRPr lang="en-US"/>
        </a:p>
      </dgm:t>
    </dgm:pt>
    <dgm:pt modelId="{E3E85CD5-BD3E-4505-96B4-AD360A6F0C76}" type="sibTrans" cxnId="{33EF72C5-C7F8-4170-BBB3-CB26DB061488}">
      <dgm:prSet/>
      <dgm:spPr/>
      <dgm:t>
        <a:bodyPr/>
        <a:lstStyle/>
        <a:p>
          <a:endParaRPr lang="en-US"/>
        </a:p>
      </dgm:t>
    </dgm:pt>
    <dgm:pt modelId="{301047A6-2A7C-4F39-81B3-3514B0A74EBF}">
      <dgm:prSet custT="1"/>
      <dgm:spPr/>
      <dgm:t>
        <a:bodyPr/>
        <a:lstStyle/>
        <a:p>
          <a:pPr rtl="0"/>
          <a:r>
            <a:rPr lang="en-US" sz="1400" b="1" smtClean="0"/>
            <a:t>Ash </a:t>
          </a:r>
          <a:r>
            <a:rPr lang="en-US" sz="1400" b="1" dirty="0" smtClean="0"/>
            <a:t>Disposal Rule</a:t>
          </a:r>
          <a:endParaRPr lang="en-US" sz="1400" b="1" dirty="0"/>
        </a:p>
      </dgm:t>
    </dgm:pt>
    <dgm:pt modelId="{F8D55C69-9EF8-47CC-8591-3B4555DFDF70}" type="parTrans" cxnId="{9D6C868B-5EBA-4B24-B108-88B383D8C546}">
      <dgm:prSet/>
      <dgm:spPr/>
      <dgm:t>
        <a:bodyPr/>
        <a:lstStyle/>
        <a:p>
          <a:endParaRPr lang="en-US"/>
        </a:p>
      </dgm:t>
    </dgm:pt>
    <dgm:pt modelId="{76B3C490-4F6F-47F0-83D8-AB259C9CA86F}" type="sibTrans" cxnId="{9D6C868B-5EBA-4B24-B108-88B383D8C546}">
      <dgm:prSet/>
      <dgm:spPr/>
      <dgm:t>
        <a:bodyPr/>
        <a:lstStyle/>
        <a:p>
          <a:endParaRPr lang="en-US"/>
        </a:p>
      </dgm:t>
    </dgm:pt>
    <dgm:pt modelId="{D6A239E4-0B81-49A8-931D-154526F0E437}">
      <dgm:prSet custT="1"/>
      <dgm:spPr/>
      <dgm:t>
        <a:bodyPr anchor="b" anchorCtr="0"/>
        <a:lstStyle/>
        <a:p>
          <a:pPr rtl="0"/>
          <a:r>
            <a:rPr lang="en-US" sz="1400" b="1" dirty="0" smtClean="0"/>
            <a:t>Clean Power Plan</a:t>
          </a:r>
          <a:endParaRPr lang="en-US" sz="1400" b="1" dirty="0"/>
        </a:p>
      </dgm:t>
    </dgm:pt>
    <dgm:pt modelId="{2D46C199-6D50-4E9F-A8DC-67585410066B}" type="sibTrans" cxnId="{1C086D9E-E4BE-48E7-ADA5-4B644F9FA3B4}">
      <dgm:prSet/>
      <dgm:spPr/>
      <dgm:t>
        <a:bodyPr/>
        <a:lstStyle/>
        <a:p>
          <a:endParaRPr lang="en-US"/>
        </a:p>
      </dgm:t>
    </dgm:pt>
    <dgm:pt modelId="{399CDB73-2D46-447F-B3D1-E0A2CBFC652F}" type="parTrans" cxnId="{1C086D9E-E4BE-48E7-ADA5-4B644F9FA3B4}">
      <dgm:prSet/>
      <dgm:spPr/>
      <dgm:t>
        <a:bodyPr/>
        <a:lstStyle/>
        <a:p>
          <a:endParaRPr lang="en-US"/>
        </a:p>
      </dgm:t>
    </dgm:pt>
    <dgm:pt modelId="{FCFC792E-E18A-4899-8DB8-B26022627C0C}">
      <dgm:prSet custT="1"/>
      <dgm:spPr/>
      <dgm:t>
        <a:bodyPr/>
        <a:lstStyle/>
        <a:p>
          <a:pPr rtl="0"/>
          <a:r>
            <a:rPr lang="en-US" sz="1400" b="1" dirty="0" smtClean="0">
              <a:solidFill>
                <a:schemeClr val="tx1"/>
              </a:solidFill>
            </a:rPr>
            <a:t>Cross-State Air Pollution Rule (CSAPR)</a:t>
          </a:r>
          <a:endParaRPr lang="en-US" sz="1400" b="1" dirty="0">
            <a:solidFill>
              <a:schemeClr val="tx1"/>
            </a:solidFill>
          </a:endParaRPr>
        </a:p>
      </dgm:t>
    </dgm:pt>
    <dgm:pt modelId="{412B5C8D-F513-4AE6-B710-7C34281B0881}" type="parTrans" cxnId="{2F97A6CF-D98D-419E-9A69-A8E4FB72FEA7}">
      <dgm:prSet/>
      <dgm:spPr/>
      <dgm:t>
        <a:bodyPr/>
        <a:lstStyle/>
        <a:p>
          <a:endParaRPr lang="en-US"/>
        </a:p>
      </dgm:t>
    </dgm:pt>
    <dgm:pt modelId="{5FAD929F-6B15-4B18-9B79-86E9FE3597BE}" type="sibTrans" cxnId="{2F97A6CF-D98D-419E-9A69-A8E4FB72FEA7}">
      <dgm:prSet/>
      <dgm:spPr/>
      <dgm:t>
        <a:bodyPr/>
        <a:lstStyle/>
        <a:p>
          <a:endParaRPr lang="en-US"/>
        </a:p>
      </dgm:t>
    </dgm:pt>
    <dgm:pt modelId="{11CD1E66-5836-404A-A239-A892A9A6C5B5}" type="pres">
      <dgm:prSet presAssocID="{019DC49B-42BA-49EE-9748-DF5E7979B99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E6DF5BF-50A6-4AD7-8033-FE9206DCB602}" type="pres">
      <dgm:prSet presAssocID="{019DC49B-42BA-49EE-9748-DF5E7979B992}" presName="arrow" presStyleLbl="bgShp" presStyleIdx="0" presStyleCnt="1"/>
      <dgm:spPr/>
      <dgm:t>
        <a:bodyPr/>
        <a:lstStyle/>
        <a:p>
          <a:endParaRPr lang="en-US"/>
        </a:p>
      </dgm:t>
    </dgm:pt>
    <dgm:pt modelId="{CD143DD5-2CCB-45E4-9265-8A22DAE31097}" type="pres">
      <dgm:prSet presAssocID="{019DC49B-42BA-49EE-9748-DF5E7979B992}" presName="points" presStyleCnt="0"/>
      <dgm:spPr/>
    </dgm:pt>
    <dgm:pt modelId="{516A3F7E-5A31-4E48-9518-00F2A4CFEC64}" type="pres">
      <dgm:prSet presAssocID="{FCFC792E-E18A-4899-8DB8-B26022627C0C}" presName="compositeA" presStyleCnt="0"/>
      <dgm:spPr/>
    </dgm:pt>
    <dgm:pt modelId="{F66D2A51-08F6-4E8F-9B23-779186DAC8B8}" type="pres">
      <dgm:prSet presAssocID="{FCFC792E-E18A-4899-8DB8-B26022627C0C}" presName="textA" presStyleLbl="revTx" presStyleIdx="0" presStyleCnt="6" custLinFactNeighborX="121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D09855-AA04-43C8-9AFF-42B541E9610A}" type="pres">
      <dgm:prSet presAssocID="{FCFC792E-E18A-4899-8DB8-B26022627C0C}" presName="circleA" presStyleLbl="node1" presStyleIdx="0" presStyleCnt="6" custScaleX="54857" custScaleY="54857" custLinFactNeighborX="27352" custLinFactNeighborY="-49526"/>
      <dgm:spPr/>
      <dgm:t>
        <a:bodyPr/>
        <a:lstStyle/>
        <a:p>
          <a:endParaRPr lang="en-US"/>
        </a:p>
      </dgm:t>
    </dgm:pt>
    <dgm:pt modelId="{550F5DC8-2022-4794-98CE-24E2BAC421BA}" type="pres">
      <dgm:prSet presAssocID="{FCFC792E-E18A-4899-8DB8-B26022627C0C}" presName="spaceA" presStyleCnt="0"/>
      <dgm:spPr/>
    </dgm:pt>
    <dgm:pt modelId="{F8B064C2-8117-4006-B2E2-37C191E9DA13}" type="pres">
      <dgm:prSet presAssocID="{5FAD929F-6B15-4B18-9B79-86E9FE3597BE}" presName="space" presStyleCnt="0"/>
      <dgm:spPr/>
    </dgm:pt>
    <dgm:pt modelId="{E40F963E-AE3B-42EE-B185-AB281B558999}" type="pres">
      <dgm:prSet presAssocID="{6D56C2C6-B426-492C-80FD-A0F4280F50D3}" presName="compositeB" presStyleCnt="0"/>
      <dgm:spPr/>
    </dgm:pt>
    <dgm:pt modelId="{35D02F9F-BA3C-4B3A-89E0-7410A47CF17E}" type="pres">
      <dgm:prSet presAssocID="{6D56C2C6-B426-492C-80FD-A0F4280F50D3}" presName="textB" presStyleLbl="revTx" presStyleIdx="1" presStyleCnt="6" custLinFactY="-49487" custLinFactNeighborX="4184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7517CF-458A-4F3E-8F4F-17822DD9A5FE}" type="pres">
      <dgm:prSet presAssocID="{6D56C2C6-B426-492C-80FD-A0F4280F50D3}" presName="circleB" presStyleLbl="node1" presStyleIdx="1" presStyleCnt="6" custScaleX="54857" custScaleY="54857" custLinFactNeighborX="8360" custLinFactNeighborY="-50478"/>
      <dgm:spPr/>
    </dgm:pt>
    <dgm:pt modelId="{7D6F3E13-924A-4BFF-A77F-8F1B08E101FF}" type="pres">
      <dgm:prSet presAssocID="{6D56C2C6-B426-492C-80FD-A0F4280F50D3}" presName="spaceB" presStyleCnt="0"/>
      <dgm:spPr/>
    </dgm:pt>
    <dgm:pt modelId="{4E852032-FF34-43EA-BFA5-AA9873ECBB0E}" type="pres">
      <dgm:prSet presAssocID="{58459E4C-9728-4D8B-BBA6-71D7F533B624}" presName="space" presStyleCnt="0"/>
      <dgm:spPr/>
    </dgm:pt>
    <dgm:pt modelId="{53E3CE8D-2561-445B-9CFE-7D795E288089}" type="pres">
      <dgm:prSet presAssocID="{301047A6-2A7C-4F39-81B3-3514B0A74EBF}" presName="compositeA" presStyleCnt="0"/>
      <dgm:spPr/>
    </dgm:pt>
    <dgm:pt modelId="{7B53E077-28C4-4B75-9E48-364EC2921A1E}" type="pres">
      <dgm:prSet presAssocID="{301047A6-2A7C-4F39-81B3-3514B0A74EBF}" presName="textA" presStyleLbl="revTx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3A422F-FE0C-40C9-943F-B03A8E214AA8}" type="pres">
      <dgm:prSet presAssocID="{301047A6-2A7C-4F39-81B3-3514B0A74EBF}" presName="circleA" presStyleLbl="node1" presStyleIdx="2" presStyleCnt="6" custScaleX="54857" custScaleY="54857" custLinFactNeighborX="-692" custLinFactNeighborY="-51430"/>
      <dgm:spPr/>
    </dgm:pt>
    <dgm:pt modelId="{44086A03-2753-428C-BEE3-63BA52228ABB}" type="pres">
      <dgm:prSet presAssocID="{301047A6-2A7C-4F39-81B3-3514B0A74EBF}" presName="spaceA" presStyleCnt="0"/>
      <dgm:spPr/>
    </dgm:pt>
    <dgm:pt modelId="{7C7499B2-00D2-45C7-8D09-CE5CED8B56C2}" type="pres">
      <dgm:prSet presAssocID="{76B3C490-4F6F-47F0-83D8-AB259C9CA86F}" presName="space" presStyleCnt="0"/>
      <dgm:spPr/>
    </dgm:pt>
    <dgm:pt modelId="{0DB43570-2017-4309-AFBE-471F273D301A}" type="pres">
      <dgm:prSet presAssocID="{F75A0018-D11B-4668-99E7-6472E7E26539}" presName="compositeB" presStyleCnt="0"/>
      <dgm:spPr/>
    </dgm:pt>
    <dgm:pt modelId="{0AFF80C6-EB3C-4209-B6ED-987E370C5836}" type="pres">
      <dgm:prSet presAssocID="{F75A0018-D11B-4668-99E7-6472E7E26539}" presName="textB" presStyleLbl="revTx" presStyleIdx="3" presStyleCnt="6" custLinFactY="-50000" custLinFactNeighborX="2437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3C2604-7705-418B-84B1-8E857937B109}" type="pres">
      <dgm:prSet presAssocID="{F75A0018-D11B-4668-99E7-6472E7E26539}" presName="circleB" presStyleLbl="node1" presStyleIdx="3" presStyleCnt="6" custScaleX="54857" custScaleY="54857" custLinFactNeighborX="4076" custLinFactNeighborY="-49526"/>
      <dgm:spPr>
        <a:solidFill>
          <a:srgbClr val="C00000"/>
        </a:solidFill>
      </dgm:spPr>
      <dgm:t>
        <a:bodyPr/>
        <a:lstStyle/>
        <a:p>
          <a:endParaRPr lang="en-US"/>
        </a:p>
      </dgm:t>
    </dgm:pt>
    <dgm:pt modelId="{84EFC53B-A113-44B9-A5D6-62EAD9970FB7}" type="pres">
      <dgm:prSet presAssocID="{F75A0018-D11B-4668-99E7-6472E7E26539}" presName="spaceB" presStyleCnt="0"/>
      <dgm:spPr/>
    </dgm:pt>
    <dgm:pt modelId="{E85F8DBF-6DBF-4C51-B71F-C7E31263325F}" type="pres">
      <dgm:prSet presAssocID="{F8F0ECD3-2307-4054-B56C-982798FC2DA1}" presName="space" presStyleCnt="0"/>
      <dgm:spPr/>
    </dgm:pt>
    <dgm:pt modelId="{5AA53853-61AF-436B-AD3B-946F4BB2636A}" type="pres">
      <dgm:prSet presAssocID="{0E88E23B-7CDB-4BF2-9506-9777ACAA6618}" presName="compositeA" presStyleCnt="0"/>
      <dgm:spPr/>
    </dgm:pt>
    <dgm:pt modelId="{4C879B4B-4C96-4798-B7A5-29D1471AB223}" type="pres">
      <dgm:prSet presAssocID="{0E88E23B-7CDB-4BF2-9506-9777ACAA6618}" presName="textA" presStyleLbl="revTx" presStyleIdx="4" presStyleCnt="6" custLinFactNeighborX="36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108B28-4178-4B55-828E-546CE249622C}" type="pres">
      <dgm:prSet presAssocID="{0E88E23B-7CDB-4BF2-9506-9777ACAA6618}" presName="circleA" presStyleLbl="node1" presStyleIdx="4" presStyleCnt="6" custScaleX="54857" custScaleY="54857" custLinFactNeighborX="6760" custLinFactNeighborY="-49526"/>
      <dgm:spPr/>
    </dgm:pt>
    <dgm:pt modelId="{242F2C36-0A9B-4625-A63B-A2EA09C73971}" type="pres">
      <dgm:prSet presAssocID="{0E88E23B-7CDB-4BF2-9506-9777ACAA6618}" presName="spaceA" presStyleCnt="0"/>
      <dgm:spPr/>
    </dgm:pt>
    <dgm:pt modelId="{1CDB9B91-7647-4F16-864F-F5EDF9695A09}" type="pres">
      <dgm:prSet presAssocID="{E3E85CD5-BD3E-4505-96B4-AD360A6F0C76}" presName="space" presStyleCnt="0"/>
      <dgm:spPr/>
    </dgm:pt>
    <dgm:pt modelId="{883BAC6E-34C2-4DC8-84C0-8CAECC54A708}" type="pres">
      <dgm:prSet presAssocID="{D6A239E4-0B81-49A8-931D-154526F0E437}" presName="compositeB" presStyleCnt="0"/>
      <dgm:spPr/>
    </dgm:pt>
    <dgm:pt modelId="{92666CC0-1021-45A2-88A2-F69325D12D56}" type="pres">
      <dgm:prSet presAssocID="{D6A239E4-0B81-49A8-931D-154526F0E437}" presName="textB" presStyleLbl="revTx" presStyleIdx="5" presStyleCnt="6" custLinFactY="-49487" custLinFactNeighborX="-1497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29955C-FB38-4E4B-AA42-950EF2219757}" type="pres">
      <dgm:prSet presAssocID="{D6A239E4-0B81-49A8-931D-154526F0E437}" presName="circleB" presStyleLbl="node1" presStyleIdx="5" presStyleCnt="6" custScaleX="54857" custScaleY="54857" custLinFactNeighborX="-4252" custLinFactNeighborY="-49526"/>
      <dgm:spPr>
        <a:solidFill>
          <a:srgbClr val="C00000"/>
        </a:solidFill>
      </dgm:spPr>
      <dgm:t>
        <a:bodyPr/>
        <a:lstStyle/>
        <a:p>
          <a:endParaRPr lang="en-US"/>
        </a:p>
      </dgm:t>
    </dgm:pt>
    <dgm:pt modelId="{66B9F40F-CBF2-40BA-B15D-75FD1BECB2CD}" type="pres">
      <dgm:prSet presAssocID="{D6A239E4-0B81-49A8-931D-154526F0E437}" presName="spaceB" presStyleCnt="0"/>
      <dgm:spPr/>
    </dgm:pt>
  </dgm:ptLst>
  <dgm:cxnLst>
    <dgm:cxn modelId="{33A16871-61DC-4512-8786-C8D964308DF2}" type="presOf" srcId="{019DC49B-42BA-49EE-9748-DF5E7979B992}" destId="{11CD1E66-5836-404A-A239-A892A9A6C5B5}" srcOrd="0" destOrd="0" presId="urn:microsoft.com/office/officeart/2005/8/layout/hProcess11"/>
    <dgm:cxn modelId="{9FFABB68-55B6-4942-8AF7-CA894BD378D9}" srcId="{019DC49B-42BA-49EE-9748-DF5E7979B992}" destId="{F75A0018-D11B-4668-99E7-6472E7E26539}" srcOrd="3" destOrd="0" parTransId="{518AA0A9-FB7A-4FE5-834F-1974BE66ECE4}" sibTransId="{F8F0ECD3-2307-4054-B56C-982798FC2DA1}"/>
    <dgm:cxn modelId="{6F0B58C5-7EC9-403F-84D8-8CB1BBABCF0C}" type="presOf" srcId="{6D56C2C6-B426-492C-80FD-A0F4280F50D3}" destId="{35D02F9F-BA3C-4B3A-89E0-7410A47CF17E}" srcOrd="0" destOrd="0" presId="urn:microsoft.com/office/officeart/2005/8/layout/hProcess11"/>
    <dgm:cxn modelId="{2F97A6CF-D98D-419E-9A69-A8E4FB72FEA7}" srcId="{019DC49B-42BA-49EE-9748-DF5E7979B992}" destId="{FCFC792E-E18A-4899-8DB8-B26022627C0C}" srcOrd="0" destOrd="0" parTransId="{412B5C8D-F513-4AE6-B710-7C34281B0881}" sibTransId="{5FAD929F-6B15-4B18-9B79-86E9FE3597BE}"/>
    <dgm:cxn modelId="{3F4B419E-4492-448D-9AB2-B399CA15B17E}" type="presOf" srcId="{301047A6-2A7C-4F39-81B3-3514B0A74EBF}" destId="{7B53E077-28C4-4B75-9E48-364EC2921A1E}" srcOrd="0" destOrd="0" presId="urn:microsoft.com/office/officeart/2005/8/layout/hProcess11"/>
    <dgm:cxn modelId="{35A56E22-6278-448C-ABC0-D318E663D1DE}" type="presOf" srcId="{0E88E23B-7CDB-4BF2-9506-9777ACAA6618}" destId="{4C879B4B-4C96-4798-B7A5-29D1471AB223}" srcOrd="0" destOrd="0" presId="urn:microsoft.com/office/officeart/2005/8/layout/hProcess11"/>
    <dgm:cxn modelId="{141B60C8-0628-4BA9-A0D9-004A7FACA6BE}" type="presOf" srcId="{FCFC792E-E18A-4899-8DB8-B26022627C0C}" destId="{F66D2A51-08F6-4E8F-9B23-779186DAC8B8}" srcOrd="0" destOrd="0" presId="urn:microsoft.com/office/officeart/2005/8/layout/hProcess11"/>
    <dgm:cxn modelId="{1C086D9E-E4BE-48E7-ADA5-4B644F9FA3B4}" srcId="{019DC49B-42BA-49EE-9748-DF5E7979B992}" destId="{D6A239E4-0B81-49A8-931D-154526F0E437}" srcOrd="5" destOrd="0" parTransId="{399CDB73-2D46-447F-B3D1-E0A2CBFC652F}" sibTransId="{2D46C199-6D50-4E9F-A8DC-67585410066B}"/>
    <dgm:cxn modelId="{33EF72C5-C7F8-4170-BBB3-CB26DB061488}" srcId="{019DC49B-42BA-49EE-9748-DF5E7979B992}" destId="{0E88E23B-7CDB-4BF2-9506-9777ACAA6618}" srcOrd="4" destOrd="0" parTransId="{0EDECDAE-9E7F-4454-9A01-82B9E1FD3BE3}" sibTransId="{E3E85CD5-BD3E-4505-96B4-AD360A6F0C76}"/>
    <dgm:cxn modelId="{1DB8C11A-F7ED-4DB1-9905-B930AF29156B}" type="presOf" srcId="{D6A239E4-0B81-49A8-931D-154526F0E437}" destId="{92666CC0-1021-45A2-88A2-F69325D12D56}" srcOrd="0" destOrd="0" presId="urn:microsoft.com/office/officeart/2005/8/layout/hProcess11"/>
    <dgm:cxn modelId="{7B1DD09A-D13B-4B9C-B567-C9FD46576AEB}" type="presOf" srcId="{F75A0018-D11B-4668-99E7-6472E7E26539}" destId="{0AFF80C6-EB3C-4209-B6ED-987E370C5836}" srcOrd="0" destOrd="0" presId="urn:microsoft.com/office/officeart/2005/8/layout/hProcess11"/>
    <dgm:cxn modelId="{8303C373-62A4-42F4-B0E3-1A0E7B5D5E5A}" srcId="{019DC49B-42BA-49EE-9748-DF5E7979B992}" destId="{6D56C2C6-B426-492C-80FD-A0F4280F50D3}" srcOrd="1" destOrd="0" parTransId="{E48C3E99-4C4D-44DA-BA6C-4B2DD76D9EA5}" sibTransId="{58459E4C-9728-4D8B-BBA6-71D7F533B624}"/>
    <dgm:cxn modelId="{9D6C868B-5EBA-4B24-B108-88B383D8C546}" srcId="{019DC49B-42BA-49EE-9748-DF5E7979B992}" destId="{301047A6-2A7C-4F39-81B3-3514B0A74EBF}" srcOrd="2" destOrd="0" parTransId="{F8D55C69-9EF8-47CC-8591-3B4555DFDF70}" sibTransId="{76B3C490-4F6F-47F0-83D8-AB259C9CA86F}"/>
    <dgm:cxn modelId="{1D032B8C-319D-4CE1-950B-73145546F8C9}" type="presParOf" srcId="{11CD1E66-5836-404A-A239-A892A9A6C5B5}" destId="{6E6DF5BF-50A6-4AD7-8033-FE9206DCB602}" srcOrd="0" destOrd="0" presId="urn:microsoft.com/office/officeart/2005/8/layout/hProcess11"/>
    <dgm:cxn modelId="{19CA3974-0336-45A6-961C-B4FF54612FA0}" type="presParOf" srcId="{11CD1E66-5836-404A-A239-A892A9A6C5B5}" destId="{CD143DD5-2CCB-45E4-9265-8A22DAE31097}" srcOrd="1" destOrd="0" presId="urn:microsoft.com/office/officeart/2005/8/layout/hProcess11"/>
    <dgm:cxn modelId="{B2A6CACF-E365-4C6A-871A-1496E8EBBA74}" type="presParOf" srcId="{CD143DD5-2CCB-45E4-9265-8A22DAE31097}" destId="{516A3F7E-5A31-4E48-9518-00F2A4CFEC64}" srcOrd="0" destOrd="0" presId="urn:microsoft.com/office/officeart/2005/8/layout/hProcess11"/>
    <dgm:cxn modelId="{9ED8BFF9-0456-4F22-A639-D179979BCFDF}" type="presParOf" srcId="{516A3F7E-5A31-4E48-9518-00F2A4CFEC64}" destId="{F66D2A51-08F6-4E8F-9B23-779186DAC8B8}" srcOrd="0" destOrd="0" presId="urn:microsoft.com/office/officeart/2005/8/layout/hProcess11"/>
    <dgm:cxn modelId="{6D1AED7E-104D-4EB1-BB95-8934EB175921}" type="presParOf" srcId="{516A3F7E-5A31-4E48-9518-00F2A4CFEC64}" destId="{23D09855-AA04-43C8-9AFF-42B541E9610A}" srcOrd="1" destOrd="0" presId="urn:microsoft.com/office/officeart/2005/8/layout/hProcess11"/>
    <dgm:cxn modelId="{8D7FFB29-F855-459F-ACAE-D8392BDCCC7C}" type="presParOf" srcId="{516A3F7E-5A31-4E48-9518-00F2A4CFEC64}" destId="{550F5DC8-2022-4794-98CE-24E2BAC421BA}" srcOrd="2" destOrd="0" presId="urn:microsoft.com/office/officeart/2005/8/layout/hProcess11"/>
    <dgm:cxn modelId="{01A261C7-2E19-46D4-A424-58F8814259DB}" type="presParOf" srcId="{CD143DD5-2CCB-45E4-9265-8A22DAE31097}" destId="{F8B064C2-8117-4006-B2E2-37C191E9DA13}" srcOrd="1" destOrd="0" presId="urn:microsoft.com/office/officeart/2005/8/layout/hProcess11"/>
    <dgm:cxn modelId="{056D9DBC-D75F-4459-9E8D-B7D55F16149F}" type="presParOf" srcId="{CD143DD5-2CCB-45E4-9265-8A22DAE31097}" destId="{E40F963E-AE3B-42EE-B185-AB281B558999}" srcOrd="2" destOrd="0" presId="urn:microsoft.com/office/officeart/2005/8/layout/hProcess11"/>
    <dgm:cxn modelId="{B0345AEC-B20E-4009-AE6E-564BCCC5C2B1}" type="presParOf" srcId="{E40F963E-AE3B-42EE-B185-AB281B558999}" destId="{35D02F9F-BA3C-4B3A-89E0-7410A47CF17E}" srcOrd="0" destOrd="0" presId="urn:microsoft.com/office/officeart/2005/8/layout/hProcess11"/>
    <dgm:cxn modelId="{3928ADE0-D2AB-4B8C-8B93-D96422323917}" type="presParOf" srcId="{E40F963E-AE3B-42EE-B185-AB281B558999}" destId="{A77517CF-458A-4F3E-8F4F-17822DD9A5FE}" srcOrd="1" destOrd="0" presId="urn:microsoft.com/office/officeart/2005/8/layout/hProcess11"/>
    <dgm:cxn modelId="{3EFE3165-3AEE-492F-A812-1AE937CD94E9}" type="presParOf" srcId="{E40F963E-AE3B-42EE-B185-AB281B558999}" destId="{7D6F3E13-924A-4BFF-A77F-8F1B08E101FF}" srcOrd="2" destOrd="0" presId="urn:microsoft.com/office/officeart/2005/8/layout/hProcess11"/>
    <dgm:cxn modelId="{BAED5311-0264-415B-BDED-F617CAD8BE0D}" type="presParOf" srcId="{CD143DD5-2CCB-45E4-9265-8A22DAE31097}" destId="{4E852032-FF34-43EA-BFA5-AA9873ECBB0E}" srcOrd="3" destOrd="0" presId="urn:microsoft.com/office/officeart/2005/8/layout/hProcess11"/>
    <dgm:cxn modelId="{FF78CEFE-E46B-48DE-9160-C27E0A0E5947}" type="presParOf" srcId="{CD143DD5-2CCB-45E4-9265-8A22DAE31097}" destId="{53E3CE8D-2561-445B-9CFE-7D795E288089}" srcOrd="4" destOrd="0" presId="urn:microsoft.com/office/officeart/2005/8/layout/hProcess11"/>
    <dgm:cxn modelId="{1BD38429-2EFA-4E82-9FA4-55BF04ACA513}" type="presParOf" srcId="{53E3CE8D-2561-445B-9CFE-7D795E288089}" destId="{7B53E077-28C4-4B75-9E48-364EC2921A1E}" srcOrd="0" destOrd="0" presId="urn:microsoft.com/office/officeart/2005/8/layout/hProcess11"/>
    <dgm:cxn modelId="{D5943621-EA84-4E30-BF6E-4F9FDC675218}" type="presParOf" srcId="{53E3CE8D-2561-445B-9CFE-7D795E288089}" destId="{DC3A422F-FE0C-40C9-943F-B03A8E214AA8}" srcOrd="1" destOrd="0" presId="urn:microsoft.com/office/officeart/2005/8/layout/hProcess11"/>
    <dgm:cxn modelId="{9A491FD9-21CA-4831-A999-14C563BADBEA}" type="presParOf" srcId="{53E3CE8D-2561-445B-9CFE-7D795E288089}" destId="{44086A03-2753-428C-BEE3-63BA52228ABB}" srcOrd="2" destOrd="0" presId="urn:microsoft.com/office/officeart/2005/8/layout/hProcess11"/>
    <dgm:cxn modelId="{696510E2-1FD9-4EB2-94D7-40599263409D}" type="presParOf" srcId="{CD143DD5-2CCB-45E4-9265-8A22DAE31097}" destId="{7C7499B2-00D2-45C7-8D09-CE5CED8B56C2}" srcOrd="5" destOrd="0" presId="urn:microsoft.com/office/officeart/2005/8/layout/hProcess11"/>
    <dgm:cxn modelId="{16F2945E-CD3F-485A-AAD8-8988FF7078AF}" type="presParOf" srcId="{CD143DD5-2CCB-45E4-9265-8A22DAE31097}" destId="{0DB43570-2017-4309-AFBE-471F273D301A}" srcOrd="6" destOrd="0" presId="urn:microsoft.com/office/officeart/2005/8/layout/hProcess11"/>
    <dgm:cxn modelId="{E8B55771-BF1D-40DD-90D7-BB413DED4BD0}" type="presParOf" srcId="{0DB43570-2017-4309-AFBE-471F273D301A}" destId="{0AFF80C6-EB3C-4209-B6ED-987E370C5836}" srcOrd="0" destOrd="0" presId="urn:microsoft.com/office/officeart/2005/8/layout/hProcess11"/>
    <dgm:cxn modelId="{53DE5DB8-FDA4-4C02-862D-DB726D3AE52F}" type="presParOf" srcId="{0DB43570-2017-4309-AFBE-471F273D301A}" destId="{623C2604-7705-418B-84B1-8E857937B109}" srcOrd="1" destOrd="0" presId="urn:microsoft.com/office/officeart/2005/8/layout/hProcess11"/>
    <dgm:cxn modelId="{577D2FF6-1C39-434A-8655-79D65B15B935}" type="presParOf" srcId="{0DB43570-2017-4309-AFBE-471F273D301A}" destId="{84EFC53B-A113-44B9-A5D6-62EAD9970FB7}" srcOrd="2" destOrd="0" presId="urn:microsoft.com/office/officeart/2005/8/layout/hProcess11"/>
    <dgm:cxn modelId="{0D6DE925-2F19-4F49-9C63-5492243410A0}" type="presParOf" srcId="{CD143DD5-2CCB-45E4-9265-8A22DAE31097}" destId="{E85F8DBF-6DBF-4C51-B71F-C7E31263325F}" srcOrd="7" destOrd="0" presId="urn:microsoft.com/office/officeart/2005/8/layout/hProcess11"/>
    <dgm:cxn modelId="{274699D5-9A01-4FDC-BA24-F5D6FBA8FCEB}" type="presParOf" srcId="{CD143DD5-2CCB-45E4-9265-8A22DAE31097}" destId="{5AA53853-61AF-436B-AD3B-946F4BB2636A}" srcOrd="8" destOrd="0" presId="urn:microsoft.com/office/officeart/2005/8/layout/hProcess11"/>
    <dgm:cxn modelId="{BE07E8AF-2F8A-4F6F-A4C2-C078B9A2E1CB}" type="presParOf" srcId="{5AA53853-61AF-436B-AD3B-946F4BB2636A}" destId="{4C879B4B-4C96-4798-B7A5-29D1471AB223}" srcOrd="0" destOrd="0" presId="urn:microsoft.com/office/officeart/2005/8/layout/hProcess11"/>
    <dgm:cxn modelId="{E2AA52A3-A154-4CBE-AB87-EF99DC3394AD}" type="presParOf" srcId="{5AA53853-61AF-436B-AD3B-946F4BB2636A}" destId="{90108B28-4178-4B55-828E-546CE249622C}" srcOrd="1" destOrd="0" presId="urn:microsoft.com/office/officeart/2005/8/layout/hProcess11"/>
    <dgm:cxn modelId="{66239D6F-D7D2-4D71-BC9C-2231AA51C4ED}" type="presParOf" srcId="{5AA53853-61AF-436B-AD3B-946F4BB2636A}" destId="{242F2C36-0A9B-4625-A63B-A2EA09C73971}" srcOrd="2" destOrd="0" presId="urn:microsoft.com/office/officeart/2005/8/layout/hProcess11"/>
    <dgm:cxn modelId="{583CCE50-0D04-4254-B41C-229F66CBA0AF}" type="presParOf" srcId="{CD143DD5-2CCB-45E4-9265-8A22DAE31097}" destId="{1CDB9B91-7647-4F16-864F-F5EDF9695A09}" srcOrd="9" destOrd="0" presId="urn:microsoft.com/office/officeart/2005/8/layout/hProcess11"/>
    <dgm:cxn modelId="{9D4CC477-B300-44A8-BCD4-2B331A42B808}" type="presParOf" srcId="{CD143DD5-2CCB-45E4-9265-8A22DAE31097}" destId="{883BAC6E-34C2-4DC8-84C0-8CAECC54A708}" srcOrd="10" destOrd="0" presId="urn:microsoft.com/office/officeart/2005/8/layout/hProcess11"/>
    <dgm:cxn modelId="{636E93C1-8ABC-42DB-A974-56675C1E633F}" type="presParOf" srcId="{883BAC6E-34C2-4DC8-84C0-8CAECC54A708}" destId="{92666CC0-1021-45A2-88A2-F69325D12D56}" srcOrd="0" destOrd="0" presId="urn:microsoft.com/office/officeart/2005/8/layout/hProcess11"/>
    <dgm:cxn modelId="{72B9AF63-DF9F-4E4E-A00E-2E8914129F90}" type="presParOf" srcId="{883BAC6E-34C2-4DC8-84C0-8CAECC54A708}" destId="{E829955C-FB38-4E4B-AA42-950EF2219757}" srcOrd="1" destOrd="0" presId="urn:microsoft.com/office/officeart/2005/8/layout/hProcess11"/>
    <dgm:cxn modelId="{B5644CA0-8D8B-4380-A497-DD4B5E715A2E}" type="presParOf" srcId="{883BAC6E-34C2-4DC8-84C0-8CAECC54A708}" destId="{66B9F40F-CBF2-40BA-B15D-75FD1BECB2CD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19DC49B-42BA-49EE-9748-DF5E7979B992}" type="doc">
      <dgm:prSet loTypeId="urn:microsoft.com/office/officeart/2005/8/layout/hProcess11" loCatId="process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D56C2C6-B426-492C-80FD-A0F4280F50D3}">
      <dgm:prSet custT="1"/>
      <dgm:spPr/>
      <dgm:t>
        <a:bodyPr anchor="b" anchorCtr="0"/>
        <a:lstStyle/>
        <a:p>
          <a:pPr rtl="0"/>
          <a:r>
            <a:rPr lang="en-US" sz="1400" b="1" dirty="0" smtClean="0"/>
            <a:t>Mercury and Air Toxics Standards (MATS)</a:t>
          </a:r>
          <a:endParaRPr lang="en-US" sz="1400" b="1" dirty="0"/>
        </a:p>
      </dgm:t>
    </dgm:pt>
    <dgm:pt modelId="{E48C3E99-4C4D-44DA-BA6C-4B2DD76D9EA5}" type="parTrans" cxnId="{8303C373-62A4-42F4-B0E3-1A0E7B5D5E5A}">
      <dgm:prSet/>
      <dgm:spPr/>
      <dgm:t>
        <a:bodyPr/>
        <a:lstStyle/>
        <a:p>
          <a:endParaRPr lang="en-US"/>
        </a:p>
      </dgm:t>
    </dgm:pt>
    <dgm:pt modelId="{58459E4C-9728-4D8B-BBA6-71D7F533B624}" type="sibTrans" cxnId="{8303C373-62A4-42F4-B0E3-1A0E7B5D5E5A}">
      <dgm:prSet/>
      <dgm:spPr/>
      <dgm:t>
        <a:bodyPr/>
        <a:lstStyle/>
        <a:p>
          <a:endParaRPr lang="en-US"/>
        </a:p>
      </dgm:t>
    </dgm:pt>
    <dgm:pt modelId="{F75A0018-D11B-4668-99E7-6472E7E26539}">
      <dgm:prSet custT="1"/>
      <dgm:spPr/>
      <dgm:t>
        <a:bodyPr anchor="b" anchorCtr="0"/>
        <a:lstStyle/>
        <a:p>
          <a:pPr rtl="0"/>
          <a:r>
            <a:rPr lang="en-US" sz="1400" b="1" dirty="0" smtClean="0"/>
            <a:t>Regional </a:t>
          </a:r>
          <a:r>
            <a:rPr lang="en-US" sz="1400" b="1" smtClean="0"/>
            <a:t>Haze Federal </a:t>
          </a:r>
          <a:r>
            <a:rPr lang="en-US" sz="1400" b="1" dirty="0" smtClean="0"/>
            <a:t>Plan</a:t>
          </a:r>
          <a:endParaRPr lang="en-US" sz="1400" b="1" dirty="0"/>
        </a:p>
      </dgm:t>
    </dgm:pt>
    <dgm:pt modelId="{518AA0A9-FB7A-4FE5-834F-1974BE66ECE4}" type="parTrans" cxnId="{9FFABB68-55B6-4942-8AF7-CA894BD378D9}">
      <dgm:prSet/>
      <dgm:spPr/>
      <dgm:t>
        <a:bodyPr/>
        <a:lstStyle/>
        <a:p>
          <a:endParaRPr lang="en-US"/>
        </a:p>
      </dgm:t>
    </dgm:pt>
    <dgm:pt modelId="{F8F0ECD3-2307-4054-B56C-982798FC2DA1}" type="sibTrans" cxnId="{9FFABB68-55B6-4942-8AF7-CA894BD378D9}">
      <dgm:prSet/>
      <dgm:spPr/>
      <dgm:t>
        <a:bodyPr/>
        <a:lstStyle/>
        <a:p>
          <a:endParaRPr lang="en-US"/>
        </a:p>
      </dgm:t>
    </dgm:pt>
    <dgm:pt modelId="{0E88E23B-7CDB-4BF2-9506-9777ACAA6618}">
      <dgm:prSet custT="1"/>
      <dgm:spPr/>
      <dgm:t>
        <a:bodyPr/>
        <a:lstStyle/>
        <a:p>
          <a:pPr rtl="0"/>
          <a:r>
            <a:rPr lang="en-US" sz="1400" b="1" dirty="0" smtClean="0"/>
            <a:t>Clean Water Act Section 316(b)</a:t>
          </a:r>
          <a:endParaRPr lang="en-US" sz="1400" b="1" dirty="0"/>
        </a:p>
      </dgm:t>
    </dgm:pt>
    <dgm:pt modelId="{0EDECDAE-9E7F-4454-9A01-82B9E1FD3BE3}" type="parTrans" cxnId="{33EF72C5-C7F8-4170-BBB3-CB26DB061488}">
      <dgm:prSet/>
      <dgm:spPr/>
      <dgm:t>
        <a:bodyPr/>
        <a:lstStyle/>
        <a:p>
          <a:endParaRPr lang="en-US"/>
        </a:p>
      </dgm:t>
    </dgm:pt>
    <dgm:pt modelId="{E3E85CD5-BD3E-4505-96B4-AD360A6F0C76}" type="sibTrans" cxnId="{33EF72C5-C7F8-4170-BBB3-CB26DB061488}">
      <dgm:prSet/>
      <dgm:spPr/>
      <dgm:t>
        <a:bodyPr/>
        <a:lstStyle/>
        <a:p>
          <a:endParaRPr lang="en-US"/>
        </a:p>
      </dgm:t>
    </dgm:pt>
    <dgm:pt modelId="{301047A6-2A7C-4F39-81B3-3514B0A74EBF}">
      <dgm:prSet custT="1"/>
      <dgm:spPr/>
      <dgm:t>
        <a:bodyPr/>
        <a:lstStyle/>
        <a:p>
          <a:pPr rtl="0"/>
          <a:r>
            <a:rPr lang="en-US" sz="1400" b="1" smtClean="0"/>
            <a:t>Ash </a:t>
          </a:r>
          <a:r>
            <a:rPr lang="en-US" sz="1400" b="1" dirty="0" smtClean="0"/>
            <a:t>Disposal Rule</a:t>
          </a:r>
          <a:endParaRPr lang="en-US" sz="1400" b="1" dirty="0"/>
        </a:p>
      </dgm:t>
    </dgm:pt>
    <dgm:pt modelId="{F8D55C69-9EF8-47CC-8591-3B4555DFDF70}" type="parTrans" cxnId="{9D6C868B-5EBA-4B24-B108-88B383D8C546}">
      <dgm:prSet/>
      <dgm:spPr/>
      <dgm:t>
        <a:bodyPr/>
        <a:lstStyle/>
        <a:p>
          <a:endParaRPr lang="en-US"/>
        </a:p>
      </dgm:t>
    </dgm:pt>
    <dgm:pt modelId="{76B3C490-4F6F-47F0-83D8-AB259C9CA86F}" type="sibTrans" cxnId="{9D6C868B-5EBA-4B24-B108-88B383D8C546}">
      <dgm:prSet/>
      <dgm:spPr/>
      <dgm:t>
        <a:bodyPr/>
        <a:lstStyle/>
        <a:p>
          <a:endParaRPr lang="en-US"/>
        </a:p>
      </dgm:t>
    </dgm:pt>
    <dgm:pt modelId="{D6A239E4-0B81-49A8-931D-154526F0E437}">
      <dgm:prSet custT="1"/>
      <dgm:spPr/>
      <dgm:t>
        <a:bodyPr anchor="b" anchorCtr="0"/>
        <a:lstStyle/>
        <a:p>
          <a:pPr rtl="0"/>
          <a:r>
            <a:rPr lang="en-US" sz="1400" b="1" dirty="0" smtClean="0"/>
            <a:t>Clean Power Plan</a:t>
          </a:r>
          <a:endParaRPr lang="en-US" sz="1400" b="1" dirty="0"/>
        </a:p>
      </dgm:t>
    </dgm:pt>
    <dgm:pt modelId="{2D46C199-6D50-4E9F-A8DC-67585410066B}" type="sibTrans" cxnId="{1C086D9E-E4BE-48E7-ADA5-4B644F9FA3B4}">
      <dgm:prSet/>
      <dgm:spPr/>
      <dgm:t>
        <a:bodyPr/>
        <a:lstStyle/>
        <a:p>
          <a:endParaRPr lang="en-US"/>
        </a:p>
      </dgm:t>
    </dgm:pt>
    <dgm:pt modelId="{399CDB73-2D46-447F-B3D1-E0A2CBFC652F}" type="parTrans" cxnId="{1C086D9E-E4BE-48E7-ADA5-4B644F9FA3B4}">
      <dgm:prSet/>
      <dgm:spPr/>
      <dgm:t>
        <a:bodyPr/>
        <a:lstStyle/>
        <a:p>
          <a:endParaRPr lang="en-US"/>
        </a:p>
      </dgm:t>
    </dgm:pt>
    <dgm:pt modelId="{FCFC792E-E18A-4899-8DB8-B26022627C0C}">
      <dgm:prSet custT="1"/>
      <dgm:spPr/>
      <dgm:t>
        <a:bodyPr/>
        <a:lstStyle/>
        <a:p>
          <a:pPr rtl="0"/>
          <a:r>
            <a:rPr lang="en-US" sz="1400" b="1" dirty="0" smtClean="0">
              <a:solidFill>
                <a:schemeClr val="tx1"/>
              </a:solidFill>
            </a:rPr>
            <a:t>Cross-State Air Pollution Rule (CSAPR)</a:t>
          </a:r>
          <a:endParaRPr lang="en-US" sz="1400" b="1" dirty="0">
            <a:solidFill>
              <a:schemeClr val="tx1"/>
            </a:solidFill>
          </a:endParaRPr>
        </a:p>
      </dgm:t>
    </dgm:pt>
    <dgm:pt modelId="{412B5C8D-F513-4AE6-B710-7C34281B0881}" type="parTrans" cxnId="{2F97A6CF-D98D-419E-9A69-A8E4FB72FEA7}">
      <dgm:prSet/>
      <dgm:spPr/>
      <dgm:t>
        <a:bodyPr/>
        <a:lstStyle/>
        <a:p>
          <a:endParaRPr lang="en-US"/>
        </a:p>
      </dgm:t>
    </dgm:pt>
    <dgm:pt modelId="{5FAD929F-6B15-4B18-9B79-86E9FE3597BE}" type="sibTrans" cxnId="{2F97A6CF-D98D-419E-9A69-A8E4FB72FEA7}">
      <dgm:prSet/>
      <dgm:spPr/>
      <dgm:t>
        <a:bodyPr/>
        <a:lstStyle/>
        <a:p>
          <a:endParaRPr lang="en-US"/>
        </a:p>
      </dgm:t>
    </dgm:pt>
    <dgm:pt modelId="{11CD1E66-5836-404A-A239-A892A9A6C5B5}" type="pres">
      <dgm:prSet presAssocID="{019DC49B-42BA-49EE-9748-DF5E7979B99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E6DF5BF-50A6-4AD7-8033-FE9206DCB602}" type="pres">
      <dgm:prSet presAssocID="{019DC49B-42BA-49EE-9748-DF5E7979B992}" presName="arrow" presStyleLbl="bgShp" presStyleIdx="0" presStyleCnt="1"/>
      <dgm:spPr/>
      <dgm:t>
        <a:bodyPr/>
        <a:lstStyle/>
        <a:p>
          <a:endParaRPr lang="en-US"/>
        </a:p>
      </dgm:t>
    </dgm:pt>
    <dgm:pt modelId="{CD143DD5-2CCB-45E4-9265-8A22DAE31097}" type="pres">
      <dgm:prSet presAssocID="{019DC49B-42BA-49EE-9748-DF5E7979B992}" presName="points" presStyleCnt="0"/>
      <dgm:spPr/>
    </dgm:pt>
    <dgm:pt modelId="{516A3F7E-5A31-4E48-9518-00F2A4CFEC64}" type="pres">
      <dgm:prSet presAssocID="{FCFC792E-E18A-4899-8DB8-B26022627C0C}" presName="compositeA" presStyleCnt="0"/>
      <dgm:spPr/>
    </dgm:pt>
    <dgm:pt modelId="{F66D2A51-08F6-4E8F-9B23-779186DAC8B8}" type="pres">
      <dgm:prSet presAssocID="{FCFC792E-E18A-4899-8DB8-B26022627C0C}" presName="textA" presStyleLbl="revTx" presStyleIdx="0" presStyleCnt="6" custLinFactNeighborX="121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D09855-AA04-43C8-9AFF-42B541E9610A}" type="pres">
      <dgm:prSet presAssocID="{FCFC792E-E18A-4899-8DB8-B26022627C0C}" presName="circleA" presStyleLbl="node1" presStyleIdx="0" presStyleCnt="6" custScaleX="54857" custScaleY="54857" custLinFactNeighborX="27352" custLinFactNeighborY="-49526"/>
      <dgm:spPr/>
      <dgm:t>
        <a:bodyPr/>
        <a:lstStyle/>
        <a:p>
          <a:endParaRPr lang="en-US"/>
        </a:p>
      </dgm:t>
    </dgm:pt>
    <dgm:pt modelId="{550F5DC8-2022-4794-98CE-24E2BAC421BA}" type="pres">
      <dgm:prSet presAssocID="{FCFC792E-E18A-4899-8DB8-B26022627C0C}" presName="spaceA" presStyleCnt="0"/>
      <dgm:spPr/>
    </dgm:pt>
    <dgm:pt modelId="{F8B064C2-8117-4006-B2E2-37C191E9DA13}" type="pres">
      <dgm:prSet presAssocID="{5FAD929F-6B15-4B18-9B79-86E9FE3597BE}" presName="space" presStyleCnt="0"/>
      <dgm:spPr/>
    </dgm:pt>
    <dgm:pt modelId="{E40F963E-AE3B-42EE-B185-AB281B558999}" type="pres">
      <dgm:prSet presAssocID="{6D56C2C6-B426-492C-80FD-A0F4280F50D3}" presName="compositeB" presStyleCnt="0"/>
      <dgm:spPr/>
    </dgm:pt>
    <dgm:pt modelId="{35D02F9F-BA3C-4B3A-89E0-7410A47CF17E}" type="pres">
      <dgm:prSet presAssocID="{6D56C2C6-B426-492C-80FD-A0F4280F50D3}" presName="textB" presStyleLbl="revTx" presStyleIdx="1" presStyleCnt="6" custLinFactY="-49487" custLinFactNeighborX="4184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7517CF-458A-4F3E-8F4F-17822DD9A5FE}" type="pres">
      <dgm:prSet presAssocID="{6D56C2C6-B426-492C-80FD-A0F4280F50D3}" presName="circleB" presStyleLbl="node1" presStyleIdx="1" presStyleCnt="6" custScaleX="54857" custScaleY="54857" custLinFactNeighborX="8360" custLinFactNeighborY="-50478"/>
      <dgm:spPr/>
    </dgm:pt>
    <dgm:pt modelId="{7D6F3E13-924A-4BFF-A77F-8F1B08E101FF}" type="pres">
      <dgm:prSet presAssocID="{6D56C2C6-B426-492C-80FD-A0F4280F50D3}" presName="spaceB" presStyleCnt="0"/>
      <dgm:spPr/>
    </dgm:pt>
    <dgm:pt modelId="{4E852032-FF34-43EA-BFA5-AA9873ECBB0E}" type="pres">
      <dgm:prSet presAssocID="{58459E4C-9728-4D8B-BBA6-71D7F533B624}" presName="space" presStyleCnt="0"/>
      <dgm:spPr/>
    </dgm:pt>
    <dgm:pt modelId="{53E3CE8D-2561-445B-9CFE-7D795E288089}" type="pres">
      <dgm:prSet presAssocID="{301047A6-2A7C-4F39-81B3-3514B0A74EBF}" presName="compositeA" presStyleCnt="0"/>
      <dgm:spPr/>
    </dgm:pt>
    <dgm:pt modelId="{7B53E077-28C4-4B75-9E48-364EC2921A1E}" type="pres">
      <dgm:prSet presAssocID="{301047A6-2A7C-4F39-81B3-3514B0A74EBF}" presName="textA" presStyleLbl="revTx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3A422F-FE0C-40C9-943F-B03A8E214AA8}" type="pres">
      <dgm:prSet presAssocID="{301047A6-2A7C-4F39-81B3-3514B0A74EBF}" presName="circleA" presStyleLbl="node1" presStyleIdx="2" presStyleCnt="6" custScaleX="54857" custScaleY="54857" custLinFactNeighborX="-692" custLinFactNeighborY="-51430"/>
      <dgm:spPr/>
    </dgm:pt>
    <dgm:pt modelId="{44086A03-2753-428C-BEE3-63BA52228ABB}" type="pres">
      <dgm:prSet presAssocID="{301047A6-2A7C-4F39-81B3-3514B0A74EBF}" presName="spaceA" presStyleCnt="0"/>
      <dgm:spPr/>
    </dgm:pt>
    <dgm:pt modelId="{7C7499B2-00D2-45C7-8D09-CE5CED8B56C2}" type="pres">
      <dgm:prSet presAssocID="{76B3C490-4F6F-47F0-83D8-AB259C9CA86F}" presName="space" presStyleCnt="0"/>
      <dgm:spPr/>
    </dgm:pt>
    <dgm:pt modelId="{0DB43570-2017-4309-AFBE-471F273D301A}" type="pres">
      <dgm:prSet presAssocID="{F75A0018-D11B-4668-99E7-6472E7E26539}" presName="compositeB" presStyleCnt="0"/>
      <dgm:spPr/>
    </dgm:pt>
    <dgm:pt modelId="{0AFF80C6-EB3C-4209-B6ED-987E370C5836}" type="pres">
      <dgm:prSet presAssocID="{F75A0018-D11B-4668-99E7-6472E7E26539}" presName="textB" presStyleLbl="revTx" presStyleIdx="3" presStyleCnt="6" custLinFactY="-50000" custLinFactNeighborX="2437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3C2604-7705-418B-84B1-8E857937B109}" type="pres">
      <dgm:prSet presAssocID="{F75A0018-D11B-4668-99E7-6472E7E26539}" presName="circleB" presStyleLbl="node1" presStyleIdx="3" presStyleCnt="6" custScaleX="54857" custScaleY="54857" custLinFactNeighborX="4076" custLinFactNeighborY="-49526"/>
      <dgm:spPr>
        <a:solidFill>
          <a:srgbClr val="C00000"/>
        </a:solidFill>
      </dgm:spPr>
      <dgm:t>
        <a:bodyPr/>
        <a:lstStyle/>
        <a:p>
          <a:endParaRPr lang="en-US"/>
        </a:p>
      </dgm:t>
    </dgm:pt>
    <dgm:pt modelId="{84EFC53B-A113-44B9-A5D6-62EAD9970FB7}" type="pres">
      <dgm:prSet presAssocID="{F75A0018-D11B-4668-99E7-6472E7E26539}" presName="spaceB" presStyleCnt="0"/>
      <dgm:spPr/>
    </dgm:pt>
    <dgm:pt modelId="{E85F8DBF-6DBF-4C51-B71F-C7E31263325F}" type="pres">
      <dgm:prSet presAssocID="{F8F0ECD3-2307-4054-B56C-982798FC2DA1}" presName="space" presStyleCnt="0"/>
      <dgm:spPr/>
    </dgm:pt>
    <dgm:pt modelId="{5AA53853-61AF-436B-AD3B-946F4BB2636A}" type="pres">
      <dgm:prSet presAssocID="{0E88E23B-7CDB-4BF2-9506-9777ACAA6618}" presName="compositeA" presStyleCnt="0"/>
      <dgm:spPr/>
    </dgm:pt>
    <dgm:pt modelId="{4C879B4B-4C96-4798-B7A5-29D1471AB223}" type="pres">
      <dgm:prSet presAssocID="{0E88E23B-7CDB-4BF2-9506-9777ACAA6618}" presName="textA" presStyleLbl="revTx" presStyleIdx="4" presStyleCnt="6" custLinFactNeighborX="36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108B28-4178-4B55-828E-546CE249622C}" type="pres">
      <dgm:prSet presAssocID="{0E88E23B-7CDB-4BF2-9506-9777ACAA6618}" presName="circleA" presStyleLbl="node1" presStyleIdx="4" presStyleCnt="6" custScaleX="54857" custScaleY="54857" custLinFactNeighborX="6760" custLinFactNeighborY="-49526"/>
      <dgm:spPr/>
    </dgm:pt>
    <dgm:pt modelId="{242F2C36-0A9B-4625-A63B-A2EA09C73971}" type="pres">
      <dgm:prSet presAssocID="{0E88E23B-7CDB-4BF2-9506-9777ACAA6618}" presName="spaceA" presStyleCnt="0"/>
      <dgm:spPr/>
    </dgm:pt>
    <dgm:pt modelId="{1CDB9B91-7647-4F16-864F-F5EDF9695A09}" type="pres">
      <dgm:prSet presAssocID="{E3E85CD5-BD3E-4505-96B4-AD360A6F0C76}" presName="space" presStyleCnt="0"/>
      <dgm:spPr/>
    </dgm:pt>
    <dgm:pt modelId="{883BAC6E-34C2-4DC8-84C0-8CAECC54A708}" type="pres">
      <dgm:prSet presAssocID="{D6A239E4-0B81-49A8-931D-154526F0E437}" presName="compositeB" presStyleCnt="0"/>
      <dgm:spPr/>
    </dgm:pt>
    <dgm:pt modelId="{92666CC0-1021-45A2-88A2-F69325D12D56}" type="pres">
      <dgm:prSet presAssocID="{D6A239E4-0B81-49A8-931D-154526F0E437}" presName="textB" presStyleLbl="revTx" presStyleIdx="5" presStyleCnt="6" custLinFactY="-49487" custLinFactNeighborX="-1497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29955C-FB38-4E4B-AA42-950EF2219757}" type="pres">
      <dgm:prSet presAssocID="{D6A239E4-0B81-49A8-931D-154526F0E437}" presName="circleB" presStyleLbl="node1" presStyleIdx="5" presStyleCnt="6" custScaleX="54857" custScaleY="54857" custLinFactNeighborX="-4252" custLinFactNeighborY="-49526"/>
      <dgm:spPr>
        <a:solidFill>
          <a:srgbClr val="C00000"/>
        </a:solidFill>
      </dgm:spPr>
      <dgm:t>
        <a:bodyPr/>
        <a:lstStyle/>
        <a:p>
          <a:endParaRPr lang="en-US"/>
        </a:p>
      </dgm:t>
    </dgm:pt>
    <dgm:pt modelId="{66B9F40F-CBF2-40BA-B15D-75FD1BECB2CD}" type="pres">
      <dgm:prSet presAssocID="{D6A239E4-0B81-49A8-931D-154526F0E437}" presName="spaceB" presStyleCnt="0"/>
      <dgm:spPr/>
    </dgm:pt>
  </dgm:ptLst>
  <dgm:cxnLst>
    <dgm:cxn modelId="{33EF72C5-C7F8-4170-BBB3-CB26DB061488}" srcId="{019DC49B-42BA-49EE-9748-DF5E7979B992}" destId="{0E88E23B-7CDB-4BF2-9506-9777ACAA6618}" srcOrd="4" destOrd="0" parTransId="{0EDECDAE-9E7F-4454-9A01-82B9E1FD3BE3}" sibTransId="{E3E85CD5-BD3E-4505-96B4-AD360A6F0C76}"/>
    <dgm:cxn modelId="{57CD4338-AEF8-4D2C-9E5E-5BA1B5BE65E5}" type="presOf" srcId="{FCFC792E-E18A-4899-8DB8-B26022627C0C}" destId="{F66D2A51-08F6-4E8F-9B23-779186DAC8B8}" srcOrd="0" destOrd="0" presId="urn:microsoft.com/office/officeart/2005/8/layout/hProcess11"/>
    <dgm:cxn modelId="{2F97A6CF-D98D-419E-9A69-A8E4FB72FEA7}" srcId="{019DC49B-42BA-49EE-9748-DF5E7979B992}" destId="{FCFC792E-E18A-4899-8DB8-B26022627C0C}" srcOrd="0" destOrd="0" parTransId="{412B5C8D-F513-4AE6-B710-7C34281B0881}" sibTransId="{5FAD929F-6B15-4B18-9B79-86E9FE3597BE}"/>
    <dgm:cxn modelId="{9693E1A1-4815-4CD6-AA38-14FD9AA90839}" type="presOf" srcId="{301047A6-2A7C-4F39-81B3-3514B0A74EBF}" destId="{7B53E077-28C4-4B75-9E48-364EC2921A1E}" srcOrd="0" destOrd="0" presId="urn:microsoft.com/office/officeart/2005/8/layout/hProcess11"/>
    <dgm:cxn modelId="{38DC9AF3-17E2-4E61-80A1-D2B6095992EE}" type="presOf" srcId="{D6A239E4-0B81-49A8-931D-154526F0E437}" destId="{92666CC0-1021-45A2-88A2-F69325D12D56}" srcOrd="0" destOrd="0" presId="urn:microsoft.com/office/officeart/2005/8/layout/hProcess11"/>
    <dgm:cxn modelId="{9FFABB68-55B6-4942-8AF7-CA894BD378D9}" srcId="{019DC49B-42BA-49EE-9748-DF5E7979B992}" destId="{F75A0018-D11B-4668-99E7-6472E7E26539}" srcOrd="3" destOrd="0" parTransId="{518AA0A9-FB7A-4FE5-834F-1974BE66ECE4}" sibTransId="{F8F0ECD3-2307-4054-B56C-982798FC2DA1}"/>
    <dgm:cxn modelId="{9D6C868B-5EBA-4B24-B108-88B383D8C546}" srcId="{019DC49B-42BA-49EE-9748-DF5E7979B992}" destId="{301047A6-2A7C-4F39-81B3-3514B0A74EBF}" srcOrd="2" destOrd="0" parTransId="{F8D55C69-9EF8-47CC-8591-3B4555DFDF70}" sibTransId="{76B3C490-4F6F-47F0-83D8-AB259C9CA86F}"/>
    <dgm:cxn modelId="{32BBF243-F99B-44D5-B250-1B5CE17FAECB}" type="presOf" srcId="{F75A0018-D11B-4668-99E7-6472E7E26539}" destId="{0AFF80C6-EB3C-4209-B6ED-987E370C5836}" srcOrd="0" destOrd="0" presId="urn:microsoft.com/office/officeart/2005/8/layout/hProcess11"/>
    <dgm:cxn modelId="{1C086D9E-E4BE-48E7-ADA5-4B644F9FA3B4}" srcId="{019DC49B-42BA-49EE-9748-DF5E7979B992}" destId="{D6A239E4-0B81-49A8-931D-154526F0E437}" srcOrd="5" destOrd="0" parTransId="{399CDB73-2D46-447F-B3D1-E0A2CBFC652F}" sibTransId="{2D46C199-6D50-4E9F-A8DC-67585410066B}"/>
    <dgm:cxn modelId="{A8A5D480-2A4A-48AB-ADD6-5D5F1459130D}" type="presOf" srcId="{0E88E23B-7CDB-4BF2-9506-9777ACAA6618}" destId="{4C879B4B-4C96-4798-B7A5-29D1471AB223}" srcOrd="0" destOrd="0" presId="urn:microsoft.com/office/officeart/2005/8/layout/hProcess11"/>
    <dgm:cxn modelId="{8303C373-62A4-42F4-B0E3-1A0E7B5D5E5A}" srcId="{019DC49B-42BA-49EE-9748-DF5E7979B992}" destId="{6D56C2C6-B426-492C-80FD-A0F4280F50D3}" srcOrd="1" destOrd="0" parTransId="{E48C3E99-4C4D-44DA-BA6C-4B2DD76D9EA5}" sibTransId="{58459E4C-9728-4D8B-BBA6-71D7F533B624}"/>
    <dgm:cxn modelId="{6390F577-1A80-4FB4-B1C1-9194C08E0739}" type="presOf" srcId="{6D56C2C6-B426-492C-80FD-A0F4280F50D3}" destId="{35D02F9F-BA3C-4B3A-89E0-7410A47CF17E}" srcOrd="0" destOrd="0" presId="urn:microsoft.com/office/officeart/2005/8/layout/hProcess11"/>
    <dgm:cxn modelId="{307F8D0D-9AD8-41FA-9539-02E57AD68EFD}" type="presOf" srcId="{019DC49B-42BA-49EE-9748-DF5E7979B992}" destId="{11CD1E66-5836-404A-A239-A892A9A6C5B5}" srcOrd="0" destOrd="0" presId="urn:microsoft.com/office/officeart/2005/8/layout/hProcess11"/>
    <dgm:cxn modelId="{A2A9B553-371C-4F0B-B8F7-4A2C07EB418E}" type="presParOf" srcId="{11CD1E66-5836-404A-A239-A892A9A6C5B5}" destId="{6E6DF5BF-50A6-4AD7-8033-FE9206DCB602}" srcOrd="0" destOrd="0" presId="urn:microsoft.com/office/officeart/2005/8/layout/hProcess11"/>
    <dgm:cxn modelId="{C77CABB6-A343-4CE9-9D0A-5D3FEC6B61F8}" type="presParOf" srcId="{11CD1E66-5836-404A-A239-A892A9A6C5B5}" destId="{CD143DD5-2CCB-45E4-9265-8A22DAE31097}" srcOrd="1" destOrd="0" presId="urn:microsoft.com/office/officeart/2005/8/layout/hProcess11"/>
    <dgm:cxn modelId="{F8143912-2A4D-4FDB-B8E4-A7F82463DE63}" type="presParOf" srcId="{CD143DD5-2CCB-45E4-9265-8A22DAE31097}" destId="{516A3F7E-5A31-4E48-9518-00F2A4CFEC64}" srcOrd="0" destOrd="0" presId="urn:microsoft.com/office/officeart/2005/8/layout/hProcess11"/>
    <dgm:cxn modelId="{E326A342-1D0E-4643-948D-D59ACCE27240}" type="presParOf" srcId="{516A3F7E-5A31-4E48-9518-00F2A4CFEC64}" destId="{F66D2A51-08F6-4E8F-9B23-779186DAC8B8}" srcOrd="0" destOrd="0" presId="urn:microsoft.com/office/officeart/2005/8/layout/hProcess11"/>
    <dgm:cxn modelId="{E93D402F-BE1F-4D23-BFC8-484F4E017D4E}" type="presParOf" srcId="{516A3F7E-5A31-4E48-9518-00F2A4CFEC64}" destId="{23D09855-AA04-43C8-9AFF-42B541E9610A}" srcOrd="1" destOrd="0" presId="urn:microsoft.com/office/officeart/2005/8/layout/hProcess11"/>
    <dgm:cxn modelId="{28553693-F8FD-411C-A909-E83A2A659DFF}" type="presParOf" srcId="{516A3F7E-5A31-4E48-9518-00F2A4CFEC64}" destId="{550F5DC8-2022-4794-98CE-24E2BAC421BA}" srcOrd="2" destOrd="0" presId="urn:microsoft.com/office/officeart/2005/8/layout/hProcess11"/>
    <dgm:cxn modelId="{FE4825C4-0594-4E34-BCAE-41B9E789C91B}" type="presParOf" srcId="{CD143DD5-2CCB-45E4-9265-8A22DAE31097}" destId="{F8B064C2-8117-4006-B2E2-37C191E9DA13}" srcOrd="1" destOrd="0" presId="urn:microsoft.com/office/officeart/2005/8/layout/hProcess11"/>
    <dgm:cxn modelId="{7CCFE1EC-D6C7-4633-B630-4C14439D15A1}" type="presParOf" srcId="{CD143DD5-2CCB-45E4-9265-8A22DAE31097}" destId="{E40F963E-AE3B-42EE-B185-AB281B558999}" srcOrd="2" destOrd="0" presId="urn:microsoft.com/office/officeart/2005/8/layout/hProcess11"/>
    <dgm:cxn modelId="{8D41BDB6-95C7-4AEB-996E-42401CC49CC6}" type="presParOf" srcId="{E40F963E-AE3B-42EE-B185-AB281B558999}" destId="{35D02F9F-BA3C-4B3A-89E0-7410A47CF17E}" srcOrd="0" destOrd="0" presId="urn:microsoft.com/office/officeart/2005/8/layout/hProcess11"/>
    <dgm:cxn modelId="{7EE4D16C-E62A-4F1C-8C9D-10D735B5307A}" type="presParOf" srcId="{E40F963E-AE3B-42EE-B185-AB281B558999}" destId="{A77517CF-458A-4F3E-8F4F-17822DD9A5FE}" srcOrd="1" destOrd="0" presId="urn:microsoft.com/office/officeart/2005/8/layout/hProcess11"/>
    <dgm:cxn modelId="{1EAD6D21-25DB-4FFB-9770-034B2A5DDB44}" type="presParOf" srcId="{E40F963E-AE3B-42EE-B185-AB281B558999}" destId="{7D6F3E13-924A-4BFF-A77F-8F1B08E101FF}" srcOrd="2" destOrd="0" presId="urn:microsoft.com/office/officeart/2005/8/layout/hProcess11"/>
    <dgm:cxn modelId="{8995643D-4610-4974-8D14-11B7A69E006C}" type="presParOf" srcId="{CD143DD5-2CCB-45E4-9265-8A22DAE31097}" destId="{4E852032-FF34-43EA-BFA5-AA9873ECBB0E}" srcOrd="3" destOrd="0" presId="urn:microsoft.com/office/officeart/2005/8/layout/hProcess11"/>
    <dgm:cxn modelId="{58F2B479-91FF-4D55-ADA7-0D4C51935200}" type="presParOf" srcId="{CD143DD5-2CCB-45E4-9265-8A22DAE31097}" destId="{53E3CE8D-2561-445B-9CFE-7D795E288089}" srcOrd="4" destOrd="0" presId="urn:microsoft.com/office/officeart/2005/8/layout/hProcess11"/>
    <dgm:cxn modelId="{0350E3D3-76DA-4FC7-A8D4-3E4A481D0DF2}" type="presParOf" srcId="{53E3CE8D-2561-445B-9CFE-7D795E288089}" destId="{7B53E077-28C4-4B75-9E48-364EC2921A1E}" srcOrd="0" destOrd="0" presId="urn:microsoft.com/office/officeart/2005/8/layout/hProcess11"/>
    <dgm:cxn modelId="{4D16B7F4-02ED-4F9F-8C9B-14F6983EAAC2}" type="presParOf" srcId="{53E3CE8D-2561-445B-9CFE-7D795E288089}" destId="{DC3A422F-FE0C-40C9-943F-B03A8E214AA8}" srcOrd="1" destOrd="0" presId="urn:microsoft.com/office/officeart/2005/8/layout/hProcess11"/>
    <dgm:cxn modelId="{6C90F469-C86E-4CB4-9AC0-E7D66A692148}" type="presParOf" srcId="{53E3CE8D-2561-445B-9CFE-7D795E288089}" destId="{44086A03-2753-428C-BEE3-63BA52228ABB}" srcOrd="2" destOrd="0" presId="urn:microsoft.com/office/officeart/2005/8/layout/hProcess11"/>
    <dgm:cxn modelId="{E595C856-9A79-45C1-B607-80D073DD2690}" type="presParOf" srcId="{CD143DD5-2CCB-45E4-9265-8A22DAE31097}" destId="{7C7499B2-00D2-45C7-8D09-CE5CED8B56C2}" srcOrd="5" destOrd="0" presId="urn:microsoft.com/office/officeart/2005/8/layout/hProcess11"/>
    <dgm:cxn modelId="{28B3F8CD-F355-4134-B1A0-469441BB74C7}" type="presParOf" srcId="{CD143DD5-2CCB-45E4-9265-8A22DAE31097}" destId="{0DB43570-2017-4309-AFBE-471F273D301A}" srcOrd="6" destOrd="0" presId="urn:microsoft.com/office/officeart/2005/8/layout/hProcess11"/>
    <dgm:cxn modelId="{331B032A-7544-4986-A9E0-CC0F254ECE25}" type="presParOf" srcId="{0DB43570-2017-4309-AFBE-471F273D301A}" destId="{0AFF80C6-EB3C-4209-B6ED-987E370C5836}" srcOrd="0" destOrd="0" presId="urn:microsoft.com/office/officeart/2005/8/layout/hProcess11"/>
    <dgm:cxn modelId="{7966ABDB-1127-4210-807B-9CF10359DED2}" type="presParOf" srcId="{0DB43570-2017-4309-AFBE-471F273D301A}" destId="{623C2604-7705-418B-84B1-8E857937B109}" srcOrd="1" destOrd="0" presId="urn:microsoft.com/office/officeart/2005/8/layout/hProcess11"/>
    <dgm:cxn modelId="{2CA31AFA-6AC4-4C8E-9ECE-D4ECAB198CCB}" type="presParOf" srcId="{0DB43570-2017-4309-AFBE-471F273D301A}" destId="{84EFC53B-A113-44B9-A5D6-62EAD9970FB7}" srcOrd="2" destOrd="0" presId="urn:microsoft.com/office/officeart/2005/8/layout/hProcess11"/>
    <dgm:cxn modelId="{6439D16C-2194-4704-914A-FB494F9000FF}" type="presParOf" srcId="{CD143DD5-2CCB-45E4-9265-8A22DAE31097}" destId="{E85F8DBF-6DBF-4C51-B71F-C7E31263325F}" srcOrd="7" destOrd="0" presId="urn:microsoft.com/office/officeart/2005/8/layout/hProcess11"/>
    <dgm:cxn modelId="{73071FC9-BFB1-47E9-9CCB-EF4FF5D0EC1A}" type="presParOf" srcId="{CD143DD5-2CCB-45E4-9265-8A22DAE31097}" destId="{5AA53853-61AF-436B-AD3B-946F4BB2636A}" srcOrd="8" destOrd="0" presId="urn:microsoft.com/office/officeart/2005/8/layout/hProcess11"/>
    <dgm:cxn modelId="{98E1BEBA-1C29-4F66-BB2E-80C7318AEAA3}" type="presParOf" srcId="{5AA53853-61AF-436B-AD3B-946F4BB2636A}" destId="{4C879B4B-4C96-4798-B7A5-29D1471AB223}" srcOrd="0" destOrd="0" presId="urn:microsoft.com/office/officeart/2005/8/layout/hProcess11"/>
    <dgm:cxn modelId="{73CD3871-5666-4835-86B5-97C1464BE02F}" type="presParOf" srcId="{5AA53853-61AF-436B-AD3B-946F4BB2636A}" destId="{90108B28-4178-4B55-828E-546CE249622C}" srcOrd="1" destOrd="0" presId="urn:microsoft.com/office/officeart/2005/8/layout/hProcess11"/>
    <dgm:cxn modelId="{B578447A-E3B5-4A71-A81D-BE3D69D29AB5}" type="presParOf" srcId="{5AA53853-61AF-436B-AD3B-946F4BB2636A}" destId="{242F2C36-0A9B-4625-A63B-A2EA09C73971}" srcOrd="2" destOrd="0" presId="urn:microsoft.com/office/officeart/2005/8/layout/hProcess11"/>
    <dgm:cxn modelId="{0E9E00B9-999B-4A9A-993C-10E565CF60CC}" type="presParOf" srcId="{CD143DD5-2CCB-45E4-9265-8A22DAE31097}" destId="{1CDB9B91-7647-4F16-864F-F5EDF9695A09}" srcOrd="9" destOrd="0" presId="urn:microsoft.com/office/officeart/2005/8/layout/hProcess11"/>
    <dgm:cxn modelId="{A057DF66-FF44-439F-9DB6-6BB414F71527}" type="presParOf" srcId="{CD143DD5-2CCB-45E4-9265-8A22DAE31097}" destId="{883BAC6E-34C2-4DC8-84C0-8CAECC54A708}" srcOrd="10" destOrd="0" presId="urn:microsoft.com/office/officeart/2005/8/layout/hProcess11"/>
    <dgm:cxn modelId="{E137F17D-5A2A-4605-A630-7C87A7EC2848}" type="presParOf" srcId="{883BAC6E-34C2-4DC8-84C0-8CAECC54A708}" destId="{92666CC0-1021-45A2-88A2-F69325D12D56}" srcOrd="0" destOrd="0" presId="urn:microsoft.com/office/officeart/2005/8/layout/hProcess11"/>
    <dgm:cxn modelId="{C56C17F8-E973-4ECD-A02B-F289BC7B63A4}" type="presParOf" srcId="{883BAC6E-34C2-4DC8-84C0-8CAECC54A708}" destId="{E829955C-FB38-4E4B-AA42-950EF2219757}" srcOrd="1" destOrd="0" presId="urn:microsoft.com/office/officeart/2005/8/layout/hProcess11"/>
    <dgm:cxn modelId="{68C4D4F6-6981-4958-B2DE-1B6114CE9FC5}" type="presParOf" srcId="{883BAC6E-34C2-4DC8-84C0-8CAECC54A708}" destId="{66B9F40F-CBF2-40BA-B15D-75FD1BECB2CD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19DC49B-42BA-49EE-9748-DF5E7979B992}" type="doc">
      <dgm:prSet loTypeId="urn:microsoft.com/office/officeart/2005/8/layout/hProcess11" loCatId="process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D56C2C6-B426-492C-80FD-A0F4280F50D3}">
      <dgm:prSet custT="1"/>
      <dgm:spPr/>
      <dgm:t>
        <a:bodyPr anchor="b" anchorCtr="0"/>
        <a:lstStyle/>
        <a:p>
          <a:pPr rtl="0"/>
          <a:r>
            <a:rPr lang="en-US" sz="1400" b="1" dirty="0" smtClean="0"/>
            <a:t>Mercury and Air Toxics Standards (MATS)</a:t>
          </a:r>
          <a:endParaRPr lang="en-US" sz="1400" b="1" dirty="0"/>
        </a:p>
      </dgm:t>
    </dgm:pt>
    <dgm:pt modelId="{E48C3E99-4C4D-44DA-BA6C-4B2DD76D9EA5}" type="parTrans" cxnId="{8303C373-62A4-42F4-B0E3-1A0E7B5D5E5A}">
      <dgm:prSet/>
      <dgm:spPr/>
      <dgm:t>
        <a:bodyPr/>
        <a:lstStyle/>
        <a:p>
          <a:endParaRPr lang="en-US"/>
        </a:p>
      </dgm:t>
    </dgm:pt>
    <dgm:pt modelId="{58459E4C-9728-4D8B-BBA6-71D7F533B624}" type="sibTrans" cxnId="{8303C373-62A4-42F4-B0E3-1A0E7B5D5E5A}">
      <dgm:prSet/>
      <dgm:spPr/>
      <dgm:t>
        <a:bodyPr/>
        <a:lstStyle/>
        <a:p>
          <a:endParaRPr lang="en-US"/>
        </a:p>
      </dgm:t>
    </dgm:pt>
    <dgm:pt modelId="{F75A0018-D11B-4668-99E7-6472E7E26539}">
      <dgm:prSet custT="1"/>
      <dgm:spPr/>
      <dgm:t>
        <a:bodyPr anchor="b" anchorCtr="0"/>
        <a:lstStyle/>
        <a:p>
          <a:pPr rtl="0"/>
          <a:r>
            <a:rPr lang="en-US" sz="1400" b="1" dirty="0" smtClean="0"/>
            <a:t>Regional </a:t>
          </a:r>
          <a:r>
            <a:rPr lang="en-US" sz="1400" b="1" smtClean="0"/>
            <a:t>Haze Federal </a:t>
          </a:r>
          <a:r>
            <a:rPr lang="en-US" sz="1400" b="1" dirty="0" smtClean="0"/>
            <a:t>Plan</a:t>
          </a:r>
          <a:endParaRPr lang="en-US" sz="1400" b="1" dirty="0"/>
        </a:p>
      </dgm:t>
    </dgm:pt>
    <dgm:pt modelId="{518AA0A9-FB7A-4FE5-834F-1974BE66ECE4}" type="parTrans" cxnId="{9FFABB68-55B6-4942-8AF7-CA894BD378D9}">
      <dgm:prSet/>
      <dgm:spPr/>
      <dgm:t>
        <a:bodyPr/>
        <a:lstStyle/>
        <a:p>
          <a:endParaRPr lang="en-US"/>
        </a:p>
      </dgm:t>
    </dgm:pt>
    <dgm:pt modelId="{F8F0ECD3-2307-4054-B56C-982798FC2DA1}" type="sibTrans" cxnId="{9FFABB68-55B6-4942-8AF7-CA894BD378D9}">
      <dgm:prSet/>
      <dgm:spPr/>
      <dgm:t>
        <a:bodyPr/>
        <a:lstStyle/>
        <a:p>
          <a:endParaRPr lang="en-US"/>
        </a:p>
      </dgm:t>
    </dgm:pt>
    <dgm:pt modelId="{0E88E23B-7CDB-4BF2-9506-9777ACAA6618}">
      <dgm:prSet custT="1"/>
      <dgm:spPr/>
      <dgm:t>
        <a:bodyPr/>
        <a:lstStyle/>
        <a:p>
          <a:pPr rtl="0"/>
          <a:r>
            <a:rPr lang="en-US" sz="1400" b="1" dirty="0" smtClean="0"/>
            <a:t>Clean Water Act Section 316(b)</a:t>
          </a:r>
          <a:endParaRPr lang="en-US" sz="1400" b="1" dirty="0"/>
        </a:p>
      </dgm:t>
    </dgm:pt>
    <dgm:pt modelId="{0EDECDAE-9E7F-4454-9A01-82B9E1FD3BE3}" type="parTrans" cxnId="{33EF72C5-C7F8-4170-BBB3-CB26DB061488}">
      <dgm:prSet/>
      <dgm:spPr/>
      <dgm:t>
        <a:bodyPr/>
        <a:lstStyle/>
        <a:p>
          <a:endParaRPr lang="en-US"/>
        </a:p>
      </dgm:t>
    </dgm:pt>
    <dgm:pt modelId="{E3E85CD5-BD3E-4505-96B4-AD360A6F0C76}" type="sibTrans" cxnId="{33EF72C5-C7F8-4170-BBB3-CB26DB061488}">
      <dgm:prSet/>
      <dgm:spPr/>
      <dgm:t>
        <a:bodyPr/>
        <a:lstStyle/>
        <a:p>
          <a:endParaRPr lang="en-US"/>
        </a:p>
      </dgm:t>
    </dgm:pt>
    <dgm:pt modelId="{301047A6-2A7C-4F39-81B3-3514B0A74EBF}">
      <dgm:prSet custT="1"/>
      <dgm:spPr/>
      <dgm:t>
        <a:bodyPr/>
        <a:lstStyle/>
        <a:p>
          <a:pPr rtl="0"/>
          <a:r>
            <a:rPr lang="en-US" sz="1400" b="1" smtClean="0"/>
            <a:t>Ash </a:t>
          </a:r>
          <a:r>
            <a:rPr lang="en-US" sz="1400" b="1" dirty="0" smtClean="0"/>
            <a:t>Disposal Rule</a:t>
          </a:r>
          <a:endParaRPr lang="en-US" sz="1400" b="1" dirty="0"/>
        </a:p>
      </dgm:t>
    </dgm:pt>
    <dgm:pt modelId="{F8D55C69-9EF8-47CC-8591-3B4555DFDF70}" type="parTrans" cxnId="{9D6C868B-5EBA-4B24-B108-88B383D8C546}">
      <dgm:prSet/>
      <dgm:spPr/>
      <dgm:t>
        <a:bodyPr/>
        <a:lstStyle/>
        <a:p>
          <a:endParaRPr lang="en-US"/>
        </a:p>
      </dgm:t>
    </dgm:pt>
    <dgm:pt modelId="{76B3C490-4F6F-47F0-83D8-AB259C9CA86F}" type="sibTrans" cxnId="{9D6C868B-5EBA-4B24-B108-88B383D8C546}">
      <dgm:prSet/>
      <dgm:spPr/>
      <dgm:t>
        <a:bodyPr/>
        <a:lstStyle/>
        <a:p>
          <a:endParaRPr lang="en-US"/>
        </a:p>
      </dgm:t>
    </dgm:pt>
    <dgm:pt modelId="{D6A239E4-0B81-49A8-931D-154526F0E437}">
      <dgm:prSet custT="1"/>
      <dgm:spPr/>
      <dgm:t>
        <a:bodyPr anchor="b" anchorCtr="0"/>
        <a:lstStyle/>
        <a:p>
          <a:pPr rtl="0"/>
          <a:r>
            <a:rPr lang="en-US" sz="1400" b="1" dirty="0" smtClean="0"/>
            <a:t>Clean Power Plan</a:t>
          </a:r>
          <a:endParaRPr lang="en-US" sz="1400" b="1" dirty="0"/>
        </a:p>
      </dgm:t>
    </dgm:pt>
    <dgm:pt modelId="{2D46C199-6D50-4E9F-A8DC-67585410066B}" type="sibTrans" cxnId="{1C086D9E-E4BE-48E7-ADA5-4B644F9FA3B4}">
      <dgm:prSet/>
      <dgm:spPr/>
      <dgm:t>
        <a:bodyPr/>
        <a:lstStyle/>
        <a:p>
          <a:endParaRPr lang="en-US"/>
        </a:p>
      </dgm:t>
    </dgm:pt>
    <dgm:pt modelId="{399CDB73-2D46-447F-B3D1-E0A2CBFC652F}" type="parTrans" cxnId="{1C086D9E-E4BE-48E7-ADA5-4B644F9FA3B4}">
      <dgm:prSet/>
      <dgm:spPr/>
      <dgm:t>
        <a:bodyPr/>
        <a:lstStyle/>
        <a:p>
          <a:endParaRPr lang="en-US"/>
        </a:p>
      </dgm:t>
    </dgm:pt>
    <dgm:pt modelId="{FCFC792E-E18A-4899-8DB8-B26022627C0C}">
      <dgm:prSet custT="1"/>
      <dgm:spPr/>
      <dgm:t>
        <a:bodyPr/>
        <a:lstStyle/>
        <a:p>
          <a:pPr rtl="0"/>
          <a:r>
            <a:rPr lang="en-US" sz="1400" b="1" dirty="0" smtClean="0">
              <a:solidFill>
                <a:schemeClr val="tx1"/>
              </a:solidFill>
            </a:rPr>
            <a:t>Cross-State Air Pollution Rule (CSAPR)</a:t>
          </a:r>
          <a:endParaRPr lang="en-US" sz="1400" b="1" dirty="0">
            <a:solidFill>
              <a:schemeClr val="tx1"/>
            </a:solidFill>
          </a:endParaRPr>
        </a:p>
      </dgm:t>
    </dgm:pt>
    <dgm:pt modelId="{412B5C8D-F513-4AE6-B710-7C34281B0881}" type="parTrans" cxnId="{2F97A6CF-D98D-419E-9A69-A8E4FB72FEA7}">
      <dgm:prSet/>
      <dgm:spPr/>
      <dgm:t>
        <a:bodyPr/>
        <a:lstStyle/>
        <a:p>
          <a:endParaRPr lang="en-US"/>
        </a:p>
      </dgm:t>
    </dgm:pt>
    <dgm:pt modelId="{5FAD929F-6B15-4B18-9B79-86E9FE3597BE}" type="sibTrans" cxnId="{2F97A6CF-D98D-419E-9A69-A8E4FB72FEA7}">
      <dgm:prSet/>
      <dgm:spPr/>
      <dgm:t>
        <a:bodyPr/>
        <a:lstStyle/>
        <a:p>
          <a:endParaRPr lang="en-US"/>
        </a:p>
      </dgm:t>
    </dgm:pt>
    <dgm:pt modelId="{11CD1E66-5836-404A-A239-A892A9A6C5B5}" type="pres">
      <dgm:prSet presAssocID="{019DC49B-42BA-49EE-9748-DF5E7979B99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E6DF5BF-50A6-4AD7-8033-FE9206DCB602}" type="pres">
      <dgm:prSet presAssocID="{019DC49B-42BA-49EE-9748-DF5E7979B992}" presName="arrow" presStyleLbl="bgShp" presStyleIdx="0" presStyleCnt="1"/>
      <dgm:spPr/>
      <dgm:t>
        <a:bodyPr/>
        <a:lstStyle/>
        <a:p>
          <a:endParaRPr lang="en-US"/>
        </a:p>
      </dgm:t>
    </dgm:pt>
    <dgm:pt modelId="{CD143DD5-2CCB-45E4-9265-8A22DAE31097}" type="pres">
      <dgm:prSet presAssocID="{019DC49B-42BA-49EE-9748-DF5E7979B992}" presName="points" presStyleCnt="0"/>
      <dgm:spPr/>
    </dgm:pt>
    <dgm:pt modelId="{516A3F7E-5A31-4E48-9518-00F2A4CFEC64}" type="pres">
      <dgm:prSet presAssocID="{FCFC792E-E18A-4899-8DB8-B26022627C0C}" presName="compositeA" presStyleCnt="0"/>
      <dgm:spPr/>
    </dgm:pt>
    <dgm:pt modelId="{F66D2A51-08F6-4E8F-9B23-779186DAC8B8}" type="pres">
      <dgm:prSet presAssocID="{FCFC792E-E18A-4899-8DB8-B26022627C0C}" presName="textA" presStyleLbl="revTx" presStyleIdx="0" presStyleCnt="6" custLinFactNeighborX="121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D09855-AA04-43C8-9AFF-42B541E9610A}" type="pres">
      <dgm:prSet presAssocID="{FCFC792E-E18A-4899-8DB8-B26022627C0C}" presName="circleA" presStyleLbl="node1" presStyleIdx="0" presStyleCnt="6" custScaleX="54857" custScaleY="54857" custLinFactNeighborX="27352" custLinFactNeighborY="-49526"/>
      <dgm:spPr/>
      <dgm:t>
        <a:bodyPr/>
        <a:lstStyle/>
        <a:p>
          <a:endParaRPr lang="en-US"/>
        </a:p>
      </dgm:t>
    </dgm:pt>
    <dgm:pt modelId="{550F5DC8-2022-4794-98CE-24E2BAC421BA}" type="pres">
      <dgm:prSet presAssocID="{FCFC792E-E18A-4899-8DB8-B26022627C0C}" presName="spaceA" presStyleCnt="0"/>
      <dgm:spPr/>
    </dgm:pt>
    <dgm:pt modelId="{F8B064C2-8117-4006-B2E2-37C191E9DA13}" type="pres">
      <dgm:prSet presAssocID="{5FAD929F-6B15-4B18-9B79-86E9FE3597BE}" presName="space" presStyleCnt="0"/>
      <dgm:spPr/>
    </dgm:pt>
    <dgm:pt modelId="{E40F963E-AE3B-42EE-B185-AB281B558999}" type="pres">
      <dgm:prSet presAssocID="{6D56C2C6-B426-492C-80FD-A0F4280F50D3}" presName="compositeB" presStyleCnt="0"/>
      <dgm:spPr/>
    </dgm:pt>
    <dgm:pt modelId="{35D02F9F-BA3C-4B3A-89E0-7410A47CF17E}" type="pres">
      <dgm:prSet presAssocID="{6D56C2C6-B426-492C-80FD-A0F4280F50D3}" presName="textB" presStyleLbl="revTx" presStyleIdx="1" presStyleCnt="6" custLinFactY="-49487" custLinFactNeighborX="4184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7517CF-458A-4F3E-8F4F-17822DD9A5FE}" type="pres">
      <dgm:prSet presAssocID="{6D56C2C6-B426-492C-80FD-A0F4280F50D3}" presName="circleB" presStyleLbl="node1" presStyleIdx="1" presStyleCnt="6" custScaleX="54857" custScaleY="54857" custLinFactNeighborX="8360" custLinFactNeighborY="-50478"/>
      <dgm:spPr/>
    </dgm:pt>
    <dgm:pt modelId="{7D6F3E13-924A-4BFF-A77F-8F1B08E101FF}" type="pres">
      <dgm:prSet presAssocID="{6D56C2C6-B426-492C-80FD-A0F4280F50D3}" presName="spaceB" presStyleCnt="0"/>
      <dgm:spPr/>
    </dgm:pt>
    <dgm:pt modelId="{4E852032-FF34-43EA-BFA5-AA9873ECBB0E}" type="pres">
      <dgm:prSet presAssocID="{58459E4C-9728-4D8B-BBA6-71D7F533B624}" presName="space" presStyleCnt="0"/>
      <dgm:spPr/>
    </dgm:pt>
    <dgm:pt modelId="{53E3CE8D-2561-445B-9CFE-7D795E288089}" type="pres">
      <dgm:prSet presAssocID="{301047A6-2A7C-4F39-81B3-3514B0A74EBF}" presName="compositeA" presStyleCnt="0"/>
      <dgm:spPr/>
    </dgm:pt>
    <dgm:pt modelId="{7B53E077-28C4-4B75-9E48-364EC2921A1E}" type="pres">
      <dgm:prSet presAssocID="{301047A6-2A7C-4F39-81B3-3514B0A74EBF}" presName="textA" presStyleLbl="revTx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3A422F-FE0C-40C9-943F-B03A8E214AA8}" type="pres">
      <dgm:prSet presAssocID="{301047A6-2A7C-4F39-81B3-3514B0A74EBF}" presName="circleA" presStyleLbl="node1" presStyleIdx="2" presStyleCnt="6" custScaleX="54857" custScaleY="54857" custLinFactNeighborX="-692" custLinFactNeighborY="-51430"/>
      <dgm:spPr/>
    </dgm:pt>
    <dgm:pt modelId="{44086A03-2753-428C-BEE3-63BA52228ABB}" type="pres">
      <dgm:prSet presAssocID="{301047A6-2A7C-4F39-81B3-3514B0A74EBF}" presName="spaceA" presStyleCnt="0"/>
      <dgm:spPr/>
    </dgm:pt>
    <dgm:pt modelId="{7C7499B2-00D2-45C7-8D09-CE5CED8B56C2}" type="pres">
      <dgm:prSet presAssocID="{76B3C490-4F6F-47F0-83D8-AB259C9CA86F}" presName="space" presStyleCnt="0"/>
      <dgm:spPr/>
    </dgm:pt>
    <dgm:pt modelId="{0DB43570-2017-4309-AFBE-471F273D301A}" type="pres">
      <dgm:prSet presAssocID="{F75A0018-D11B-4668-99E7-6472E7E26539}" presName="compositeB" presStyleCnt="0"/>
      <dgm:spPr/>
    </dgm:pt>
    <dgm:pt modelId="{0AFF80C6-EB3C-4209-B6ED-987E370C5836}" type="pres">
      <dgm:prSet presAssocID="{F75A0018-D11B-4668-99E7-6472E7E26539}" presName="textB" presStyleLbl="revTx" presStyleIdx="3" presStyleCnt="6" custLinFactY="-50000" custLinFactNeighborX="2437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3C2604-7705-418B-84B1-8E857937B109}" type="pres">
      <dgm:prSet presAssocID="{F75A0018-D11B-4668-99E7-6472E7E26539}" presName="circleB" presStyleLbl="node1" presStyleIdx="3" presStyleCnt="6" custScaleX="54857" custScaleY="54857" custLinFactNeighborX="4076" custLinFactNeighborY="-49526"/>
      <dgm:spPr>
        <a:solidFill>
          <a:srgbClr val="C00000"/>
        </a:solidFill>
      </dgm:spPr>
      <dgm:t>
        <a:bodyPr/>
        <a:lstStyle/>
        <a:p>
          <a:endParaRPr lang="en-US"/>
        </a:p>
      </dgm:t>
    </dgm:pt>
    <dgm:pt modelId="{84EFC53B-A113-44B9-A5D6-62EAD9970FB7}" type="pres">
      <dgm:prSet presAssocID="{F75A0018-D11B-4668-99E7-6472E7E26539}" presName="spaceB" presStyleCnt="0"/>
      <dgm:spPr/>
    </dgm:pt>
    <dgm:pt modelId="{E85F8DBF-6DBF-4C51-B71F-C7E31263325F}" type="pres">
      <dgm:prSet presAssocID="{F8F0ECD3-2307-4054-B56C-982798FC2DA1}" presName="space" presStyleCnt="0"/>
      <dgm:spPr/>
    </dgm:pt>
    <dgm:pt modelId="{5AA53853-61AF-436B-AD3B-946F4BB2636A}" type="pres">
      <dgm:prSet presAssocID="{0E88E23B-7CDB-4BF2-9506-9777ACAA6618}" presName="compositeA" presStyleCnt="0"/>
      <dgm:spPr/>
    </dgm:pt>
    <dgm:pt modelId="{4C879B4B-4C96-4798-B7A5-29D1471AB223}" type="pres">
      <dgm:prSet presAssocID="{0E88E23B-7CDB-4BF2-9506-9777ACAA6618}" presName="textA" presStyleLbl="revTx" presStyleIdx="4" presStyleCnt="6" custLinFactNeighborX="36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108B28-4178-4B55-828E-546CE249622C}" type="pres">
      <dgm:prSet presAssocID="{0E88E23B-7CDB-4BF2-9506-9777ACAA6618}" presName="circleA" presStyleLbl="node1" presStyleIdx="4" presStyleCnt="6" custScaleX="54857" custScaleY="54857" custLinFactNeighborX="6760" custLinFactNeighborY="-49526"/>
      <dgm:spPr/>
    </dgm:pt>
    <dgm:pt modelId="{242F2C36-0A9B-4625-A63B-A2EA09C73971}" type="pres">
      <dgm:prSet presAssocID="{0E88E23B-7CDB-4BF2-9506-9777ACAA6618}" presName="spaceA" presStyleCnt="0"/>
      <dgm:spPr/>
    </dgm:pt>
    <dgm:pt modelId="{1CDB9B91-7647-4F16-864F-F5EDF9695A09}" type="pres">
      <dgm:prSet presAssocID="{E3E85CD5-BD3E-4505-96B4-AD360A6F0C76}" presName="space" presStyleCnt="0"/>
      <dgm:spPr/>
    </dgm:pt>
    <dgm:pt modelId="{883BAC6E-34C2-4DC8-84C0-8CAECC54A708}" type="pres">
      <dgm:prSet presAssocID="{D6A239E4-0B81-49A8-931D-154526F0E437}" presName="compositeB" presStyleCnt="0"/>
      <dgm:spPr/>
    </dgm:pt>
    <dgm:pt modelId="{92666CC0-1021-45A2-88A2-F69325D12D56}" type="pres">
      <dgm:prSet presAssocID="{D6A239E4-0B81-49A8-931D-154526F0E437}" presName="textB" presStyleLbl="revTx" presStyleIdx="5" presStyleCnt="6" custLinFactY="-49487" custLinFactNeighborX="-1497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29955C-FB38-4E4B-AA42-950EF2219757}" type="pres">
      <dgm:prSet presAssocID="{D6A239E4-0B81-49A8-931D-154526F0E437}" presName="circleB" presStyleLbl="node1" presStyleIdx="5" presStyleCnt="6" custScaleX="54857" custScaleY="54857" custLinFactNeighborX="-4252" custLinFactNeighborY="-49526"/>
      <dgm:spPr>
        <a:solidFill>
          <a:srgbClr val="C00000"/>
        </a:solidFill>
      </dgm:spPr>
      <dgm:t>
        <a:bodyPr/>
        <a:lstStyle/>
        <a:p>
          <a:endParaRPr lang="en-US"/>
        </a:p>
      </dgm:t>
    </dgm:pt>
    <dgm:pt modelId="{66B9F40F-CBF2-40BA-B15D-75FD1BECB2CD}" type="pres">
      <dgm:prSet presAssocID="{D6A239E4-0B81-49A8-931D-154526F0E437}" presName="spaceB" presStyleCnt="0"/>
      <dgm:spPr/>
    </dgm:pt>
  </dgm:ptLst>
  <dgm:cxnLst>
    <dgm:cxn modelId="{33EF72C5-C7F8-4170-BBB3-CB26DB061488}" srcId="{019DC49B-42BA-49EE-9748-DF5E7979B992}" destId="{0E88E23B-7CDB-4BF2-9506-9777ACAA6618}" srcOrd="4" destOrd="0" parTransId="{0EDECDAE-9E7F-4454-9A01-82B9E1FD3BE3}" sibTransId="{E3E85CD5-BD3E-4505-96B4-AD360A6F0C76}"/>
    <dgm:cxn modelId="{AA60E919-2D10-4C19-86CF-F130015CEB50}" type="presOf" srcId="{F75A0018-D11B-4668-99E7-6472E7E26539}" destId="{0AFF80C6-EB3C-4209-B6ED-987E370C5836}" srcOrd="0" destOrd="0" presId="urn:microsoft.com/office/officeart/2005/8/layout/hProcess11"/>
    <dgm:cxn modelId="{0F8709CD-8E6C-487D-81AA-F678CB914866}" type="presOf" srcId="{301047A6-2A7C-4F39-81B3-3514B0A74EBF}" destId="{7B53E077-28C4-4B75-9E48-364EC2921A1E}" srcOrd="0" destOrd="0" presId="urn:microsoft.com/office/officeart/2005/8/layout/hProcess11"/>
    <dgm:cxn modelId="{1C086D9E-E4BE-48E7-ADA5-4B644F9FA3B4}" srcId="{019DC49B-42BA-49EE-9748-DF5E7979B992}" destId="{D6A239E4-0B81-49A8-931D-154526F0E437}" srcOrd="5" destOrd="0" parTransId="{399CDB73-2D46-447F-B3D1-E0A2CBFC652F}" sibTransId="{2D46C199-6D50-4E9F-A8DC-67585410066B}"/>
    <dgm:cxn modelId="{EFE12616-9B2C-4D1B-87C4-BCA5D04C9A78}" type="presOf" srcId="{6D56C2C6-B426-492C-80FD-A0F4280F50D3}" destId="{35D02F9F-BA3C-4B3A-89E0-7410A47CF17E}" srcOrd="0" destOrd="0" presId="urn:microsoft.com/office/officeart/2005/8/layout/hProcess11"/>
    <dgm:cxn modelId="{D56E8DDE-374D-4A0C-98B6-ED79296AABA9}" type="presOf" srcId="{D6A239E4-0B81-49A8-931D-154526F0E437}" destId="{92666CC0-1021-45A2-88A2-F69325D12D56}" srcOrd="0" destOrd="0" presId="urn:microsoft.com/office/officeart/2005/8/layout/hProcess11"/>
    <dgm:cxn modelId="{2F97A6CF-D98D-419E-9A69-A8E4FB72FEA7}" srcId="{019DC49B-42BA-49EE-9748-DF5E7979B992}" destId="{FCFC792E-E18A-4899-8DB8-B26022627C0C}" srcOrd="0" destOrd="0" parTransId="{412B5C8D-F513-4AE6-B710-7C34281B0881}" sibTransId="{5FAD929F-6B15-4B18-9B79-86E9FE3597BE}"/>
    <dgm:cxn modelId="{9FFABB68-55B6-4942-8AF7-CA894BD378D9}" srcId="{019DC49B-42BA-49EE-9748-DF5E7979B992}" destId="{F75A0018-D11B-4668-99E7-6472E7E26539}" srcOrd="3" destOrd="0" parTransId="{518AA0A9-FB7A-4FE5-834F-1974BE66ECE4}" sibTransId="{F8F0ECD3-2307-4054-B56C-982798FC2DA1}"/>
    <dgm:cxn modelId="{8303C373-62A4-42F4-B0E3-1A0E7B5D5E5A}" srcId="{019DC49B-42BA-49EE-9748-DF5E7979B992}" destId="{6D56C2C6-B426-492C-80FD-A0F4280F50D3}" srcOrd="1" destOrd="0" parTransId="{E48C3E99-4C4D-44DA-BA6C-4B2DD76D9EA5}" sibTransId="{58459E4C-9728-4D8B-BBA6-71D7F533B624}"/>
    <dgm:cxn modelId="{534D5EDF-33E4-4B72-8453-30B2B5517A27}" type="presOf" srcId="{019DC49B-42BA-49EE-9748-DF5E7979B992}" destId="{11CD1E66-5836-404A-A239-A892A9A6C5B5}" srcOrd="0" destOrd="0" presId="urn:microsoft.com/office/officeart/2005/8/layout/hProcess11"/>
    <dgm:cxn modelId="{9D6C868B-5EBA-4B24-B108-88B383D8C546}" srcId="{019DC49B-42BA-49EE-9748-DF5E7979B992}" destId="{301047A6-2A7C-4F39-81B3-3514B0A74EBF}" srcOrd="2" destOrd="0" parTransId="{F8D55C69-9EF8-47CC-8591-3B4555DFDF70}" sibTransId="{76B3C490-4F6F-47F0-83D8-AB259C9CA86F}"/>
    <dgm:cxn modelId="{9814A021-D3B3-4EE2-B837-990DAF49B3BE}" type="presOf" srcId="{FCFC792E-E18A-4899-8DB8-B26022627C0C}" destId="{F66D2A51-08F6-4E8F-9B23-779186DAC8B8}" srcOrd="0" destOrd="0" presId="urn:microsoft.com/office/officeart/2005/8/layout/hProcess11"/>
    <dgm:cxn modelId="{E1CE9BD0-A8E9-44AB-A7B2-AFA455D4DC8B}" type="presOf" srcId="{0E88E23B-7CDB-4BF2-9506-9777ACAA6618}" destId="{4C879B4B-4C96-4798-B7A5-29D1471AB223}" srcOrd="0" destOrd="0" presId="urn:microsoft.com/office/officeart/2005/8/layout/hProcess11"/>
    <dgm:cxn modelId="{70362FA5-F964-49F6-A01A-F2C775C9DC42}" type="presParOf" srcId="{11CD1E66-5836-404A-A239-A892A9A6C5B5}" destId="{6E6DF5BF-50A6-4AD7-8033-FE9206DCB602}" srcOrd="0" destOrd="0" presId="urn:microsoft.com/office/officeart/2005/8/layout/hProcess11"/>
    <dgm:cxn modelId="{4CC5364C-4668-469E-9EA8-B5E9B033ED47}" type="presParOf" srcId="{11CD1E66-5836-404A-A239-A892A9A6C5B5}" destId="{CD143DD5-2CCB-45E4-9265-8A22DAE31097}" srcOrd="1" destOrd="0" presId="urn:microsoft.com/office/officeart/2005/8/layout/hProcess11"/>
    <dgm:cxn modelId="{785291B4-7419-4CF9-86D8-FDDA013600FA}" type="presParOf" srcId="{CD143DD5-2CCB-45E4-9265-8A22DAE31097}" destId="{516A3F7E-5A31-4E48-9518-00F2A4CFEC64}" srcOrd="0" destOrd="0" presId="urn:microsoft.com/office/officeart/2005/8/layout/hProcess11"/>
    <dgm:cxn modelId="{DD0A7F41-9DFF-4D61-82F8-24A5EEF47967}" type="presParOf" srcId="{516A3F7E-5A31-4E48-9518-00F2A4CFEC64}" destId="{F66D2A51-08F6-4E8F-9B23-779186DAC8B8}" srcOrd="0" destOrd="0" presId="urn:microsoft.com/office/officeart/2005/8/layout/hProcess11"/>
    <dgm:cxn modelId="{027F6A82-F912-4B18-94A5-A2132C473CBA}" type="presParOf" srcId="{516A3F7E-5A31-4E48-9518-00F2A4CFEC64}" destId="{23D09855-AA04-43C8-9AFF-42B541E9610A}" srcOrd="1" destOrd="0" presId="urn:microsoft.com/office/officeart/2005/8/layout/hProcess11"/>
    <dgm:cxn modelId="{34BF86F6-D40B-4A49-A618-D2CC2531D3CD}" type="presParOf" srcId="{516A3F7E-5A31-4E48-9518-00F2A4CFEC64}" destId="{550F5DC8-2022-4794-98CE-24E2BAC421BA}" srcOrd="2" destOrd="0" presId="urn:microsoft.com/office/officeart/2005/8/layout/hProcess11"/>
    <dgm:cxn modelId="{58D4D27A-F810-422B-AF08-075ABE68EF2A}" type="presParOf" srcId="{CD143DD5-2CCB-45E4-9265-8A22DAE31097}" destId="{F8B064C2-8117-4006-B2E2-37C191E9DA13}" srcOrd="1" destOrd="0" presId="urn:microsoft.com/office/officeart/2005/8/layout/hProcess11"/>
    <dgm:cxn modelId="{9FEDA9DA-93B9-41BE-A66D-111EF4DF2AD6}" type="presParOf" srcId="{CD143DD5-2CCB-45E4-9265-8A22DAE31097}" destId="{E40F963E-AE3B-42EE-B185-AB281B558999}" srcOrd="2" destOrd="0" presId="urn:microsoft.com/office/officeart/2005/8/layout/hProcess11"/>
    <dgm:cxn modelId="{4744C2DA-2F13-4428-BEF5-A77324404023}" type="presParOf" srcId="{E40F963E-AE3B-42EE-B185-AB281B558999}" destId="{35D02F9F-BA3C-4B3A-89E0-7410A47CF17E}" srcOrd="0" destOrd="0" presId="urn:microsoft.com/office/officeart/2005/8/layout/hProcess11"/>
    <dgm:cxn modelId="{E48E2B8D-2C36-415A-B187-68E6ED2A5176}" type="presParOf" srcId="{E40F963E-AE3B-42EE-B185-AB281B558999}" destId="{A77517CF-458A-4F3E-8F4F-17822DD9A5FE}" srcOrd="1" destOrd="0" presId="urn:microsoft.com/office/officeart/2005/8/layout/hProcess11"/>
    <dgm:cxn modelId="{8D69F0F1-2395-4E89-B554-00E614798850}" type="presParOf" srcId="{E40F963E-AE3B-42EE-B185-AB281B558999}" destId="{7D6F3E13-924A-4BFF-A77F-8F1B08E101FF}" srcOrd="2" destOrd="0" presId="urn:microsoft.com/office/officeart/2005/8/layout/hProcess11"/>
    <dgm:cxn modelId="{EE9E6F2A-CCDB-4A80-9C88-58A2662CE9B8}" type="presParOf" srcId="{CD143DD5-2CCB-45E4-9265-8A22DAE31097}" destId="{4E852032-FF34-43EA-BFA5-AA9873ECBB0E}" srcOrd="3" destOrd="0" presId="urn:microsoft.com/office/officeart/2005/8/layout/hProcess11"/>
    <dgm:cxn modelId="{EBBCB184-0BEA-41AF-89AF-48FE26363B89}" type="presParOf" srcId="{CD143DD5-2CCB-45E4-9265-8A22DAE31097}" destId="{53E3CE8D-2561-445B-9CFE-7D795E288089}" srcOrd="4" destOrd="0" presId="urn:microsoft.com/office/officeart/2005/8/layout/hProcess11"/>
    <dgm:cxn modelId="{DD8FDCE1-C416-4E71-A046-1B5DB0CDBCB6}" type="presParOf" srcId="{53E3CE8D-2561-445B-9CFE-7D795E288089}" destId="{7B53E077-28C4-4B75-9E48-364EC2921A1E}" srcOrd="0" destOrd="0" presId="urn:microsoft.com/office/officeart/2005/8/layout/hProcess11"/>
    <dgm:cxn modelId="{AB825091-C844-4EFA-899B-33F356DB61C4}" type="presParOf" srcId="{53E3CE8D-2561-445B-9CFE-7D795E288089}" destId="{DC3A422F-FE0C-40C9-943F-B03A8E214AA8}" srcOrd="1" destOrd="0" presId="urn:microsoft.com/office/officeart/2005/8/layout/hProcess11"/>
    <dgm:cxn modelId="{5B416873-26BB-44C2-BB25-AEECBB989EC4}" type="presParOf" srcId="{53E3CE8D-2561-445B-9CFE-7D795E288089}" destId="{44086A03-2753-428C-BEE3-63BA52228ABB}" srcOrd="2" destOrd="0" presId="urn:microsoft.com/office/officeart/2005/8/layout/hProcess11"/>
    <dgm:cxn modelId="{59D6AD8F-3E39-4765-82DE-77E77E8B5BF2}" type="presParOf" srcId="{CD143DD5-2CCB-45E4-9265-8A22DAE31097}" destId="{7C7499B2-00D2-45C7-8D09-CE5CED8B56C2}" srcOrd="5" destOrd="0" presId="urn:microsoft.com/office/officeart/2005/8/layout/hProcess11"/>
    <dgm:cxn modelId="{5C16A9A7-A161-45EA-9E3F-DB3CD3B32336}" type="presParOf" srcId="{CD143DD5-2CCB-45E4-9265-8A22DAE31097}" destId="{0DB43570-2017-4309-AFBE-471F273D301A}" srcOrd="6" destOrd="0" presId="urn:microsoft.com/office/officeart/2005/8/layout/hProcess11"/>
    <dgm:cxn modelId="{012F3143-C00A-4E90-B34A-0204732722F9}" type="presParOf" srcId="{0DB43570-2017-4309-AFBE-471F273D301A}" destId="{0AFF80C6-EB3C-4209-B6ED-987E370C5836}" srcOrd="0" destOrd="0" presId="urn:microsoft.com/office/officeart/2005/8/layout/hProcess11"/>
    <dgm:cxn modelId="{E8C85AE6-487B-4729-93DD-F9FE4C298393}" type="presParOf" srcId="{0DB43570-2017-4309-AFBE-471F273D301A}" destId="{623C2604-7705-418B-84B1-8E857937B109}" srcOrd="1" destOrd="0" presId="urn:microsoft.com/office/officeart/2005/8/layout/hProcess11"/>
    <dgm:cxn modelId="{E60D638B-C87C-40DE-B373-6DB0B0D7CE29}" type="presParOf" srcId="{0DB43570-2017-4309-AFBE-471F273D301A}" destId="{84EFC53B-A113-44B9-A5D6-62EAD9970FB7}" srcOrd="2" destOrd="0" presId="urn:microsoft.com/office/officeart/2005/8/layout/hProcess11"/>
    <dgm:cxn modelId="{0E9C1018-AD9F-4FF1-ADF7-99CDDECBBA98}" type="presParOf" srcId="{CD143DD5-2CCB-45E4-9265-8A22DAE31097}" destId="{E85F8DBF-6DBF-4C51-B71F-C7E31263325F}" srcOrd="7" destOrd="0" presId="urn:microsoft.com/office/officeart/2005/8/layout/hProcess11"/>
    <dgm:cxn modelId="{D49AACA0-0C17-4135-BAB4-53D4CEF270BA}" type="presParOf" srcId="{CD143DD5-2CCB-45E4-9265-8A22DAE31097}" destId="{5AA53853-61AF-436B-AD3B-946F4BB2636A}" srcOrd="8" destOrd="0" presId="urn:microsoft.com/office/officeart/2005/8/layout/hProcess11"/>
    <dgm:cxn modelId="{40DC003E-0830-4658-8F0A-1B1A94DBE4C2}" type="presParOf" srcId="{5AA53853-61AF-436B-AD3B-946F4BB2636A}" destId="{4C879B4B-4C96-4798-B7A5-29D1471AB223}" srcOrd="0" destOrd="0" presId="urn:microsoft.com/office/officeart/2005/8/layout/hProcess11"/>
    <dgm:cxn modelId="{4FE305E7-FB6C-4759-94C5-7A7FAD82835D}" type="presParOf" srcId="{5AA53853-61AF-436B-AD3B-946F4BB2636A}" destId="{90108B28-4178-4B55-828E-546CE249622C}" srcOrd="1" destOrd="0" presId="urn:microsoft.com/office/officeart/2005/8/layout/hProcess11"/>
    <dgm:cxn modelId="{5FAE9EA3-42F6-475E-9651-12895282965F}" type="presParOf" srcId="{5AA53853-61AF-436B-AD3B-946F4BB2636A}" destId="{242F2C36-0A9B-4625-A63B-A2EA09C73971}" srcOrd="2" destOrd="0" presId="urn:microsoft.com/office/officeart/2005/8/layout/hProcess11"/>
    <dgm:cxn modelId="{2E1880B0-8C47-4970-8E86-A729B61EB9E4}" type="presParOf" srcId="{CD143DD5-2CCB-45E4-9265-8A22DAE31097}" destId="{1CDB9B91-7647-4F16-864F-F5EDF9695A09}" srcOrd="9" destOrd="0" presId="urn:microsoft.com/office/officeart/2005/8/layout/hProcess11"/>
    <dgm:cxn modelId="{85F83CB4-CC05-48FD-AF89-9EC6504B93A9}" type="presParOf" srcId="{CD143DD5-2CCB-45E4-9265-8A22DAE31097}" destId="{883BAC6E-34C2-4DC8-84C0-8CAECC54A708}" srcOrd="10" destOrd="0" presId="urn:microsoft.com/office/officeart/2005/8/layout/hProcess11"/>
    <dgm:cxn modelId="{1C4118A5-78E6-4914-8CA7-BC5E7F55D191}" type="presParOf" srcId="{883BAC6E-34C2-4DC8-84C0-8CAECC54A708}" destId="{92666CC0-1021-45A2-88A2-F69325D12D56}" srcOrd="0" destOrd="0" presId="urn:microsoft.com/office/officeart/2005/8/layout/hProcess11"/>
    <dgm:cxn modelId="{E414018F-CF57-42A9-9FE0-4F49E45206A0}" type="presParOf" srcId="{883BAC6E-34C2-4DC8-84C0-8CAECC54A708}" destId="{E829955C-FB38-4E4B-AA42-950EF2219757}" srcOrd="1" destOrd="0" presId="urn:microsoft.com/office/officeart/2005/8/layout/hProcess11"/>
    <dgm:cxn modelId="{03FF86A6-190B-4BD9-9454-B1A5FC1DB8A3}" type="presParOf" srcId="{883BAC6E-34C2-4DC8-84C0-8CAECC54A708}" destId="{66B9F40F-CBF2-40BA-B15D-75FD1BECB2CD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19DC49B-42BA-49EE-9748-DF5E7979B992}" type="doc">
      <dgm:prSet loTypeId="urn:microsoft.com/office/officeart/2005/8/layout/hProcess11" loCatId="process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D56C2C6-B426-492C-80FD-A0F4280F50D3}">
      <dgm:prSet custT="1"/>
      <dgm:spPr/>
      <dgm:t>
        <a:bodyPr anchor="b" anchorCtr="0"/>
        <a:lstStyle/>
        <a:p>
          <a:pPr rtl="0"/>
          <a:r>
            <a:rPr lang="en-US" sz="1400" b="1" dirty="0" smtClean="0"/>
            <a:t>Mercury and Air Toxics Standards (MATS)</a:t>
          </a:r>
          <a:endParaRPr lang="en-US" sz="1400" b="1" dirty="0"/>
        </a:p>
      </dgm:t>
    </dgm:pt>
    <dgm:pt modelId="{E48C3E99-4C4D-44DA-BA6C-4B2DD76D9EA5}" type="parTrans" cxnId="{8303C373-62A4-42F4-B0E3-1A0E7B5D5E5A}">
      <dgm:prSet/>
      <dgm:spPr/>
      <dgm:t>
        <a:bodyPr/>
        <a:lstStyle/>
        <a:p>
          <a:endParaRPr lang="en-US"/>
        </a:p>
      </dgm:t>
    </dgm:pt>
    <dgm:pt modelId="{58459E4C-9728-4D8B-BBA6-71D7F533B624}" type="sibTrans" cxnId="{8303C373-62A4-42F4-B0E3-1A0E7B5D5E5A}">
      <dgm:prSet/>
      <dgm:spPr/>
      <dgm:t>
        <a:bodyPr/>
        <a:lstStyle/>
        <a:p>
          <a:endParaRPr lang="en-US"/>
        </a:p>
      </dgm:t>
    </dgm:pt>
    <dgm:pt modelId="{F75A0018-D11B-4668-99E7-6472E7E26539}">
      <dgm:prSet custT="1"/>
      <dgm:spPr/>
      <dgm:t>
        <a:bodyPr anchor="b" anchorCtr="0"/>
        <a:lstStyle/>
        <a:p>
          <a:pPr rtl="0"/>
          <a:r>
            <a:rPr lang="en-US" sz="1400" b="1" dirty="0" smtClean="0"/>
            <a:t>Regional </a:t>
          </a:r>
          <a:r>
            <a:rPr lang="en-US" sz="1400" b="1" smtClean="0"/>
            <a:t>Haze Federal </a:t>
          </a:r>
          <a:r>
            <a:rPr lang="en-US" sz="1400" b="1" dirty="0" smtClean="0"/>
            <a:t>Plan</a:t>
          </a:r>
          <a:endParaRPr lang="en-US" sz="1400" b="1" dirty="0"/>
        </a:p>
      </dgm:t>
    </dgm:pt>
    <dgm:pt modelId="{518AA0A9-FB7A-4FE5-834F-1974BE66ECE4}" type="parTrans" cxnId="{9FFABB68-55B6-4942-8AF7-CA894BD378D9}">
      <dgm:prSet/>
      <dgm:spPr/>
      <dgm:t>
        <a:bodyPr/>
        <a:lstStyle/>
        <a:p>
          <a:endParaRPr lang="en-US"/>
        </a:p>
      </dgm:t>
    </dgm:pt>
    <dgm:pt modelId="{F8F0ECD3-2307-4054-B56C-982798FC2DA1}" type="sibTrans" cxnId="{9FFABB68-55B6-4942-8AF7-CA894BD378D9}">
      <dgm:prSet/>
      <dgm:spPr/>
      <dgm:t>
        <a:bodyPr/>
        <a:lstStyle/>
        <a:p>
          <a:endParaRPr lang="en-US"/>
        </a:p>
      </dgm:t>
    </dgm:pt>
    <dgm:pt modelId="{0E88E23B-7CDB-4BF2-9506-9777ACAA6618}">
      <dgm:prSet custT="1"/>
      <dgm:spPr/>
      <dgm:t>
        <a:bodyPr/>
        <a:lstStyle/>
        <a:p>
          <a:pPr rtl="0"/>
          <a:r>
            <a:rPr lang="en-US" sz="1400" b="1" dirty="0" smtClean="0"/>
            <a:t>Clean Water Act Section 316(b)</a:t>
          </a:r>
          <a:endParaRPr lang="en-US" sz="1400" b="1" dirty="0"/>
        </a:p>
      </dgm:t>
    </dgm:pt>
    <dgm:pt modelId="{0EDECDAE-9E7F-4454-9A01-82B9E1FD3BE3}" type="parTrans" cxnId="{33EF72C5-C7F8-4170-BBB3-CB26DB061488}">
      <dgm:prSet/>
      <dgm:spPr/>
      <dgm:t>
        <a:bodyPr/>
        <a:lstStyle/>
        <a:p>
          <a:endParaRPr lang="en-US"/>
        </a:p>
      </dgm:t>
    </dgm:pt>
    <dgm:pt modelId="{E3E85CD5-BD3E-4505-96B4-AD360A6F0C76}" type="sibTrans" cxnId="{33EF72C5-C7F8-4170-BBB3-CB26DB061488}">
      <dgm:prSet/>
      <dgm:spPr/>
      <dgm:t>
        <a:bodyPr/>
        <a:lstStyle/>
        <a:p>
          <a:endParaRPr lang="en-US"/>
        </a:p>
      </dgm:t>
    </dgm:pt>
    <dgm:pt modelId="{301047A6-2A7C-4F39-81B3-3514B0A74EBF}">
      <dgm:prSet custT="1"/>
      <dgm:spPr/>
      <dgm:t>
        <a:bodyPr/>
        <a:lstStyle/>
        <a:p>
          <a:pPr rtl="0"/>
          <a:r>
            <a:rPr lang="en-US" sz="1400" b="1" smtClean="0"/>
            <a:t>Ash </a:t>
          </a:r>
          <a:r>
            <a:rPr lang="en-US" sz="1400" b="1" dirty="0" smtClean="0"/>
            <a:t>Disposal Rule</a:t>
          </a:r>
          <a:endParaRPr lang="en-US" sz="1400" b="1" dirty="0"/>
        </a:p>
      </dgm:t>
    </dgm:pt>
    <dgm:pt modelId="{F8D55C69-9EF8-47CC-8591-3B4555DFDF70}" type="parTrans" cxnId="{9D6C868B-5EBA-4B24-B108-88B383D8C546}">
      <dgm:prSet/>
      <dgm:spPr/>
      <dgm:t>
        <a:bodyPr/>
        <a:lstStyle/>
        <a:p>
          <a:endParaRPr lang="en-US"/>
        </a:p>
      </dgm:t>
    </dgm:pt>
    <dgm:pt modelId="{76B3C490-4F6F-47F0-83D8-AB259C9CA86F}" type="sibTrans" cxnId="{9D6C868B-5EBA-4B24-B108-88B383D8C546}">
      <dgm:prSet/>
      <dgm:spPr/>
      <dgm:t>
        <a:bodyPr/>
        <a:lstStyle/>
        <a:p>
          <a:endParaRPr lang="en-US"/>
        </a:p>
      </dgm:t>
    </dgm:pt>
    <dgm:pt modelId="{D6A239E4-0B81-49A8-931D-154526F0E437}">
      <dgm:prSet custT="1"/>
      <dgm:spPr/>
      <dgm:t>
        <a:bodyPr anchor="b" anchorCtr="0"/>
        <a:lstStyle/>
        <a:p>
          <a:pPr rtl="0"/>
          <a:r>
            <a:rPr lang="en-US" sz="1400" b="1" dirty="0" smtClean="0"/>
            <a:t>Clean Power Plan</a:t>
          </a:r>
          <a:endParaRPr lang="en-US" sz="1400" b="1" dirty="0"/>
        </a:p>
      </dgm:t>
    </dgm:pt>
    <dgm:pt modelId="{2D46C199-6D50-4E9F-A8DC-67585410066B}" type="sibTrans" cxnId="{1C086D9E-E4BE-48E7-ADA5-4B644F9FA3B4}">
      <dgm:prSet/>
      <dgm:spPr/>
      <dgm:t>
        <a:bodyPr/>
        <a:lstStyle/>
        <a:p>
          <a:endParaRPr lang="en-US"/>
        </a:p>
      </dgm:t>
    </dgm:pt>
    <dgm:pt modelId="{399CDB73-2D46-447F-B3D1-E0A2CBFC652F}" type="parTrans" cxnId="{1C086D9E-E4BE-48E7-ADA5-4B644F9FA3B4}">
      <dgm:prSet/>
      <dgm:spPr/>
      <dgm:t>
        <a:bodyPr/>
        <a:lstStyle/>
        <a:p>
          <a:endParaRPr lang="en-US"/>
        </a:p>
      </dgm:t>
    </dgm:pt>
    <dgm:pt modelId="{FCFC792E-E18A-4899-8DB8-B26022627C0C}">
      <dgm:prSet custT="1"/>
      <dgm:spPr/>
      <dgm:t>
        <a:bodyPr/>
        <a:lstStyle/>
        <a:p>
          <a:pPr rtl="0"/>
          <a:r>
            <a:rPr lang="en-US" sz="1400" b="1" dirty="0" smtClean="0">
              <a:solidFill>
                <a:schemeClr val="tx1"/>
              </a:solidFill>
            </a:rPr>
            <a:t>Cross-State Air Pollution Rule (CSAPR)</a:t>
          </a:r>
          <a:endParaRPr lang="en-US" sz="1400" b="1" dirty="0">
            <a:solidFill>
              <a:schemeClr val="tx1"/>
            </a:solidFill>
          </a:endParaRPr>
        </a:p>
      </dgm:t>
    </dgm:pt>
    <dgm:pt modelId="{412B5C8D-F513-4AE6-B710-7C34281B0881}" type="parTrans" cxnId="{2F97A6CF-D98D-419E-9A69-A8E4FB72FEA7}">
      <dgm:prSet/>
      <dgm:spPr/>
      <dgm:t>
        <a:bodyPr/>
        <a:lstStyle/>
        <a:p>
          <a:endParaRPr lang="en-US"/>
        </a:p>
      </dgm:t>
    </dgm:pt>
    <dgm:pt modelId="{5FAD929F-6B15-4B18-9B79-86E9FE3597BE}" type="sibTrans" cxnId="{2F97A6CF-D98D-419E-9A69-A8E4FB72FEA7}">
      <dgm:prSet/>
      <dgm:spPr/>
      <dgm:t>
        <a:bodyPr/>
        <a:lstStyle/>
        <a:p>
          <a:endParaRPr lang="en-US"/>
        </a:p>
      </dgm:t>
    </dgm:pt>
    <dgm:pt modelId="{11CD1E66-5836-404A-A239-A892A9A6C5B5}" type="pres">
      <dgm:prSet presAssocID="{019DC49B-42BA-49EE-9748-DF5E7979B99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E6DF5BF-50A6-4AD7-8033-FE9206DCB602}" type="pres">
      <dgm:prSet presAssocID="{019DC49B-42BA-49EE-9748-DF5E7979B992}" presName="arrow" presStyleLbl="bgShp" presStyleIdx="0" presStyleCnt="1"/>
      <dgm:spPr/>
      <dgm:t>
        <a:bodyPr/>
        <a:lstStyle/>
        <a:p>
          <a:endParaRPr lang="en-US"/>
        </a:p>
      </dgm:t>
    </dgm:pt>
    <dgm:pt modelId="{CD143DD5-2CCB-45E4-9265-8A22DAE31097}" type="pres">
      <dgm:prSet presAssocID="{019DC49B-42BA-49EE-9748-DF5E7979B992}" presName="points" presStyleCnt="0"/>
      <dgm:spPr/>
    </dgm:pt>
    <dgm:pt modelId="{516A3F7E-5A31-4E48-9518-00F2A4CFEC64}" type="pres">
      <dgm:prSet presAssocID="{FCFC792E-E18A-4899-8DB8-B26022627C0C}" presName="compositeA" presStyleCnt="0"/>
      <dgm:spPr/>
    </dgm:pt>
    <dgm:pt modelId="{F66D2A51-08F6-4E8F-9B23-779186DAC8B8}" type="pres">
      <dgm:prSet presAssocID="{FCFC792E-E18A-4899-8DB8-B26022627C0C}" presName="textA" presStyleLbl="revTx" presStyleIdx="0" presStyleCnt="6" custLinFactNeighborX="121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D09855-AA04-43C8-9AFF-42B541E9610A}" type="pres">
      <dgm:prSet presAssocID="{FCFC792E-E18A-4899-8DB8-B26022627C0C}" presName="circleA" presStyleLbl="node1" presStyleIdx="0" presStyleCnt="6" custScaleX="54857" custScaleY="54857" custLinFactNeighborX="27352" custLinFactNeighborY="-49526"/>
      <dgm:spPr/>
      <dgm:t>
        <a:bodyPr/>
        <a:lstStyle/>
        <a:p>
          <a:endParaRPr lang="en-US"/>
        </a:p>
      </dgm:t>
    </dgm:pt>
    <dgm:pt modelId="{550F5DC8-2022-4794-98CE-24E2BAC421BA}" type="pres">
      <dgm:prSet presAssocID="{FCFC792E-E18A-4899-8DB8-B26022627C0C}" presName="spaceA" presStyleCnt="0"/>
      <dgm:spPr/>
    </dgm:pt>
    <dgm:pt modelId="{F8B064C2-8117-4006-B2E2-37C191E9DA13}" type="pres">
      <dgm:prSet presAssocID="{5FAD929F-6B15-4B18-9B79-86E9FE3597BE}" presName="space" presStyleCnt="0"/>
      <dgm:spPr/>
    </dgm:pt>
    <dgm:pt modelId="{E40F963E-AE3B-42EE-B185-AB281B558999}" type="pres">
      <dgm:prSet presAssocID="{6D56C2C6-B426-492C-80FD-A0F4280F50D3}" presName="compositeB" presStyleCnt="0"/>
      <dgm:spPr/>
    </dgm:pt>
    <dgm:pt modelId="{35D02F9F-BA3C-4B3A-89E0-7410A47CF17E}" type="pres">
      <dgm:prSet presAssocID="{6D56C2C6-B426-492C-80FD-A0F4280F50D3}" presName="textB" presStyleLbl="revTx" presStyleIdx="1" presStyleCnt="6" custLinFactY="-49487" custLinFactNeighborX="4184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7517CF-458A-4F3E-8F4F-17822DD9A5FE}" type="pres">
      <dgm:prSet presAssocID="{6D56C2C6-B426-492C-80FD-A0F4280F50D3}" presName="circleB" presStyleLbl="node1" presStyleIdx="1" presStyleCnt="6" custScaleX="54857" custScaleY="54857" custLinFactNeighborX="8360" custLinFactNeighborY="-50478"/>
      <dgm:spPr/>
    </dgm:pt>
    <dgm:pt modelId="{7D6F3E13-924A-4BFF-A77F-8F1B08E101FF}" type="pres">
      <dgm:prSet presAssocID="{6D56C2C6-B426-492C-80FD-A0F4280F50D3}" presName="spaceB" presStyleCnt="0"/>
      <dgm:spPr/>
    </dgm:pt>
    <dgm:pt modelId="{4E852032-FF34-43EA-BFA5-AA9873ECBB0E}" type="pres">
      <dgm:prSet presAssocID="{58459E4C-9728-4D8B-BBA6-71D7F533B624}" presName="space" presStyleCnt="0"/>
      <dgm:spPr/>
    </dgm:pt>
    <dgm:pt modelId="{53E3CE8D-2561-445B-9CFE-7D795E288089}" type="pres">
      <dgm:prSet presAssocID="{301047A6-2A7C-4F39-81B3-3514B0A74EBF}" presName="compositeA" presStyleCnt="0"/>
      <dgm:spPr/>
    </dgm:pt>
    <dgm:pt modelId="{7B53E077-28C4-4B75-9E48-364EC2921A1E}" type="pres">
      <dgm:prSet presAssocID="{301047A6-2A7C-4F39-81B3-3514B0A74EBF}" presName="textA" presStyleLbl="revTx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3A422F-FE0C-40C9-943F-B03A8E214AA8}" type="pres">
      <dgm:prSet presAssocID="{301047A6-2A7C-4F39-81B3-3514B0A74EBF}" presName="circleA" presStyleLbl="node1" presStyleIdx="2" presStyleCnt="6" custScaleX="54857" custScaleY="54857" custLinFactNeighborX="-692" custLinFactNeighborY="-51430"/>
      <dgm:spPr/>
    </dgm:pt>
    <dgm:pt modelId="{44086A03-2753-428C-BEE3-63BA52228ABB}" type="pres">
      <dgm:prSet presAssocID="{301047A6-2A7C-4F39-81B3-3514B0A74EBF}" presName="spaceA" presStyleCnt="0"/>
      <dgm:spPr/>
    </dgm:pt>
    <dgm:pt modelId="{7C7499B2-00D2-45C7-8D09-CE5CED8B56C2}" type="pres">
      <dgm:prSet presAssocID="{76B3C490-4F6F-47F0-83D8-AB259C9CA86F}" presName="space" presStyleCnt="0"/>
      <dgm:spPr/>
    </dgm:pt>
    <dgm:pt modelId="{0DB43570-2017-4309-AFBE-471F273D301A}" type="pres">
      <dgm:prSet presAssocID="{F75A0018-D11B-4668-99E7-6472E7E26539}" presName="compositeB" presStyleCnt="0"/>
      <dgm:spPr/>
    </dgm:pt>
    <dgm:pt modelId="{0AFF80C6-EB3C-4209-B6ED-987E370C5836}" type="pres">
      <dgm:prSet presAssocID="{F75A0018-D11B-4668-99E7-6472E7E26539}" presName="textB" presStyleLbl="revTx" presStyleIdx="3" presStyleCnt="6" custLinFactY="-50000" custLinFactNeighborX="2437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3C2604-7705-418B-84B1-8E857937B109}" type="pres">
      <dgm:prSet presAssocID="{F75A0018-D11B-4668-99E7-6472E7E26539}" presName="circleB" presStyleLbl="node1" presStyleIdx="3" presStyleCnt="6" custScaleX="54857" custScaleY="54857" custLinFactNeighborX="4076" custLinFactNeighborY="-49526"/>
      <dgm:spPr>
        <a:solidFill>
          <a:srgbClr val="C00000"/>
        </a:solidFill>
      </dgm:spPr>
      <dgm:t>
        <a:bodyPr/>
        <a:lstStyle/>
        <a:p>
          <a:endParaRPr lang="en-US"/>
        </a:p>
      </dgm:t>
    </dgm:pt>
    <dgm:pt modelId="{84EFC53B-A113-44B9-A5D6-62EAD9970FB7}" type="pres">
      <dgm:prSet presAssocID="{F75A0018-D11B-4668-99E7-6472E7E26539}" presName="spaceB" presStyleCnt="0"/>
      <dgm:spPr/>
    </dgm:pt>
    <dgm:pt modelId="{E85F8DBF-6DBF-4C51-B71F-C7E31263325F}" type="pres">
      <dgm:prSet presAssocID="{F8F0ECD3-2307-4054-B56C-982798FC2DA1}" presName="space" presStyleCnt="0"/>
      <dgm:spPr/>
    </dgm:pt>
    <dgm:pt modelId="{5AA53853-61AF-436B-AD3B-946F4BB2636A}" type="pres">
      <dgm:prSet presAssocID="{0E88E23B-7CDB-4BF2-9506-9777ACAA6618}" presName="compositeA" presStyleCnt="0"/>
      <dgm:spPr/>
    </dgm:pt>
    <dgm:pt modelId="{4C879B4B-4C96-4798-B7A5-29D1471AB223}" type="pres">
      <dgm:prSet presAssocID="{0E88E23B-7CDB-4BF2-9506-9777ACAA6618}" presName="textA" presStyleLbl="revTx" presStyleIdx="4" presStyleCnt="6" custLinFactNeighborX="36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108B28-4178-4B55-828E-546CE249622C}" type="pres">
      <dgm:prSet presAssocID="{0E88E23B-7CDB-4BF2-9506-9777ACAA6618}" presName="circleA" presStyleLbl="node1" presStyleIdx="4" presStyleCnt="6" custScaleX="54857" custScaleY="54857" custLinFactNeighborX="6760" custLinFactNeighborY="-49526"/>
      <dgm:spPr/>
    </dgm:pt>
    <dgm:pt modelId="{242F2C36-0A9B-4625-A63B-A2EA09C73971}" type="pres">
      <dgm:prSet presAssocID="{0E88E23B-7CDB-4BF2-9506-9777ACAA6618}" presName="spaceA" presStyleCnt="0"/>
      <dgm:spPr/>
    </dgm:pt>
    <dgm:pt modelId="{1CDB9B91-7647-4F16-864F-F5EDF9695A09}" type="pres">
      <dgm:prSet presAssocID="{E3E85CD5-BD3E-4505-96B4-AD360A6F0C76}" presName="space" presStyleCnt="0"/>
      <dgm:spPr/>
    </dgm:pt>
    <dgm:pt modelId="{883BAC6E-34C2-4DC8-84C0-8CAECC54A708}" type="pres">
      <dgm:prSet presAssocID="{D6A239E4-0B81-49A8-931D-154526F0E437}" presName="compositeB" presStyleCnt="0"/>
      <dgm:spPr/>
    </dgm:pt>
    <dgm:pt modelId="{92666CC0-1021-45A2-88A2-F69325D12D56}" type="pres">
      <dgm:prSet presAssocID="{D6A239E4-0B81-49A8-931D-154526F0E437}" presName="textB" presStyleLbl="revTx" presStyleIdx="5" presStyleCnt="6" custLinFactY="-49487" custLinFactNeighborX="-1497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29955C-FB38-4E4B-AA42-950EF2219757}" type="pres">
      <dgm:prSet presAssocID="{D6A239E4-0B81-49A8-931D-154526F0E437}" presName="circleB" presStyleLbl="node1" presStyleIdx="5" presStyleCnt="6" custScaleX="54857" custScaleY="54857" custLinFactNeighborX="-4252" custLinFactNeighborY="-49526"/>
      <dgm:spPr>
        <a:solidFill>
          <a:srgbClr val="C00000"/>
        </a:solidFill>
      </dgm:spPr>
      <dgm:t>
        <a:bodyPr/>
        <a:lstStyle/>
        <a:p>
          <a:endParaRPr lang="en-US"/>
        </a:p>
      </dgm:t>
    </dgm:pt>
    <dgm:pt modelId="{66B9F40F-CBF2-40BA-B15D-75FD1BECB2CD}" type="pres">
      <dgm:prSet presAssocID="{D6A239E4-0B81-49A8-931D-154526F0E437}" presName="spaceB" presStyleCnt="0"/>
      <dgm:spPr/>
    </dgm:pt>
  </dgm:ptLst>
  <dgm:cxnLst>
    <dgm:cxn modelId="{D7B7BA47-BDAD-47EC-B140-D17D52078D9B}" type="presOf" srcId="{0E88E23B-7CDB-4BF2-9506-9777ACAA6618}" destId="{4C879B4B-4C96-4798-B7A5-29D1471AB223}" srcOrd="0" destOrd="0" presId="urn:microsoft.com/office/officeart/2005/8/layout/hProcess11"/>
    <dgm:cxn modelId="{9FFABB68-55B6-4942-8AF7-CA894BD378D9}" srcId="{019DC49B-42BA-49EE-9748-DF5E7979B992}" destId="{F75A0018-D11B-4668-99E7-6472E7E26539}" srcOrd="3" destOrd="0" parTransId="{518AA0A9-FB7A-4FE5-834F-1974BE66ECE4}" sibTransId="{F8F0ECD3-2307-4054-B56C-982798FC2DA1}"/>
    <dgm:cxn modelId="{2F97A6CF-D98D-419E-9A69-A8E4FB72FEA7}" srcId="{019DC49B-42BA-49EE-9748-DF5E7979B992}" destId="{FCFC792E-E18A-4899-8DB8-B26022627C0C}" srcOrd="0" destOrd="0" parTransId="{412B5C8D-F513-4AE6-B710-7C34281B0881}" sibTransId="{5FAD929F-6B15-4B18-9B79-86E9FE3597BE}"/>
    <dgm:cxn modelId="{8627C391-1371-427D-A709-B0DBADA5239A}" type="presOf" srcId="{F75A0018-D11B-4668-99E7-6472E7E26539}" destId="{0AFF80C6-EB3C-4209-B6ED-987E370C5836}" srcOrd="0" destOrd="0" presId="urn:microsoft.com/office/officeart/2005/8/layout/hProcess11"/>
    <dgm:cxn modelId="{8A23C5C9-405D-477D-A9C8-4A96DE031099}" type="presOf" srcId="{301047A6-2A7C-4F39-81B3-3514B0A74EBF}" destId="{7B53E077-28C4-4B75-9E48-364EC2921A1E}" srcOrd="0" destOrd="0" presId="urn:microsoft.com/office/officeart/2005/8/layout/hProcess11"/>
    <dgm:cxn modelId="{B13E7323-3EAF-4323-A1D3-B5002789FA5A}" type="presOf" srcId="{D6A239E4-0B81-49A8-931D-154526F0E437}" destId="{92666CC0-1021-45A2-88A2-F69325D12D56}" srcOrd="0" destOrd="0" presId="urn:microsoft.com/office/officeart/2005/8/layout/hProcess11"/>
    <dgm:cxn modelId="{1C086D9E-E4BE-48E7-ADA5-4B644F9FA3B4}" srcId="{019DC49B-42BA-49EE-9748-DF5E7979B992}" destId="{D6A239E4-0B81-49A8-931D-154526F0E437}" srcOrd="5" destOrd="0" parTransId="{399CDB73-2D46-447F-B3D1-E0A2CBFC652F}" sibTransId="{2D46C199-6D50-4E9F-A8DC-67585410066B}"/>
    <dgm:cxn modelId="{8ED88BE7-4B7A-491C-AAE5-61C9B528CC79}" type="presOf" srcId="{019DC49B-42BA-49EE-9748-DF5E7979B992}" destId="{11CD1E66-5836-404A-A239-A892A9A6C5B5}" srcOrd="0" destOrd="0" presId="urn:microsoft.com/office/officeart/2005/8/layout/hProcess11"/>
    <dgm:cxn modelId="{33EF72C5-C7F8-4170-BBB3-CB26DB061488}" srcId="{019DC49B-42BA-49EE-9748-DF5E7979B992}" destId="{0E88E23B-7CDB-4BF2-9506-9777ACAA6618}" srcOrd="4" destOrd="0" parTransId="{0EDECDAE-9E7F-4454-9A01-82B9E1FD3BE3}" sibTransId="{E3E85CD5-BD3E-4505-96B4-AD360A6F0C76}"/>
    <dgm:cxn modelId="{C23EF66D-00FF-4171-BE9C-8287255CE30B}" type="presOf" srcId="{6D56C2C6-B426-492C-80FD-A0F4280F50D3}" destId="{35D02F9F-BA3C-4B3A-89E0-7410A47CF17E}" srcOrd="0" destOrd="0" presId="urn:microsoft.com/office/officeart/2005/8/layout/hProcess11"/>
    <dgm:cxn modelId="{8303C373-62A4-42F4-B0E3-1A0E7B5D5E5A}" srcId="{019DC49B-42BA-49EE-9748-DF5E7979B992}" destId="{6D56C2C6-B426-492C-80FD-A0F4280F50D3}" srcOrd="1" destOrd="0" parTransId="{E48C3E99-4C4D-44DA-BA6C-4B2DD76D9EA5}" sibTransId="{58459E4C-9728-4D8B-BBA6-71D7F533B624}"/>
    <dgm:cxn modelId="{7D78C32E-BC0A-42E0-A2CE-5D854D524597}" type="presOf" srcId="{FCFC792E-E18A-4899-8DB8-B26022627C0C}" destId="{F66D2A51-08F6-4E8F-9B23-779186DAC8B8}" srcOrd="0" destOrd="0" presId="urn:microsoft.com/office/officeart/2005/8/layout/hProcess11"/>
    <dgm:cxn modelId="{9D6C868B-5EBA-4B24-B108-88B383D8C546}" srcId="{019DC49B-42BA-49EE-9748-DF5E7979B992}" destId="{301047A6-2A7C-4F39-81B3-3514B0A74EBF}" srcOrd="2" destOrd="0" parTransId="{F8D55C69-9EF8-47CC-8591-3B4555DFDF70}" sibTransId="{76B3C490-4F6F-47F0-83D8-AB259C9CA86F}"/>
    <dgm:cxn modelId="{849D289B-8C38-4ABD-8B21-60EE891C9388}" type="presParOf" srcId="{11CD1E66-5836-404A-A239-A892A9A6C5B5}" destId="{6E6DF5BF-50A6-4AD7-8033-FE9206DCB602}" srcOrd="0" destOrd="0" presId="urn:microsoft.com/office/officeart/2005/8/layout/hProcess11"/>
    <dgm:cxn modelId="{67A23F29-6ABF-47EA-9EE1-2A85F1B127FB}" type="presParOf" srcId="{11CD1E66-5836-404A-A239-A892A9A6C5B5}" destId="{CD143DD5-2CCB-45E4-9265-8A22DAE31097}" srcOrd="1" destOrd="0" presId="urn:microsoft.com/office/officeart/2005/8/layout/hProcess11"/>
    <dgm:cxn modelId="{4995EE47-2636-4A76-9E7B-8D56752B07C6}" type="presParOf" srcId="{CD143DD5-2CCB-45E4-9265-8A22DAE31097}" destId="{516A3F7E-5A31-4E48-9518-00F2A4CFEC64}" srcOrd="0" destOrd="0" presId="urn:microsoft.com/office/officeart/2005/8/layout/hProcess11"/>
    <dgm:cxn modelId="{C8C0CAA7-FBB5-471B-BF73-B6C3DAD55AAC}" type="presParOf" srcId="{516A3F7E-5A31-4E48-9518-00F2A4CFEC64}" destId="{F66D2A51-08F6-4E8F-9B23-779186DAC8B8}" srcOrd="0" destOrd="0" presId="urn:microsoft.com/office/officeart/2005/8/layout/hProcess11"/>
    <dgm:cxn modelId="{61732871-6EF5-4D88-B478-D1B5C021EE45}" type="presParOf" srcId="{516A3F7E-5A31-4E48-9518-00F2A4CFEC64}" destId="{23D09855-AA04-43C8-9AFF-42B541E9610A}" srcOrd="1" destOrd="0" presId="urn:microsoft.com/office/officeart/2005/8/layout/hProcess11"/>
    <dgm:cxn modelId="{D6D846B9-AD20-45CA-B96E-E2308EE76AD4}" type="presParOf" srcId="{516A3F7E-5A31-4E48-9518-00F2A4CFEC64}" destId="{550F5DC8-2022-4794-98CE-24E2BAC421BA}" srcOrd="2" destOrd="0" presId="urn:microsoft.com/office/officeart/2005/8/layout/hProcess11"/>
    <dgm:cxn modelId="{E48652E9-72E0-45D6-8CE6-FFD06AF1279E}" type="presParOf" srcId="{CD143DD5-2CCB-45E4-9265-8A22DAE31097}" destId="{F8B064C2-8117-4006-B2E2-37C191E9DA13}" srcOrd="1" destOrd="0" presId="urn:microsoft.com/office/officeart/2005/8/layout/hProcess11"/>
    <dgm:cxn modelId="{8CA360AD-97B3-40BC-9C25-9D48F9D678F5}" type="presParOf" srcId="{CD143DD5-2CCB-45E4-9265-8A22DAE31097}" destId="{E40F963E-AE3B-42EE-B185-AB281B558999}" srcOrd="2" destOrd="0" presId="urn:microsoft.com/office/officeart/2005/8/layout/hProcess11"/>
    <dgm:cxn modelId="{1EE7A503-D597-4089-98AF-AA58CC47052C}" type="presParOf" srcId="{E40F963E-AE3B-42EE-B185-AB281B558999}" destId="{35D02F9F-BA3C-4B3A-89E0-7410A47CF17E}" srcOrd="0" destOrd="0" presId="urn:microsoft.com/office/officeart/2005/8/layout/hProcess11"/>
    <dgm:cxn modelId="{CB30C352-CC79-48E7-9DD1-DA2E6FCDB886}" type="presParOf" srcId="{E40F963E-AE3B-42EE-B185-AB281B558999}" destId="{A77517CF-458A-4F3E-8F4F-17822DD9A5FE}" srcOrd="1" destOrd="0" presId="urn:microsoft.com/office/officeart/2005/8/layout/hProcess11"/>
    <dgm:cxn modelId="{8278FBCE-B7C8-4EE1-A6BA-801A92B2932C}" type="presParOf" srcId="{E40F963E-AE3B-42EE-B185-AB281B558999}" destId="{7D6F3E13-924A-4BFF-A77F-8F1B08E101FF}" srcOrd="2" destOrd="0" presId="urn:microsoft.com/office/officeart/2005/8/layout/hProcess11"/>
    <dgm:cxn modelId="{B843F3EA-FE59-440E-A8C7-8C19F12E0FAB}" type="presParOf" srcId="{CD143DD5-2CCB-45E4-9265-8A22DAE31097}" destId="{4E852032-FF34-43EA-BFA5-AA9873ECBB0E}" srcOrd="3" destOrd="0" presId="urn:microsoft.com/office/officeart/2005/8/layout/hProcess11"/>
    <dgm:cxn modelId="{464B8CB0-762D-421E-907F-5911CF6BA1AA}" type="presParOf" srcId="{CD143DD5-2CCB-45E4-9265-8A22DAE31097}" destId="{53E3CE8D-2561-445B-9CFE-7D795E288089}" srcOrd="4" destOrd="0" presId="urn:microsoft.com/office/officeart/2005/8/layout/hProcess11"/>
    <dgm:cxn modelId="{E06D601A-4109-4954-9936-4F0F958CD440}" type="presParOf" srcId="{53E3CE8D-2561-445B-9CFE-7D795E288089}" destId="{7B53E077-28C4-4B75-9E48-364EC2921A1E}" srcOrd="0" destOrd="0" presId="urn:microsoft.com/office/officeart/2005/8/layout/hProcess11"/>
    <dgm:cxn modelId="{0A97DD26-7861-4C20-BF29-4806F57691BD}" type="presParOf" srcId="{53E3CE8D-2561-445B-9CFE-7D795E288089}" destId="{DC3A422F-FE0C-40C9-943F-B03A8E214AA8}" srcOrd="1" destOrd="0" presId="urn:microsoft.com/office/officeart/2005/8/layout/hProcess11"/>
    <dgm:cxn modelId="{6FE5DFE7-8ECB-4227-BEAC-17F24FEEB377}" type="presParOf" srcId="{53E3CE8D-2561-445B-9CFE-7D795E288089}" destId="{44086A03-2753-428C-BEE3-63BA52228ABB}" srcOrd="2" destOrd="0" presId="urn:microsoft.com/office/officeart/2005/8/layout/hProcess11"/>
    <dgm:cxn modelId="{94C840FE-0B96-47BC-B099-135B5D196F84}" type="presParOf" srcId="{CD143DD5-2CCB-45E4-9265-8A22DAE31097}" destId="{7C7499B2-00D2-45C7-8D09-CE5CED8B56C2}" srcOrd="5" destOrd="0" presId="urn:microsoft.com/office/officeart/2005/8/layout/hProcess11"/>
    <dgm:cxn modelId="{80C82546-C1B4-4B01-AC06-E3D90ACBCBC9}" type="presParOf" srcId="{CD143DD5-2CCB-45E4-9265-8A22DAE31097}" destId="{0DB43570-2017-4309-AFBE-471F273D301A}" srcOrd="6" destOrd="0" presId="urn:microsoft.com/office/officeart/2005/8/layout/hProcess11"/>
    <dgm:cxn modelId="{A923342E-0DDF-4C44-8DFB-928AFA29F29A}" type="presParOf" srcId="{0DB43570-2017-4309-AFBE-471F273D301A}" destId="{0AFF80C6-EB3C-4209-B6ED-987E370C5836}" srcOrd="0" destOrd="0" presId="urn:microsoft.com/office/officeart/2005/8/layout/hProcess11"/>
    <dgm:cxn modelId="{FF0A3D9F-0C03-43CD-8AFF-3A7B566F1E49}" type="presParOf" srcId="{0DB43570-2017-4309-AFBE-471F273D301A}" destId="{623C2604-7705-418B-84B1-8E857937B109}" srcOrd="1" destOrd="0" presId="urn:microsoft.com/office/officeart/2005/8/layout/hProcess11"/>
    <dgm:cxn modelId="{264B098E-3533-4592-98F2-0B2A86D35C05}" type="presParOf" srcId="{0DB43570-2017-4309-AFBE-471F273D301A}" destId="{84EFC53B-A113-44B9-A5D6-62EAD9970FB7}" srcOrd="2" destOrd="0" presId="urn:microsoft.com/office/officeart/2005/8/layout/hProcess11"/>
    <dgm:cxn modelId="{366F05D8-1ABB-4BE4-998A-D201C84FA817}" type="presParOf" srcId="{CD143DD5-2CCB-45E4-9265-8A22DAE31097}" destId="{E85F8DBF-6DBF-4C51-B71F-C7E31263325F}" srcOrd="7" destOrd="0" presId="urn:microsoft.com/office/officeart/2005/8/layout/hProcess11"/>
    <dgm:cxn modelId="{6FD1BB9B-5A3F-4108-8F25-65663B596E72}" type="presParOf" srcId="{CD143DD5-2CCB-45E4-9265-8A22DAE31097}" destId="{5AA53853-61AF-436B-AD3B-946F4BB2636A}" srcOrd="8" destOrd="0" presId="urn:microsoft.com/office/officeart/2005/8/layout/hProcess11"/>
    <dgm:cxn modelId="{860F0DDC-91CE-4A79-903D-D15A92715F3E}" type="presParOf" srcId="{5AA53853-61AF-436B-AD3B-946F4BB2636A}" destId="{4C879B4B-4C96-4798-B7A5-29D1471AB223}" srcOrd="0" destOrd="0" presId="urn:microsoft.com/office/officeart/2005/8/layout/hProcess11"/>
    <dgm:cxn modelId="{E4C0010D-01D6-423C-B58B-066D7BC7607F}" type="presParOf" srcId="{5AA53853-61AF-436B-AD3B-946F4BB2636A}" destId="{90108B28-4178-4B55-828E-546CE249622C}" srcOrd="1" destOrd="0" presId="urn:microsoft.com/office/officeart/2005/8/layout/hProcess11"/>
    <dgm:cxn modelId="{6980A8A1-5493-4FCA-A79E-742547BEEE84}" type="presParOf" srcId="{5AA53853-61AF-436B-AD3B-946F4BB2636A}" destId="{242F2C36-0A9B-4625-A63B-A2EA09C73971}" srcOrd="2" destOrd="0" presId="urn:microsoft.com/office/officeart/2005/8/layout/hProcess11"/>
    <dgm:cxn modelId="{F21D4520-A072-4B85-BAB1-1BE0187FD352}" type="presParOf" srcId="{CD143DD5-2CCB-45E4-9265-8A22DAE31097}" destId="{1CDB9B91-7647-4F16-864F-F5EDF9695A09}" srcOrd="9" destOrd="0" presId="urn:microsoft.com/office/officeart/2005/8/layout/hProcess11"/>
    <dgm:cxn modelId="{705909AE-E883-413A-8939-69FF12AF819A}" type="presParOf" srcId="{CD143DD5-2CCB-45E4-9265-8A22DAE31097}" destId="{883BAC6E-34C2-4DC8-84C0-8CAECC54A708}" srcOrd="10" destOrd="0" presId="urn:microsoft.com/office/officeart/2005/8/layout/hProcess11"/>
    <dgm:cxn modelId="{4D5787D6-B20B-490F-8134-49AF1615CC59}" type="presParOf" srcId="{883BAC6E-34C2-4DC8-84C0-8CAECC54A708}" destId="{92666CC0-1021-45A2-88A2-F69325D12D56}" srcOrd="0" destOrd="0" presId="urn:microsoft.com/office/officeart/2005/8/layout/hProcess11"/>
    <dgm:cxn modelId="{6BBE1016-5C72-42CE-9A32-CF38D2778ECD}" type="presParOf" srcId="{883BAC6E-34C2-4DC8-84C0-8CAECC54A708}" destId="{E829955C-FB38-4E4B-AA42-950EF2219757}" srcOrd="1" destOrd="0" presId="urn:microsoft.com/office/officeart/2005/8/layout/hProcess11"/>
    <dgm:cxn modelId="{8CE850BE-AAF9-44F8-A473-9A249315BC56}" type="presParOf" srcId="{883BAC6E-34C2-4DC8-84C0-8CAECC54A708}" destId="{66B9F40F-CBF2-40BA-B15D-75FD1BECB2CD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19DC49B-42BA-49EE-9748-DF5E7979B992}" type="doc">
      <dgm:prSet loTypeId="urn:microsoft.com/office/officeart/2005/8/layout/hProcess11" loCatId="process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D56C2C6-B426-492C-80FD-A0F4280F50D3}">
      <dgm:prSet custT="1"/>
      <dgm:spPr/>
      <dgm:t>
        <a:bodyPr anchor="b" anchorCtr="0"/>
        <a:lstStyle/>
        <a:p>
          <a:pPr rtl="0"/>
          <a:r>
            <a:rPr lang="en-US" sz="1400" b="1" dirty="0" smtClean="0"/>
            <a:t>Mercury and Air Toxics Standards (MATS)</a:t>
          </a:r>
          <a:endParaRPr lang="en-US" sz="1400" b="1" dirty="0"/>
        </a:p>
      </dgm:t>
    </dgm:pt>
    <dgm:pt modelId="{E48C3E99-4C4D-44DA-BA6C-4B2DD76D9EA5}" type="parTrans" cxnId="{8303C373-62A4-42F4-B0E3-1A0E7B5D5E5A}">
      <dgm:prSet/>
      <dgm:spPr/>
      <dgm:t>
        <a:bodyPr/>
        <a:lstStyle/>
        <a:p>
          <a:endParaRPr lang="en-US"/>
        </a:p>
      </dgm:t>
    </dgm:pt>
    <dgm:pt modelId="{58459E4C-9728-4D8B-BBA6-71D7F533B624}" type="sibTrans" cxnId="{8303C373-62A4-42F4-B0E3-1A0E7B5D5E5A}">
      <dgm:prSet/>
      <dgm:spPr/>
      <dgm:t>
        <a:bodyPr/>
        <a:lstStyle/>
        <a:p>
          <a:endParaRPr lang="en-US"/>
        </a:p>
      </dgm:t>
    </dgm:pt>
    <dgm:pt modelId="{F75A0018-D11B-4668-99E7-6472E7E26539}">
      <dgm:prSet custT="1"/>
      <dgm:spPr/>
      <dgm:t>
        <a:bodyPr anchor="b" anchorCtr="0"/>
        <a:lstStyle/>
        <a:p>
          <a:pPr rtl="0"/>
          <a:r>
            <a:rPr lang="en-US" sz="1400" b="1" dirty="0" smtClean="0"/>
            <a:t>Regional </a:t>
          </a:r>
          <a:r>
            <a:rPr lang="en-US" sz="1400" b="1" smtClean="0"/>
            <a:t>Haze Federal </a:t>
          </a:r>
          <a:r>
            <a:rPr lang="en-US" sz="1400" b="1" dirty="0" smtClean="0"/>
            <a:t>Plan</a:t>
          </a:r>
          <a:endParaRPr lang="en-US" sz="1400" b="1" dirty="0"/>
        </a:p>
      </dgm:t>
    </dgm:pt>
    <dgm:pt modelId="{518AA0A9-FB7A-4FE5-834F-1974BE66ECE4}" type="parTrans" cxnId="{9FFABB68-55B6-4942-8AF7-CA894BD378D9}">
      <dgm:prSet/>
      <dgm:spPr/>
      <dgm:t>
        <a:bodyPr/>
        <a:lstStyle/>
        <a:p>
          <a:endParaRPr lang="en-US"/>
        </a:p>
      </dgm:t>
    </dgm:pt>
    <dgm:pt modelId="{F8F0ECD3-2307-4054-B56C-982798FC2DA1}" type="sibTrans" cxnId="{9FFABB68-55B6-4942-8AF7-CA894BD378D9}">
      <dgm:prSet/>
      <dgm:spPr/>
      <dgm:t>
        <a:bodyPr/>
        <a:lstStyle/>
        <a:p>
          <a:endParaRPr lang="en-US"/>
        </a:p>
      </dgm:t>
    </dgm:pt>
    <dgm:pt modelId="{0E88E23B-7CDB-4BF2-9506-9777ACAA6618}">
      <dgm:prSet custT="1"/>
      <dgm:spPr/>
      <dgm:t>
        <a:bodyPr/>
        <a:lstStyle/>
        <a:p>
          <a:pPr rtl="0"/>
          <a:r>
            <a:rPr lang="en-US" sz="1400" b="1" dirty="0" smtClean="0"/>
            <a:t>Clean Water Act Section 316(b)</a:t>
          </a:r>
          <a:endParaRPr lang="en-US" sz="1400" b="1" dirty="0"/>
        </a:p>
      </dgm:t>
    </dgm:pt>
    <dgm:pt modelId="{0EDECDAE-9E7F-4454-9A01-82B9E1FD3BE3}" type="parTrans" cxnId="{33EF72C5-C7F8-4170-BBB3-CB26DB061488}">
      <dgm:prSet/>
      <dgm:spPr/>
      <dgm:t>
        <a:bodyPr/>
        <a:lstStyle/>
        <a:p>
          <a:endParaRPr lang="en-US"/>
        </a:p>
      </dgm:t>
    </dgm:pt>
    <dgm:pt modelId="{E3E85CD5-BD3E-4505-96B4-AD360A6F0C76}" type="sibTrans" cxnId="{33EF72C5-C7F8-4170-BBB3-CB26DB061488}">
      <dgm:prSet/>
      <dgm:spPr/>
      <dgm:t>
        <a:bodyPr/>
        <a:lstStyle/>
        <a:p>
          <a:endParaRPr lang="en-US"/>
        </a:p>
      </dgm:t>
    </dgm:pt>
    <dgm:pt modelId="{301047A6-2A7C-4F39-81B3-3514B0A74EBF}">
      <dgm:prSet custT="1"/>
      <dgm:spPr/>
      <dgm:t>
        <a:bodyPr/>
        <a:lstStyle/>
        <a:p>
          <a:pPr rtl="0"/>
          <a:r>
            <a:rPr lang="en-US" sz="1400" b="1" smtClean="0"/>
            <a:t>Ash </a:t>
          </a:r>
          <a:r>
            <a:rPr lang="en-US" sz="1400" b="1" dirty="0" smtClean="0"/>
            <a:t>Disposal Rule</a:t>
          </a:r>
          <a:endParaRPr lang="en-US" sz="1400" b="1" dirty="0"/>
        </a:p>
      </dgm:t>
    </dgm:pt>
    <dgm:pt modelId="{F8D55C69-9EF8-47CC-8591-3B4555DFDF70}" type="parTrans" cxnId="{9D6C868B-5EBA-4B24-B108-88B383D8C546}">
      <dgm:prSet/>
      <dgm:spPr/>
      <dgm:t>
        <a:bodyPr/>
        <a:lstStyle/>
        <a:p>
          <a:endParaRPr lang="en-US"/>
        </a:p>
      </dgm:t>
    </dgm:pt>
    <dgm:pt modelId="{76B3C490-4F6F-47F0-83D8-AB259C9CA86F}" type="sibTrans" cxnId="{9D6C868B-5EBA-4B24-B108-88B383D8C546}">
      <dgm:prSet/>
      <dgm:spPr/>
      <dgm:t>
        <a:bodyPr/>
        <a:lstStyle/>
        <a:p>
          <a:endParaRPr lang="en-US"/>
        </a:p>
      </dgm:t>
    </dgm:pt>
    <dgm:pt modelId="{D6A239E4-0B81-49A8-931D-154526F0E437}">
      <dgm:prSet custT="1"/>
      <dgm:spPr/>
      <dgm:t>
        <a:bodyPr anchor="b" anchorCtr="0"/>
        <a:lstStyle/>
        <a:p>
          <a:pPr rtl="0"/>
          <a:r>
            <a:rPr lang="en-US" sz="1400" b="1" dirty="0" smtClean="0"/>
            <a:t>Clean Power Plan</a:t>
          </a:r>
          <a:endParaRPr lang="en-US" sz="1400" b="1" dirty="0"/>
        </a:p>
      </dgm:t>
    </dgm:pt>
    <dgm:pt modelId="{2D46C199-6D50-4E9F-A8DC-67585410066B}" type="sibTrans" cxnId="{1C086D9E-E4BE-48E7-ADA5-4B644F9FA3B4}">
      <dgm:prSet/>
      <dgm:spPr/>
      <dgm:t>
        <a:bodyPr/>
        <a:lstStyle/>
        <a:p>
          <a:endParaRPr lang="en-US"/>
        </a:p>
      </dgm:t>
    </dgm:pt>
    <dgm:pt modelId="{399CDB73-2D46-447F-B3D1-E0A2CBFC652F}" type="parTrans" cxnId="{1C086D9E-E4BE-48E7-ADA5-4B644F9FA3B4}">
      <dgm:prSet/>
      <dgm:spPr/>
      <dgm:t>
        <a:bodyPr/>
        <a:lstStyle/>
        <a:p>
          <a:endParaRPr lang="en-US"/>
        </a:p>
      </dgm:t>
    </dgm:pt>
    <dgm:pt modelId="{FCFC792E-E18A-4899-8DB8-B26022627C0C}">
      <dgm:prSet custT="1"/>
      <dgm:spPr/>
      <dgm:t>
        <a:bodyPr/>
        <a:lstStyle/>
        <a:p>
          <a:pPr rtl="0"/>
          <a:r>
            <a:rPr lang="en-US" sz="1400" b="1" dirty="0" smtClean="0">
              <a:solidFill>
                <a:schemeClr val="tx1"/>
              </a:solidFill>
            </a:rPr>
            <a:t>Cross-State Air Pollution Rule (CSAPR)</a:t>
          </a:r>
          <a:endParaRPr lang="en-US" sz="1400" b="1" dirty="0">
            <a:solidFill>
              <a:schemeClr val="tx1"/>
            </a:solidFill>
          </a:endParaRPr>
        </a:p>
      </dgm:t>
    </dgm:pt>
    <dgm:pt modelId="{412B5C8D-F513-4AE6-B710-7C34281B0881}" type="parTrans" cxnId="{2F97A6CF-D98D-419E-9A69-A8E4FB72FEA7}">
      <dgm:prSet/>
      <dgm:spPr/>
      <dgm:t>
        <a:bodyPr/>
        <a:lstStyle/>
        <a:p>
          <a:endParaRPr lang="en-US"/>
        </a:p>
      </dgm:t>
    </dgm:pt>
    <dgm:pt modelId="{5FAD929F-6B15-4B18-9B79-86E9FE3597BE}" type="sibTrans" cxnId="{2F97A6CF-D98D-419E-9A69-A8E4FB72FEA7}">
      <dgm:prSet/>
      <dgm:spPr/>
      <dgm:t>
        <a:bodyPr/>
        <a:lstStyle/>
        <a:p>
          <a:endParaRPr lang="en-US"/>
        </a:p>
      </dgm:t>
    </dgm:pt>
    <dgm:pt modelId="{11CD1E66-5836-404A-A239-A892A9A6C5B5}" type="pres">
      <dgm:prSet presAssocID="{019DC49B-42BA-49EE-9748-DF5E7979B99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E6DF5BF-50A6-4AD7-8033-FE9206DCB602}" type="pres">
      <dgm:prSet presAssocID="{019DC49B-42BA-49EE-9748-DF5E7979B992}" presName="arrow" presStyleLbl="bgShp" presStyleIdx="0" presStyleCnt="1"/>
      <dgm:spPr/>
      <dgm:t>
        <a:bodyPr/>
        <a:lstStyle/>
        <a:p>
          <a:endParaRPr lang="en-US"/>
        </a:p>
      </dgm:t>
    </dgm:pt>
    <dgm:pt modelId="{CD143DD5-2CCB-45E4-9265-8A22DAE31097}" type="pres">
      <dgm:prSet presAssocID="{019DC49B-42BA-49EE-9748-DF5E7979B992}" presName="points" presStyleCnt="0"/>
      <dgm:spPr/>
    </dgm:pt>
    <dgm:pt modelId="{516A3F7E-5A31-4E48-9518-00F2A4CFEC64}" type="pres">
      <dgm:prSet presAssocID="{FCFC792E-E18A-4899-8DB8-B26022627C0C}" presName="compositeA" presStyleCnt="0"/>
      <dgm:spPr/>
    </dgm:pt>
    <dgm:pt modelId="{F66D2A51-08F6-4E8F-9B23-779186DAC8B8}" type="pres">
      <dgm:prSet presAssocID="{FCFC792E-E18A-4899-8DB8-B26022627C0C}" presName="textA" presStyleLbl="revTx" presStyleIdx="0" presStyleCnt="6" custLinFactNeighborX="121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D09855-AA04-43C8-9AFF-42B541E9610A}" type="pres">
      <dgm:prSet presAssocID="{FCFC792E-E18A-4899-8DB8-B26022627C0C}" presName="circleA" presStyleLbl="node1" presStyleIdx="0" presStyleCnt="6" custScaleX="54857" custScaleY="54857" custLinFactNeighborX="27352" custLinFactNeighborY="-49526"/>
      <dgm:spPr/>
      <dgm:t>
        <a:bodyPr/>
        <a:lstStyle/>
        <a:p>
          <a:endParaRPr lang="en-US"/>
        </a:p>
      </dgm:t>
    </dgm:pt>
    <dgm:pt modelId="{550F5DC8-2022-4794-98CE-24E2BAC421BA}" type="pres">
      <dgm:prSet presAssocID="{FCFC792E-E18A-4899-8DB8-B26022627C0C}" presName="spaceA" presStyleCnt="0"/>
      <dgm:spPr/>
    </dgm:pt>
    <dgm:pt modelId="{F8B064C2-8117-4006-B2E2-37C191E9DA13}" type="pres">
      <dgm:prSet presAssocID="{5FAD929F-6B15-4B18-9B79-86E9FE3597BE}" presName="space" presStyleCnt="0"/>
      <dgm:spPr/>
    </dgm:pt>
    <dgm:pt modelId="{E40F963E-AE3B-42EE-B185-AB281B558999}" type="pres">
      <dgm:prSet presAssocID="{6D56C2C6-B426-492C-80FD-A0F4280F50D3}" presName="compositeB" presStyleCnt="0"/>
      <dgm:spPr/>
    </dgm:pt>
    <dgm:pt modelId="{35D02F9F-BA3C-4B3A-89E0-7410A47CF17E}" type="pres">
      <dgm:prSet presAssocID="{6D56C2C6-B426-492C-80FD-A0F4280F50D3}" presName="textB" presStyleLbl="revTx" presStyleIdx="1" presStyleCnt="6" custLinFactY="-49487" custLinFactNeighborX="4184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7517CF-458A-4F3E-8F4F-17822DD9A5FE}" type="pres">
      <dgm:prSet presAssocID="{6D56C2C6-B426-492C-80FD-A0F4280F50D3}" presName="circleB" presStyleLbl="node1" presStyleIdx="1" presStyleCnt="6" custScaleX="54857" custScaleY="54857" custLinFactNeighborX="8360" custLinFactNeighborY="-50478"/>
      <dgm:spPr/>
    </dgm:pt>
    <dgm:pt modelId="{7D6F3E13-924A-4BFF-A77F-8F1B08E101FF}" type="pres">
      <dgm:prSet presAssocID="{6D56C2C6-B426-492C-80FD-A0F4280F50D3}" presName="spaceB" presStyleCnt="0"/>
      <dgm:spPr/>
    </dgm:pt>
    <dgm:pt modelId="{4E852032-FF34-43EA-BFA5-AA9873ECBB0E}" type="pres">
      <dgm:prSet presAssocID="{58459E4C-9728-4D8B-BBA6-71D7F533B624}" presName="space" presStyleCnt="0"/>
      <dgm:spPr/>
    </dgm:pt>
    <dgm:pt modelId="{53E3CE8D-2561-445B-9CFE-7D795E288089}" type="pres">
      <dgm:prSet presAssocID="{301047A6-2A7C-4F39-81B3-3514B0A74EBF}" presName="compositeA" presStyleCnt="0"/>
      <dgm:spPr/>
    </dgm:pt>
    <dgm:pt modelId="{7B53E077-28C4-4B75-9E48-364EC2921A1E}" type="pres">
      <dgm:prSet presAssocID="{301047A6-2A7C-4F39-81B3-3514B0A74EBF}" presName="textA" presStyleLbl="revTx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3A422F-FE0C-40C9-943F-B03A8E214AA8}" type="pres">
      <dgm:prSet presAssocID="{301047A6-2A7C-4F39-81B3-3514B0A74EBF}" presName="circleA" presStyleLbl="node1" presStyleIdx="2" presStyleCnt="6" custScaleX="54857" custScaleY="54857" custLinFactNeighborX="-692" custLinFactNeighborY="-51430"/>
      <dgm:spPr/>
    </dgm:pt>
    <dgm:pt modelId="{44086A03-2753-428C-BEE3-63BA52228ABB}" type="pres">
      <dgm:prSet presAssocID="{301047A6-2A7C-4F39-81B3-3514B0A74EBF}" presName="spaceA" presStyleCnt="0"/>
      <dgm:spPr/>
    </dgm:pt>
    <dgm:pt modelId="{7C7499B2-00D2-45C7-8D09-CE5CED8B56C2}" type="pres">
      <dgm:prSet presAssocID="{76B3C490-4F6F-47F0-83D8-AB259C9CA86F}" presName="space" presStyleCnt="0"/>
      <dgm:spPr/>
    </dgm:pt>
    <dgm:pt modelId="{0DB43570-2017-4309-AFBE-471F273D301A}" type="pres">
      <dgm:prSet presAssocID="{F75A0018-D11B-4668-99E7-6472E7E26539}" presName="compositeB" presStyleCnt="0"/>
      <dgm:spPr/>
    </dgm:pt>
    <dgm:pt modelId="{0AFF80C6-EB3C-4209-B6ED-987E370C5836}" type="pres">
      <dgm:prSet presAssocID="{F75A0018-D11B-4668-99E7-6472E7E26539}" presName="textB" presStyleLbl="revTx" presStyleIdx="3" presStyleCnt="6" custLinFactY="-50000" custLinFactNeighborX="2437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3C2604-7705-418B-84B1-8E857937B109}" type="pres">
      <dgm:prSet presAssocID="{F75A0018-D11B-4668-99E7-6472E7E26539}" presName="circleB" presStyleLbl="node1" presStyleIdx="3" presStyleCnt="6" custScaleX="54857" custScaleY="54857" custLinFactNeighborX="4076" custLinFactNeighborY="-49526"/>
      <dgm:spPr>
        <a:solidFill>
          <a:srgbClr val="C00000"/>
        </a:solidFill>
      </dgm:spPr>
      <dgm:t>
        <a:bodyPr/>
        <a:lstStyle/>
        <a:p>
          <a:endParaRPr lang="en-US"/>
        </a:p>
      </dgm:t>
    </dgm:pt>
    <dgm:pt modelId="{84EFC53B-A113-44B9-A5D6-62EAD9970FB7}" type="pres">
      <dgm:prSet presAssocID="{F75A0018-D11B-4668-99E7-6472E7E26539}" presName="spaceB" presStyleCnt="0"/>
      <dgm:spPr/>
    </dgm:pt>
    <dgm:pt modelId="{E85F8DBF-6DBF-4C51-B71F-C7E31263325F}" type="pres">
      <dgm:prSet presAssocID="{F8F0ECD3-2307-4054-B56C-982798FC2DA1}" presName="space" presStyleCnt="0"/>
      <dgm:spPr/>
    </dgm:pt>
    <dgm:pt modelId="{5AA53853-61AF-436B-AD3B-946F4BB2636A}" type="pres">
      <dgm:prSet presAssocID="{0E88E23B-7CDB-4BF2-9506-9777ACAA6618}" presName="compositeA" presStyleCnt="0"/>
      <dgm:spPr/>
    </dgm:pt>
    <dgm:pt modelId="{4C879B4B-4C96-4798-B7A5-29D1471AB223}" type="pres">
      <dgm:prSet presAssocID="{0E88E23B-7CDB-4BF2-9506-9777ACAA6618}" presName="textA" presStyleLbl="revTx" presStyleIdx="4" presStyleCnt="6" custLinFactNeighborX="36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108B28-4178-4B55-828E-546CE249622C}" type="pres">
      <dgm:prSet presAssocID="{0E88E23B-7CDB-4BF2-9506-9777ACAA6618}" presName="circleA" presStyleLbl="node1" presStyleIdx="4" presStyleCnt="6" custScaleX="54857" custScaleY="54857" custLinFactNeighborX="6760" custLinFactNeighborY="-49526"/>
      <dgm:spPr/>
    </dgm:pt>
    <dgm:pt modelId="{242F2C36-0A9B-4625-A63B-A2EA09C73971}" type="pres">
      <dgm:prSet presAssocID="{0E88E23B-7CDB-4BF2-9506-9777ACAA6618}" presName="spaceA" presStyleCnt="0"/>
      <dgm:spPr/>
    </dgm:pt>
    <dgm:pt modelId="{1CDB9B91-7647-4F16-864F-F5EDF9695A09}" type="pres">
      <dgm:prSet presAssocID="{E3E85CD5-BD3E-4505-96B4-AD360A6F0C76}" presName="space" presStyleCnt="0"/>
      <dgm:spPr/>
    </dgm:pt>
    <dgm:pt modelId="{883BAC6E-34C2-4DC8-84C0-8CAECC54A708}" type="pres">
      <dgm:prSet presAssocID="{D6A239E4-0B81-49A8-931D-154526F0E437}" presName="compositeB" presStyleCnt="0"/>
      <dgm:spPr/>
    </dgm:pt>
    <dgm:pt modelId="{92666CC0-1021-45A2-88A2-F69325D12D56}" type="pres">
      <dgm:prSet presAssocID="{D6A239E4-0B81-49A8-931D-154526F0E437}" presName="textB" presStyleLbl="revTx" presStyleIdx="5" presStyleCnt="6" custLinFactY="-49487" custLinFactNeighborX="-1497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29955C-FB38-4E4B-AA42-950EF2219757}" type="pres">
      <dgm:prSet presAssocID="{D6A239E4-0B81-49A8-931D-154526F0E437}" presName="circleB" presStyleLbl="node1" presStyleIdx="5" presStyleCnt="6" custScaleX="54857" custScaleY="54857" custLinFactNeighborX="-4252" custLinFactNeighborY="-49526"/>
      <dgm:spPr>
        <a:solidFill>
          <a:srgbClr val="C00000"/>
        </a:solidFill>
      </dgm:spPr>
      <dgm:t>
        <a:bodyPr/>
        <a:lstStyle/>
        <a:p>
          <a:endParaRPr lang="en-US"/>
        </a:p>
      </dgm:t>
    </dgm:pt>
    <dgm:pt modelId="{66B9F40F-CBF2-40BA-B15D-75FD1BECB2CD}" type="pres">
      <dgm:prSet presAssocID="{D6A239E4-0B81-49A8-931D-154526F0E437}" presName="spaceB" presStyleCnt="0"/>
      <dgm:spPr/>
    </dgm:pt>
  </dgm:ptLst>
  <dgm:cxnLst>
    <dgm:cxn modelId="{99A4A8AD-CE14-4074-B656-268DCB208D66}" type="presOf" srcId="{D6A239E4-0B81-49A8-931D-154526F0E437}" destId="{92666CC0-1021-45A2-88A2-F69325D12D56}" srcOrd="0" destOrd="0" presId="urn:microsoft.com/office/officeart/2005/8/layout/hProcess11"/>
    <dgm:cxn modelId="{9FFABB68-55B6-4942-8AF7-CA894BD378D9}" srcId="{019DC49B-42BA-49EE-9748-DF5E7979B992}" destId="{F75A0018-D11B-4668-99E7-6472E7E26539}" srcOrd="3" destOrd="0" parTransId="{518AA0A9-FB7A-4FE5-834F-1974BE66ECE4}" sibTransId="{F8F0ECD3-2307-4054-B56C-982798FC2DA1}"/>
    <dgm:cxn modelId="{62C82E82-291F-4054-AB57-6B12358BF960}" type="presOf" srcId="{FCFC792E-E18A-4899-8DB8-B26022627C0C}" destId="{F66D2A51-08F6-4E8F-9B23-779186DAC8B8}" srcOrd="0" destOrd="0" presId="urn:microsoft.com/office/officeart/2005/8/layout/hProcess11"/>
    <dgm:cxn modelId="{2F97A6CF-D98D-419E-9A69-A8E4FB72FEA7}" srcId="{019DC49B-42BA-49EE-9748-DF5E7979B992}" destId="{FCFC792E-E18A-4899-8DB8-B26022627C0C}" srcOrd="0" destOrd="0" parTransId="{412B5C8D-F513-4AE6-B710-7C34281B0881}" sibTransId="{5FAD929F-6B15-4B18-9B79-86E9FE3597BE}"/>
    <dgm:cxn modelId="{5499F656-C129-47EA-9DB3-B2707558BAE4}" type="presOf" srcId="{F75A0018-D11B-4668-99E7-6472E7E26539}" destId="{0AFF80C6-EB3C-4209-B6ED-987E370C5836}" srcOrd="0" destOrd="0" presId="urn:microsoft.com/office/officeart/2005/8/layout/hProcess11"/>
    <dgm:cxn modelId="{248F2067-9785-4A2D-BE11-23315035C6DD}" type="presOf" srcId="{6D56C2C6-B426-492C-80FD-A0F4280F50D3}" destId="{35D02F9F-BA3C-4B3A-89E0-7410A47CF17E}" srcOrd="0" destOrd="0" presId="urn:microsoft.com/office/officeart/2005/8/layout/hProcess11"/>
    <dgm:cxn modelId="{E1EA7DD3-28AA-4295-9069-B4E1297BE3DA}" type="presOf" srcId="{0E88E23B-7CDB-4BF2-9506-9777ACAA6618}" destId="{4C879B4B-4C96-4798-B7A5-29D1471AB223}" srcOrd="0" destOrd="0" presId="urn:microsoft.com/office/officeart/2005/8/layout/hProcess11"/>
    <dgm:cxn modelId="{1C086D9E-E4BE-48E7-ADA5-4B644F9FA3B4}" srcId="{019DC49B-42BA-49EE-9748-DF5E7979B992}" destId="{D6A239E4-0B81-49A8-931D-154526F0E437}" srcOrd="5" destOrd="0" parTransId="{399CDB73-2D46-447F-B3D1-E0A2CBFC652F}" sibTransId="{2D46C199-6D50-4E9F-A8DC-67585410066B}"/>
    <dgm:cxn modelId="{33EF72C5-C7F8-4170-BBB3-CB26DB061488}" srcId="{019DC49B-42BA-49EE-9748-DF5E7979B992}" destId="{0E88E23B-7CDB-4BF2-9506-9777ACAA6618}" srcOrd="4" destOrd="0" parTransId="{0EDECDAE-9E7F-4454-9A01-82B9E1FD3BE3}" sibTransId="{E3E85CD5-BD3E-4505-96B4-AD360A6F0C76}"/>
    <dgm:cxn modelId="{F9793BAA-2334-4732-8813-A179533FABCA}" type="presOf" srcId="{019DC49B-42BA-49EE-9748-DF5E7979B992}" destId="{11CD1E66-5836-404A-A239-A892A9A6C5B5}" srcOrd="0" destOrd="0" presId="urn:microsoft.com/office/officeart/2005/8/layout/hProcess11"/>
    <dgm:cxn modelId="{773D894B-B08A-487C-BB21-781ABF89F722}" type="presOf" srcId="{301047A6-2A7C-4F39-81B3-3514B0A74EBF}" destId="{7B53E077-28C4-4B75-9E48-364EC2921A1E}" srcOrd="0" destOrd="0" presId="urn:microsoft.com/office/officeart/2005/8/layout/hProcess11"/>
    <dgm:cxn modelId="{8303C373-62A4-42F4-B0E3-1A0E7B5D5E5A}" srcId="{019DC49B-42BA-49EE-9748-DF5E7979B992}" destId="{6D56C2C6-B426-492C-80FD-A0F4280F50D3}" srcOrd="1" destOrd="0" parTransId="{E48C3E99-4C4D-44DA-BA6C-4B2DD76D9EA5}" sibTransId="{58459E4C-9728-4D8B-BBA6-71D7F533B624}"/>
    <dgm:cxn modelId="{9D6C868B-5EBA-4B24-B108-88B383D8C546}" srcId="{019DC49B-42BA-49EE-9748-DF5E7979B992}" destId="{301047A6-2A7C-4F39-81B3-3514B0A74EBF}" srcOrd="2" destOrd="0" parTransId="{F8D55C69-9EF8-47CC-8591-3B4555DFDF70}" sibTransId="{76B3C490-4F6F-47F0-83D8-AB259C9CA86F}"/>
    <dgm:cxn modelId="{8ADB9126-D8BF-4424-8F84-FA136E34D7D1}" type="presParOf" srcId="{11CD1E66-5836-404A-A239-A892A9A6C5B5}" destId="{6E6DF5BF-50A6-4AD7-8033-FE9206DCB602}" srcOrd="0" destOrd="0" presId="urn:microsoft.com/office/officeart/2005/8/layout/hProcess11"/>
    <dgm:cxn modelId="{474880AD-8047-4599-A61B-D1778C71D7D2}" type="presParOf" srcId="{11CD1E66-5836-404A-A239-A892A9A6C5B5}" destId="{CD143DD5-2CCB-45E4-9265-8A22DAE31097}" srcOrd="1" destOrd="0" presId="urn:microsoft.com/office/officeart/2005/8/layout/hProcess11"/>
    <dgm:cxn modelId="{FA69EAB8-EEF9-41D6-B2C5-00CA6BCFA6FD}" type="presParOf" srcId="{CD143DD5-2CCB-45E4-9265-8A22DAE31097}" destId="{516A3F7E-5A31-4E48-9518-00F2A4CFEC64}" srcOrd="0" destOrd="0" presId="urn:microsoft.com/office/officeart/2005/8/layout/hProcess11"/>
    <dgm:cxn modelId="{17CA122A-8DBB-46FB-B3D1-4C27235ACE69}" type="presParOf" srcId="{516A3F7E-5A31-4E48-9518-00F2A4CFEC64}" destId="{F66D2A51-08F6-4E8F-9B23-779186DAC8B8}" srcOrd="0" destOrd="0" presId="urn:microsoft.com/office/officeart/2005/8/layout/hProcess11"/>
    <dgm:cxn modelId="{A6F1ED93-E29D-48A1-8F1C-56F859D38D16}" type="presParOf" srcId="{516A3F7E-5A31-4E48-9518-00F2A4CFEC64}" destId="{23D09855-AA04-43C8-9AFF-42B541E9610A}" srcOrd="1" destOrd="0" presId="urn:microsoft.com/office/officeart/2005/8/layout/hProcess11"/>
    <dgm:cxn modelId="{AAC4666C-8209-45BE-8750-E87D75EB8C75}" type="presParOf" srcId="{516A3F7E-5A31-4E48-9518-00F2A4CFEC64}" destId="{550F5DC8-2022-4794-98CE-24E2BAC421BA}" srcOrd="2" destOrd="0" presId="urn:microsoft.com/office/officeart/2005/8/layout/hProcess11"/>
    <dgm:cxn modelId="{2DB4F9E3-CA19-440E-AFE6-D99FF3DF3321}" type="presParOf" srcId="{CD143DD5-2CCB-45E4-9265-8A22DAE31097}" destId="{F8B064C2-8117-4006-B2E2-37C191E9DA13}" srcOrd="1" destOrd="0" presId="urn:microsoft.com/office/officeart/2005/8/layout/hProcess11"/>
    <dgm:cxn modelId="{B1AE63CA-4575-426B-AD71-3D7E04303DCA}" type="presParOf" srcId="{CD143DD5-2CCB-45E4-9265-8A22DAE31097}" destId="{E40F963E-AE3B-42EE-B185-AB281B558999}" srcOrd="2" destOrd="0" presId="urn:microsoft.com/office/officeart/2005/8/layout/hProcess11"/>
    <dgm:cxn modelId="{657E80DF-3270-496A-B930-05755F47D412}" type="presParOf" srcId="{E40F963E-AE3B-42EE-B185-AB281B558999}" destId="{35D02F9F-BA3C-4B3A-89E0-7410A47CF17E}" srcOrd="0" destOrd="0" presId="urn:microsoft.com/office/officeart/2005/8/layout/hProcess11"/>
    <dgm:cxn modelId="{039C0EF5-B837-4DF2-B367-730DF7FFAD5E}" type="presParOf" srcId="{E40F963E-AE3B-42EE-B185-AB281B558999}" destId="{A77517CF-458A-4F3E-8F4F-17822DD9A5FE}" srcOrd="1" destOrd="0" presId="urn:microsoft.com/office/officeart/2005/8/layout/hProcess11"/>
    <dgm:cxn modelId="{FAFDB5FB-22B2-4FC1-8EE0-4AF802620B78}" type="presParOf" srcId="{E40F963E-AE3B-42EE-B185-AB281B558999}" destId="{7D6F3E13-924A-4BFF-A77F-8F1B08E101FF}" srcOrd="2" destOrd="0" presId="urn:microsoft.com/office/officeart/2005/8/layout/hProcess11"/>
    <dgm:cxn modelId="{F549E5C5-7AD6-4EB4-9792-E393FC64C494}" type="presParOf" srcId="{CD143DD5-2CCB-45E4-9265-8A22DAE31097}" destId="{4E852032-FF34-43EA-BFA5-AA9873ECBB0E}" srcOrd="3" destOrd="0" presId="urn:microsoft.com/office/officeart/2005/8/layout/hProcess11"/>
    <dgm:cxn modelId="{B2A5468E-4367-4A96-8826-91ED0C11964E}" type="presParOf" srcId="{CD143DD5-2CCB-45E4-9265-8A22DAE31097}" destId="{53E3CE8D-2561-445B-9CFE-7D795E288089}" srcOrd="4" destOrd="0" presId="urn:microsoft.com/office/officeart/2005/8/layout/hProcess11"/>
    <dgm:cxn modelId="{A49D8B9C-8B10-4E00-A928-449546B7AE46}" type="presParOf" srcId="{53E3CE8D-2561-445B-9CFE-7D795E288089}" destId="{7B53E077-28C4-4B75-9E48-364EC2921A1E}" srcOrd="0" destOrd="0" presId="urn:microsoft.com/office/officeart/2005/8/layout/hProcess11"/>
    <dgm:cxn modelId="{22E8346A-2241-48EF-847C-F9ACD099A076}" type="presParOf" srcId="{53E3CE8D-2561-445B-9CFE-7D795E288089}" destId="{DC3A422F-FE0C-40C9-943F-B03A8E214AA8}" srcOrd="1" destOrd="0" presId="urn:microsoft.com/office/officeart/2005/8/layout/hProcess11"/>
    <dgm:cxn modelId="{DB9D0E02-90D4-4E66-8815-D012C953D424}" type="presParOf" srcId="{53E3CE8D-2561-445B-9CFE-7D795E288089}" destId="{44086A03-2753-428C-BEE3-63BA52228ABB}" srcOrd="2" destOrd="0" presId="urn:microsoft.com/office/officeart/2005/8/layout/hProcess11"/>
    <dgm:cxn modelId="{43F3BA62-F5C3-4A6D-8A41-1F9649E5087D}" type="presParOf" srcId="{CD143DD5-2CCB-45E4-9265-8A22DAE31097}" destId="{7C7499B2-00D2-45C7-8D09-CE5CED8B56C2}" srcOrd="5" destOrd="0" presId="urn:microsoft.com/office/officeart/2005/8/layout/hProcess11"/>
    <dgm:cxn modelId="{7BD5ADE9-EFC9-49C0-912A-2DED350C77AF}" type="presParOf" srcId="{CD143DD5-2CCB-45E4-9265-8A22DAE31097}" destId="{0DB43570-2017-4309-AFBE-471F273D301A}" srcOrd="6" destOrd="0" presId="urn:microsoft.com/office/officeart/2005/8/layout/hProcess11"/>
    <dgm:cxn modelId="{1470C9B0-CBAA-429D-B557-54575512028E}" type="presParOf" srcId="{0DB43570-2017-4309-AFBE-471F273D301A}" destId="{0AFF80C6-EB3C-4209-B6ED-987E370C5836}" srcOrd="0" destOrd="0" presId="urn:microsoft.com/office/officeart/2005/8/layout/hProcess11"/>
    <dgm:cxn modelId="{47B2C572-D897-4D8B-8D7E-678C40F22E10}" type="presParOf" srcId="{0DB43570-2017-4309-AFBE-471F273D301A}" destId="{623C2604-7705-418B-84B1-8E857937B109}" srcOrd="1" destOrd="0" presId="urn:microsoft.com/office/officeart/2005/8/layout/hProcess11"/>
    <dgm:cxn modelId="{AE81EF3D-7D50-48CE-9267-D5893E873E44}" type="presParOf" srcId="{0DB43570-2017-4309-AFBE-471F273D301A}" destId="{84EFC53B-A113-44B9-A5D6-62EAD9970FB7}" srcOrd="2" destOrd="0" presId="urn:microsoft.com/office/officeart/2005/8/layout/hProcess11"/>
    <dgm:cxn modelId="{5C7A786D-7DA0-49C6-BA16-34F34A35277E}" type="presParOf" srcId="{CD143DD5-2CCB-45E4-9265-8A22DAE31097}" destId="{E85F8DBF-6DBF-4C51-B71F-C7E31263325F}" srcOrd="7" destOrd="0" presId="urn:microsoft.com/office/officeart/2005/8/layout/hProcess11"/>
    <dgm:cxn modelId="{ACF52581-7AD5-48EB-9799-5A0F3BAE47C0}" type="presParOf" srcId="{CD143DD5-2CCB-45E4-9265-8A22DAE31097}" destId="{5AA53853-61AF-436B-AD3B-946F4BB2636A}" srcOrd="8" destOrd="0" presId="urn:microsoft.com/office/officeart/2005/8/layout/hProcess11"/>
    <dgm:cxn modelId="{D0E6F68C-64FE-46AB-BB15-91B8D905C040}" type="presParOf" srcId="{5AA53853-61AF-436B-AD3B-946F4BB2636A}" destId="{4C879B4B-4C96-4798-B7A5-29D1471AB223}" srcOrd="0" destOrd="0" presId="urn:microsoft.com/office/officeart/2005/8/layout/hProcess11"/>
    <dgm:cxn modelId="{6100CDCE-DB00-4E80-AB31-898915995D3E}" type="presParOf" srcId="{5AA53853-61AF-436B-AD3B-946F4BB2636A}" destId="{90108B28-4178-4B55-828E-546CE249622C}" srcOrd="1" destOrd="0" presId="urn:microsoft.com/office/officeart/2005/8/layout/hProcess11"/>
    <dgm:cxn modelId="{10D14F6D-6C87-42DB-8430-A9987DA513C2}" type="presParOf" srcId="{5AA53853-61AF-436B-AD3B-946F4BB2636A}" destId="{242F2C36-0A9B-4625-A63B-A2EA09C73971}" srcOrd="2" destOrd="0" presId="urn:microsoft.com/office/officeart/2005/8/layout/hProcess11"/>
    <dgm:cxn modelId="{BDB491A0-922B-4E20-8C96-B8E71E0376A6}" type="presParOf" srcId="{CD143DD5-2CCB-45E4-9265-8A22DAE31097}" destId="{1CDB9B91-7647-4F16-864F-F5EDF9695A09}" srcOrd="9" destOrd="0" presId="urn:microsoft.com/office/officeart/2005/8/layout/hProcess11"/>
    <dgm:cxn modelId="{5BE29B5C-7E33-41BF-8CB8-B75861A88C14}" type="presParOf" srcId="{CD143DD5-2CCB-45E4-9265-8A22DAE31097}" destId="{883BAC6E-34C2-4DC8-84C0-8CAECC54A708}" srcOrd="10" destOrd="0" presId="urn:microsoft.com/office/officeart/2005/8/layout/hProcess11"/>
    <dgm:cxn modelId="{0E2D4C8C-CF30-4FBA-9878-CD86A8983F5E}" type="presParOf" srcId="{883BAC6E-34C2-4DC8-84C0-8CAECC54A708}" destId="{92666CC0-1021-45A2-88A2-F69325D12D56}" srcOrd="0" destOrd="0" presId="urn:microsoft.com/office/officeart/2005/8/layout/hProcess11"/>
    <dgm:cxn modelId="{DEAAF85D-9CE0-409C-A16A-34D3E872EDF2}" type="presParOf" srcId="{883BAC6E-34C2-4DC8-84C0-8CAECC54A708}" destId="{E829955C-FB38-4E4B-AA42-950EF2219757}" srcOrd="1" destOrd="0" presId="urn:microsoft.com/office/officeart/2005/8/layout/hProcess11"/>
    <dgm:cxn modelId="{DCB933CF-69F3-453E-89BB-A0AA52B0CC86}" type="presParOf" srcId="{883BAC6E-34C2-4DC8-84C0-8CAECC54A708}" destId="{66B9F40F-CBF2-40BA-B15D-75FD1BECB2CD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6DF5BF-50A6-4AD7-8033-FE9206DCB602}">
      <dsp:nvSpPr>
        <dsp:cNvPr id="0" name=""/>
        <dsp:cNvSpPr/>
      </dsp:nvSpPr>
      <dsp:spPr>
        <a:xfrm>
          <a:off x="0" y="1500187"/>
          <a:ext cx="7904414" cy="2000249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127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6D2A51-08F6-4E8F-9B23-779186DAC8B8}">
      <dsp:nvSpPr>
        <dsp:cNvPr id="0" name=""/>
        <dsp:cNvSpPr/>
      </dsp:nvSpPr>
      <dsp:spPr>
        <a:xfrm>
          <a:off x="139729" y="0"/>
          <a:ext cx="1137610" cy="20002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b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tx1"/>
              </a:solidFill>
            </a:rPr>
            <a:t>Cross-State Air Pollution Rule (CSAPR)</a:t>
          </a:r>
          <a:endParaRPr lang="en-US" sz="1400" b="1" kern="1200" dirty="0">
            <a:solidFill>
              <a:schemeClr val="tx1"/>
            </a:solidFill>
          </a:endParaRPr>
        </a:p>
      </dsp:txBody>
      <dsp:txXfrm>
        <a:off x="139729" y="0"/>
        <a:ext cx="1137610" cy="2000249"/>
      </dsp:txXfrm>
    </dsp:sp>
    <dsp:sp modelId="{23D09855-AA04-43C8-9AFF-42B541E9610A}">
      <dsp:nvSpPr>
        <dsp:cNvPr id="0" name=""/>
        <dsp:cNvSpPr/>
      </dsp:nvSpPr>
      <dsp:spPr>
        <a:xfrm>
          <a:off x="570376" y="2115491"/>
          <a:ext cx="274319" cy="2743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D02F9F-BA3C-4B3A-89E0-7410A47CF17E}">
      <dsp:nvSpPr>
        <dsp:cNvPr id="0" name=""/>
        <dsp:cNvSpPr/>
      </dsp:nvSpPr>
      <dsp:spPr>
        <a:xfrm>
          <a:off x="1244042" y="10261"/>
          <a:ext cx="1137610" cy="20002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b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Mercury and Air Toxics Standards (MATS)</a:t>
          </a:r>
          <a:endParaRPr lang="en-US" sz="1400" b="1" kern="1200" dirty="0"/>
        </a:p>
      </dsp:txBody>
      <dsp:txXfrm>
        <a:off x="1244042" y="10261"/>
        <a:ext cx="1137610" cy="2000249"/>
      </dsp:txXfrm>
    </dsp:sp>
    <dsp:sp modelId="{A77517CF-458A-4F3E-8F4F-17822DD9A5FE}">
      <dsp:nvSpPr>
        <dsp:cNvPr id="0" name=""/>
        <dsp:cNvSpPr/>
      </dsp:nvSpPr>
      <dsp:spPr>
        <a:xfrm>
          <a:off x="1669895" y="2110730"/>
          <a:ext cx="274319" cy="2743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53E077-28C4-4B75-9E48-364EC2921A1E}">
      <dsp:nvSpPr>
        <dsp:cNvPr id="0" name=""/>
        <dsp:cNvSpPr/>
      </dsp:nvSpPr>
      <dsp:spPr>
        <a:xfrm>
          <a:off x="2390935" y="0"/>
          <a:ext cx="1137610" cy="20002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b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smtClean="0"/>
            <a:t>Ash </a:t>
          </a:r>
          <a:r>
            <a:rPr lang="en-US" sz="1400" b="1" kern="1200" dirty="0" smtClean="0"/>
            <a:t>Disposal Rule</a:t>
          </a:r>
          <a:endParaRPr lang="en-US" sz="1400" b="1" kern="1200" dirty="0"/>
        </a:p>
      </dsp:txBody>
      <dsp:txXfrm>
        <a:off x="2390935" y="0"/>
        <a:ext cx="1137610" cy="2000249"/>
      </dsp:txXfrm>
    </dsp:sp>
    <dsp:sp modelId="{DC3A422F-FE0C-40C9-943F-B03A8E214AA8}">
      <dsp:nvSpPr>
        <dsp:cNvPr id="0" name=""/>
        <dsp:cNvSpPr/>
      </dsp:nvSpPr>
      <dsp:spPr>
        <a:xfrm>
          <a:off x="2819120" y="2105970"/>
          <a:ext cx="274319" cy="2743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FF80C6-EB3C-4209-B6ED-987E370C5836}">
      <dsp:nvSpPr>
        <dsp:cNvPr id="0" name=""/>
        <dsp:cNvSpPr/>
      </dsp:nvSpPr>
      <dsp:spPr>
        <a:xfrm>
          <a:off x="3613150" y="0"/>
          <a:ext cx="1137610" cy="20002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b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Regional </a:t>
          </a:r>
          <a:r>
            <a:rPr lang="en-US" sz="1400" b="1" kern="1200" smtClean="0"/>
            <a:t>Haze Federal </a:t>
          </a:r>
          <a:r>
            <a:rPr lang="en-US" sz="1400" b="1" kern="1200" dirty="0" smtClean="0"/>
            <a:t>Plan</a:t>
          </a:r>
          <a:endParaRPr lang="en-US" sz="1400" b="1" kern="1200" dirty="0"/>
        </a:p>
      </dsp:txBody>
      <dsp:txXfrm>
        <a:off x="3613150" y="0"/>
        <a:ext cx="1137610" cy="2000249"/>
      </dsp:txXfrm>
    </dsp:sp>
    <dsp:sp modelId="{623C2604-7705-418B-84B1-8E857937B109}">
      <dsp:nvSpPr>
        <dsp:cNvPr id="0" name=""/>
        <dsp:cNvSpPr/>
      </dsp:nvSpPr>
      <dsp:spPr>
        <a:xfrm>
          <a:off x="4037454" y="2115491"/>
          <a:ext cx="274319" cy="274319"/>
        </a:xfrm>
        <a:prstGeom prst="ellipse">
          <a:avLst/>
        </a:prstGeom>
        <a:solidFill>
          <a:srgbClr val="C00000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879B4B-4C96-4798-B7A5-29D1471AB223}">
      <dsp:nvSpPr>
        <dsp:cNvPr id="0" name=""/>
        <dsp:cNvSpPr/>
      </dsp:nvSpPr>
      <dsp:spPr>
        <a:xfrm>
          <a:off x="4820871" y="0"/>
          <a:ext cx="1137610" cy="20002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b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Clean Water Act Section 316(b)</a:t>
          </a:r>
          <a:endParaRPr lang="en-US" sz="1400" b="1" kern="1200" dirty="0"/>
        </a:p>
      </dsp:txBody>
      <dsp:txXfrm>
        <a:off x="4820871" y="0"/>
        <a:ext cx="1137610" cy="2000249"/>
      </dsp:txXfrm>
    </dsp:sp>
    <dsp:sp modelId="{90108B28-4178-4B55-828E-546CE249622C}">
      <dsp:nvSpPr>
        <dsp:cNvPr id="0" name=""/>
        <dsp:cNvSpPr/>
      </dsp:nvSpPr>
      <dsp:spPr>
        <a:xfrm>
          <a:off x="5245367" y="2115491"/>
          <a:ext cx="274319" cy="2743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666CC0-1021-45A2-88A2-F69325D12D56}">
      <dsp:nvSpPr>
        <dsp:cNvPr id="0" name=""/>
        <dsp:cNvSpPr/>
      </dsp:nvSpPr>
      <dsp:spPr>
        <a:xfrm>
          <a:off x="5957378" y="10261"/>
          <a:ext cx="1137610" cy="20002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b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Clean Power Plan</a:t>
          </a:r>
          <a:endParaRPr lang="en-US" sz="1400" b="1" kern="1200" dirty="0"/>
        </a:p>
      </dsp:txBody>
      <dsp:txXfrm>
        <a:off x="5957378" y="10261"/>
        <a:ext cx="1137610" cy="2000249"/>
      </dsp:txXfrm>
    </dsp:sp>
    <dsp:sp modelId="{E829955C-FB38-4E4B-AA42-950EF2219757}">
      <dsp:nvSpPr>
        <dsp:cNvPr id="0" name=""/>
        <dsp:cNvSpPr/>
      </dsp:nvSpPr>
      <dsp:spPr>
        <a:xfrm>
          <a:off x="6384791" y="2115491"/>
          <a:ext cx="274319" cy="274319"/>
        </a:xfrm>
        <a:prstGeom prst="ellipse">
          <a:avLst/>
        </a:prstGeom>
        <a:solidFill>
          <a:srgbClr val="C00000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6DF5BF-50A6-4AD7-8033-FE9206DCB602}">
      <dsp:nvSpPr>
        <dsp:cNvPr id="0" name=""/>
        <dsp:cNvSpPr/>
      </dsp:nvSpPr>
      <dsp:spPr>
        <a:xfrm>
          <a:off x="0" y="1500187"/>
          <a:ext cx="7904414" cy="2000249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127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6D2A51-08F6-4E8F-9B23-779186DAC8B8}">
      <dsp:nvSpPr>
        <dsp:cNvPr id="0" name=""/>
        <dsp:cNvSpPr/>
      </dsp:nvSpPr>
      <dsp:spPr>
        <a:xfrm>
          <a:off x="139729" y="0"/>
          <a:ext cx="1137610" cy="20002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b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tx1"/>
              </a:solidFill>
            </a:rPr>
            <a:t>Cross-State Air Pollution Rule (CSAPR)</a:t>
          </a:r>
          <a:endParaRPr lang="en-US" sz="1400" b="1" kern="1200" dirty="0">
            <a:solidFill>
              <a:schemeClr val="tx1"/>
            </a:solidFill>
          </a:endParaRPr>
        </a:p>
      </dsp:txBody>
      <dsp:txXfrm>
        <a:off x="139729" y="0"/>
        <a:ext cx="1137610" cy="2000249"/>
      </dsp:txXfrm>
    </dsp:sp>
    <dsp:sp modelId="{23D09855-AA04-43C8-9AFF-42B541E9610A}">
      <dsp:nvSpPr>
        <dsp:cNvPr id="0" name=""/>
        <dsp:cNvSpPr/>
      </dsp:nvSpPr>
      <dsp:spPr>
        <a:xfrm>
          <a:off x="570376" y="2115491"/>
          <a:ext cx="274319" cy="2743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D02F9F-BA3C-4B3A-89E0-7410A47CF17E}">
      <dsp:nvSpPr>
        <dsp:cNvPr id="0" name=""/>
        <dsp:cNvSpPr/>
      </dsp:nvSpPr>
      <dsp:spPr>
        <a:xfrm>
          <a:off x="1244042" y="10261"/>
          <a:ext cx="1137610" cy="20002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b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Mercury and Air Toxics Standards (MATS)</a:t>
          </a:r>
          <a:endParaRPr lang="en-US" sz="1400" b="1" kern="1200" dirty="0"/>
        </a:p>
      </dsp:txBody>
      <dsp:txXfrm>
        <a:off x="1244042" y="10261"/>
        <a:ext cx="1137610" cy="2000249"/>
      </dsp:txXfrm>
    </dsp:sp>
    <dsp:sp modelId="{A77517CF-458A-4F3E-8F4F-17822DD9A5FE}">
      <dsp:nvSpPr>
        <dsp:cNvPr id="0" name=""/>
        <dsp:cNvSpPr/>
      </dsp:nvSpPr>
      <dsp:spPr>
        <a:xfrm>
          <a:off x="1669895" y="2110730"/>
          <a:ext cx="274319" cy="2743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53E077-28C4-4B75-9E48-364EC2921A1E}">
      <dsp:nvSpPr>
        <dsp:cNvPr id="0" name=""/>
        <dsp:cNvSpPr/>
      </dsp:nvSpPr>
      <dsp:spPr>
        <a:xfrm>
          <a:off x="2390935" y="0"/>
          <a:ext cx="1137610" cy="20002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b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smtClean="0"/>
            <a:t>Ash </a:t>
          </a:r>
          <a:r>
            <a:rPr lang="en-US" sz="1400" b="1" kern="1200" dirty="0" smtClean="0"/>
            <a:t>Disposal Rule</a:t>
          </a:r>
          <a:endParaRPr lang="en-US" sz="1400" b="1" kern="1200" dirty="0"/>
        </a:p>
      </dsp:txBody>
      <dsp:txXfrm>
        <a:off x="2390935" y="0"/>
        <a:ext cx="1137610" cy="2000249"/>
      </dsp:txXfrm>
    </dsp:sp>
    <dsp:sp modelId="{DC3A422F-FE0C-40C9-943F-B03A8E214AA8}">
      <dsp:nvSpPr>
        <dsp:cNvPr id="0" name=""/>
        <dsp:cNvSpPr/>
      </dsp:nvSpPr>
      <dsp:spPr>
        <a:xfrm>
          <a:off x="2819120" y="2105970"/>
          <a:ext cx="274319" cy="2743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FF80C6-EB3C-4209-B6ED-987E370C5836}">
      <dsp:nvSpPr>
        <dsp:cNvPr id="0" name=""/>
        <dsp:cNvSpPr/>
      </dsp:nvSpPr>
      <dsp:spPr>
        <a:xfrm>
          <a:off x="3613150" y="0"/>
          <a:ext cx="1137610" cy="20002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b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Regional </a:t>
          </a:r>
          <a:r>
            <a:rPr lang="en-US" sz="1400" b="1" kern="1200" smtClean="0"/>
            <a:t>Haze Federal </a:t>
          </a:r>
          <a:r>
            <a:rPr lang="en-US" sz="1400" b="1" kern="1200" dirty="0" smtClean="0"/>
            <a:t>Plan</a:t>
          </a:r>
          <a:endParaRPr lang="en-US" sz="1400" b="1" kern="1200" dirty="0"/>
        </a:p>
      </dsp:txBody>
      <dsp:txXfrm>
        <a:off x="3613150" y="0"/>
        <a:ext cx="1137610" cy="2000249"/>
      </dsp:txXfrm>
    </dsp:sp>
    <dsp:sp modelId="{623C2604-7705-418B-84B1-8E857937B109}">
      <dsp:nvSpPr>
        <dsp:cNvPr id="0" name=""/>
        <dsp:cNvSpPr/>
      </dsp:nvSpPr>
      <dsp:spPr>
        <a:xfrm>
          <a:off x="4037454" y="2115491"/>
          <a:ext cx="274319" cy="274319"/>
        </a:xfrm>
        <a:prstGeom prst="ellipse">
          <a:avLst/>
        </a:prstGeom>
        <a:solidFill>
          <a:srgbClr val="C00000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879B4B-4C96-4798-B7A5-29D1471AB223}">
      <dsp:nvSpPr>
        <dsp:cNvPr id="0" name=""/>
        <dsp:cNvSpPr/>
      </dsp:nvSpPr>
      <dsp:spPr>
        <a:xfrm>
          <a:off x="4820871" y="0"/>
          <a:ext cx="1137610" cy="20002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b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Clean Water Act Section 316(b)</a:t>
          </a:r>
          <a:endParaRPr lang="en-US" sz="1400" b="1" kern="1200" dirty="0"/>
        </a:p>
      </dsp:txBody>
      <dsp:txXfrm>
        <a:off x="4820871" y="0"/>
        <a:ext cx="1137610" cy="2000249"/>
      </dsp:txXfrm>
    </dsp:sp>
    <dsp:sp modelId="{90108B28-4178-4B55-828E-546CE249622C}">
      <dsp:nvSpPr>
        <dsp:cNvPr id="0" name=""/>
        <dsp:cNvSpPr/>
      </dsp:nvSpPr>
      <dsp:spPr>
        <a:xfrm>
          <a:off x="5245367" y="2115491"/>
          <a:ext cx="274319" cy="2743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666CC0-1021-45A2-88A2-F69325D12D56}">
      <dsp:nvSpPr>
        <dsp:cNvPr id="0" name=""/>
        <dsp:cNvSpPr/>
      </dsp:nvSpPr>
      <dsp:spPr>
        <a:xfrm>
          <a:off x="5957378" y="10261"/>
          <a:ext cx="1137610" cy="20002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b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Clean Power Plan</a:t>
          </a:r>
          <a:endParaRPr lang="en-US" sz="1400" b="1" kern="1200" dirty="0"/>
        </a:p>
      </dsp:txBody>
      <dsp:txXfrm>
        <a:off x="5957378" y="10261"/>
        <a:ext cx="1137610" cy="2000249"/>
      </dsp:txXfrm>
    </dsp:sp>
    <dsp:sp modelId="{E829955C-FB38-4E4B-AA42-950EF2219757}">
      <dsp:nvSpPr>
        <dsp:cNvPr id="0" name=""/>
        <dsp:cNvSpPr/>
      </dsp:nvSpPr>
      <dsp:spPr>
        <a:xfrm>
          <a:off x="6384791" y="2115491"/>
          <a:ext cx="274319" cy="274319"/>
        </a:xfrm>
        <a:prstGeom prst="ellipse">
          <a:avLst/>
        </a:prstGeom>
        <a:solidFill>
          <a:srgbClr val="C00000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6DF5BF-50A6-4AD7-8033-FE9206DCB602}">
      <dsp:nvSpPr>
        <dsp:cNvPr id="0" name=""/>
        <dsp:cNvSpPr/>
      </dsp:nvSpPr>
      <dsp:spPr>
        <a:xfrm>
          <a:off x="0" y="1500187"/>
          <a:ext cx="7904414" cy="2000249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127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6D2A51-08F6-4E8F-9B23-779186DAC8B8}">
      <dsp:nvSpPr>
        <dsp:cNvPr id="0" name=""/>
        <dsp:cNvSpPr/>
      </dsp:nvSpPr>
      <dsp:spPr>
        <a:xfrm>
          <a:off x="139729" y="0"/>
          <a:ext cx="1137610" cy="20002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b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tx1"/>
              </a:solidFill>
            </a:rPr>
            <a:t>Cross-State Air Pollution Rule (CSAPR)</a:t>
          </a:r>
          <a:endParaRPr lang="en-US" sz="1400" b="1" kern="1200" dirty="0">
            <a:solidFill>
              <a:schemeClr val="tx1"/>
            </a:solidFill>
          </a:endParaRPr>
        </a:p>
      </dsp:txBody>
      <dsp:txXfrm>
        <a:off x="139729" y="0"/>
        <a:ext cx="1137610" cy="2000249"/>
      </dsp:txXfrm>
    </dsp:sp>
    <dsp:sp modelId="{23D09855-AA04-43C8-9AFF-42B541E9610A}">
      <dsp:nvSpPr>
        <dsp:cNvPr id="0" name=""/>
        <dsp:cNvSpPr/>
      </dsp:nvSpPr>
      <dsp:spPr>
        <a:xfrm>
          <a:off x="570376" y="2115491"/>
          <a:ext cx="274319" cy="2743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D02F9F-BA3C-4B3A-89E0-7410A47CF17E}">
      <dsp:nvSpPr>
        <dsp:cNvPr id="0" name=""/>
        <dsp:cNvSpPr/>
      </dsp:nvSpPr>
      <dsp:spPr>
        <a:xfrm>
          <a:off x="1244042" y="10261"/>
          <a:ext cx="1137610" cy="20002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b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Mercury and Air Toxics Standards (MATS)</a:t>
          </a:r>
          <a:endParaRPr lang="en-US" sz="1400" b="1" kern="1200" dirty="0"/>
        </a:p>
      </dsp:txBody>
      <dsp:txXfrm>
        <a:off x="1244042" y="10261"/>
        <a:ext cx="1137610" cy="2000249"/>
      </dsp:txXfrm>
    </dsp:sp>
    <dsp:sp modelId="{A77517CF-458A-4F3E-8F4F-17822DD9A5FE}">
      <dsp:nvSpPr>
        <dsp:cNvPr id="0" name=""/>
        <dsp:cNvSpPr/>
      </dsp:nvSpPr>
      <dsp:spPr>
        <a:xfrm>
          <a:off x="1669895" y="2110730"/>
          <a:ext cx="274319" cy="2743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53E077-28C4-4B75-9E48-364EC2921A1E}">
      <dsp:nvSpPr>
        <dsp:cNvPr id="0" name=""/>
        <dsp:cNvSpPr/>
      </dsp:nvSpPr>
      <dsp:spPr>
        <a:xfrm>
          <a:off x="2390935" y="0"/>
          <a:ext cx="1137610" cy="20002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b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smtClean="0"/>
            <a:t>Ash </a:t>
          </a:r>
          <a:r>
            <a:rPr lang="en-US" sz="1400" b="1" kern="1200" dirty="0" smtClean="0"/>
            <a:t>Disposal Rule</a:t>
          </a:r>
          <a:endParaRPr lang="en-US" sz="1400" b="1" kern="1200" dirty="0"/>
        </a:p>
      </dsp:txBody>
      <dsp:txXfrm>
        <a:off x="2390935" y="0"/>
        <a:ext cx="1137610" cy="2000249"/>
      </dsp:txXfrm>
    </dsp:sp>
    <dsp:sp modelId="{DC3A422F-FE0C-40C9-943F-B03A8E214AA8}">
      <dsp:nvSpPr>
        <dsp:cNvPr id="0" name=""/>
        <dsp:cNvSpPr/>
      </dsp:nvSpPr>
      <dsp:spPr>
        <a:xfrm>
          <a:off x="2819120" y="2105970"/>
          <a:ext cx="274319" cy="2743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FF80C6-EB3C-4209-B6ED-987E370C5836}">
      <dsp:nvSpPr>
        <dsp:cNvPr id="0" name=""/>
        <dsp:cNvSpPr/>
      </dsp:nvSpPr>
      <dsp:spPr>
        <a:xfrm>
          <a:off x="3613150" y="0"/>
          <a:ext cx="1137610" cy="20002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b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Regional </a:t>
          </a:r>
          <a:r>
            <a:rPr lang="en-US" sz="1400" b="1" kern="1200" smtClean="0"/>
            <a:t>Haze Federal </a:t>
          </a:r>
          <a:r>
            <a:rPr lang="en-US" sz="1400" b="1" kern="1200" dirty="0" smtClean="0"/>
            <a:t>Plan</a:t>
          </a:r>
          <a:endParaRPr lang="en-US" sz="1400" b="1" kern="1200" dirty="0"/>
        </a:p>
      </dsp:txBody>
      <dsp:txXfrm>
        <a:off x="3613150" y="0"/>
        <a:ext cx="1137610" cy="2000249"/>
      </dsp:txXfrm>
    </dsp:sp>
    <dsp:sp modelId="{623C2604-7705-418B-84B1-8E857937B109}">
      <dsp:nvSpPr>
        <dsp:cNvPr id="0" name=""/>
        <dsp:cNvSpPr/>
      </dsp:nvSpPr>
      <dsp:spPr>
        <a:xfrm>
          <a:off x="4037454" y="2115491"/>
          <a:ext cx="274319" cy="274319"/>
        </a:xfrm>
        <a:prstGeom prst="ellipse">
          <a:avLst/>
        </a:prstGeom>
        <a:solidFill>
          <a:srgbClr val="C00000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879B4B-4C96-4798-B7A5-29D1471AB223}">
      <dsp:nvSpPr>
        <dsp:cNvPr id="0" name=""/>
        <dsp:cNvSpPr/>
      </dsp:nvSpPr>
      <dsp:spPr>
        <a:xfrm>
          <a:off x="4820871" y="0"/>
          <a:ext cx="1137610" cy="20002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b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Clean Water Act Section 316(b)</a:t>
          </a:r>
          <a:endParaRPr lang="en-US" sz="1400" b="1" kern="1200" dirty="0"/>
        </a:p>
      </dsp:txBody>
      <dsp:txXfrm>
        <a:off x="4820871" y="0"/>
        <a:ext cx="1137610" cy="2000249"/>
      </dsp:txXfrm>
    </dsp:sp>
    <dsp:sp modelId="{90108B28-4178-4B55-828E-546CE249622C}">
      <dsp:nvSpPr>
        <dsp:cNvPr id="0" name=""/>
        <dsp:cNvSpPr/>
      </dsp:nvSpPr>
      <dsp:spPr>
        <a:xfrm>
          <a:off x="5245367" y="2115491"/>
          <a:ext cx="274319" cy="2743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666CC0-1021-45A2-88A2-F69325D12D56}">
      <dsp:nvSpPr>
        <dsp:cNvPr id="0" name=""/>
        <dsp:cNvSpPr/>
      </dsp:nvSpPr>
      <dsp:spPr>
        <a:xfrm>
          <a:off x="5957378" y="10261"/>
          <a:ext cx="1137610" cy="20002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b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Clean Power Plan</a:t>
          </a:r>
          <a:endParaRPr lang="en-US" sz="1400" b="1" kern="1200" dirty="0"/>
        </a:p>
      </dsp:txBody>
      <dsp:txXfrm>
        <a:off x="5957378" y="10261"/>
        <a:ext cx="1137610" cy="2000249"/>
      </dsp:txXfrm>
    </dsp:sp>
    <dsp:sp modelId="{E829955C-FB38-4E4B-AA42-950EF2219757}">
      <dsp:nvSpPr>
        <dsp:cNvPr id="0" name=""/>
        <dsp:cNvSpPr/>
      </dsp:nvSpPr>
      <dsp:spPr>
        <a:xfrm>
          <a:off x="6384791" y="2115491"/>
          <a:ext cx="274319" cy="274319"/>
        </a:xfrm>
        <a:prstGeom prst="ellipse">
          <a:avLst/>
        </a:prstGeom>
        <a:solidFill>
          <a:srgbClr val="C00000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6DF5BF-50A6-4AD7-8033-FE9206DCB602}">
      <dsp:nvSpPr>
        <dsp:cNvPr id="0" name=""/>
        <dsp:cNvSpPr/>
      </dsp:nvSpPr>
      <dsp:spPr>
        <a:xfrm>
          <a:off x="0" y="1500187"/>
          <a:ext cx="7904414" cy="2000249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127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6D2A51-08F6-4E8F-9B23-779186DAC8B8}">
      <dsp:nvSpPr>
        <dsp:cNvPr id="0" name=""/>
        <dsp:cNvSpPr/>
      </dsp:nvSpPr>
      <dsp:spPr>
        <a:xfrm>
          <a:off x="139729" y="0"/>
          <a:ext cx="1137610" cy="20002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b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tx1"/>
              </a:solidFill>
            </a:rPr>
            <a:t>Cross-State Air Pollution Rule (CSAPR)</a:t>
          </a:r>
          <a:endParaRPr lang="en-US" sz="1400" b="1" kern="1200" dirty="0">
            <a:solidFill>
              <a:schemeClr val="tx1"/>
            </a:solidFill>
          </a:endParaRPr>
        </a:p>
      </dsp:txBody>
      <dsp:txXfrm>
        <a:off x="139729" y="0"/>
        <a:ext cx="1137610" cy="2000249"/>
      </dsp:txXfrm>
    </dsp:sp>
    <dsp:sp modelId="{23D09855-AA04-43C8-9AFF-42B541E9610A}">
      <dsp:nvSpPr>
        <dsp:cNvPr id="0" name=""/>
        <dsp:cNvSpPr/>
      </dsp:nvSpPr>
      <dsp:spPr>
        <a:xfrm>
          <a:off x="570376" y="2115491"/>
          <a:ext cx="274319" cy="2743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D02F9F-BA3C-4B3A-89E0-7410A47CF17E}">
      <dsp:nvSpPr>
        <dsp:cNvPr id="0" name=""/>
        <dsp:cNvSpPr/>
      </dsp:nvSpPr>
      <dsp:spPr>
        <a:xfrm>
          <a:off x="1244042" y="10261"/>
          <a:ext cx="1137610" cy="20002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b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Mercury and Air Toxics Standards (MATS)</a:t>
          </a:r>
          <a:endParaRPr lang="en-US" sz="1400" b="1" kern="1200" dirty="0"/>
        </a:p>
      </dsp:txBody>
      <dsp:txXfrm>
        <a:off x="1244042" y="10261"/>
        <a:ext cx="1137610" cy="2000249"/>
      </dsp:txXfrm>
    </dsp:sp>
    <dsp:sp modelId="{A77517CF-458A-4F3E-8F4F-17822DD9A5FE}">
      <dsp:nvSpPr>
        <dsp:cNvPr id="0" name=""/>
        <dsp:cNvSpPr/>
      </dsp:nvSpPr>
      <dsp:spPr>
        <a:xfrm>
          <a:off x="1669895" y="2110730"/>
          <a:ext cx="274319" cy="2743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53E077-28C4-4B75-9E48-364EC2921A1E}">
      <dsp:nvSpPr>
        <dsp:cNvPr id="0" name=""/>
        <dsp:cNvSpPr/>
      </dsp:nvSpPr>
      <dsp:spPr>
        <a:xfrm>
          <a:off x="2390935" y="0"/>
          <a:ext cx="1137610" cy="20002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b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smtClean="0"/>
            <a:t>Ash </a:t>
          </a:r>
          <a:r>
            <a:rPr lang="en-US" sz="1400" b="1" kern="1200" dirty="0" smtClean="0"/>
            <a:t>Disposal Rule</a:t>
          </a:r>
          <a:endParaRPr lang="en-US" sz="1400" b="1" kern="1200" dirty="0"/>
        </a:p>
      </dsp:txBody>
      <dsp:txXfrm>
        <a:off x="2390935" y="0"/>
        <a:ext cx="1137610" cy="2000249"/>
      </dsp:txXfrm>
    </dsp:sp>
    <dsp:sp modelId="{DC3A422F-FE0C-40C9-943F-B03A8E214AA8}">
      <dsp:nvSpPr>
        <dsp:cNvPr id="0" name=""/>
        <dsp:cNvSpPr/>
      </dsp:nvSpPr>
      <dsp:spPr>
        <a:xfrm>
          <a:off x="2819120" y="2105970"/>
          <a:ext cx="274319" cy="2743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FF80C6-EB3C-4209-B6ED-987E370C5836}">
      <dsp:nvSpPr>
        <dsp:cNvPr id="0" name=""/>
        <dsp:cNvSpPr/>
      </dsp:nvSpPr>
      <dsp:spPr>
        <a:xfrm>
          <a:off x="3613150" y="0"/>
          <a:ext cx="1137610" cy="20002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b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Regional </a:t>
          </a:r>
          <a:r>
            <a:rPr lang="en-US" sz="1400" b="1" kern="1200" smtClean="0"/>
            <a:t>Haze Federal </a:t>
          </a:r>
          <a:r>
            <a:rPr lang="en-US" sz="1400" b="1" kern="1200" dirty="0" smtClean="0"/>
            <a:t>Plan</a:t>
          </a:r>
          <a:endParaRPr lang="en-US" sz="1400" b="1" kern="1200" dirty="0"/>
        </a:p>
      </dsp:txBody>
      <dsp:txXfrm>
        <a:off x="3613150" y="0"/>
        <a:ext cx="1137610" cy="2000249"/>
      </dsp:txXfrm>
    </dsp:sp>
    <dsp:sp modelId="{623C2604-7705-418B-84B1-8E857937B109}">
      <dsp:nvSpPr>
        <dsp:cNvPr id="0" name=""/>
        <dsp:cNvSpPr/>
      </dsp:nvSpPr>
      <dsp:spPr>
        <a:xfrm>
          <a:off x="4037454" y="2115491"/>
          <a:ext cx="274319" cy="274319"/>
        </a:xfrm>
        <a:prstGeom prst="ellipse">
          <a:avLst/>
        </a:prstGeom>
        <a:solidFill>
          <a:srgbClr val="C00000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879B4B-4C96-4798-B7A5-29D1471AB223}">
      <dsp:nvSpPr>
        <dsp:cNvPr id="0" name=""/>
        <dsp:cNvSpPr/>
      </dsp:nvSpPr>
      <dsp:spPr>
        <a:xfrm>
          <a:off x="4820871" y="0"/>
          <a:ext cx="1137610" cy="20002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b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Clean Water Act Section 316(b)</a:t>
          </a:r>
          <a:endParaRPr lang="en-US" sz="1400" b="1" kern="1200" dirty="0"/>
        </a:p>
      </dsp:txBody>
      <dsp:txXfrm>
        <a:off x="4820871" y="0"/>
        <a:ext cx="1137610" cy="2000249"/>
      </dsp:txXfrm>
    </dsp:sp>
    <dsp:sp modelId="{90108B28-4178-4B55-828E-546CE249622C}">
      <dsp:nvSpPr>
        <dsp:cNvPr id="0" name=""/>
        <dsp:cNvSpPr/>
      </dsp:nvSpPr>
      <dsp:spPr>
        <a:xfrm>
          <a:off x="5245367" y="2115491"/>
          <a:ext cx="274319" cy="2743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666CC0-1021-45A2-88A2-F69325D12D56}">
      <dsp:nvSpPr>
        <dsp:cNvPr id="0" name=""/>
        <dsp:cNvSpPr/>
      </dsp:nvSpPr>
      <dsp:spPr>
        <a:xfrm>
          <a:off x="5957378" y="10261"/>
          <a:ext cx="1137610" cy="20002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b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Clean Power Plan</a:t>
          </a:r>
          <a:endParaRPr lang="en-US" sz="1400" b="1" kern="1200" dirty="0"/>
        </a:p>
      </dsp:txBody>
      <dsp:txXfrm>
        <a:off x="5957378" y="10261"/>
        <a:ext cx="1137610" cy="2000249"/>
      </dsp:txXfrm>
    </dsp:sp>
    <dsp:sp modelId="{E829955C-FB38-4E4B-AA42-950EF2219757}">
      <dsp:nvSpPr>
        <dsp:cNvPr id="0" name=""/>
        <dsp:cNvSpPr/>
      </dsp:nvSpPr>
      <dsp:spPr>
        <a:xfrm>
          <a:off x="6384791" y="2115491"/>
          <a:ext cx="274319" cy="274319"/>
        </a:xfrm>
        <a:prstGeom prst="ellipse">
          <a:avLst/>
        </a:prstGeom>
        <a:solidFill>
          <a:srgbClr val="C00000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6DF5BF-50A6-4AD7-8033-FE9206DCB602}">
      <dsp:nvSpPr>
        <dsp:cNvPr id="0" name=""/>
        <dsp:cNvSpPr/>
      </dsp:nvSpPr>
      <dsp:spPr>
        <a:xfrm>
          <a:off x="0" y="1500187"/>
          <a:ext cx="7904414" cy="2000249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127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6D2A51-08F6-4E8F-9B23-779186DAC8B8}">
      <dsp:nvSpPr>
        <dsp:cNvPr id="0" name=""/>
        <dsp:cNvSpPr/>
      </dsp:nvSpPr>
      <dsp:spPr>
        <a:xfrm>
          <a:off x="139729" y="0"/>
          <a:ext cx="1137610" cy="20002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b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tx1"/>
              </a:solidFill>
            </a:rPr>
            <a:t>Cross-State Air Pollution Rule (CSAPR)</a:t>
          </a:r>
          <a:endParaRPr lang="en-US" sz="1400" b="1" kern="1200" dirty="0">
            <a:solidFill>
              <a:schemeClr val="tx1"/>
            </a:solidFill>
          </a:endParaRPr>
        </a:p>
      </dsp:txBody>
      <dsp:txXfrm>
        <a:off x="139729" y="0"/>
        <a:ext cx="1137610" cy="2000249"/>
      </dsp:txXfrm>
    </dsp:sp>
    <dsp:sp modelId="{23D09855-AA04-43C8-9AFF-42B541E9610A}">
      <dsp:nvSpPr>
        <dsp:cNvPr id="0" name=""/>
        <dsp:cNvSpPr/>
      </dsp:nvSpPr>
      <dsp:spPr>
        <a:xfrm>
          <a:off x="570376" y="2115491"/>
          <a:ext cx="274319" cy="2743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D02F9F-BA3C-4B3A-89E0-7410A47CF17E}">
      <dsp:nvSpPr>
        <dsp:cNvPr id="0" name=""/>
        <dsp:cNvSpPr/>
      </dsp:nvSpPr>
      <dsp:spPr>
        <a:xfrm>
          <a:off x="1244042" y="10261"/>
          <a:ext cx="1137610" cy="20002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b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Mercury and Air Toxics Standards (MATS)</a:t>
          </a:r>
          <a:endParaRPr lang="en-US" sz="1400" b="1" kern="1200" dirty="0"/>
        </a:p>
      </dsp:txBody>
      <dsp:txXfrm>
        <a:off x="1244042" y="10261"/>
        <a:ext cx="1137610" cy="2000249"/>
      </dsp:txXfrm>
    </dsp:sp>
    <dsp:sp modelId="{A77517CF-458A-4F3E-8F4F-17822DD9A5FE}">
      <dsp:nvSpPr>
        <dsp:cNvPr id="0" name=""/>
        <dsp:cNvSpPr/>
      </dsp:nvSpPr>
      <dsp:spPr>
        <a:xfrm>
          <a:off x="1669895" y="2110730"/>
          <a:ext cx="274319" cy="2743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53E077-28C4-4B75-9E48-364EC2921A1E}">
      <dsp:nvSpPr>
        <dsp:cNvPr id="0" name=""/>
        <dsp:cNvSpPr/>
      </dsp:nvSpPr>
      <dsp:spPr>
        <a:xfrm>
          <a:off x="2390935" y="0"/>
          <a:ext cx="1137610" cy="20002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b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smtClean="0"/>
            <a:t>Ash </a:t>
          </a:r>
          <a:r>
            <a:rPr lang="en-US" sz="1400" b="1" kern="1200" dirty="0" smtClean="0"/>
            <a:t>Disposal Rule</a:t>
          </a:r>
          <a:endParaRPr lang="en-US" sz="1400" b="1" kern="1200" dirty="0"/>
        </a:p>
      </dsp:txBody>
      <dsp:txXfrm>
        <a:off x="2390935" y="0"/>
        <a:ext cx="1137610" cy="2000249"/>
      </dsp:txXfrm>
    </dsp:sp>
    <dsp:sp modelId="{DC3A422F-FE0C-40C9-943F-B03A8E214AA8}">
      <dsp:nvSpPr>
        <dsp:cNvPr id="0" name=""/>
        <dsp:cNvSpPr/>
      </dsp:nvSpPr>
      <dsp:spPr>
        <a:xfrm>
          <a:off x="2819120" y="2105970"/>
          <a:ext cx="274319" cy="2743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FF80C6-EB3C-4209-B6ED-987E370C5836}">
      <dsp:nvSpPr>
        <dsp:cNvPr id="0" name=""/>
        <dsp:cNvSpPr/>
      </dsp:nvSpPr>
      <dsp:spPr>
        <a:xfrm>
          <a:off x="3613150" y="0"/>
          <a:ext cx="1137610" cy="20002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b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Regional </a:t>
          </a:r>
          <a:r>
            <a:rPr lang="en-US" sz="1400" b="1" kern="1200" smtClean="0"/>
            <a:t>Haze Federal </a:t>
          </a:r>
          <a:r>
            <a:rPr lang="en-US" sz="1400" b="1" kern="1200" dirty="0" smtClean="0"/>
            <a:t>Plan</a:t>
          </a:r>
          <a:endParaRPr lang="en-US" sz="1400" b="1" kern="1200" dirty="0"/>
        </a:p>
      </dsp:txBody>
      <dsp:txXfrm>
        <a:off x="3613150" y="0"/>
        <a:ext cx="1137610" cy="2000249"/>
      </dsp:txXfrm>
    </dsp:sp>
    <dsp:sp modelId="{623C2604-7705-418B-84B1-8E857937B109}">
      <dsp:nvSpPr>
        <dsp:cNvPr id="0" name=""/>
        <dsp:cNvSpPr/>
      </dsp:nvSpPr>
      <dsp:spPr>
        <a:xfrm>
          <a:off x="4037454" y="2115491"/>
          <a:ext cx="274319" cy="274319"/>
        </a:xfrm>
        <a:prstGeom prst="ellipse">
          <a:avLst/>
        </a:prstGeom>
        <a:solidFill>
          <a:srgbClr val="C00000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879B4B-4C96-4798-B7A5-29D1471AB223}">
      <dsp:nvSpPr>
        <dsp:cNvPr id="0" name=""/>
        <dsp:cNvSpPr/>
      </dsp:nvSpPr>
      <dsp:spPr>
        <a:xfrm>
          <a:off x="4820871" y="0"/>
          <a:ext cx="1137610" cy="20002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b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Clean Water Act Section 316(b)</a:t>
          </a:r>
          <a:endParaRPr lang="en-US" sz="1400" b="1" kern="1200" dirty="0"/>
        </a:p>
      </dsp:txBody>
      <dsp:txXfrm>
        <a:off x="4820871" y="0"/>
        <a:ext cx="1137610" cy="2000249"/>
      </dsp:txXfrm>
    </dsp:sp>
    <dsp:sp modelId="{90108B28-4178-4B55-828E-546CE249622C}">
      <dsp:nvSpPr>
        <dsp:cNvPr id="0" name=""/>
        <dsp:cNvSpPr/>
      </dsp:nvSpPr>
      <dsp:spPr>
        <a:xfrm>
          <a:off x="5245367" y="2115491"/>
          <a:ext cx="274319" cy="2743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666CC0-1021-45A2-88A2-F69325D12D56}">
      <dsp:nvSpPr>
        <dsp:cNvPr id="0" name=""/>
        <dsp:cNvSpPr/>
      </dsp:nvSpPr>
      <dsp:spPr>
        <a:xfrm>
          <a:off x="5957378" y="10261"/>
          <a:ext cx="1137610" cy="20002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b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Clean Power Plan</a:t>
          </a:r>
          <a:endParaRPr lang="en-US" sz="1400" b="1" kern="1200" dirty="0"/>
        </a:p>
      </dsp:txBody>
      <dsp:txXfrm>
        <a:off x="5957378" y="10261"/>
        <a:ext cx="1137610" cy="2000249"/>
      </dsp:txXfrm>
    </dsp:sp>
    <dsp:sp modelId="{E829955C-FB38-4E4B-AA42-950EF2219757}">
      <dsp:nvSpPr>
        <dsp:cNvPr id="0" name=""/>
        <dsp:cNvSpPr/>
      </dsp:nvSpPr>
      <dsp:spPr>
        <a:xfrm>
          <a:off x="6384791" y="2115491"/>
          <a:ext cx="274319" cy="274319"/>
        </a:xfrm>
        <a:prstGeom prst="ellipse">
          <a:avLst/>
        </a:prstGeom>
        <a:solidFill>
          <a:srgbClr val="C00000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6DF5BF-50A6-4AD7-8033-FE9206DCB602}">
      <dsp:nvSpPr>
        <dsp:cNvPr id="0" name=""/>
        <dsp:cNvSpPr/>
      </dsp:nvSpPr>
      <dsp:spPr>
        <a:xfrm>
          <a:off x="0" y="1500187"/>
          <a:ext cx="7904414" cy="2000249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127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6D2A51-08F6-4E8F-9B23-779186DAC8B8}">
      <dsp:nvSpPr>
        <dsp:cNvPr id="0" name=""/>
        <dsp:cNvSpPr/>
      </dsp:nvSpPr>
      <dsp:spPr>
        <a:xfrm>
          <a:off x="139729" y="0"/>
          <a:ext cx="1137610" cy="20002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b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tx1"/>
              </a:solidFill>
            </a:rPr>
            <a:t>Cross-State Air Pollution Rule (CSAPR)</a:t>
          </a:r>
          <a:endParaRPr lang="en-US" sz="1400" b="1" kern="1200" dirty="0">
            <a:solidFill>
              <a:schemeClr val="tx1"/>
            </a:solidFill>
          </a:endParaRPr>
        </a:p>
      </dsp:txBody>
      <dsp:txXfrm>
        <a:off x="139729" y="0"/>
        <a:ext cx="1137610" cy="2000249"/>
      </dsp:txXfrm>
    </dsp:sp>
    <dsp:sp modelId="{23D09855-AA04-43C8-9AFF-42B541E9610A}">
      <dsp:nvSpPr>
        <dsp:cNvPr id="0" name=""/>
        <dsp:cNvSpPr/>
      </dsp:nvSpPr>
      <dsp:spPr>
        <a:xfrm>
          <a:off x="570376" y="2115491"/>
          <a:ext cx="274319" cy="2743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D02F9F-BA3C-4B3A-89E0-7410A47CF17E}">
      <dsp:nvSpPr>
        <dsp:cNvPr id="0" name=""/>
        <dsp:cNvSpPr/>
      </dsp:nvSpPr>
      <dsp:spPr>
        <a:xfrm>
          <a:off x="1244042" y="10261"/>
          <a:ext cx="1137610" cy="20002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b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Mercury and Air Toxics Standards (MATS)</a:t>
          </a:r>
          <a:endParaRPr lang="en-US" sz="1400" b="1" kern="1200" dirty="0"/>
        </a:p>
      </dsp:txBody>
      <dsp:txXfrm>
        <a:off x="1244042" y="10261"/>
        <a:ext cx="1137610" cy="2000249"/>
      </dsp:txXfrm>
    </dsp:sp>
    <dsp:sp modelId="{A77517CF-458A-4F3E-8F4F-17822DD9A5FE}">
      <dsp:nvSpPr>
        <dsp:cNvPr id="0" name=""/>
        <dsp:cNvSpPr/>
      </dsp:nvSpPr>
      <dsp:spPr>
        <a:xfrm>
          <a:off x="1669895" y="2110730"/>
          <a:ext cx="274319" cy="2743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53E077-28C4-4B75-9E48-364EC2921A1E}">
      <dsp:nvSpPr>
        <dsp:cNvPr id="0" name=""/>
        <dsp:cNvSpPr/>
      </dsp:nvSpPr>
      <dsp:spPr>
        <a:xfrm>
          <a:off x="2390935" y="0"/>
          <a:ext cx="1137610" cy="20002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b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smtClean="0"/>
            <a:t>Ash </a:t>
          </a:r>
          <a:r>
            <a:rPr lang="en-US" sz="1400" b="1" kern="1200" dirty="0" smtClean="0"/>
            <a:t>Disposal Rule</a:t>
          </a:r>
          <a:endParaRPr lang="en-US" sz="1400" b="1" kern="1200" dirty="0"/>
        </a:p>
      </dsp:txBody>
      <dsp:txXfrm>
        <a:off x="2390935" y="0"/>
        <a:ext cx="1137610" cy="2000249"/>
      </dsp:txXfrm>
    </dsp:sp>
    <dsp:sp modelId="{DC3A422F-FE0C-40C9-943F-B03A8E214AA8}">
      <dsp:nvSpPr>
        <dsp:cNvPr id="0" name=""/>
        <dsp:cNvSpPr/>
      </dsp:nvSpPr>
      <dsp:spPr>
        <a:xfrm>
          <a:off x="2819120" y="2105970"/>
          <a:ext cx="274319" cy="2743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FF80C6-EB3C-4209-B6ED-987E370C5836}">
      <dsp:nvSpPr>
        <dsp:cNvPr id="0" name=""/>
        <dsp:cNvSpPr/>
      </dsp:nvSpPr>
      <dsp:spPr>
        <a:xfrm>
          <a:off x="3613150" y="0"/>
          <a:ext cx="1137610" cy="20002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b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Regional </a:t>
          </a:r>
          <a:r>
            <a:rPr lang="en-US" sz="1400" b="1" kern="1200" smtClean="0"/>
            <a:t>Haze Federal </a:t>
          </a:r>
          <a:r>
            <a:rPr lang="en-US" sz="1400" b="1" kern="1200" dirty="0" smtClean="0"/>
            <a:t>Plan</a:t>
          </a:r>
          <a:endParaRPr lang="en-US" sz="1400" b="1" kern="1200" dirty="0"/>
        </a:p>
      </dsp:txBody>
      <dsp:txXfrm>
        <a:off x="3613150" y="0"/>
        <a:ext cx="1137610" cy="2000249"/>
      </dsp:txXfrm>
    </dsp:sp>
    <dsp:sp modelId="{623C2604-7705-418B-84B1-8E857937B109}">
      <dsp:nvSpPr>
        <dsp:cNvPr id="0" name=""/>
        <dsp:cNvSpPr/>
      </dsp:nvSpPr>
      <dsp:spPr>
        <a:xfrm>
          <a:off x="4037454" y="2115491"/>
          <a:ext cx="274319" cy="274319"/>
        </a:xfrm>
        <a:prstGeom prst="ellipse">
          <a:avLst/>
        </a:prstGeom>
        <a:solidFill>
          <a:srgbClr val="C00000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879B4B-4C96-4798-B7A5-29D1471AB223}">
      <dsp:nvSpPr>
        <dsp:cNvPr id="0" name=""/>
        <dsp:cNvSpPr/>
      </dsp:nvSpPr>
      <dsp:spPr>
        <a:xfrm>
          <a:off x="4820871" y="0"/>
          <a:ext cx="1137610" cy="20002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b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Clean Water Act Section 316(b)</a:t>
          </a:r>
          <a:endParaRPr lang="en-US" sz="1400" b="1" kern="1200" dirty="0"/>
        </a:p>
      </dsp:txBody>
      <dsp:txXfrm>
        <a:off x="4820871" y="0"/>
        <a:ext cx="1137610" cy="2000249"/>
      </dsp:txXfrm>
    </dsp:sp>
    <dsp:sp modelId="{90108B28-4178-4B55-828E-546CE249622C}">
      <dsp:nvSpPr>
        <dsp:cNvPr id="0" name=""/>
        <dsp:cNvSpPr/>
      </dsp:nvSpPr>
      <dsp:spPr>
        <a:xfrm>
          <a:off x="5245367" y="2115491"/>
          <a:ext cx="274319" cy="2743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666CC0-1021-45A2-88A2-F69325D12D56}">
      <dsp:nvSpPr>
        <dsp:cNvPr id="0" name=""/>
        <dsp:cNvSpPr/>
      </dsp:nvSpPr>
      <dsp:spPr>
        <a:xfrm>
          <a:off x="5957378" y="10261"/>
          <a:ext cx="1137610" cy="20002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b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Clean Power Plan</a:t>
          </a:r>
          <a:endParaRPr lang="en-US" sz="1400" b="1" kern="1200" dirty="0"/>
        </a:p>
      </dsp:txBody>
      <dsp:txXfrm>
        <a:off x="5957378" y="10261"/>
        <a:ext cx="1137610" cy="2000249"/>
      </dsp:txXfrm>
    </dsp:sp>
    <dsp:sp modelId="{E829955C-FB38-4E4B-AA42-950EF2219757}">
      <dsp:nvSpPr>
        <dsp:cNvPr id="0" name=""/>
        <dsp:cNvSpPr/>
      </dsp:nvSpPr>
      <dsp:spPr>
        <a:xfrm>
          <a:off x="6384791" y="2115491"/>
          <a:ext cx="274319" cy="274319"/>
        </a:xfrm>
        <a:prstGeom prst="ellipse">
          <a:avLst/>
        </a:prstGeom>
        <a:solidFill>
          <a:srgbClr val="C00000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6DF5BF-50A6-4AD7-8033-FE9206DCB602}">
      <dsp:nvSpPr>
        <dsp:cNvPr id="0" name=""/>
        <dsp:cNvSpPr/>
      </dsp:nvSpPr>
      <dsp:spPr>
        <a:xfrm>
          <a:off x="0" y="1500187"/>
          <a:ext cx="7904414" cy="2000249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127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6D2A51-08F6-4E8F-9B23-779186DAC8B8}">
      <dsp:nvSpPr>
        <dsp:cNvPr id="0" name=""/>
        <dsp:cNvSpPr/>
      </dsp:nvSpPr>
      <dsp:spPr>
        <a:xfrm>
          <a:off x="139729" y="0"/>
          <a:ext cx="1137610" cy="20002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b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tx1"/>
              </a:solidFill>
            </a:rPr>
            <a:t>Cross-State Air Pollution Rule (CSAPR)</a:t>
          </a:r>
          <a:endParaRPr lang="en-US" sz="1400" b="1" kern="1200" dirty="0">
            <a:solidFill>
              <a:schemeClr val="tx1"/>
            </a:solidFill>
          </a:endParaRPr>
        </a:p>
      </dsp:txBody>
      <dsp:txXfrm>
        <a:off x="139729" y="0"/>
        <a:ext cx="1137610" cy="2000249"/>
      </dsp:txXfrm>
    </dsp:sp>
    <dsp:sp modelId="{23D09855-AA04-43C8-9AFF-42B541E9610A}">
      <dsp:nvSpPr>
        <dsp:cNvPr id="0" name=""/>
        <dsp:cNvSpPr/>
      </dsp:nvSpPr>
      <dsp:spPr>
        <a:xfrm>
          <a:off x="570376" y="2115491"/>
          <a:ext cx="274319" cy="2743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D02F9F-BA3C-4B3A-89E0-7410A47CF17E}">
      <dsp:nvSpPr>
        <dsp:cNvPr id="0" name=""/>
        <dsp:cNvSpPr/>
      </dsp:nvSpPr>
      <dsp:spPr>
        <a:xfrm>
          <a:off x="1244042" y="10261"/>
          <a:ext cx="1137610" cy="20002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b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Mercury and Air Toxics Standards (MATS)</a:t>
          </a:r>
          <a:endParaRPr lang="en-US" sz="1400" b="1" kern="1200" dirty="0"/>
        </a:p>
      </dsp:txBody>
      <dsp:txXfrm>
        <a:off x="1244042" y="10261"/>
        <a:ext cx="1137610" cy="2000249"/>
      </dsp:txXfrm>
    </dsp:sp>
    <dsp:sp modelId="{A77517CF-458A-4F3E-8F4F-17822DD9A5FE}">
      <dsp:nvSpPr>
        <dsp:cNvPr id="0" name=""/>
        <dsp:cNvSpPr/>
      </dsp:nvSpPr>
      <dsp:spPr>
        <a:xfrm>
          <a:off x="1669895" y="2110730"/>
          <a:ext cx="274319" cy="2743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53E077-28C4-4B75-9E48-364EC2921A1E}">
      <dsp:nvSpPr>
        <dsp:cNvPr id="0" name=""/>
        <dsp:cNvSpPr/>
      </dsp:nvSpPr>
      <dsp:spPr>
        <a:xfrm>
          <a:off x="2390935" y="0"/>
          <a:ext cx="1137610" cy="20002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b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smtClean="0"/>
            <a:t>Ash </a:t>
          </a:r>
          <a:r>
            <a:rPr lang="en-US" sz="1400" b="1" kern="1200" dirty="0" smtClean="0"/>
            <a:t>Disposal Rule</a:t>
          </a:r>
          <a:endParaRPr lang="en-US" sz="1400" b="1" kern="1200" dirty="0"/>
        </a:p>
      </dsp:txBody>
      <dsp:txXfrm>
        <a:off x="2390935" y="0"/>
        <a:ext cx="1137610" cy="2000249"/>
      </dsp:txXfrm>
    </dsp:sp>
    <dsp:sp modelId="{DC3A422F-FE0C-40C9-943F-B03A8E214AA8}">
      <dsp:nvSpPr>
        <dsp:cNvPr id="0" name=""/>
        <dsp:cNvSpPr/>
      </dsp:nvSpPr>
      <dsp:spPr>
        <a:xfrm>
          <a:off x="2819120" y="2105970"/>
          <a:ext cx="274319" cy="2743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FF80C6-EB3C-4209-B6ED-987E370C5836}">
      <dsp:nvSpPr>
        <dsp:cNvPr id="0" name=""/>
        <dsp:cNvSpPr/>
      </dsp:nvSpPr>
      <dsp:spPr>
        <a:xfrm>
          <a:off x="3613150" y="0"/>
          <a:ext cx="1137610" cy="20002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b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Regional </a:t>
          </a:r>
          <a:r>
            <a:rPr lang="en-US" sz="1400" b="1" kern="1200" smtClean="0"/>
            <a:t>Haze Federal </a:t>
          </a:r>
          <a:r>
            <a:rPr lang="en-US" sz="1400" b="1" kern="1200" dirty="0" smtClean="0"/>
            <a:t>Plan</a:t>
          </a:r>
          <a:endParaRPr lang="en-US" sz="1400" b="1" kern="1200" dirty="0"/>
        </a:p>
      </dsp:txBody>
      <dsp:txXfrm>
        <a:off x="3613150" y="0"/>
        <a:ext cx="1137610" cy="2000249"/>
      </dsp:txXfrm>
    </dsp:sp>
    <dsp:sp modelId="{623C2604-7705-418B-84B1-8E857937B109}">
      <dsp:nvSpPr>
        <dsp:cNvPr id="0" name=""/>
        <dsp:cNvSpPr/>
      </dsp:nvSpPr>
      <dsp:spPr>
        <a:xfrm>
          <a:off x="4037454" y="2115491"/>
          <a:ext cx="274319" cy="274319"/>
        </a:xfrm>
        <a:prstGeom prst="ellipse">
          <a:avLst/>
        </a:prstGeom>
        <a:solidFill>
          <a:srgbClr val="C00000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879B4B-4C96-4798-B7A5-29D1471AB223}">
      <dsp:nvSpPr>
        <dsp:cNvPr id="0" name=""/>
        <dsp:cNvSpPr/>
      </dsp:nvSpPr>
      <dsp:spPr>
        <a:xfrm>
          <a:off x="4820871" y="0"/>
          <a:ext cx="1137610" cy="20002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b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Clean Water Act Section 316(b)</a:t>
          </a:r>
          <a:endParaRPr lang="en-US" sz="1400" b="1" kern="1200" dirty="0"/>
        </a:p>
      </dsp:txBody>
      <dsp:txXfrm>
        <a:off x="4820871" y="0"/>
        <a:ext cx="1137610" cy="2000249"/>
      </dsp:txXfrm>
    </dsp:sp>
    <dsp:sp modelId="{90108B28-4178-4B55-828E-546CE249622C}">
      <dsp:nvSpPr>
        <dsp:cNvPr id="0" name=""/>
        <dsp:cNvSpPr/>
      </dsp:nvSpPr>
      <dsp:spPr>
        <a:xfrm>
          <a:off x="5245367" y="2115491"/>
          <a:ext cx="274319" cy="2743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666CC0-1021-45A2-88A2-F69325D12D56}">
      <dsp:nvSpPr>
        <dsp:cNvPr id="0" name=""/>
        <dsp:cNvSpPr/>
      </dsp:nvSpPr>
      <dsp:spPr>
        <a:xfrm>
          <a:off x="5957378" y="10261"/>
          <a:ext cx="1137610" cy="20002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b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Clean Power Plan</a:t>
          </a:r>
          <a:endParaRPr lang="en-US" sz="1400" b="1" kern="1200" dirty="0"/>
        </a:p>
      </dsp:txBody>
      <dsp:txXfrm>
        <a:off x="5957378" y="10261"/>
        <a:ext cx="1137610" cy="2000249"/>
      </dsp:txXfrm>
    </dsp:sp>
    <dsp:sp modelId="{E829955C-FB38-4E4B-AA42-950EF2219757}">
      <dsp:nvSpPr>
        <dsp:cNvPr id="0" name=""/>
        <dsp:cNvSpPr/>
      </dsp:nvSpPr>
      <dsp:spPr>
        <a:xfrm>
          <a:off x="6384791" y="2115491"/>
          <a:ext cx="274319" cy="274319"/>
        </a:xfrm>
        <a:prstGeom prst="ellipse">
          <a:avLst/>
        </a:prstGeom>
        <a:solidFill>
          <a:srgbClr val="C00000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6DF5BF-50A6-4AD7-8033-FE9206DCB602}">
      <dsp:nvSpPr>
        <dsp:cNvPr id="0" name=""/>
        <dsp:cNvSpPr/>
      </dsp:nvSpPr>
      <dsp:spPr>
        <a:xfrm>
          <a:off x="0" y="1500187"/>
          <a:ext cx="7904414" cy="2000249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127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6D2A51-08F6-4E8F-9B23-779186DAC8B8}">
      <dsp:nvSpPr>
        <dsp:cNvPr id="0" name=""/>
        <dsp:cNvSpPr/>
      </dsp:nvSpPr>
      <dsp:spPr>
        <a:xfrm>
          <a:off x="139729" y="0"/>
          <a:ext cx="1137610" cy="20002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b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tx1"/>
              </a:solidFill>
            </a:rPr>
            <a:t>Cross-State Air Pollution Rule (CSAPR)</a:t>
          </a:r>
          <a:endParaRPr lang="en-US" sz="1400" b="1" kern="1200" dirty="0">
            <a:solidFill>
              <a:schemeClr val="tx1"/>
            </a:solidFill>
          </a:endParaRPr>
        </a:p>
      </dsp:txBody>
      <dsp:txXfrm>
        <a:off x="139729" y="0"/>
        <a:ext cx="1137610" cy="2000249"/>
      </dsp:txXfrm>
    </dsp:sp>
    <dsp:sp modelId="{23D09855-AA04-43C8-9AFF-42B541E9610A}">
      <dsp:nvSpPr>
        <dsp:cNvPr id="0" name=""/>
        <dsp:cNvSpPr/>
      </dsp:nvSpPr>
      <dsp:spPr>
        <a:xfrm>
          <a:off x="570376" y="2115491"/>
          <a:ext cx="274319" cy="2743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D02F9F-BA3C-4B3A-89E0-7410A47CF17E}">
      <dsp:nvSpPr>
        <dsp:cNvPr id="0" name=""/>
        <dsp:cNvSpPr/>
      </dsp:nvSpPr>
      <dsp:spPr>
        <a:xfrm>
          <a:off x="1244042" y="10261"/>
          <a:ext cx="1137610" cy="20002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b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Mercury and Air Toxics Standards (MATS)</a:t>
          </a:r>
          <a:endParaRPr lang="en-US" sz="1400" b="1" kern="1200" dirty="0"/>
        </a:p>
      </dsp:txBody>
      <dsp:txXfrm>
        <a:off x="1244042" y="10261"/>
        <a:ext cx="1137610" cy="2000249"/>
      </dsp:txXfrm>
    </dsp:sp>
    <dsp:sp modelId="{A77517CF-458A-4F3E-8F4F-17822DD9A5FE}">
      <dsp:nvSpPr>
        <dsp:cNvPr id="0" name=""/>
        <dsp:cNvSpPr/>
      </dsp:nvSpPr>
      <dsp:spPr>
        <a:xfrm>
          <a:off x="1669895" y="2110730"/>
          <a:ext cx="274319" cy="2743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53E077-28C4-4B75-9E48-364EC2921A1E}">
      <dsp:nvSpPr>
        <dsp:cNvPr id="0" name=""/>
        <dsp:cNvSpPr/>
      </dsp:nvSpPr>
      <dsp:spPr>
        <a:xfrm>
          <a:off x="2390935" y="0"/>
          <a:ext cx="1137610" cy="20002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b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smtClean="0"/>
            <a:t>Ash </a:t>
          </a:r>
          <a:r>
            <a:rPr lang="en-US" sz="1400" b="1" kern="1200" dirty="0" smtClean="0"/>
            <a:t>Disposal Rule</a:t>
          </a:r>
          <a:endParaRPr lang="en-US" sz="1400" b="1" kern="1200" dirty="0"/>
        </a:p>
      </dsp:txBody>
      <dsp:txXfrm>
        <a:off x="2390935" y="0"/>
        <a:ext cx="1137610" cy="2000249"/>
      </dsp:txXfrm>
    </dsp:sp>
    <dsp:sp modelId="{DC3A422F-FE0C-40C9-943F-B03A8E214AA8}">
      <dsp:nvSpPr>
        <dsp:cNvPr id="0" name=""/>
        <dsp:cNvSpPr/>
      </dsp:nvSpPr>
      <dsp:spPr>
        <a:xfrm>
          <a:off x="2819120" y="2105970"/>
          <a:ext cx="274319" cy="2743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FF80C6-EB3C-4209-B6ED-987E370C5836}">
      <dsp:nvSpPr>
        <dsp:cNvPr id="0" name=""/>
        <dsp:cNvSpPr/>
      </dsp:nvSpPr>
      <dsp:spPr>
        <a:xfrm>
          <a:off x="3613150" y="0"/>
          <a:ext cx="1137610" cy="20002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b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Regional </a:t>
          </a:r>
          <a:r>
            <a:rPr lang="en-US" sz="1400" b="1" kern="1200" smtClean="0"/>
            <a:t>Haze Federal </a:t>
          </a:r>
          <a:r>
            <a:rPr lang="en-US" sz="1400" b="1" kern="1200" dirty="0" smtClean="0"/>
            <a:t>Plan</a:t>
          </a:r>
          <a:endParaRPr lang="en-US" sz="1400" b="1" kern="1200" dirty="0"/>
        </a:p>
      </dsp:txBody>
      <dsp:txXfrm>
        <a:off x="3613150" y="0"/>
        <a:ext cx="1137610" cy="2000249"/>
      </dsp:txXfrm>
    </dsp:sp>
    <dsp:sp modelId="{623C2604-7705-418B-84B1-8E857937B109}">
      <dsp:nvSpPr>
        <dsp:cNvPr id="0" name=""/>
        <dsp:cNvSpPr/>
      </dsp:nvSpPr>
      <dsp:spPr>
        <a:xfrm>
          <a:off x="4037454" y="2115491"/>
          <a:ext cx="274319" cy="274319"/>
        </a:xfrm>
        <a:prstGeom prst="ellipse">
          <a:avLst/>
        </a:prstGeom>
        <a:solidFill>
          <a:srgbClr val="C00000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879B4B-4C96-4798-B7A5-29D1471AB223}">
      <dsp:nvSpPr>
        <dsp:cNvPr id="0" name=""/>
        <dsp:cNvSpPr/>
      </dsp:nvSpPr>
      <dsp:spPr>
        <a:xfrm>
          <a:off x="4820871" y="0"/>
          <a:ext cx="1137610" cy="20002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b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Clean Water Act Section 316(b)</a:t>
          </a:r>
          <a:endParaRPr lang="en-US" sz="1400" b="1" kern="1200" dirty="0"/>
        </a:p>
      </dsp:txBody>
      <dsp:txXfrm>
        <a:off x="4820871" y="0"/>
        <a:ext cx="1137610" cy="2000249"/>
      </dsp:txXfrm>
    </dsp:sp>
    <dsp:sp modelId="{90108B28-4178-4B55-828E-546CE249622C}">
      <dsp:nvSpPr>
        <dsp:cNvPr id="0" name=""/>
        <dsp:cNvSpPr/>
      </dsp:nvSpPr>
      <dsp:spPr>
        <a:xfrm>
          <a:off x="5245367" y="2115491"/>
          <a:ext cx="274319" cy="2743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666CC0-1021-45A2-88A2-F69325D12D56}">
      <dsp:nvSpPr>
        <dsp:cNvPr id="0" name=""/>
        <dsp:cNvSpPr/>
      </dsp:nvSpPr>
      <dsp:spPr>
        <a:xfrm>
          <a:off x="5957378" y="10261"/>
          <a:ext cx="1137610" cy="20002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b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Clean Power Plan</a:t>
          </a:r>
          <a:endParaRPr lang="en-US" sz="1400" b="1" kern="1200" dirty="0"/>
        </a:p>
      </dsp:txBody>
      <dsp:txXfrm>
        <a:off x="5957378" y="10261"/>
        <a:ext cx="1137610" cy="2000249"/>
      </dsp:txXfrm>
    </dsp:sp>
    <dsp:sp modelId="{E829955C-FB38-4E4B-AA42-950EF2219757}">
      <dsp:nvSpPr>
        <dsp:cNvPr id="0" name=""/>
        <dsp:cNvSpPr/>
      </dsp:nvSpPr>
      <dsp:spPr>
        <a:xfrm>
          <a:off x="6384791" y="2115491"/>
          <a:ext cx="274319" cy="274319"/>
        </a:xfrm>
        <a:prstGeom prst="ellipse">
          <a:avLst/>
        </a:prstGeom>
        <a:solidFill>
          <a:srgbClr val="C00000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21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0"/>
            <a:ext cx="3038475" cy="4621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E495-51AC-4723-A7B4-B1B58AAC8C5A}" type="datetimeFigureOut">
              <a:rPr lang="en-US" smtClean="0"/>
              <a:t>7/27/2015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378"/>
            <a:ext cx="3038475" cy="4621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772378"/>
            <a:ext cx="3038475" cy="4621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D1E90-E9C6-42A2-8EB7-24DAC221A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87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21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9" y="0"/>
            <a:ext cx="3038475" cy="4621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F52B9-7E6C-4146-83FC-76B5AB271E46}" type="datetimeFigureOut">
              <a:rPr lang="en-US" smtClean="0"/>
              <a:t>7/27/2015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387767"/>
            <a:ext cx="5607050" cy="415591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378"/>
            <a:ext cx="3038475" cy="4621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9" y="8772378"/>
            <a:ext cx="3038475" cy="4621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B3D22-F502-4A52-A06E-717BD3D70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13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6587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5706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280C76-DF90-427F-8183-60002F7684D3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681038"/>
            <a:ext cx="4633913" cy="3475037"/>
          </a:xfrm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8500" y="4386190"/>
            <a:ext cx="5602288" cy="4383034"/>
          </a:xfrm>
          <a:noFill/>
          <a:ln/>
        </p:spPr>
        <p:txBody>
          <a:bodyPr/>
          <a:lstStyle/>
          <a:p>
            <a:pPr eaLnBrk="1" hangingPunct="1"/>
            <a:endParaRPr lang="en-US" sz="16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1010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Hello I'm a slide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03609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Hello I'm a slide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5538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Hello I'm a slide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62664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Hello I'm a slide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1152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Hello I'm a slide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1085849" y="6010274"/>
            <a:ext cx="686752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050" b="1" dirty="0" smtClean="0">
              <a:solidFill>
                <a:prstClr val="black"/>
              </a:solidFill>
            </a:endParaRPr>
          </a:p>
          <a:p>
            <a:fld id="{49486E62-95B4-4F6D-B8CE-32A4032D4A48}" type="datetimeFigureOut">
              <a:rPr lang="en-US" sz="1050" smtClean="0">
                <a:solidFill>
                  <a:prstClr val="black"/>
                </a:solidFill>
              </a:rPr>
              <a:pPr/>
              <a:t>7/27/2015</a:t>
            </a:fld>
            <a:endParaRPr lang="en-US" sz="105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7921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Hello I'm a slide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0843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1474"/>
            <a:ext cx="3008313" cy="8921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71474"/>
            <a:ext cx="5111750" cy="55832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636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Hello I'm a slide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6036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F3F04BB-745B-4AA2-9AE2-39855EAEAC34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85690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D480998-868C-4562-AC0C-24A4C012FD7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27123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9712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Hello I'm a slide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9345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Hello I'm a slide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37792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Hello I'm a slide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05808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Hello I'm a slide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4542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Hello I'm a slide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84613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Hello I'm a slide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84172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1474"/>
            <a:ext cx="3008313" cy="8921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71474"/>
            <a:ext cx="5111750" cy="55832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636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Hello I'm a slide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12981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F3F04BB-745B-4AA2-9AE2-39855EAEAC34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823699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D480998-868C-4562-AC0C-24A4C012FD7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85472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9633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224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787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5402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1474"/>
            <a:ext cx="3008313" cy="8921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71474"/>
            <a:ext cx="5111750" cy="55832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636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844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348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15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24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7" y="-138112"/>
            <a:ext cx="9210675" cy="713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9" name="Picture 8" descr="ERCOT cmyk-01.png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" y="6024691"/>
            <a:ext cx="817615" cy="346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8016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90" r:id="rId1"/>
    <p:sldLayoutId id="2147493491" r:id="rId2"/>
    <p:sldLayoutId id="2147493492" r:id="rId3"/>
    <p:sldLayoutId id="2147493493" r:id="rId4"/>
    <p:sldLayoutId id="2147493494" r:id="rId5"/>
    <p:sldLayoutId id="2147493495" r:id="rId6"/>
    <p:sldLayoutId id="2147493496" r:id="rId7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7" y="-138112"/>
            <a:ext cx="9210675" cy="713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  <p:sldLayoutId id="2147493475" r:id="rId2"/>
    <p:sldLayoutId id="2147493476" r:id="rId3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7" y="-138112"/>
            <a:ext cx="9210675" cy="713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9" name="Picture 8" descr="ERCOT cmyk-01.png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" y="6024691"/>
            <a:ext cx="817615" cy="346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388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98" r:id="rId1"/>
    <p:sldLayoutId id="2147493499" r:id="rId2"/>
    <p:sldLayoutId id="2147493500" r:id="rId3"/>
    <p:sldLayoutId id="2147493501" r:id="rId4"/>
    <p:sldLayoutId id="2147493502" r:id="rId5"/>
    <p:sldLayoutId id="2147493503" r:id="rId6"/>
    <p:sldLayoutId id="2147493504" r:id="rId7"/>
    <p:sldLayoutId id="2147493505" r:id="rId8"/>
    <p:sldLayoutId id="2147493506" r:id="rId9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7" y="-138112"/>
            <a:ext cx="9210675" cy="713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9" name="Picture 8" descr="ERCOT cmyk-01.png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" y="6024691"/>
            <a:ext cx="817615" cy="346452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1085849" y="6010274"/>
            <a:ext cx="6867526" cy="57708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sz="1050" b="1" kern="0" dirty="0" smtClean="0">
                <a:solidFill>
                  <a:prstClr val="black"/>
                </a:solidFill>
              </a:rPr>
              <a:t>Item ES 3.2</a:t>
            </a:r>
          </a:p>
          <a:p>
            <a:r>
              <a:rPr lang="en-US" sz="1050" kern="0" dirty="0" smtClean="0">
                <a:solidFill>
                  <a:prstClr val="black"/>
                </a:solidFill>
              </a:rPr>
              <a:t>ERCOT Confidential</a:t>
            </a:r>
          </a:p>
        </p:txBody>
      </p:sp>
    </p:spTree>
    <p:extLst>
      <p:ext uri="{BB962C8B-B14F-4D97-AF65-F5344CB8AC3E}">
        <p14:creationId xmlns:p14="http://schemas.microsoft.com/office/powerpoint/2010/main" val="2922803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508" r:id="rId1"/>
    <p:sldLayoutId id="2147493509" r:id="rId2"/>
    <p:sldLayoutId id="2147493510" r:id="rId3"/>
    <p:sldLayoutId id="2147493511" r:id="rId4"/>
    <p:sldLayoutId id="2147493512" r:id="rId5"/>
    <p:sldLayoutId id="2147493513" r:id="rId6"/>
    <p:sldLayoutId id="2147493514" r:id="rId7"/>
    <p:sldLayoutId id="2147493515" r:id="rId8"/>
    <p:sldLayoutId id="2147493516" r:id="rId9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603250" y="1498064"/>
            <a:ext cx="7727950" cy="3584873"/>
            <a:chOff x="603250" y="546100"/>
            <a:chExt cx="7727950" cy="3584873"/>
          </a:xfrm>
        </p:grpSpPr>
        <p:pic>
          <p:nvPicPr>
            <p:cNvPr id="9" name="Picture 8" descr="ERCOT cmyk-01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3250" y="546100"/>
              <a:ext cx="2457704" cy="104140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787400" y="2130425"/>
              <a:ext cx="7543800" cy="20005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/>
                <a:t>Environmental Regulations Overview</a:t>
              </a:r>
            </a:p>
            <a:p>
              <a:endParaRPr lang="en-US" b="1" dirty="0" smtClean="0"/>
            </a:p>
            <a:p>
              <a:r>
                <a:rPr lang="en-US" sz="2000" i="1" dirty="0" smtClean="0"/>
                <a:t>Dana </a:t>
              </a:r>
              <a:r>
                <a:rPr lang="en-US" sz="2000" i="1" dirty="0" smtClean="0"/>
                <a:t>Lazarus</a:t>
              </a:r>
              <a:endParaRPr lang="en-US" sz="2000" i="1" dirty="0"/>
            </a:p>
            <a:p>
              <a:r>
                <a:rPr lang="en-US" dirty="0" smtClean="0"/>
                <a:t>Planning Analyst, ERCOT</a:t>
              </a:r>
              <a:endParaRPr lang="en-US" dirty="0"/>
            </a:p>
            <a:p>
              <a:endParaRPr lang="en-US" dirty="0" smtClean="0"/>
            </a:p>
            <a:p>
              <a:r>
                <a:rPr lang="en-US" dirty="0" smtClean="0"/>
                <a:t>July 29, 2015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613"/>
              <a:ext cx="6286500" cy="1270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38714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5764166"/>
              </p:ext>
            </p:extLst>
          </p:nvPr>
        </p:nvGraphicFramePr>
        <p:xfrm>
          <a:off x="1034102" y="805231"/>
          <a:ext cx="7904414" cy="5000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Ozone National Ambient Air Quality Standards</a:t>
            </a:r>
            <a:r>
              <a:rPr lang="en-US" sz="3200" dirty="0"/>
              <a:t> </a:t>
            </a:r>
            <a:endParaRPr lang="en-US"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2417823" y="3576995"/>
            <a:ext cx="8739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April 2015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4727276" y="3582113"/>
            <a:ext cx="10342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2018-2020**</a:t>
            </a: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6003626" y="3581370"/>
            <a:ext cx="9156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2018-2022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3519517" y="3582113"/>
            <a:ext cx="9749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2015-2018*</a:t>
            </a:r>
            <a:endParaRPr lang="en-US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6923769" y="3577015"/>
            <a:ext cx="13420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2020-2029; 2030</a:t>
            </a:r>
            <a:endParaRPr lang="en-US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133350" y="3548856"/>
            <a:ext cx="1115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200" b="1" dirty="0" smtClean="0"/>
              <a:t>Compliance Date:</a:t>
            </a:r>
            <a:endParaRPr lang="en-US" sz="12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338582" y="5601384"/>
            <a:ext cx="850061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050" dirty="0" smtClean="0"/>
              <a:t>*Longer timeframes for facilities required to close. Does not include the proposed Steam Electric Effluent Limitation Guidelines (ELG) rule. </a:t>
            </a:r>
          </a:p>
          <a:p>
            <a:pPr lvl="0"/>
            <a:r>
              <a:rPr lang="en-US" sz="1050" dirty="0" smtClean="0"/>
              <a:t>**Subject to timing of final rule</a:t>
            </a:r>
            <a:endParaRPr lang="en-US" sz="1050" dirty="0"/>
          </a:p>
        </p:txBody>
      </p:sp>
      <p:sp>
        <p:nvSpPr>
          <p:cNvPr id="26" name="Oval 25"/>
          <p:cNvSpPr/>
          <p:nvPr/>
        </p:nvSpPr>
        <p:spPr>
          <a:xfrm>
            <a:off x="2717891" y="3301206"/>
            <a:ext cx="274320" cy="274320"/>
          </a:xfrm>
          <a:prstGeom prst="ellipse">
            <a:avLst/>
          </a:prstGeom>
          <a:solidFill>
            <a:srgbClr val="CBD9D5"/>
          </a:solidFill>
          <a:ln>
            <a:noFill/>
          </a:ln>
          <a:effectLst/>
          <a:scene3d>
            <a:camera prst="orthographicFront"/>
            <a:lightRig rig="chilly" dir="t"/>
          </a:scene3d>
          <a:sp3d prstMaterial="translucentPowder">
            <a:bevelT w="127000" h="254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3869267" y="3308994"/>
            <a:ext cx="274320" cy="274320"/>
          </a:xfrm>
          <a:prstGeom prst="ellipse">
            <a:avLst/>
          </a:prstGeom>
          <a:solidFill>
            <a:srgbClr val="CBD9D5"/>
          </a:solidFill>
          <a:ln>
            <a:noFill/>
          </a:ln>
          <a:effectLst/>
          <a:scene3d>
            <a:camera prst="orthographicFront"/>
            <a:lightRig rig="chilly" dir="t"/>
          </a:scene3d>
          <a:sp3d prstMaterial="translucentPowder">
            <a:bevelT w="127000" h="254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5085858" y="3308994"/>
            <a:ext cx="274320" cy="274320"/>
          </a:xfrm>
          <a:prstGeom prst="ellipse">
            <a:avLst/>
          </a:prstGeom>
          <a:solidFill>
            <a:srgbClr val="CBD9D5"/>
          </a:solidFill>
          <a:ln>
            <a:noFill/>
          </a:ln>
          <a:effectLst/>
          <a:scene3d>
            <a:camera prst="orthographicFront"/>
            <a:lightRig rig="chilly" dir="t"/>
          </a:scene3d>
          <a:sp3d prstMaterial="translucentPowder">
            <a:bevelT w="127000" h="254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6294375" y="3305024"/>
            <a:ext cx="274320" cy="274320"/>
          </a:xfrm>
          <a:prstGeom prst="ellipse">
            <a:avLst/>
          </a:prstGeom>
          <a:solidFill>
            <a:schemeClr val="accent1">
              <a:hueOff val="0"/>
              <a:satOff val="0"/>
              <a:lumOff val="0"/>
            </a:schemeClr>
          </a:solidFill>
          <a:ln>
            <a:noFill/>
          </a:ln>
          <a:effectLst/>
          <a:scene3d>
            <a:camera prst="orthographicFront"/>
            <a:lightRig rig="chilly" dir="t"/>
          </a:scene3d>
          <a:sp3d prstMaterial="translucentPowder">
            <a:bevelT w="127000" h="254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7432991" y="3308994"/>
            <a:ext cx="274320" cy="274320"/>
          </a:xfrm>
          <a:prstGeom prst="ellipse">
            <a:avLst/>
          </a:prstGeom>
          <a:solidFill>
            <a:srgbClr val="CBD9D5"/>
          </a:solidFill>
          <a:ln>
            <a:noFill/>
          </a:ln>
          <a:effectLst/>
          <a:scene3d>
            <a:camera prst="orthographicFront"/>
            <a:lightRig rig="chilly" dir="t"/>
          </a:scene3d>
          <a:sp3d prstMaterial="translucentPowder">
            <a:bevelT w="127000" h="254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78084" y="2929731"/>
            <a:ext cx="12409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200" b="1" i="1" dirty="0" smtClean="0"/>
              <a:t>Coal units</a:t>
            </a:r>
            <a:endParaRPr lang="en-US" sz="1200" b="1" i="1" dirty="0"/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1193679" y="3068230"/>
            <a:ext cx="32079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65505" y="3184485"/>
            <a:ext cx="13297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200" b="1" i="1" dirty="0" smtClean="0"/>
              <a:t>Natural gas units</a:t>
            </a:r>
            <a:endParaRPr lang="en-US" sz="1200" b="1" i="1" dirty="0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1193679" y="3430180"/>
            <a:ext cx="32079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142875" y="2691606"/>
            <a:ext cx="11190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200" b="1" dirty="0" smtClean="0"/>
              <a:t>Costs to:</a:t>
            </a:r>
            <a:endParaRPr lang="en-US" sz="1200" b="1" dirty="0"/>
          </a:p>
        </p:txBody>
      </p:sp>
      <p:sp>
        <p:nvSpPr>
          <p:cNvPr id="36" name="Content Placeholder 7"/>
          <p:cNvSpPr txBox="1">
            <a:spLocks/>
          </p:cNvSpPr>
          <p:nvPr/>
        </p:nvSpPr>
        <p:spPr>
          <a:xfrm>
            <a:off x="379664" y="828675"/>
            <a:ext cx="8558852" cy="51165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Would tighten the national ozone </a:t>
            </a:r>
            <a:r>
              <a:rPr lang="en-US" sz="2000" dirty="0" smtClean="0"/>
              <a:t>standard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 smtClean="0"/>
              <a:t>Not shown in timeline; potential impacts would begin in early/mid 2020s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93679" y="3581369"/>
            <a:ext cx="11560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January 2015</a:t>
            </a:r>
            <a:endParaRPr lang="en-US" sz="1200" i="1" dirty="0" smtClean="0"/>
          </a:p>
        </p:txBody>
      </p:sp>
      <p:sp>
        <p:nvSpPr>
          <p:cNvPr id="3" name="Oval 2"/>
          <p:cNvSpPr/>
          <p:nvPr/>
        </p:nvSpPr>
        <p:spPr>
          <a:xfrm>
            <a:off x="1619249" y="3301205"/>
            <a:ext cx="274320" cy="274320"/>
          </a:xfrm>
          <a:prstGeom prst="ellipse">
            <a:avLst/>
          </a:prstGeom>
          <a:solidFill>
            <a:schemeClr val="accent1">
              <a:hueOff val="0"/>
              <a:satOff val="0"/>
              <a:lumOff val="0"/>
            </a:schemeClr>
          </a:solidFill>
          <a:ln>
            <a:noFill/>
          </a:ln>
          <a:effectLst/>
          <a:scene3d>
            <a:camera prst="orthographicFront"/>
            <a:lightRig rig="chilly" dir="t"/>
          </a:scene3d>
          <a:sp3d prstMaterial="translucentPowder">
            <a:bevelT w="127000" h="254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4490652"/>
              </p:ext>
            </p:extLst>
          </p:nvPr>
        </p:nvGraphicFramePr>
        <p:xfrm>
          <a:off x="1043268" y="3995593"/>
          <a:ext cx="6831490" cy="128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9380"/>
                <a:gridCol w="3306708"/>
                <a:gridCol w="2115402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Status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Compliance Requirements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Next Milestone</a:t>
                      </a:r>
                      <a:endParaRPr lang="en-US" dirty="0"/>
                    </a:p>
                  </a:txBody>
                  <a:tcPr anchor="b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Proposed rule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spcBef>
                          <a:spcPts val="6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en-US" sz="1800" dirty="0" smtClean="0"/>
                        <a:t>Potential requirements for additional emissions controls; tightening of CSAPR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Final rule (projected Oct. 2015)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2" name="TextBox 41"/>
          <p:cNvSpPr txBox="1"/>
          <p:nvPr/>
        </p:nvSpPr>
        <p:spPr>
          <a:xfrm>
            <a:off x="273528" y="5352895"/>
            <a:ext cx="12409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200" b="1" dirty="0" smtClean="0"/>
              <a:t>Color key:</a:t>
            </a:r>
            <a:endParaRPr lang="en-US" sz="1200" b="1" dirty="0"/>
          </a:p>
        </p:txBody>
      </p:sp>
      <p:sp>
        <p:nvSpPr>
          <p:cNvPr id="43" name="Oval 42"/>
          <p:cNvSpPr/>
          <p:nvPr/>
        </p:nvSpPr>
        <p:spPr>
          <a:xfrm>
            <a:off x="2823422" y="5371332"/>
            <a:ext cx="274320" cy="274320"/>
          </a:xfrm>
          <a:prstGeom prst="ellipse">
            <a:avLst/>
          </a:prstGeom>
          <a:solidFill>
            <a:schemeClr val="accent1">
              <a:hueOff val="0"/>
              <a:satOff val="0"/>
              <a:lumOff val="0"/>
            </a:schemeClr>
          </a:solidFill>
          <a:ln>
            <a:noFill/>
          </a:ln>
          <a:effectLst/>
          <a:scene3d>
            <a:camera prst="orthographicFront"/>
            <a:lightRig rig="chilly" dir="t"/>
          </a:scene3d>
          <a:sp3d prstMaterial="translucentPowder">
            <a:bevelT w="127000" h="254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1482089" y="5339719"/>
            <a:ext cx="274320" cy="274320"/>
          </a:xfrm>
          <a:prstGeom prst="ellipse">
            <a:avLst/>
          </a:prstGeom>
          <a:solidFill>
            <a:srgbClr val="CBD9D5"/>
          </a:solidFill>
          <a:ln>
            <a:noFill/>
          </a:ln>
          <a:effectLst/>
          <a:scene3d>
            <a:camera prst="orthographicFront"/>
            <a:lightRig rig="chilly" dir="t"/>
          </a:scene3d>
          <a:sp3d prstMaterial="translucentPowder">
            <a:bevelT w="127000" h="254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4161089" y="5373223"/>
            <a:ext cx="274320" cy="274320"/>
          </a:xfrm>
          <a:prstGeom prst="ellipse">
            <a:avLst/>
          </a:prstGeom>
          <a:solidFill>
            <a:srgbClr val="C00000"/>
          </a:solidFill>
          <a:ln>
            <a:noFill/>
          </a:ln>
          <a:effectLst/>
          <a:scene3d>
            <a:camera prst="orthographicFront"/>
            <a:lightRig rig="chilly" dir="t"/>
          </a:scene3d>
          <a:sp3d prstMaterial="translucentPowder">
            <a:bevelT w="127000" h="254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1647910" y="5366795"/>
            <a:ext cx="124094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050" dirty="0" smtClean="0"/>
              <a:t>No or low costs</a:t>
            </a:r>
            <a:endParaRPr lang="en-US" sz="1050" dirty="0"/>
          </a:p>
        </p:txBody>
      </p:sp>
      <p:sp>
        <p:nvSpPr>
          <p:cNvPr id="56" name="TextBox 55"/>
          <p:cNvSpPr txBox="1"/>
          <p:nvPr/>
        </p:nvSpPr>
        <p:spPr>
          <a:xfrm>
            <a:off x="2983442" y="5373223"/>
            <a:ext cx="124094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050" dirty="0" smtClean="0"/>
              <a:t>Moderate costs</a:t>
            </a:r>
            <a:endParaRPr lang="en-US" sz="1050" dirty="0"/>
          </a:p>
        </p:txBody>
      </p:sp>
      <p:sp>
        <p:nvSpPr>
          <p:cNvPr id="57" name="TextBox 56"/>
          <p:cNvSpPr txBox="1"/>
          <p:nvPr/>
        </p:nvSpPr>
        <p:spPr>
          <a:xfrm>
            <a:off x="4272854" y="5393627"/>
            <a:ext cx="111718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050" dirty="0" smtClean="0"/>
              <a:t>High Costs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2943684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4" y="777954"/>
            <a:ext cx="4315968" cy="38339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Current ERCOT Fleet</a:t>
            </a:r>
            <a:endParaRPr lang="en-US" sz="3200" dirty="0"/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1925" y="1826013"/>
            <a:ext cx="4681728" cy="42023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971925" y="6028362"/>
            <a:ext cx="4610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SCR = Selective catalytic reduction</a:t>
            </a:r>
          </a:p>
          <a:p>
            <a:r>
              <a:rPr lang="en-US" sz="1200" b="1" dirty="0" smtClean="0"/>
              <a:t>SNCR = Selective non-catalytic reduction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4144421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Capacity at Risk from CSAPR and Regional Haze</a:t>
            </a:r>
            <a:endParaRPr lang="en-US" sz="28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733" y="828675"/>
            <a:ext cx="7974959" cy="5116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4142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65100" y="44450"/>
            <a:ext cx="85169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chemeClr val="bg1"/>
                </a:solidFill>
              </a:rPr>
              <a:t>CREZ Reactive Study</a:t>
            </a:r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320205" y="121224"/>
            <a:ext cx="2628900" cy="561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95000"/>
              </a:lnSpc>
              <a:spcBef>
                <a:spcPct val="20000"/>
              </a:spcBef>
            </a:pPr>
            <a:r>
              <a:rPr lang="en-US" sz="3200" b="1" dirty="0"/>
              <a:t>Questions? </a:t>
            </a:r>
          </a:p>
          <a:p>
            <a:pPr marL="342900" indent="-342900" algn="ctr">
              <a:lnSpc>
                <a:spcPct val="95000"/>
              </a:lnSpc>
              <a:spcBef>
                <a:spcPct val="20000"/>
              </a:spcBef>
            </a:pPr>
            <a:endParaRPr lang="en-US" sz="3200" b="1" dirty="0"/>
          </a:p>
          <a:p>
            <a:pPr marL="342900" indent="-342900" algn="ctr">
              <a:lnSpc>
                <a:spcPct val="95000"/>
              </a:lnSpc>
              <a:spcBef>
                <a:spcPct val="20000"/>
              </a:spcBef>
            </a:pPr>
            <a:endParaRPr lang="en-US" sz="3200" b="1" dirty="0"/>
          </a:p>
        </p:txBody>
      </p:sp>
      <p:pic>
        <p:nvPicPr>
          <p:cNvPr id="9" name="Picture 24" descr="wind-turbine-blade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987" y="844695"/>
            <a:ext cx="3275013" cy="4209993"/>
          </a:xfrm>
          <a:prstGeom prst="rect">
            <a:avLst/>
          </a:prstGeom>
          <a:noFill/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100" y="1954803"/>
            <a:ext cx="5568010" cy="3696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881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3755871"/>
              </p:ext>
            </p:extLst>
          </p:nvPr>
        </p:nvGraphicFramePr>
        <p:xfrm>
          <a:off x="1034102" y="805231"/>
          <a:ext cx="7904414" cy="5000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Environmental Regulations</a:t>
            </a:r>
            <a:endParaRPr lang="en-US"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2417823" y="3576995"/>
            <a:ext cx="8739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April 2015</a:t>
            </a:r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1193679" y="3581369"/>
            <a:ext cx="11128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January 2015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4727276" y="3582113"/>
            <a:ext cx="10342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2018-2020**</a:t>
            </a: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6003626" y="3581370"/>
            <a:ext cx="9156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2018-2022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3519517" y="3582113"/>
            <a:ext cx="9749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2015-2018*</a:t>
            </a:r>
            <a:endParaRPr lang="en-US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6923769" y="3577015"/>
            <a:ext cx="13420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2020-2029; 2030</a:t>
            </a:r>
            <a:endParaRPr lang="en-US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133350" y="3548856"/>
            <a:ext cx="1115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200" b="1" dirty="0" smtClean="0"/>
              <a:t>Compliance Date:</a:t>
            </a:r>
            <a:endParaRPr lang="en-US" sz="12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962204" y="3839318"/>
            <a:ext cx="12409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200" dirty="0"/>
              <a:t>Addresses cross-state air pollution through a cap and trade program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206653" y="3840061"/>
            <a:ext cx="12409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200" dirty="0"/>
              <a:t>Sets limits on hazardous air pollutant emissions at power plants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575225" y="3834994"/>
            <a:ext cx="12409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200" dirty="0"/>
              <a:t>Requires controls on air emissions to improve visibility in national parks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78072" y="3840938"/>
            <a:ext cx="124094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200" dirty="0"/>
              <a:t>Requires controls to limit impacts to aquatic life at cooling water intake structures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841093" y="3843301"/>
            <a:ext cx="12409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200" dirty="0" smtClean="0"/>
              <a:t>Sets carbon dioxide emissions limits for existing units </a:t>
            </a:r>
            <a:endParaRPr lang="en-US" sz="1200" dirty="0"/>
          </a:p>
        </p:txBody>
      </p:sp>
      <p:sp>
        <p:nvSpPr>
          <p:cNvPr id="23" name="TextBox 22"/>
          <p:cNvSpPr txBox="1"/>
          <p:nvPr/>
        </p:nvSpPr>
        <p:spPr>
          <a:xfrm>
            <a:off x="3349109" y="3840938"/>
            <a:ext cx="12409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200" dirty="0"/>
              <a:t>Places requirements on disposal of coal ash 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38582" y="5601384"/>
            <a:ext cx="850061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050" dirty="0" smtClean="0"/>
              <a:t>*Longer timeframes for facilities required to close. Does not include the proposed Steam Electric Effluent Limitation Guidelines (ELG) rule. </a:t>
            </a:r>
          </a:p>
          <a:p>
            <a:pPr lvl="0"/>
            <a:r>
              <a:rPr lang="en-US" sz="1050" dirty="0" smtClean="0"/>
              <a:t>**Subject to timing of final rule</a:t>
            </a:r>
            <a:endParaRPr lang="en-US" sz="1050" dirty="0"/>
          </a:p>
        </p:txBody>
      </p:sp>
      <p:sp>
        <p:nvSpPr>
          <p:cNvPr id="3" name="Oval 2"/>
          <p:cNvSpPr/>
          <p:nvPr/>
        </p:nvSpPr>
        <p:spPr>
          <a:xfrm>
            <a:off x="1619249" y="3301205"/>
            <a:ext cx="274320" cy="274320"/>
          </a:xfrm>
          <a:prstGeom prst="ellipse">
            <a:avLst/>
          </a:prstGeom>
          <a:solidFill>
            <a:schemeClr val="accent1">
              <a:hueOff val="0"/>
              <a:satOff val="0"/>
              <a:lumOff val="0"/>
            </a:schemeClr>
          </a:solidFill>
          <a:ln>
            <a:noFill/>
          </a:ln>
          <a:effectLst/>
          <a:scene3d>
            <a:camera prst="orthographicFront"/>
            <a:lightRig rig="chilly" dir="t"/>
          </a:scene3d>
          <a:sp3d prstMaterial="translucentPowder">
            <a:bevelT w="127000" h="254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2717891" y="3301206"/>
            <a:ext cx="274320" cy="274320"/>
          </a:xfrm>
          <a:prstGeom prst="ellipse">
            <a:avLst/>
          </a:prstGeom>
          <a:solidFill>
            <a:srgbClr val="CBD9D5"/>
          </a:solidFill>
          <a:ln>
            <a:noFill/>
          </a:ln>
          <a:effectLst/>
          <a:scene3d>
            <a:camera prst="orthographicFront"/>
            <a:lightRig rig="chilly" dir="t"/>
          </a:scene3d>
          <a:sp3d prstMaterial="translucentPowder">
            <a:bevelT w="127000" h="254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3869267" y="3308994"/>
            <a:ext cx="274320" cy="274320"/>
          </a:xfrm>
          <a:prstGeom prst="ellipse">
            <a:avLst/>
          </a:prstGeom>
          <a:solidFill>
            <a:srgbClr val="CBD9D5"/>
          </a:solidFill>
          <a:ln>
            <a:noFill/>
          </a:ln>
          <a:effectLst/>
          <a:scene3d>
            <a:camera prst="orthographicFront"/>
            <a:lightRig rig="chilly" dir="t"/>
          </a:scene3d>
          <a:sp3d prstMaterial="translucentPowder">
            <a:bevelT w="127000" h="254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5085858" y="3308994"/>
            <a:ext cx="274320" cy="274320"/>
          </a:xfrm>
          <a:prstGeom prst="ellipse">
            <a:avLst/>
          </a:prstGeom>
          <a:solidFill>
            <a:srgbClr val="CBD9D5"/>
          </a:solidFill>
          <a:ln>
            <a:noFill/>
          </a:ln>
          <a:effectLst/>
          <a:scene3d>
            <a:camera prst="orthographicFront"/>
            <a:lightRig rig="chilly" dir="t"/>
          </a:scene3d>
          <a:sp3d prstMaterial="translucentPowder">
            <a:bevelT w="127000" h="254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6294375" y="3305024"/>
            <a:ext cx="274320" cy="274320"/>
          </a:xfrm>
          <a:prstGeom prst="ellipse">
            <a:avLst/>
          </a:prstGeom>
          <a:solidFill>
            <a:schemeClr val="accent1">
              <a:hueOff val="0"/>
              <a:satOff val="0"/>
              <a:lumOff val="0"/>
            </a:schemeClr>
          </a:solidFill>
          <a:ln>
            <a:noFill/>
          </a:ln>
          <a:effectLst/>
          <a:scene3d>
            <a:camera prst="orthographicFront"/>
            <a:lightRig rig="chilly" dir="t"/>
          </a:scene3d>
          <a:sp3d prstMaterial="translucentPowder">
            <a:bevelT w="127000" h="254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7432991" y="3308994"/>
            <a:ext cx="274320" cy="274320"/>
          </a:xfrm>
          <a:prstGeom prst="ellipse">
            <a:avLst/>
          </a:prstGeom>
          <a:solidFill>
            <a:srgbClr val="CBD9D5"/>
          </a:solidFill>
          <a:ln>
            <a:noFill/>
          </a:ln>
          <a:effectLst/>
          <a:scene3d>
            <a:camera prst="orthographicFront"/>
            <a:lightRig rig="chilly" dir="t"/>
          </a:scene3d>
          <a:sp3d prstMaterial="translucentPowder">
            <a:bevelT w="127000" h="254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78084" y="2929731"/>
            <a:ext cx="12409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200" b="1" i="1" dirty="0" smtClean="0"/>
              <a:t>Coal units</a:t>
            </a:r>
            <a:endParaRPr lang="en-US" sz="1200" b="1" i="1" dirty="0"/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1193679" y="3068230"/>
            <a:ext cx="32079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65505" y="3184485"/>
            <a:ext cx="13297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200" b="1" i="1" dirty="0" smtClean="0"/>
              <a:t>Natural gas units</a:t>
            </a:r>
            <a:endParaRPr lang="en-US" sz="1200" b="1" i="1" dirty="0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1193679" y="3430180"/>
            <a:ext cx="32079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142875" y="2691606"/>
            <a:ext cx="11190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200" b="1" dirty="0" smtClean="0"/>
              <a:t>Costs to:</a:t>
            </a:r>
            <a:endParaRPr lang="en-US" sz="1200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273528" y="5352895"/>
            <a:ext cx="12409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200" b="1" dirty="0" smtClean="0"/>
              <a:t>Color key:</a:t>
            </a:r>
            <a:endParaRPr lang="en-US" sz="1200" b="1" dirty="0"/>
          </a:p>
        </p:txBody>
      </p:sp>
      <p:sp>
        <p:nvSpPr>
          <p:cNvPr id="48" name="Oval 47"/>
          <p:cNvSpPr/>
          <p:nvPr/>
        </p:nvSpPr>
        <p:spPr>
          <a:xfrm>
            <a:off x="2823422" y="5371332"/>
            <a:ext cx="274320" cy="274320"/>
          </a:xfrm>
          <a:prstGeom prst="ellipse">
            <a:avLst/>
          </a:prstGeom>
          <a:solidFill>
            <a:schemeClr val="accent1">
              <a:hueOff val="0"/>
              <a:satOff val="0"/>
              <a:lumOff val="0"/>
            </a:schemeClr>
          </a:solidFill>
          <a:ln>
            <a:noFill/>
          </a:ln>
          <a:effectLst/>
          <a:scene3d>
            <a:camera prst="orthographicFront"/>
            <a:lightRig rig="chilly" dir="t"/>
          </a:scene3d>
          <a:sp3d prstMaterial="translucentPowder">
            <a:bevelT w="127000" h="254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1482089" y="5339719"/>
            <a:ext cx="274320" cy="274320"/>
          </a:xfrm>
          <a:prstGeom prst="ellipse">
            <a:avLst/>
          </a:prstGeom>
          <a:solidFill>
            <a:srgbClr val="CBD9D5"/>
          </a:solidFill>
          <a:ln>
            <a:noFill/>
          </a:ln>
          <a:effectLst/>
          <a:scene3d>
            <a:camera prst="orthographicFront"/>
            <a:lightRig rig="chilly" dir="t"/>
          </a:scene3d>
          <a:sp3d prstMaterial="translucentPowder">
            <a:bevelT w="127000" h="254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4161089" y="5373223"/>
            <a:ext cx="274320" cy="274320"/>
          </a:xfrm>
          <a:prstGeom prst="ellipse">
            <a:avLst/>
          </a:prstGeom>
          <a:solidFill>
            <a:srgbClr val="C00000"/>
          </a:solidFill>
          <a:ln>
            <a:noFill/>
          </a:ln>
          <a:effectLst/>
          <a:scene3d>
            <a:camera prst="orthographicFront"/>
            <a:lightRig rig="chilly" dir="t"/>
          </a:scene3d>
          <a:sp3d prstMaterial="translucentPowder">
            <a:bevelT w="127000" h="254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1647910" y="5366795"/>
            <a:ext cx="124094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050" dirty="0" smtClean="0"/>
              <a:t>No or low costs</a:t>
            </a:r>
            <a:endParaRPr lang="en-US" sz="1050" dirty="0"/>
          </a:p>
        </p:txBody>
      </p:sp>
      <p:sp>
        <p:nvSpPr>
          <p:cNvPr id="52" name="TextBox 51"/>
          <p:cNvSpPr txBox="1"/>
          <p:nvPr/>
        </p:nvSpPr>
        <p:spPr>
          <a:xfrm>
            <a:off x="2983442" y="5373223"/>
            <a:ext cx="124094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050" dirty="0" smtClean="0"/>
              <a:t>Moderate costs</a:t>
            </a:r>
            <a:endParaRPr lang="en-US" sz="1050" dirty="0"/>
          </a:p>
        </p:txBody>
      </p:sp>
      <p:sp>
        <p:nvSpPr>
          <p:cNvPr id="53" name="TextBox 52"/>
          <p:cNvSpPr txBox="1"/>
          <p:nvPr/>
        </p:nvSpPr>
        <p:spPr>
          <a:xfrm>
            <a:off x="4272854" y="5393627"/>
            <a:ext cx="111718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050" dirty="0" smtClean="0"/>
              <a:t>High Costs</a:t>
            </a:r>
            <a:endParaRPr lang="en-US" sz="1050" dirty="0"/>
          </a:p>
        </p:txBody>
      </p:sp>
      <p:sp>
        <p:nvSpPr>
          <p:cNvPr id="36" name="Content Placeholder 7"/>
          <p:cNvSpPr txBox="1">
            <a:spLocks/>
          </p:cNvSpPr>
          <p:nvPr/>
        </p:nvSpPr>
        <p:spPr>
          <a:xfrm>
            <a:off x="379664" y="828675"/>
            <a:ext cx="8229600" cy="51165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There are several proposed and recently finalized environmental regulations that could impact grid reliability in ERCOT:</a:t>
            </a:r>
          </a:p>
          <a:p>
            <a:pPr lvl="1"/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1558916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1383714"/>
              </p:ext>
            </p:extLst>
          </p:nvPr>
        </p:nvGraphicFramePr>
        <p:xfrm>
          <a:off x="1034102" y="805231"/>
          <a:ext cx="7904414" cy="5000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Cross-State Air Pollution Rule</a:t>
            </a:r>
            <a:endParaRPr lang="en-US"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2417823" y="3576995"/>
            <a:ext cx="8739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April 2015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4727276" y="3582113"/>
            <a:ext cx="10342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2018-2020**</a:t>
            </a: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6003626" y="3581370"/>
            <a:ext cx="9156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2018-2022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3519517" y="3582113"/>
            <a:ext cx="9749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2015-2018*</a:t>
            </a:r>
            <a:endParaRPr lang="en-US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6923769" y="3577015"/>
            <a:ext cx="13420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2020-2029; 2030</a:t>
            </a:r>
            <a:endParaRPr lang="en-US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133350" y="3548856"/>
            <a:ext cx="1115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200" b="1" dirty="0" smtClean="0"/>
              <a:t>Compliance Date:</a:t>
            </a:r>
            <a:endParaRPr lang="en-US" sz="12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338582" y="5601384"/>
            <a:ext cx="850061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050" dirty="0" smtClean="0"/>
              <a:t>*Longer timeframes for facilities required to close. Does not include the proposed Steam Electric Effluent Limitation Guidelines (ELG) rule. </a:t>
            </a:r>
          </a:p>
          <a:p>
            <a:pPr lvl="0"/>
            <a:r>
              <a:rPr lang="en-US" sz="1050" dirty="0" smtClean="0"/>
              <a:t>**Subject to timing of final rule</a:t>
            </a:r>
            <a:endParaRPr lang="en-US" sz="1050" dirty="0"/>
          </a:p>
        </p:txBody>
      </p:sp>
      <p:sp>
        <p:nvSpPr>
          <p:cNvPr id="26" name="Oval 25"/>
          <p:cNvSpPr/>
          <p:nvPr/>
        </p:nvSpPr>
        <p:spPr>
          <a:xfrm>
            <a:off x="2717891" y="3301206"/>
            <a:ext cx="274320" cy="274320"/>
          </a:xfrm>
          <a:prstGeom prst="ellipse">
            <a:avLst/>
          </a:prstGeom>
          <a:solidFill>
            <a:srgbClr val="CBD9D5"/>
          </a:solidFill>
          <a:ln>
            <a:noFill/>
          </a:ln>
          <a:effectLst/>
          <a:scene3d>
            <a:camera prst="orthographicFront"/>
            <a:lightRig rig="chilly" dir="t"/>
          </a:scene3d>
          <a:sp3d prstMaterial="translucentPowder">
            <a:bevelT w="127000" h="254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3869267" y="3308994"/>
            <a:ext cx="274320" cy="274320"/>
          </a:xfrm>
          <a:prstGeom prst="ellipse">
            <a:avLst/>
          </a:prstGeom>
          <a:solidFill>
            <a:srgbClr val="CBD9D5"/>
          </a:solidFill>
          <a:ln>
            <a:noFill/>
          </a:ln>
          <a:effectLst/>
          <a:scene3d>
            <a:camera prst="orthographicFront"/>
            <a:lightRig rig="chilly" dir="t"/>
          </a:scene3d>
          <a:sp3d prstMaterial="translucentPowder">
            <a:bevelT w="127000" h="254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5085858" y="3308994"/>
            <a:ext cx="274320" cy="274320"/>
          </a:xfrm>
          <a:prstGeom prst="ellipse">
            <a:avLst/>
          </a:prstGeom>
          <a:solidFill>
            <a:srgbClr val="CBD9D5"/>
          </a:solidFill>
          <a:ln>
            <a:noFill/>
          </a:ln>
          <a:effectLst/>
          <a:scene3d>
            <a:camera prst="orthographicFront"/>
            <a:lightRig rig="chilly" dir="t"/>
          </a:scene3d>
          <a:sp3d prstMaterial="translucentPowder">
            <a:bevelT w="127000" h="254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6294375" y="3305024"/>
            <a:ext cx="274320" cy="274320"/>
          </a:xfrm>
          <a:prstGeom prst="ellipse">
            <a:avLst/>
          </a:prstGeom>
          <a:solidFill>
            <a:schemeClr val="accent1">
              <a:hueOff val="0"/>
              <a:satOff val="0"/>
              <a:lumOff val="0"/>
            </a:schemeClr>
          </a:solidFill>
          <a:ln>
            <a:noFill/>
          </a:ln>
          <a:effectLst/>
          <a:scene3d>
            <a:camera prst="orthographicFront"/>
            <a:lightRig rig="chilly" dir="t"/>
          </a:scene3d>
          <a:sp3d prstMaterial="translucentPowder">
            <a:bevelT w="127000" h="254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7432991" y="3308994"/>
            <a:ext cx="274320" cy="274320"/>
          </a:xfrm>
          <a:prstGeom prst="ellipse">
            <a:avLst/>
          </a:prstGeom>
          <a:solidFill>
            <a:srgbClr val="CBD9D5"/>
          </a:solidFill>
          <a:ln>
            <a:noFill/>
          </a:ln>
          <a:effectLst/>
          <a:scene3d>
            <a:camera prst="orthographicFront"/>
            <a:lightRig rig="chilly" dir="t"/>
          </a:scene3d>
          <a:sp3d prstMaterial="translucentPowder">
            <a:bevelT w="127000" h="254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78084" y="2929731"/>
            <a:ext cx="12409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200" b="1" i="1" dirty="0" smtClean="0"/>
              <a:t>Coal units</a:t>
            </a:r>
            <a:endParaRPr lang="en-US" sz="1200" b="1" i="1" dirty="0"/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1193679" y="3068230"/>
            <a:ext cx="32079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65505" y="3184485"/>
            <a:ext cx="13297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200" b="1" i="1" dirty="0" smtClean="0"/>
              <a:t>Natural gas units</a:t>
            </a:r>
            <a:endParaRPr lang="en-US" sz="1200" b="1" i="1" dirty="0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1193679" y="3430180"/>
            <a:ext cx="32079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142875" y="2691606"/>
            <a:ext cx="11190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200" b="1" dirty="0" smtClean="0"/>
              <a:t>Costs to:</a:t>
            </a:r>
            <a:endParaRPr lang="en-US" sz="1200" b="1" dirty="0"/>
          </a:p>
        </p:txBody>
      </p:sp>
      <p:sp>
        <p:nvSpPr>
          <p:cNvPr id="36" name="Content Placeholder 7"/>
          <p:cNvSpPr txBox="1">
            <a:spLocks/>
          </p:cNvSpPr>
          <p:nvPr/>
        </p:nvSpPr>
        <p:spPr>
          <a:xfrm>
            <a:off x="379664" y="828675"/>
            <a:ext cx="8229600" cy="51165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en-US" sz="2000" dirty="0"/>
              <a:t>Addresses cross-state air pollution through a cap and trade </a:t>
            </a:r>
            <a:r>
              <a:rPr lang="en-US" sz="2000" dirty="0" smtClean="0"/>
              <a:t>program</a:t>
            </a:r>
          </a:p>
          <a:p>
            <a:pPr marL="0" lvl="0" indent="0" algn="ctr">
              <a:buNone/>
            </a:pPr>
            <a:endParaRPr lang="en-US" sz="20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193679" y="3581369"/>
            <a:ext cx="11560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January 2015</a:t>
            </a:r>
            <a:endParaRPr lang="en-US" sz="1200" i="1" dirty="0" smtClean="0"/>
          </a:p>
        </p:txBody>
      </p:sp>
      <p:sp>
        <p:nvSpPr>
          <p:cNvPr id="3" name="Oval 2"/>
          <p:cNvSpPr/>
          <p:nvPr/>
        </p:nvSpPr>
        <p:spPr>
          <a:xfrm>
            <a:off x="1619249" y="3301205"/>
            <a:ext cx="274320" cy="274320"/>
          </a:xfrm>
          <a:prstGeom prst="ellipse">
            <a:avLst/>
          </a:prstGeom>
          <a:solidFill>
            <a:schemeClr val="accent1">
              <a:hueOff val="0"/>
              <a:satOff val="0"/>
              <a:lumOff val="0"/>
            </a:schemeClr>
          </a:solidFill>
          <a:ln>
            <a:noFill/>
          </a:ln>
          <a:effectLst/>
          <a:scene3d>
            <a:camera prst="orthographicFront"/>
            <a:lightRig rig="chilly" dir="t"/>
          </a:scene3d>
          <a:sp3d prstMaterial="translucentPowder">
            <a:bevelT w="127000" h="254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ounded Rectangle 37"/>
          <p:cNvSpPr/>
          <p:nvPr/>
        </p:nvSpPr>
        <p:spPr>
          <a:xfrm>
            <a:off x="1179752" y="1693979"/>
            <a:ext cx="1143000" cy="2260670"/>
          </a:xfrm>
          <a:prstGeom prst="roundRect">
            <a:avLst/>
          </a:prstGeom>
          <a:noFill/>
          <a:ln w="317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4958796"/>
              </p:ext>
            </p:extLst>
          </p:nvPr>
        </p:nvGraphicFramePr>
        <p:xfrm>
          <a:off x="1043268" y="3995593"/>
          <a:ext cx="6831490" cy="128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9380"/>
                <a:gridCol w="3306708"/>
                <a:gridCol w="2115402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Status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Compliance Requirements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Next Milestone</a:t>
                      </a:r>
                      <a:endParaRPr lang="en-US" dirty="0"/>
                    </a:p>
                  </a:txBody>
                  <a:tcPr anchor="b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Final rule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Purchase allowances, upgrade controls, or reduce production to comply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Litigation pending at U.S. Court of Appeals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2" name="TextBox 41"/>
          <p:cNvSpPr txBox="1"/>
          <p:nvPr/>
        </p:nvSpPr>
        <p:spPr>
          <a:xfrm>
            <a:off x="273528" y="5352895"/>
            <a:ext cx="12409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200" b="1" dirty="0" smtClean="0"/>
              <a:t>Color key:</a:t>
            </a:r>
            <a:endParaRPr lang="en-US" sz="1200" b="1" dirty="0"/>
          </a:p>
        </p:txBody>
      </p:sp>
      <p:sp>
        <p:nvSpPr>
          <p:cNvPr id="43" name="Oval 42"/>
          <p:cNvSpPr/>
          <p:nvPr/>
        </p:nvSpPr>
        <p:spPr>
          <a:xfrm>
            <a:off x="2823422" y="5371332"/>
            <a:ext cx="274320" cy="274320"/>
          </a:xfrm>
          <a:prstGeom prst="ellipse">
            <a:avLst/>
          </a:prstGeom>
          <a:solidFill>
            <a:schemeClr val="accent1">
              <a:hueOff val="0"/>
              <a:satOff val="0"/>
              <a:lumOff val="0"/>
            </a:schemeClr>
          </a:solidFill>
          <a:ln>
            <a:noFill/>
          </a:ln>
          <a:effectLst/>
          <a:scene3d>
            <a:camera prst="orthographicFront"/>
            <a:lightRig rig="chilly" dir="t"/>
          </a:scene3d>
          <a:sp3d prstMaterial="translucentPowder">
            <a:bevelT w="127000" h="254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1482089" y="5339719"/>
            <a:ext cx="274320" cy="274320"/>
          </a:xfrm>
          <a:prstGeom prst="ellipse">
            <a:avLst/>
          </a:prstGeom>
          <a:solidFill>
            <a:srgbClr val="CBD9D5"/>
          </a:solidFill>
          <a:ln>
            <a:noFill/>
          </a:ln>
          <a:effectLst/>
          <a:scene3d>
            <a:camera prst="orthographicFront"/>
            <a:lightRig rig="chilly" dir="t"/>
          </a:scene3d>
          <a:sp3d prstMaterial="translucentPowder">
            <a:bevelT w="127000" h="254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4161089" y="5373223"/>
            <a:ext cx="274320" cy="274320"/>
          </a:xfrm>
          <a:prstGeom prst="ellipse">
            <a:avLst/>
          </a:prstGeom>
          <a:solidFill>
            <a:srgbClr val="C00000"/>
          </a:solidFill>
          <a:ln>
            <a:noFill/>
          </a:ln>
          <a:effectLst/>
          <a:scene3d>
            <a:camera prst="orthographicFront"/>
            <a:lightRig rig="chilly" dir="t"/>
          </a:scene3d>
          <a:sp3d prstMaterial="translucentPowder">
            <a:bevelT w="127000" h="254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1647910" y="5366795"/>
            <a:ext cx="124094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050" dirty="0" smtClean="0"/>
              <a:t>No or low costs</a:t>
            </a:r>
            <a:endParaRPr lang="en-US" sz="1050" dirty="0"/>
          </a:p>
        </p:txBody>
      </p:sp>
      <p:sp>
        <p:nvSpPr>
          <p:cNvPr id="56" name="TextBox 55"/>
          <p:cNvSpPr txBox="1"/>
          <p:nvPr/>
        </p:nvSpPr>
        <p:spPr>
          <a:xfrm>
            <a:off x="2983442" y="5373223"/>
            <a:ext cx="124094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050" dirty="0" smtClean="0"/>
              <a:t>Moderate costs</a:t>
            </a:r>
            <a:endParaRPr lang="en-US" sz="1050" dirty="0"/>
          </a:p>
        </p:txBody>
      </p:sp>
      <p:sp>
        <p:nvSpPr>
          <p:cNvPr id="57" name="TextBox 56"/>
          <p:cNvSpPr txBox="1"/>
          <p:nvPr/>
        </p:nvSpPr>
        <p:spPr>
          <a:xfrm>
            <a:off x="4272854" y="5393627"/>
            <a:ext cx="111718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050" dirty="0" smtClean="0"/>
              <a:t>High Costs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2446340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6189473"/>
              </p:ext>
            </p:extLst>
          </p:nvPr>
        </p:nvGraphicFramePr>
        <p:xfrm>
          <a:off x="1034102" y="805231"/>
          <a:ext cx="7904414" cy="5000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Mercury and Air Toxics Standards</a:t>
            </a:r>
            <a:endParaRPr lang="en-US"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2417823" y="3576995"/>
            <a:ext cx="9188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April 2015</a:t>
            </a:r>
            <a:endParaRPr lang="en-US" sz="1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727276" y="3582113"/>
            <a:ext cx="10342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2018-2020**</a:t>
            </a: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6003626" y="3581370"/>
            <a:ext cx="9156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2018-2022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3519517" y="3582113"/>
            <a:ext cx="9749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2015-2018*</a:t>
            </a:r>
            <a:endParaRPr lang="en-US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6923769" y="3577015"/>
            <a:ext cx="13420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2020-2029; 2030</a:t>
            </a:r>
            <a:endParaRPr lang="en-US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133350" y="3548856"/>
            <a:ext cx="1115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200" b="1" dirty="0" smtClean="0"/>
              <a:t>Compliance Date:</a:t>
            </a:r>
            <a:endParaRPr lang="en-US" sz="12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338582" y="5601384"/>
            <a:ext cx="850061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050" dirty="0" smtClean="0"/>
              <a:t>*Longer timeframes for facilities required to close. Does not include the proposed Steam Electric Effluent Limitation Guidelines (ELG) rule. </a:t>
            </a:r>
          </a:p>
          <a:p>
            <a:pPr lvl="0"/>
            <a:r>
              <a:rPr lang="en-US" sz="1050" dirty="0" smtClean="0"/>
              <a:t>**Subject to timing of final rule</a:t>
            </a:r>
            <a:endParaRPr lang="en-US" sz="1050" dirty="0"/>
          </a:p>
        </p:txBody>
      </p:sp>
      <p:sp>
        <p:nvSpPr>
          <p:cNvPr id="26" name="Oval 25"/>
          <p:cNvSpPr/>
          <p:nvPr/>
        </p:nvSpPr>
        <p:spPr>
          <a:xfrm>
            <a:off x="2717891" y="3301206"/>
            <a:ext cx="274320" cy="274320"/>
          </a:xfrm>
          <a:prstGeom prst="ellipse">
            <a:avLst/>
          </a:prstGeom>
          <a:solidFill>
            <a:srgbClr val="CBD9D5"/>
          </a:solidFill>
          <a:ln>
            <a:noFill/>
          </a:ln>
          <a:effectLst/>
          <a:scene3d>
            <a:camera prst="orthographicFront"/>
            <a:lightRig rig="chilly" dir="t"/>
          </a:scene3d>
          <a:sp3d prstMaterial="translucentPowder">
            <a:bevelT w="127000" h="254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3869267" y="3308994"/>
            <a:ext cx="274320" cy="274320"/>
          </a:xfrm>
          <a:prstGeom prst="ellipse">
            <a:avLst/>
          </a:prstGeom>
          <a:solidFill>
            <a:srgbClr val="CBD9D5"/>
          </a:solidFill>
          <a:ln>
            <a:noFill/>
          </a:ln>
          <a:effectLst/>
          <a:scene3d>
            <a:camera prst="orthographicFront"/>
            <a:lightRig rig="chilly" dir="t"/>
          </a:scene3d>
          <a:sp3d prstMaterial="translucentPowder">
            <a:bevelT w="127000" h="254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5085858" y="3308994"/>
            <a:ext cx="274320" cy="274320"/>
          </a:xfrm>
          <a:prstGeom prst="ellipse">
            <a:avLst/>
          </a:prstGeom>
          <a:solidFill>
            <a:srgbClr val="CBD9D5"/>
          </a:solidFill>
          <a:ln>
            <a:noFill/>
          </a:ln>
          <a:effectLst/>
          <a:scene3d>
            <a:camera prst="orthographicFront"/>
            <a:lightRig rig="chilly" dir="t"/>
          </a:scene3d>
          <a:sp3d prstMaterial="translucentPowder">
            <a:bevelT w="127000" h="254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6294375" y="3305024"/>
            <a:ext cx="274320" cy="274320"/>
          </a:xfrm>
          <a:prstGeom prst="ellipse">
            <a:avLst/>
          </a:prstGeom>
          <a:solidFill>
            <a:schemeClr val="accent1">
              <a:hueOff val="0"/>
              <a:satOff val="0"/>
              <a:lumOff val="0"/>
            </a:schemeClr>
          </a:solidFill>
          <a:ln>
            <a:noFill/>
          </a:ln>
          <a:effectLst/>
          <a:scene3d>
            <a:camera prst="orthographicFront"/>
            <a:lightRig rig="chilly" dir="t"/>
          </a:scene3d>
          <a:sp3d prstMaterial="translucentPowder">
            <a:bevelT w="127000" h="254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7432991" y="3308994"/>
            <a:ext cx="274320" cy="274320"/>
          </a:xfrm>
          <a:prstGeom prst="ellipse">
            <a:avLst/>
          </a:prstGeom>
          <a:solidFill>
            <a:srgbClr val="CBD9D5"/>
          </a:solidFill>
          <a:ln>
            <a:noFill/>
          </a:ln>
          <a:effectLst/>
          <a:scene3d>
            <a:camera prst="orthographicFront"/>
            <a:lightRig rig="chilly" dir="t"/>
          </a:scene3d>
          <a:sp3d prstMaterial="translucentPowder">
            <a:bevelT w="127000" h="254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78084" y="2929731"/>
            <a:ext cx="12409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200" b="1" i="1" dirty="0" smtClean="0"/>
              <a:t>Coal units</a:t>
            </a:r>
            <a:endParaRPr lang="en-US" sz="1200" b="1" i="1" dirty="0"/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1193679" y="3068230"/>
            <a:ext cx="32079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65505" y="3184485"/>
            <a:ext cx="13297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200" b="1" i="1" dirty="0" smtClean="0"/>
              <a:t>Natural gas units</a:t>
            </a:r>
            <a:endParaRPr lang="en-US" sz="1200" b="1" i="1" dirty="0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1193679" y="3430180"/>
            <a:ext cx="32079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142875" y="2691606"/>
            <a:ext cx="11190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200" b="1" dirty="0" smtClean="0"/>
              <a:t>Costs to:</a:t>
            </a:r>
            <a:endParaRPr lang="en-US" sz="1200" b="1" dirty="0"/>
          </a:p>
        </p:txBody>
      </p:sp>
      <p:sp>
        <p:nvSpPr>
          <p:cNvPr id="36" name="Content Placeholder 7"/>
          <p:cNvSpPr txBox="1">
            <a:spLocks/>
          </p:cNvSpPr>
          <p:nvPr/>
        </p:nvSpPr>
        <p:spPr>
          <a:xfrm>
            <a:off x="379664" y="828675"/>
            <a:ext cx="8229600" cy="51165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Sets limits on hazardous air pollutant emissions at power </a:t>
            </a:r>
            <a:r>
              <a:rPr lang="en-US" sz="2000" dirty="0" smtClean="0"/>
              <a:t>plants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 smtClean="0"/>
              <a:t>Several units in ERCOT have compliance extensions to April 2016</a:t>
            </a:r>
            <a:endParaRPr lang="en-US" sz="2000" dirty="0"/>
          </a:p>
          <a:p>
            <a:pPr marL="0" lvl="0" indent="0" algn="ctr">
              <a:buNone/>
            </a:pPr>
            <a:endParaRPr lang="en-US" sz="20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193679" y="3581369"/>
            <a:ext cx="11560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January 2015</a:t>
            </a:r>
            <a:endParaRPr lang="en-US" sz="1200" i="1" dirty="0" smtClean="0"/>
          </a:p>
        </p:txBody>
      </p:sp>
      <p:sp>
        <p:nvSpPr>
          <p:cNvPr id="3" name="Oval 2"/>
          <p:cNvSpPr/>
          <p:nvPr/>
        </p:nvSpPr>
        <p:spPr>
          <a:xfrm>
            <a:off x="1619249" y="3301205"/>
            <a:ext cx="274320" cy="274320"/>
          </a:xfrm>
          <a:prstGeom prst="ellipse">
            <a:avLst/>
          </a:prstGeom>
          <a:solidFill>
            <a:schemeClr val="accent1">
              <a:hueOff val="0"/>
              <a:satOff val="0"/>
              <a:lumOff val="0"/>
            </a:schemeClr>
          </a:solidFill>
          <a:ln>
            <a:noFill/>
          </a:ln>
          <a:effectLst/>
          <a:scene3d>
            <a:camera prst="orthographicFront"/>
            <a:lightRig rig="chilly" dir="t"/>
          </a:scene3d>
          <a:sp3d prstMaterial="translucentPowder">
            <a:bevelT w="127000" h="254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9338589"/>
              </p:ext>
            </p:extLst>
          </p:nvPr>
        </p:nvGraphicFramePr>
        <p:xfrm>
          <a:off x="1043268" y="3995593"/>
          <a:ext cx="6831490" cy="128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9380"/>
                <a:gridCol w="3306708"/>
                <a:gridCol w="2115402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Status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Compliance Requirements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Next Milestone</a:t>
                      </a:r>
                      <a:endParaRPr lang="en-US" dirty="0"/>
                    </a:p>
                  </a:txBody>
                  <a:tcPr anchor="b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Final rule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Install control technologies to comply (e.g., activated carbon injection)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Case sent back to U.S. Court of Appeals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2" name="TextBox 41"/>
          <p:cNvSpPr txBox="1"/>
          <p:nvPr/>
        </p:nvSpPr>
        <p:spPr>
          <a:xfrm>
            <a:off x="273528" y="5352895"/>
            <a:ext cx="12409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200" b="1" dirty="0" smtClean="0"/>
              <a:t>Color key:</a:t>
            </a:r>
            <a:endParaRPr lang="en-US" sz="1200" b="1" dirty="0"/>
          </a:p>
        </p:txBody>
      </p:sp>
      <p:sp>
        <p:nvSpPr>
          <p:cNvPr id="43" name="Oval 42"/>
          <p:cNvSpPr/>
          <p:nvPr/>
        </p:nvSpPr>
        <p:spPr>
          <a:xfrm>
            <a:off x="2823422" y="5371332"/>
            <a:ext cx="274320" cy="274320"/>
          </a:xfrm>
          <a:prstGeom prst="ellipse">
            <a:avLst/>
          </a:prstGeom>
          <a:solidFill>
            <a:schemeClr val="accent1">
              <a:hueOff val="0"/>
              <a:satOff val="0"/>
              <a:lumOff val="0"/>
            </a:schemeClr>
          </a:solidFill>
          <a:ln>
            <a:noFill/>
          </a:ln>
          <a:effectLst/>
          <a:scene3d>
            <a:camera prst="orthographicFront"/>
            <a:lightRig rig="chilly" dir="t"/>
          </a:scene3d>
          <a:sp3d prstMaterial="translucentPowder">
            <a:bevelT w="127000" h="254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1482089" y="5339719"/>
            <a:ext cx="274320" cy="274320"/>
          </a:xfrm>
          <a:prstGeom prst="ellipse">
            <a:avLst/>
          </a:prstGeom>
          <a:solidFill>
            <a:srgbClr val="CBD9D5"/>
          </a:solidFill>
          <a:ln>
            <a:noFill/>
          </a:ln>
          <a:effectLst/>
          <a:scene3d>
            <a:camera prst="orthographicFront"/>
            <a:lightRig rig="chilly" dir="t"/>
          </a:scene3d>
          <a:sp3d prstMaterial="translucentPowder">
            <a:bevelT w="127000" h="254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4161089" y="5373223"/>
            <a:ext cx="274320" cy="274320"/>
          </a:xfrm>
          <a:prstGeom prst="ellipse">
            <a:avLst/>
          </a:prstGeom>
          <a:solidFill>
            <a:srgbClr val="C00000"/>
          </a:solidFill>
          <a:ln>
            <a:noFill/>
          </a:ln>
          <a:effectLst/>
          <a:scene3d>
            <a:camera prst="orthographicFront"/>
            <a:lightRig rig="chilly" dir="t"/>
          </a:scene3d>
          <a:sp3d prstMaterial="translucentPowder">
            <a:bevelT w="127000" h="254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1647910" y="5366795"/>
            <a:ext cx="124094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050" dirty="0" smtClean="0"/>
              <a:t>No or low costs</a:t>
            </a:r>
            <a:endParaRPr lang="en-US" sz="1050" dirty="0"/>
          </a:p>
        </p:txBody>
      </p:sp>
      <p:sp>
        <p:nvSpPr>
          <p:cNvPr id="56" name="TextBox 55"/>
          <p:cNvSpPr txBox="1"/>
          <p:nvPr/>
        </p:nvSpPr>
        <p:spPr>
          <a:xfrm>
            <a:off x="2983442" y="5373223"/>
            <a:ext cx="124094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050" dirty="0" smtClean="0"/>
              <a:t>Moderate costs</a:t>
            </a:r>
            <a:endParaRPr lang="en-US" sz="1050" dirty="0"/>
          </a:p>
        </p:txBody>
      </p:sp>
      <p:sp>
        <p:nvSpPr>
          <p:cNvPr id="57" name="TextBox 56"/>
          <p:cNvSpPr txBox="1"/>
          <p:nvPr/>
        </p:nvSpPr>
        <p:spPr>
          <a:xfrm>
            <a:off x="4272854" y="5393627"/>
            <a:ext cx="111718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050" dirty="0" smtClean="0"/>
              <a:t>High Costs</a:t>
            </a:r>
            <a:endParaRPr lang="en-US" sz="1050" dirty="0"/>
          </a:p>
        </p:txBody>
      </p:sp>
      <p:sp>
        <p:nvSpPr>
          <p:cNvPr id="33" name="Rounded Rectangle 32"/>
          <p:cNvSpPr/>
          <p:nvPr/>
        </p:nvSpPr>
        <p:spPr>
          <a:xfrm>
            <a:off x="2285240" y="1693979"/>
            <a:ext cx="1143000" cy="2260670"/>
          </a:xfrm>
          <a:prstGeom prst="roundRect">
            <a:avLst/>
          </a:prstGeom>
          <a:noFill/>
          <a:ln w="317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409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4715093"/>
              </p:ext>
            </p:extLst>
          </p:nvPr>
        </p:nvGraphicFramePr>
        <p:xfrm>
          <a:off x="1034102" y="805231"/>
          <a:ext cx="7904414" cy="5000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Ash Disposal Rule</a:t>
            </a:r>
            <a:endParaRPr lang="en-US"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2417823" y="3576995"/>
            <a:ext cx="8739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April 2015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4727276" y="3582113"/>
            <a:ext cx="10342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2018-2020**</a:t>
            </a: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6003626" y="3581370"/>
            <a:ext cx="9156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2018-2022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3519517" y="3582113"/>
            <a:ext cx="9749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2015-2018*</a:t>
            </a:r>
            <a:endParaRPr lang="en-US" sz="12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6923769" y="3577015"/>
            <a:ext cx="13420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2020-2029; 2030</a:t>
            </a:r>
            <a:endParaRPr lang="en-US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133350" y="3548856"/>
            <a:ext cx="1115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200" b="1" dirty="0" smtClean="0"/>
              <a:t>Compliance Date:</a:t>
            </a:r>
            <a:endParaRPr lang="en-US" sz="12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338582" y="5601384"/>
            <a:ext cx="850061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050" dirty="0" smtClean="0"/>
              <a:t>*Longer timeframes for facilities required to close. Does not include the proposed Steam Electric Effluent Limitation Guidelines (ELG) rule. </a:t>
            </a:r>
          </a:p>
          <a:p>
            <a:pPr lvl="0"/>
            <a:r>
              <a:rPr lang="en-US" sz="1050" dirty="0" smtClean="0"/>
              <a:t>**Subject to timing of final rule</a:t>
            </a:r>
            <a:endParaRPr lang="en-US" sz="1050" dirty="0"/>
          </a:p>
        </p:txBody>
      </p:sp>
      <p:sp>
        <p:nvSpPr>
          <p:cNvPr id="26" name="Oval 25"/>
          <p:cNvSpPr/>
          <p:nvPr/>
        </p:nvSpPr>
        <p:spPr>
          <a:xfrm>
            <a:off x="2717891" y="3301206"/>
            <a:ext cx="274320" cy="274320"/>
          </a:xfrm>
          <a:prstGeom prst="ellipse">
            <a:avLst/>
          </a:prstGeom>
          <a:solidFill>
            <a:srgbClr val="CBD9D5"/>
          </a:solidFill>
          <a:ln>
            <a:noFill/>
          </a:ln>
          <a:effectLst/>
          <a:scene3d>
            <a:camera prst="orthographicFront"/>
            <a:lightRig rig="chilly" dir="t"/>
          </a:scene3d>
          <a:sp3d prstMaterial="translucentPowder">
            <a:bevelT w="127000" h="254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3869267" y="3308994"/>
            <a:ext cx="274320" cy="274320"/>
          </a:xfrm>
          <a:prstGeom prst="ellipse">
            <a:avLst/>
          </a:prstGeom>
          <a:solidFill>
            <a:srgbClr val="CBD9D5"/>
          </a:solidFill>
          <a:ln>
            <a:noFill/>
          </a:ln>
          <a:effectLst/>
          <a:scene3d>
            <a:camera prst="orthographicFront"/>
            <a:lightRig rig="chilly" dir="t"/>
          </a:scene3d>
          <a:sp3d prstMaterial="translucentPowder">
            <a:bevelT w="127000" h="254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5085858" y="3308994"/>
            <a:ext cx="274320" cy="274320"/>
          </a:xfrm>
          <a:prstGeom prst="ellipse">
            <a:avLst/>
          </a:prstGeom>
          <a:solidFill>
            <a:srgbClr val="CBD9D5"/>
          </a:solidFill>
          <a:ln>
            <a:noFill/>
          </a:ln>
          <a:effectLst/>
          <a:scene3d>
            <a:camera prst="orthographicFront"/>
            <a:lightRig rig="chilly" dir="t"/>
          </a:scene3d>
          <a:sp3d prstMaterial="translucentPowder">
            <a:bevelT w="127000" h="254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6294375" y="3305024"/>
            <a:ext cx="274320" cy="274320"/>
          </a:xfrm>
          <a:prstGeom prst="ellipse">
            <a:avLst/>
          </a:prstGeom>
          <a:solidFill>
            <a:schemeClr val="accent1">
              <a:hueOff val="0"/>
              <a:satOff val="0"/>
              <a:lumOff val="0"/>
            </a:schemeClr>
          </a:solidFill>
          <a:ln>
            <a:noFill/>
          </a:ln>
          <a:effectLst/>
          <a:scene3d>
            <a:camera prst="orthographicFront"/>
            <a:lightRig rig="chilly" dir="t"/>
          </a:scene3d>
          <a:sp3d prstMaterial="translucentPowder">
            <a:bevelT w="127000" h="254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7432991" y="3308994"/>
            <a:ext cx="274320" cy="274320"/>
          </a:xfrm>
          <a:prstGeom prst="ellipse">
            <a:avLst/>
          </a:prstGeom>
          <a:solidFill>
            <a:srgbClr val="CBD9D5"/>
          </a:solidFill>
          <a:ln>
            <a:noFill/>
          </a:ln>
          <a:effectLst/>
          <a:scene3d>
            <a:camera prst="orthographicFront"/>
            <a:lightRig rig="chilly" dir="t"/>
          </a:scene3d>
          <a:sp3d prstMaterial="translucentPowder">
            <a:bevelT w="127000" h="254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78084" y="2929731"/>
            <a:ext cx="12409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200" b="1" i="1" dirty="0" smtClean="0"/>
              <a:t>Coal units</a:t>
            </a:r>
            <a:endParaRPr lang="en-US" sz="1200" b="1" i="1" dirty="0"/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1193679" y="3068230"/>
            <a:ext cx="32079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65505" y="3184485"/>
            <a:ext cx="13297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200" b="1" i="1" dirty="0" smtClean="0"/>
              <a:t>Natural gas units</a:t>
            </a:r>
            <a:endParaRPr lang="en-US" sz="1200" b="1" i="1" dirty="0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1193679" y="3430180"/>
            <a:ext cx="32079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142875" y="2691606"/>
            <a:ext cx="11190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200" b="1" dirty="0" smtClean="0"/>
              <a:t>Costs to:</a:t>
            </a:r>
            <a:endParaRPr lang="en-US" sz="1200" b="1" dirty="0"/>
          </a:p>
        </p:txBody>
      </p:sp>
      <p:sp>
        <p:nvSpPr>
          <p:cNvPr id="36" name="Content Placeholder 7"/>
          <p:cNvSpPr txBox="1">
            <a:spLocks/>
          </p:cNvSpPr>
          <p:nvPr/>
        </p:nvSpPr>
        <p:spPr>
          <a:xfrm>
            <a:off x="379664" y="828675"/>
            <a:ext cx="8229600" cy="51165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 smtClean="0"/>
              <a:t>Regulates disposal of coal ash in </a:t>
            </a:r>
            <a:r>
              <a:rPr lang="en-US" sz="2000" dirty="0"/>
              <a:t>impoundments and </a:t>
            </a:r>
            <a:r>
              <a:rPr lang="en-US" sz="2000" dirty="0" smtClean="0"/>
              <a:t>landfills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 smtClean="0"/>
              <a:t>Steam-Electric Effluent Limitation Guidelines is related rulemaking</a:t>
            </a:r>
            <a:endParaRPr lang="en-US" sz="2000" dirty="0"/>
          </a:p>
          <a:p>
            <a:pPr marL="0" lvl="0" indent="0" algn="ctr">
              <a:buNone/>
            </a:pPr>
            <a:endParaRPr lang="en-US" sz="20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193679" y="3581369"/>
            <a:ext cx="11560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January 2015</a:t>
            </a:r>
            <a:endParaRPr lang="en-US" sz="1200" i="1" dirty="0" smtClean="0"/>
          </a:p>
        </p:txBody>
      </p:sp>
      <p:sp>
        <p:nvSpPr>
          <p:cNvPr id="3" name="Oval 2"/>
          <p:cNvSpPr/>
          <p:nvPr/>
        </p:nvSpPr>
        <p:spPr>
          <a:xfrm>
            <a:off x="1619249" y="3301205"/>
            <a:ext cx="274320" cy="274320"/>
          </a:xfrm>
          <a:prstGeom prst="ellipse">
            <a:avLst/>
          </a:prstGeom>
          <a:solidFill>
            <a:schemeClr val="accent1">
              <a:hueOff val="0"/>
              <a:satOff val="0"/>
              <a:lumOff val="0"/>
            </a:schemeClr>
          </a:solidFill>
          <a:ln>
            <a:noFill/>
          </a:ln>
          <a:effectLst/>
          <a:scene3d>
            <a:camera prst="orthographicFront"/>
            <a:lightRig rig="chilly" dir="t"/>
          </a:scene3d>
          <a:sp3d prstMaterial="translucentPowder">
            <a:bevelT w="127000" h="254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4300930"/>
              </p:ext>
            </p:extLst>
          </p:nvPr>
        </p:nvGraphicFramePr>
        <p:xfrm>
          <a:off x="1043268" y="3995593"/>
          <a:ext cx="6831490" cy="128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9380"/>
                <a:gridCol w="3306708"/>
                <a:gridCol w="2115402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Status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Compliance Requirements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Next Milestone</a:t>
                      </a:r>
                      <a:endParaRPr lang="en-US" dirty="0"/>
                    </a:p>
                  </a:txBody>
                  <a:tcPr anchor="b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Final rule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Requirements for siting,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dirty="0" smtClean="0"/>
                        <a:t>design, post-closure care, groundwater monitoring, etc.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Compliance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2" name="TextBox 41"/>
          <p:cNvSpPr txBox="1"/>
          <p:nvPr/>
        </p:nvSpPr>
        <p:spPr>
          <a:xfrm>
            <a:off x="273528" y="5352895"/>
            <a:ext cx="12409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200" b="1" dirty="0" smtClean="0"/>
              <a:t>Color key:</a:t>
            </a:r>
            <a:endParaRPr lang="en-US" sz="1200" b="1" dirty="0"/>
          </a:p>
        </p:txBody>
      </p:sp>
      <p:sp>
        <p:nvSpPr>
          <p:cNvPr id="43" name="Oval 42"/>
          <p:cNvSpPr/>
          <p:nvPr/>
        </p:nvSpPr>
        <p:spPr>
          <a:xfrm>
            <a:off x="2823422" y="5371332"/>
            <a:ext cx="274320" cy="274320"/>
          </a:xfrm>
          <a:prstGeom prst="ellipse">
            <a:avLst/>
          </a:prstGeom>
          <a:solidFill>
            <a:schemeClr val="accent1">
              <a:hueOff val="0"/>
              <a:satOff val="0"/>
              <a:lumOff val="0"/>
            </a:schemeClr>
          </a:solidFill>
          <a:ln>
            <a:noFill/>
          </a:ln>
          <a:effectLst/>
          <a:scene3d>
            <a:camera prst="orthographicFront"/>
            <a:lightRig rig="chilly" dir="t"/>
          </a:scene3d>
          <a:sp3d prstMaterial="translucentPowder">
            <a:bevelT w="127000" h="254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1482089" y="5339719"/>
            <a:ext cx="274320" cy="274320"/>
          </a:xfrm>
          <a:prstGeom prst="ellipse">
            <a:avLst/>
          </a:prstGeom>
          <a:solidFill>
            <a:srgbClr val="CBD9D5"/>
          </a:solidFill>
          <a:ln>
            <a:noFill/>
          </a:ln>
          <a:effectLst/>
          <a:scene3d>
            <a:camera prst="orthographicFront"/>
            <a:lightRig rig="chilly" dir="t"/>
          </a:scene3d>
          <a:sp3d prstMaterial="translucentPowder">
            <a:bevelT w="127000" h="254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4161089" y="5373223"/>
            <a:ext cx="274320" cy="274320"/>
          </a:xfrm>
          <a:prstGeom prst="ellipse">
            <a:avLst/>
          </a:prstGeom>
          <a:solidFill>
            <a:srgbClr val="C00000"/>
          </a:solidFill>
          <a:ln>
            <a:noFill/>
          </a:ln>
          <a:effectLst/>
          <a:scene3d>
            <a:camera prst="orthographicFront"/>
            <a:lightRig rig="chilly" dir="t"/>
          </a:scene3d>
          <a:sp3d prstMaterial="translucentPowder">
            <a:bevelT w="127000" h="254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1647910" y="5366795"/>
            <a:ext cx="124094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050" dirty="0" smtClean="0"/>
              <a:t>No or low costs</a:t>
            </a:r>
            <a:endParaRPr lang="en-US" sz="1050" dirty="0"/>
          </a:p>
        </p:txBody>
      </p:sp>
      <p:sp>
        <p:nvSpPr>
          <p:cNvPr id="56" name="TextBox 55"/>
          <p:cNvSpPr txBox="1"/>
          <p:nvPr/>
        </p:nvSpPr>
        <p:spPr>
          <a:xfrm>
            <a:off x="2983442" y="5373223"/>
            <a:ext cx="124094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050" dirty="0" smtClean="0"/>
              <a:t>Moderate costs</a:t>
            </a:r>
            <a:endParaRPr lang="en-US" sz="1050" dirty="0"/>
          </a:p>
        </p:txBody>
      </p:sp>
      <p:sp>
        <p:nvSpPr>
          <p:cNvPr id="57" name="TextBox 56"/>
          <p:cNvSpPr txBox="1"/>
          <p:nvPr/>
        </p:nvSpPr>
        <p:spPr>
          <a:xfrm>
            <a:off x="4272854" y="5393627"/>
            <a:ext cx="111718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050" dirty="0" smtClean="0"/>
              <a:t>High Costs</a:t>
            </a:r>
            <a:endParaRPr lang="en-US" sz="1050" dirty="0"/>
          </a:p>
        </p:txBody>
      </p:sp>
      <p:sp>
        <p:nvSpPr>
          <p:cNvPr id="35" name="Rounded Rectangle 34"/>
          <p:cNvSpPr/>
          <p:nvPr/>
        </p:nvSpPr>
        <p:spPr>
          <a:xfrm>
            <a:off x="3418024" y="1693979"/>
            <a:ext cx="1143000" cy="2260670"/>
          </a:xfrm>
          <a:prstGeom prst="roundRect">
            <a:avLst/>
          </a:prstGeom>
          <a:noFill/>
          <a:ln w="317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8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1125306"/>
              </p:ext>
            </p:extLst>
          </p:nvPr>
        </p:nvGraphicFramePr>
        <p:xfrm>
          <a:off x="1034102" y="805231"/>
          <a:ext cx="7904414" cy="5000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Regional Haze</a:t>
            </a:r>
            <a:endParaRPr lang="en-US"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2417823" y="3576995"/>
            <a:ext cx="8739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April 2015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4727276" y="3582113"/>
            <a:ext cx="10342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2018-2020**</a:t>
            </a:r>
            <a:endParaRPr lang="en-US" sz="1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003626" y="3581370"/>
            <a:ext cx="9156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2018-2022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3519517" y="3582113"/>
            <a:ext cx="9749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2015-2018*</a:t>
            </a:r>
            <a:endParaRPr lang="en-US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6923769" y="3577015"/>
            <a:ext cx="13420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2020-2029; 2030</a:t>
            </a:r>
            <a:endParaRPr lang="en-US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133350" y="3548856"/>
            <a:ext cx="1115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200" b="1" dirty="0" smtClean="0"/>
              <a:t>Compliance Date:</a:t>
            </a:r>
            <a:endParaRPr lang="en-US" sz="12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338582" y="5601384"/>
            <a:ext cx="850061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050" dirty="0" smtClean="0"/>
              <a:t>*Longer timeframes for facilities required to close. Does not include the proposed Steam Electric Effluent Limitation Guidelines (ELG) rule. </a:t>
            </a:r>
          </a:p>
          <a:p>
            <a:pPr lvl="0"/>
            <a:r>
              <a:rPr lang="en-US" sz="1050" dirty="0" smtClean="0"/>
              <a:t>**Subject to timing of final rule</a:t>
            </a:r>
            <a:endParaRPr lang="en-US" sz="1050" dirty="0"/>
          </a:p>
        </p:txBody>
      </p:sp>
      <p:sp>
        <p:nvSpPr>
          <p:cNvPr id="26" name="Oval 25"/>
          <p:cNvSpPr/>
          <p:nvPr/>
        </p:nvSpPr>
        <p:spPr>
          <a:xfrm>
            <a:off x="2717891" y="3301206"/>
            <a:ext cx="274320" cy="274320"/>
          </a:xfrm>
          <a:prstGeom prst="ellipse">
            <a:avLst/>
          </a:prstGeom>
          <a:solidFill>
            <a:srgbClr val="CBD9D5"/>
          </a:solidFill>
          <a:ln>
            <a:noFill/>
          </a:ln>
          <a:effectLst/>
          <a:scene3d>
            <a:camera prst="orthographicFront"/>
            <a:lightRig rig="chilly" dir="t"/>
          </a:scene3d>
          <a:sp3d prstMaterial="translucentPowder">
            <a:bevelT w="127000" h="254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3869267" y="3308994"/>
            <a:ext cx="274320" cy="274320"/>
          </a:xfrm>
          <a:prstGeom prst="ellipse">
            <a:avLst/>
          </a:prstGeom>
          <a:solidFill>
            <a:srgbClr val="CBD9D5"/>
          </a:solidFill>
          <a:ln>
            <a:noFill/>
          </a:ln>
          <a:effectLst/>
          <a:scene3d>
            <a:camera prst="orthographicFront"/>
            <a:lightRig rig="chilly" dir="t"/>
          </a:scene3d>
          <a:sp3d prstMaterial="translucentPowder">
            <a:bevelT w="127000" h="254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5085858" y="3308994"/>
            <a:ext cx="274320" cy="274320"/>
          </a:xfrm>
          <a:prstGeom prst="ellipse">
            <a:avLst/>
          </a:prstGeom>
          <a:solidFill>
            <a:srgbClr val="CBD9D5"/>
          </a:solidFill>
          <a:ln>
            <a:noFill/>
          </a:ln>
          <a:effectLst/>
          <a:scene3d>
            <a:camera prst="orthographicFront"/>
            <a:lightRig rig="chilly" dir="t"/>
          </a:scene3d>
          <a:sp3d prstMaterial="translucentPowder">
            <a:bevelT w="127000" h="254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6294375" y="3305024"/>
            <a:ext cx="274320" cy="274320"/>
          </a:xfrm>
          <a:prstGeom prst="ellipse">
            <a:avLst/>
          </a:prstGeom>
          <a:solidFill>
            <a:schemeClr val="accent1">
              <a:hueOff val="0"/>
              <a:satOff val="0"/>
              <a:lumOff val="0"/>
            </a:schemeClr>
          </a:solidFill>
          <a:ln>
            <a:noFill/>
          </a:ln>
          <a:effectLst/>
          <a:scene3d>
            <a:camera prst="orthographicFront"/>
            <a:lightRig rig="chilly" dir="t"/>
          </a:scene3d>
          <a:sp3d prstMaterial="translucentPowder">
            <a:bevelT w="127000" h="254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7432991" y="3308994"/>
            <a:ext cx="274320" cy="274320"/>
          </a:xfrm>
          <a:prstGeom prst="ellipse">
            <a:avLst/>
          </a:prstGeom>
          <a:solidFill>
            <a:srgbClr val="CBD9D5"/>
          </a:solidFill>
          <a:ln>
            <a:noFill/>
          </a:ln>
          <a:effectLst/>
          <a:scene3d>
            <a:camera prst="orthographicFront"/>
            <a:lightRig rig="chilly" dir="t"/>
          </a:scene3d>
          <a:sp3d prstMaterial="translucentPowder">
            <a:bevelT w="127000" h="254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78084" y="2929731"/>
            <a:ext cx="12409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200" b="1" i="1" dirty="0" smtClean="0"/>
              <a:t>Coal units</a:t>
            </a:r>
            <a:endParaRPr lang="en-US" sz="1200" b="1" i="1" dirty="0"/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1193679" y="3068230"/>
            <a:ext cx="32079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65505" y="3184485"/>
            <a:ext cx="13297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200" b="1" i="1" dirty="0" smtClean="0"/>
              <a:t>Natural gas units</a:t>
            </a:r>
            <a:endParaRPr lang="en-US" sz="1200" b="1" i="1" dirty="0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1193679" y="3430180"/>
            <a:ext cx="32079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142875" y="2691606"/>
            <a:ext cx="11190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200" b="1" dirty="0" smtClean="0"/>
              <a:t>Costs to:</a:t>
            </a:r>
            <a:endParaRPr lang="en-US" sz="1200" b="1" dirty="0"/>
          </a:p>
        </p:txBody>
      </p:sp>
      <p:sp>
        <p:nvSpPr>
          <p:cNvPr id="36" name="Content Placeholder 7"/>
          <p:cNvSpPr txBox="1">
            <a:spLocks/>
          </p:cNvSpPr>
          <p:nvPr/>
        </p:nvSpPr>
        <p:spPr>
          <a:xfrm>
            <a:off x="379664" y="828675"/>
            <a:ext cx="8229600" cy="51165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Requires controls on air emissions to improve visibility in national parks</a:t>
            </a:r>
          </a:p>
          <a:p>
            <a:pPr marL="0" lvl="0" indent="0" algn="ctr">
              <a:buNone/>
            </a:pPr>
            <a:endParaRPr lang="en-US" sz="20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193679" y="3581369"/>
            <a:ext cx="11560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January 2015</a:t>
            </a:r>
            <a:endParaRPr lang="en-US" sz="1200" i="1" dirty="0" smtClean="0"/>
          </a:p>
        </p:txBody>
      </p:sp>
      <p:sp>
        <p:nvSpPr>
          <p:cNvPr id="3" name="Oval 2"/>
          <p:cNvSpPr/>
          <p:nvPr/>
        </p:nvSpPr>
        <p:spPr>
          <a:xfrm>
            <a:off x="1619249" y="3301205"/>
            <a:ext cx="274320" cy="274320"/>
          </a:xfrm>
          <a:prstGeom prst="ellipse">
            <a:avLst/>
          </a:prstGeom>
          <a:solidFill>
            <a:schemeClr val="accent1">
              <a:hueOff val="0"/>
              <a:satOff val="0"/>
              <a:lumOff val="0"/>
            </a:schemeClr>
          </a:solidFill>
          <a:ln>
            <a:noFill/>
          </a:ln>
          <a:effectLst/>
          <a:scene3d>
            <a:camera prst="orthographicFront"/>
            <a:lightRig rig="chilly" dir="t"/>
          </a:scene3d>
          <a:sp3d prstMaterial="translucentPowder">
            <a:bevelT w="127000" h="254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8486993"/>
              </p:ext>
            </p:extLst>
          </p:nvPr>
        </p:nvGraphicFramePr>
        <p:xfrm>
          <a:off x="1043268" y="3995593"/>
          <a:ext cx="6831490" cy="128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9380"/>
                <a:gridCol w="3306708"/>
                <a:gridCol w="2115402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Status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Compliance Requirements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Next Milestone</a:t>
                      </a:r>
                      <a:endParaRPr lang="en-US" dirty="0"/>
                    </a:p>
                  </a:txBody>
                  <a:tcPr anchor="b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Proposed rule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Certain coal-fired units would be required to upgrade or install scrubbers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Final rule (</a:t>
                      </a:r>
                      <a:r>
                        <a:rPr lang="en-US" smtClean="0"/>
                        <a:t>projected</a:t>
                      </a:r>
                      <a:r>
                        <a:rPr lang="en-US" baseline="0" smtClean="0"/>
                        <a:t> Dec. </a:t>
                      </a:r>
                      <a:r>
                        <a:rPr lang="en-US" baseline="0" dirty="0" smtClean="0"/>
                        <a:t>2015)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2" name="TextBox 41"/>
          <p:cNvSpPr txBox="1"/>
          <p:nvPr/>
        </p:nvSpPr>
        <p:spPr>
          <a:xfrm>
            <a:off x="273528" y="5352895"/>
            <a:ext cx="12409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200" b="1" dirty="0" smtClean="0"/>
              <a:t>Color key:</a:t>
            </a:r>
            <a:endParaRPr lang="en-US" sz="1200" b="1" dirty="0"/>
          </a:p>
        </p:txBody>
      </p:sp>
      <p:sp>
        <p:nvSpPr>
          <p:cNvPr id="43" name="Oval 42"/>
          <p:cNvSpPr/>
          <p:nvPr/>
        </p:nvSpPr>
        <p:spPr>
          <a:xfrm>
            <a:off x="2823422" y="5371332"/>
            <a:ext cx="274320" cy="274320"/>
          </a:xfrm>
          <a:prstGeom prst="ellipse">
            <a:avLst/>
          </a:prstGeom>
          <a:solidFill>
            <a:schemeClr val="accent1">
              <a:hueOff val="0"/>
              <a:satOff val="0"/>
              <a:lumOff val="0"/>
            </a:schemeClr>
          </a:solidFill>
          <a:ln>
            <a:noFill/>
          </a:ln>
          <a:effectLst/>
          <a:scene3d>
            <a:camera prst="orthographicFront"/>
            <a:lightRig rig="chilly" dir="t"/>
          </a:scene3d>
          <a:sp3d prstMaterial="translucentPowder">
            <a:bevelT w="127000" h="254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1482089" y="5339719"/>
            <a:ext cx="274320" cy="274320"/>
          </a:xfrm>
          <a:prstGeom prst="ellipse">
            <a:avLst/>
          </a:prstGeom>
          <a:solidFill>
            <a:srgbClr val="CBD9D5"/>
          </a:solidFill>
          <a:ln>
            <a:noFill/>
          </a:ln>
          <a:effectLst/>
          <a:scene3d>
            <a:camera prst="orthographicFront"/>
            <a:lightRig rig="chilly" dir="t"/>
          </a:scene3d>
          <a:sp3d prstMaterial="translucentPowder">
            <a:bevelT w="127000" h="254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4161089" y="5373223"/>
            <a:ext cx="274320" cy="274320"/>
          </a:xfrm>
          <a:prstGeom prst="ellipse">
            <a:avLst/>
          </a:prstGeom>
          <a:solidFill>
            <a:srgbClr val="C00000"/>
          </a:solidFill>
          <a:ln>
            <a:noFill/>
          </a:ln>
          <a:effectLst/>
          <a:scene3d>
            <a:camera prst="orthographicFront"/>
            <a:lightRig rig="chilly" dir="t"/>
          </a:scene3d>
          <a:sp3d prstMaterial="translucentPowder">
            <a:bevelT w="127000" h="254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1647910" y="5366795"/>
            <a:ext cx="124094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050" dirty="0" smtClean="0"/>
              <a:t>No or low costs</a:t>
            </a:r>
            <a:endParaRPr lang="en-US" sz="1050" dirty="0"/>
          </a:p>
        </p:txBody>
      </p:sp>
      <p:sp>
        <p:nvSpPr>
          <p:cNvPr id="56" name="TextBox 55"/>
          <p:cNvSpPr txBox="1"/>
          <p:nvPr/>
        </p:nvSpPr>
        <p:spPr>
          <a:xfrm>
            <a:off x="2983442" y="5373223"/>
            <a:ext cx="124094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050" dirty="0" smtClean="0"/>
              <a:t>Moderate costs</a:t>
            </a:r>
            <a:endParaRPr lang="en-US" sz="1050" dirty="0"/>
          </a:p>
        </p:txBody>
      </p:sp>
      <p:sp>
        <p:nvSpPr>
          <p:cNvPr id="57" name="TextBox 56"/>
          <p:cNvSpPr txBox="1"/>
          <p:nvPr/>
        </p:nvSpPr>
        <p:spPr>
          <a:xfrm>
            <a:off x="4272854" y="5393627"/>
            <a:ext cx="111718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050" dirty="0" smtClean="0"/>
              <a:t>High Costs</a:t>
            </a:r>
            <a:endParaRPr lang="en-US" sz="1050" dirty="0"/>
          </a:p>
        </p:txBody>
      </p:sp>
      <p:sp>
        <p:nvSpPr>
          <p:cNvPr id="35" name="Rounded Rectangle 34"/>
          <p:cNvSpPr/>
          <p:nvPr/>
        </p:nvSpPr>
        <p:spPr>
          <a:xfrm>
            <a:off x="4619048" y="1693979"/>
            <a:ext cx="1143000" cy="2260670"/>
          </a:xfrm>
          <a:prstGeom prst="roundRect">
            <a:avLst/>
          </a:prstGeom>
          <a:noFill/>
          <a:ln w="317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556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	</a:t>
            </a:r>
          </a:p>
          <a:p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Regional Haze Affected Units in ERCOT</a:t>
            </a:r>
            <a:endParaRPr lang="en-US" sz="2800" dirty="0"/>
          </a:p>
        </p:txBody>
      </p:sp>
      <p:grpSp>
        <p:nvGrpSpPr>
          <p:cNvPr id="2" name="Group 1"/>
          <p:cNvGrpSpPr/>
          <p:nvPr/>
        </p:nvGrpSpPr>
        <p:grpSpPr>
          <a:xfrm>
            <a:off x="1106558" y="723328"/>
            <a:ext cx="6821875" cy="5271448"/>
            <a:chOff x="1106558" y="846160"/>
            <a:chExt cx="6821875" cy="5271448"/>
          </a:xfrm>
        </p:grpSpPr>
        <p:pic>
          <p:nvPicPr>
            <p:cNvPr id="8" name="Content Placeholder 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06558" y="846160"/>
              <a:ext cx="6821875" cy="5271448"/>
            </a:xfrm>
            <a:prstGeom prst="rect">
              <a:avLst/>
            </a:prstGeom>
            <a:ln w="38100" cap="sq">
              <a:noFill/>
              <a:prstDash val="solid"/>
              <a:miter lim="800000"/>
            </a:ln>
            <a:effectLst/>
          </p:spPr>
        </p:pic>
        <p:sp>
          <p:nvSpPr>
            <p:cNvPr id="10" name="TextBox 9"/>
            <p:cNvSpPr txBox="1"/>
            <p:nvPr/>
          </p:nvSpPr>
          <p:spPr>
            <a:xfrm>
              <a:off x="4877656" y="2672318"/>
              <a:ext cx="1185033" cy="2769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lIns="45720" rIns="45720" rtlCol="0">
              <a:spAutoFit/>
            </a:bodyPr>
            <a:lstStyle/>
            <a:p>
              <a:pPr algn="ctr"/>
              <a:r>
                <a:rPr lang="en-US" sz="1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Big Brown 1, 2</a:t>
              </a:r>
              <a:endParaRPr lang="en-US" sz="12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733114" y="3631985"/>
              <a:ext cx="897593" cy="2769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lIns="45720" rIns="45720" rtlCol="0">
              <a:spAutoFit/>
            </a:bodyPr>
            <a:lstStyle/>
            <a:p>
              <a:pPr algn="ctr"/>
              <a:r>
                <a:rPr lang="en-US" sz="12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Sandow</a:t>
              </a:r>
              <a:r>
                <a:rPr lang="en-US" sz="1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4</a:t>
              </a:r>
              <a:endParaRPr lang="en-US" sz="12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234937" y="3674008"/>
              <a:ext cx="1185033" cy="2769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lIns="45720" rIns="45720" rtlCol="0">
              <a:spAutoFit/>
            </a:bodyPr>
            <a:lstStyle/>
            <a:p>
              <a:pPr algn="ctr"/>
              <a:r>
                <a:rPr lang="en-US" sz="1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Limestone 1, 2</a:t>
              </a:r>
              <a:endParaRPr lang="en-US" sz="12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792889" y="4690934"/>
              <a:ext cx="1118618" cy="2769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lIns="45720" rIns="45720" rtlCol="0">
              <a:spAutoFit/>
            </a:bodyPr>
            <a:lstStyle/>
            <a:p>
              <a:pPr algn="ctr"/>
              <a:r>
                <a:rPr lang="en-US" sz="12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Coleto</a:t>
              </a:r>
              <a:r>
                <a:rPr lang="en-US" sz="1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Creek</a:t>
              </a:r>
              <a:endParaRPr lang="en-US" sz="12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165809" y="4385856"/>
              <a:ext cx="944371" cy="2769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lIns="45720" rIns="45720" rtlCol="0">
              <a:spAutoFit/>
            </a:bodyPr>
            <a:lstStyle/>
            <a:p>
              <a:pPr algn="ctr"/>
              <a:r>
                <a:rPr lang="en-US" sz="1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San Miguel</a:t>
              </a:r>
              <a:endParaRPr lang="en-US" sz="12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911507" y="2580892"/>
              <a:ext cx="966079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lIns="45720" rIns="45720" rtlCol="0">
              <a:spAutoFit/>
            </a:bodyPr>
            <a:lstStyle/>
            <a:p>
              <a:pPr algn="ctr"/>
              <a:r>
                <a:rPr lang="en-US" sz="1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Martin Lake 1, 2, 3</a:t>
              </a:r>
              <a:endParaRPr lang="en-US" sz="12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370550" y="2272836"/>
              <a:ext cx="1185033" cy="2769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lIns="45720" rIns="45720" rtlCol="0">
              <a:spAutoFit/>
            </a:bodyPr>
            <a:lstStyle/>
            <a:p>
              <a:pPr algn="ctr"/>
              <a:r>
                <a:rPr lang="en-US" sz="1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Monticello 1, 2</a:t>
              </a:r>
              <a:endParaRPr lang="en-US" sz="12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555583" y="1867475"/>
              <a:ext cx="1185033" cy="2769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lIns="45720" rIns="45720" rtlCol="0">
              <a:spAutoFit/>
            </a:bodyPr>
            <a:lstStyle/>
            <a:p>
              <a:pPr algn="ctr"/>
              <a:r>
                <a:rPr lang="en-US" sz="1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Monticello 3</a:t>
              </a:r>
              <a:endParaRPr lang="en-US" sz="12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8" name="Straight Arrow Connector 17"/>
            <p:cNvCxnSpPr>
              <a:stCxn id="17" idx="2"/>
            </p:cNvCxnSpPr>
            <p:nvPr/>
          </p:nvCxnSpPr>
          <p:spPr>
            <a:xfrm flipH="1">
              <a:off x="6606430" y="2144474"/>
              <a:ext cx="541670" cy="682864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50167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6342009"/>
              </p:ext>
            </p:extLst>
          </p:nvPr>
        </p:nvGraphicFramePr>
        <p:xfrm>
          <a:off x="1034102" y="805231"/>
          <a:ext cx="7904414" cy="5000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Cooling Water Intake Structures Rule</a:t>
            </a:r>
            <a:endParaRPr lang="en-US"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2417823" y="3576995"/>
            <a:ext cx="8739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April 2015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4727276" y="3582113"/>
            <a:ext cx="10342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2018-2020**</a:t>
            </a: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6003626" y="3581370"/>
            <a:ext cx="9156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2018-2022</a:t>
            </a:r>
            <a:endParaRPr lang="en-US" sz="1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519517" y="3582113"/>
            <a:ext cx="9749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2015-2018*</a:t>
            </a:r>
            <a:endParaRPr lang="en-US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6923769" y="3577015"/>
            <a:ext cx="13420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2020-2029; 2030</a:t>
            </a:r>
            <a:endParaRPr lang="en-US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133350" y="3548856"/>
            <a:ext cx="1115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200" b="1" dirty="0" smtClean="0"/>
              <a:t>Compliance Date:</a:t>
            </a:r>
            <a:endParaRPr lang="en-US" sz="12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338582" y="5601384"/>
            <a:ext cx="850061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050" dirty="0" smtClean="0"/>
              <a:t>*Longer timeframes for facilities required to close. Does not include the proposed Steam Electric Effluent Limitation Guidelines (ELG) rule. </a:t>
            </a:r>
          </a:p>
          <a:p>
            <a:pPr lvl="0"/>
            <a:r>
              <a:rPr lang="en-US" sz="1050" dirty="0" smtClean="0"/>
              <a:t>**Subject to timing of final rule</a:t>
            </a:r>
            <a:endParaRPr lang="en-US" sz="1050" dirty="0"/>
          </a:p>
        </p:txBody>
      </p:sp>
      <p:sp>
        <p:nvSpPr>
          <p:cNvPr id="26" name="Oval 25"/>
          <p:cNvSpPr/>
          <p:nvPr/>
        </p:nvSpPr>
        <p:spPr>
          <a:xfrm>
            <a:off x="2717891" y="3301206"/>
            <a:ext cx="274320" cy="274320"/>
          </a:xfrm>
          <a:prstGeom prst="ellipse">
            <a:avLst/>
          </a:prstGeom>
          <a:solidFill>
            <a:srgbClr val="CBD9D5"/>
          </a:solidFill>
          <a:ln>
            <a:noFill/>
          </a:ln>
          <a:effectLst/>
          <a:scene3d>
            <a:camera prst="orthographicFront"/>
            <a:lightRig rig="chilly" dir="t"/>
          </a:scene3d>
          <a:sp3d prstMaterial="translucentPowder">
            <a:bevelT w="127000" h="254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3869267" y="3308994"/>
            <a:ext cx="274320" cy="274320"/>
          </a:xfrm>
          <a:prstGeom prst="ellipse">
            <a:avLst/>
          </a:prstGeom>
          <a:solidFill>
            <a:srgbClr val="CBD9D5"/>
          </a:solidFill>
          <a:ln>
            <a:noFill/>
          </a:ln>
          <a:effectLst/>
          <a:scene3d>
            <a:camera prst="orthographicFront"/>
            <a:lightRig rig="chilly" dir="t"/>
          </a:scene3d>
          <a:sp3d prstMaterial="translucentPowder">
            <a:bevelT w="127000" h="254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5085858" y="3308994"/>
            <a:ext cx="274320" cy="274320"/>
          </a:xfrm>
          <a:prstGeom prst="ellipse">
            <a:avLst/>
          </a:prstGeom>
          <a:solidFill>
            <a:srgbClr val="CBD9D5"/>
          </a:solidFill>
          <a:ln>
            <a:noFill/>
          </a:ln>
          <a:effectLst/>
          <a:scene3d>
            <a:camera prst="orthographicFront"/>
            <a:lightRig rig="chilly" dir="t"/>
          </a:scene3d>
          <a:sp3d prstMaterial="translucentPowder">
            <a:bevelT w="127000" h="254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6294375" y="3305024"/>
            <a:ext cx="274320" cy="274320"/>
          </a:xfrm>
          <a:prstGeom prst="ellipse">
            <a:avLst/>
          </a:prstGeom>
          <a:solidFill>
            <a:schemeClr val="accent1">
              <a:hueOff val="0"/>
              <a:satOff val="0"/>
              <a:lumOff val="0"/>
            </a:schemeClr>
          </a:solidFill>
          <a:ln>
            <a:noFill/>
          </a:ln>
          <a:effectLst/>
          <a:scene3d>
            <a:camera prst="orthographicFront"/>
            <a:lightRig rig="chilly" dir="t"/>
          </a:scene3d>
          <a:sp3d prstMaterial="translucentPowder">
            <a:bevelT w="127000" h="254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7432991" y="3308994"/>
            <a:ext cx="274320" cy="274320"/>
          </a:xfrm>
          <a:prstGeom prst="ellipse">
            <a:avLst/>
          </a:prstGeom>
          <a:solidFill>
            <a:srgbClr val="CBD9D5"/>
          </a:solidFill>
          <a:ln>
            <a:noFill/>
          </a:ln>
          <a:effectLst/>
          <a:scene3d>
            <a:camera prst="orthographicFront"/>
            <a:lightRig rig="chilly" dir="t"/>
          </a:scene3d>
          <a:sp3d prstMaterial="translucentPowder">
            <a:bevelT w="127000" h="254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78084" y="2929731"/>
            <a:ext cx="12409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200" b="1" i="1" dirty="0" smtClean="0"/>
              <a:t>Coal units</a:t>
            </a:r>
            <a:endParaRPr lang="en-US" sz="1200" b="1" i="1" dirty="0"/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1193679" y="3068230"/>
            <a:ext cx="32079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65505" y="3184485"/>
            <a:ext cx="13297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200" b="1" i="1" dirty="0" smtClean="0"/>
              <a:t>Natural gas units</a:t>
            </a:r>
            <a:endParaRPr lang="en-US" sz="1200" b="1" i="1" dirty="0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1193679" y="3430180"/>
            <a:ext cx="32079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142875" y="2691606"/>
            <a:ext cx="11190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200" b="1" dirty="0" smtClean="0"/>
              <a:t>Costs to:</a:t>
            </a:r>
            <a:endParaRPr lang="en-US" sz="1200" b="1" dirty="0"/>
          </a:p>
        </p:txBody>
      </p:sp>
      <p:sp>
        <p:nvSpPr>
          <p:cNvPr id="36" name="Content Placeholder 7"/>
          <p:cNvSpPr txBox="1">
            <a:spLocks/>
          </p:cNvSpPr>
          <p:nvPr/>
        </p:nvSpPr>
        <p:spPr>
          <a:xfrm>
            <a:off x="379664" y="828675"/>
            <a:ext cx="8229600" cy="51165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Requires controls to limit impacts to aquatic life at cooling water intake </a:t>
            </a:r>
            <a:r>
              <a:rPr lang="en-US" sz="2000" dirty="0" smtClean="0"/>
              <a:t>structures</a:t>
            </a:r>
            <a:endParaRPr lang="en-US" sz="2000" dirty="0"/>
          </a:p>
          <a:p>
            <a:pPr marL="0" lvl="0" indent="0" algn="ctr">
              <a:buNone/>
            </a:pPr>
            <a:endParaRPr lang="en-US" sz="20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193679" y="3581369"/>
            <a:ext cx="11560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January 2015</a:t>
            </a:r>
            <a:endParaRPr lang="en-US" sz="1200" i="1" dirty="0" smtClean="0"/>
          </a:p>
        </p:txBody>
      </p:sp>
      <p:sp>
        <p:nvSpPr>
          <p:cNvPr id="3" name="Oval 2"/>
          <p:cNvSpPr/>
          <p:nvPr/>
        </p:nvSpPr>
        <p:spPr>
          <a:xfrm>
            <a:off x="1619249" y="3301205"/>
            <a:ext cx="274320" cy="274320"/>
          </a:xfrm>
          <a:prstGeom prst="ellipse">
            <a:avLst/>
          </a:prstGeom>
          <a:solidFill>
            <a:schemeClr val="accent1">
              <a:hueOff val="0"/>
              <a:satOff val="0"/>
              <a:lumOff val="0"/>
            </a:schemeClr>
          </a:solidFill>
          <a:ln>
            <a:noFill/>
          </a:ln>
          <a:effectLst/>
          <a:scene3d>
            <a:camera prst="orthographicFront"/>
            <a:lightRig rig="chilly" dir="t"/>
          </a:scene3d>
          <a:sp3d prstMaterial="translucentPowder">
            <a:bevelT w="127000" h="254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7241655"/>
              </p:ext>
            </p:extLst>
          </p:nvPr>
        </p:nvGraphicFramePr>
        <p:xfrm>
          <a:off x="1043268" y="3995593"/>
          <a:ext cx="6831490" cy="128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9380"/>
                <a:gridCol w="3306708"/>
                <a:gridCol w="2115402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Status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Compliance Requirements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Next Milestone</a:t>
                      </a:r>
                      <a:endParaRPr lang="en-US" dirty="0"/>
                    </a:p>
                  </a:txBody>
                  <a:tcPr anchor="b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Final rule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spcBef>
                          <a:spcPts val="6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en-US" sz="1800" dirty="0" smtClean="0"/>
                        <a:t>Install or upgrade modified traveling screens and fish return systems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Compliance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2" name="TextBox 41"/>
          <p:cNvSpPr txBox="1"/>
          <p:nvPr/>
        </p:nvSpPr>
        <p:spPr>
          <a:xfrm>
            <a:off x="273528" y="5352895"/>
            <a:ext cx="12409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200" b="1" dirty="0" smtClean="0"/>
              <a:t>Color key:</a:t>
            </a:r>
            <a:endParaRPr lang="en-US" sz="1200" b="1" dirty="0"/>
          </a:p>
        </p:txBody>
      </p:sp>
      <p:sp>
        <p:nvSpPr>
          <p:cNvPr id="43" name="Oval 42"/>
          <p:cNvSpPr/>
          <p:nvPr/>
        </p:nvSpPr>
        <p:spPr>
          <a:xfrm>
            <a:off x="2823422" y="5371332"/>
            <a:ext cx="274320" cy="274320"/>
          </a:xfrm>
          <a:prstGeom prst="ellipse">
            <a:avLst/>
          </a:prstGeom>
          <a:solidFill>
            <a:schemeClr val="accent1">
              <a:hueOff val="0"/>
              <a:satOff val="0"/>
              <a:lumOff val="0"/>
            </a:schemeClr>
          </a:solidFill>
          <a:ln>
            <a:noFill/>
          </a:ln>
          <a:effectLst/>
          <a:scene3d>
            <a:camera prst="orthographicFront"/>
            <a:lightRig rig="chilly" dir="t"/>
          </a:scene3d>
          <a:sp3d prstMaterial="translucentPowder">
            <a:bevelT w="127000" h="254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1482089" y="5339719"/>
            <a:ext cx="274320" cy="274320"/>
          </a:xfrm>
          <a:prstGeom prst="ellipse">
            <a:avLst/>
          </a:prstGeom>
          <a:solidFill>
            <a:srgbClr val="CBD9D5"/>
          </a:solidFill>
          <a:ln>
            <a:noFill/>
          </a:ln>
          <a:effectLst/>
          <a:scene3d>
            <a:camera prst="orthographicFront"/>
            <a:lightRig rig="chilly" dir="t"/>
          </a:scene3d>
          <a:sp3d prstMaterial="translucentPowder">
            <a:bevelT w="127000" h="254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4161089" y="5373223"/>
            <a:ext cx="274320" cy="274320"/>
          </a:xfrm>
          <a:prstGeom prst="ellipse">
            <a:avLst/>
          </a:prstGeom>
          <a:solidFill>
            <a:srgbClr val="C00000"/>
          </a:solidFill>
          <a:ln>
            <a:noFill/>
          </a:ln>
          <a:effectLst/>
          <a:scene3d>
            <a:camera prst="orthographicFront"/>
            <a:lightRig rig="chilly" dir="t"/>
          </a:scene3d>
          <a:sp3d prstMaterial="translucentPowder">
            <a:bevelT w="127000" h="254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1647910" y="5366795"/>
            <a:ext cx="124094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050" dirty="0" smtClean="0"/>
              <a:t>No or low costs</a:t>
            </a:r>
            <a:endParaRPr lang="en-US" sz="1050" dirty="0"/>
          </a:p>
        </p:txBody>
      </p:sp>
      <p:sp>
        <p:nvSpPr>
          <p:cNvPr id="56" name="TextBox 55"/>
          <p:cNvSpPr txBox="1"/>
          <p:nvPr/>
        </p:nvSpPr>
        <p:spPr>
          <a:xfrm>
            <a:off x="2983442" y="5373223"/>
            <a:ext cx="124094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050" dirty="0" smtClean="0"/>
              <a:t>Moderate costs</a:t>
            </a:r>
            <a:endParaRPr lang="en-US" sz="1050" dirty="0"/>
          </a:p>
        </p:txBody>
      </p:sp>
      <p:sp>
        <p:nvSpPr>
          <p:cNvPr id="57" name="TextBox 56"/>
          <p:cNvSpPr txBox="1"/>
          <p:nvPr/>
        </p:nvSpPr>
        <p:spPr>
          <a:xfrm>
            <a:off x="4272854" y="5393627"/>
            <a:ext cx="111718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050" dirty="0" smtClean="0"/>
              <a:t>High Costs</a:t>
            </a:r>
            <a:endParaRPr lang="en-US" sz="1050" dirty="0"/>
          </a:p>
        </p:txBody>
      </p:sp>
      <p:sp>
        <p:nvSpPr>
          <p:cNvPr id="35" name="Rounded Rectangle 34"/>
          <p:cNvSpPr/>
          <p:nvPr/>
        </p:nvSpPr>
        <p:spPr>
          <a:xfrm>
            <a:off x="5874664" y="1693979"/>
            <a:ext cx="1097280" cy="2260670"/>
          </a:xfrm>
          <a:prstGeom prst="roundRect">
            <a:avLst/>
          </a:prstGeom>
          <a:noFill/>
          <a:ln w="317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769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630603"/>
              </p:ext>
            </p:extLst>
          </p:nvPr>
        </p:nvGraphicFramePr>
        <p:xfrm>
          <a:off x="1034102" y="805231"/>
          <a:ext cx="7904414" cy="5000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Clean Power Plan</a:t>
            </a:r>
            <a:endParaRPr lang="en-US"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2417823" y="3576995"/>
            <a:ext cx="8739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April 2015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4727276" y="3582113"/>
            <a:ext cx="10342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2018-2020**</a:t>
            </a: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6003626" y="3581370"/>
            <a:ext cx="9156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2018-2022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3519517" y="3582113"/>
            <a:ext cx="9749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2015-2018*</a:t>
            </a:r>
            <a:endParaRPr lang="en-US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6923769" y="3577015"/>
            <a:ext cx="13420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2020-2029; 2030</a:t>
            </a:r>
            <a:endParaRPr lang="en-US" sz="12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33350" y="3548856"/>
            <a:ext cx="1115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200" b="1" dirty="0" smtClean="0"/>
              <a:t>Compliance Date:</a:t>
            </a:r>
            <a:endParaRPr lang="en-US" sz="12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338582" y="5601384"/>
            <a:ext cx="850061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050" dirty="0" smtClean="0"/>
              <a:t>*Longer timeframes for facilities required to close. Does not include the proposed Steam Electric Effluent Limitation Guidelines (ELG) rule. </a:t>
            </a:r>
          </a:p>
          <a:p>
            <a:pPr lvl="0"/>
            <a:r>
              <a:rPr lang="en-US" sz="1050" dirty="0" smtClean="0"/>
              <a:t>**Subject to timing of final rule</a:t>
            </a:r>
            <a:endParaRPr lang="en-US" sz="1050" dirty="0"/>
          </a:p>
        </p:txBody>
      </p:sp>
      <p:sp>
        <p:nvSpPr>
          <p:cNvPr id="26" name="Oval 25"/>
          <p:cNvSpPr/>
          <p:nvPr/>
        </p:nvSpPr>
        <p:spPr>
          <a:xfrm>
            <a:off x="2717891" y="3301206"/>
            <a:ext cx="274320" cy="274320"/>
          </a:xfrm>
          <a:prstGeom prst="ellipse">
            <a:avLst/>
          </a:prstGeom>
          <a:solidFill>
            <a:srgbClr val="CBD9D5"/>
          </a:solidFill>
          <a:ln>
            <a:noFill/>
          </a:ln>
          <a:effectLst/>
          <a:scene3d>
            <a:camera prst="orthographicFront"/>
            <a:lightRig rig="chilly" dir="t"/>
          </a:scene3d>
          <a:sp3d prstMaterial="translucentPowder">
            <a:bevelT w="127000" h="254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3869267" y="3308994"/>
            <a:ext cx="274320" cy="274320"/>
          </a:xfrm>
          <a:prstGeom prst="ellipse">
            <a:avLst/>
          </a:prstGeom>
          <a:solidFill>
            <a:srgbClr val="CBD9D5"/>
          </a:solidFill>
          <a:ln>
            <a:noFill/>
          </a:ln>
          <a:effectLst/>
          <a:scene3d>
            <a:camera prst="orthographicFront"/>
            <a:lightRig rig="chilly" dir="t"/>
          </a:scene3d>
          <a:sp3d prstMaterial="translucentPowder">
            <a:bevelT w="127000" h="254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5085858" y="3308994"/>
            <a:ext cx="274320" cy="274320"/>
          </a:xfrm>
          <a:prstGeom prst="ellipse">
            <a:avLst/>
          </a:prstGeom>
          <a:solidFill>
            <a:srgbClr val="CBD9D5"/>
          </a:solidFill>
          <a:ln>
            <a:noFill/>
          </a:ln>
          <a:effectLst/>
          <a:scene3d>
            <a:camera prst="orthographicFront"/>
            <a:lightRig rig="chilly" dir="t"/>
          </a:scene3d>
          <a:sp3d prstMaterial="translucentPowder">
            <a:bevelT w="127000" h="254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6294375" y="3305024"/>
            <a:ext cx="274320" cy="274320"/>
          </a:xfrm>
          <a:prstGeom prst="ellipse">
            <a:avLst/>
          </a:prstGeom>
          <a:solidFill>
            <a:schemeClr val="accent1">
              <a:hueOff val="0"/>
              <a:satOff val="0"/>
              <a:lumOff val="0"/>
            </a:schemeClr>
          </a:solidFill>
          <a:ln>
            <a:noFill/>
          </a:ln>
          <a:effectLst/>
          <a:scene3d>
            <a:camera prst="orthographicFront"/>
            <a:lightRig rig="chilly" dir="t"/>
          </a:scene3d>
          <a:sp3d prstMaterial="translucentPowder">
            <a:bevelT w="127000" h="254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7432991" y="3308994"/>
            <a:ext cx="274320" cy="274320"/>
          </a:xfrm>
          <a:prstGeom prst="ellipse">
            <a:avLst/>
          </a:prstGeom>
          <a:solidFill>
            <a:srgbClr val="CBD9D5"/>
          </a:solidFill>
          <a:ln>
            <a:noFill/>
          </a:ln>
          <a:effectLst/>
          <a:scene3d>
            <a:camera prst="orthographicFront"/>
            <a:lightRig rig="chilly" dir="t"/>
          </a:scene3d>
          <a:sp3d prstMaterial="translucentPowder">
            <a:bevelT w="127000" h="254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78084" y="2929731"/>
            <a:ext cx="12409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200" b="1" i="1" dirty="0" smtClean="0"/>
              <a:t>Coal units</a:t>
            </a:r>
            <a:endParaRPr lang="en-US" sz="1200" b="1" i="1" dirty="0"/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1193679" y="3068230"/>
            <a:ext cx="32079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65505" y="3184485"/>
            <a:ext cx="13297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200" b="1" i="1" dirty="0" smtClean="0"/>
              <a:t>Natural gas units</a:t>
            </a:r>
            <a:endParaRPr lang="en-US" sz="1200" b="1" i="1" dirty="0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1193679" y="3430180"/>
            <a:ext cx="32079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142875" y="2691606"/>
            <a:ext cx="11190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200" b="1" dirty="0" smtClean="0"/>
              <a:t>Costs to:</a:t>
            </a:r>
            <a:endParaRPr lang="en-US" sz="1200" b="1" dirty="0"/>
          </a:p>
        </p:txBody>
      </p:sp>
      <p:sp>
        <p:nvSpPr>
          <p:cNvPr id="36" name="Content Placeholder 7"/>
          <p:cNvSpPr txBox="1">
            <a:spLocks/>
          </p:cNvSpPr>
          <p:nvPr/>
        </p:nvSpPr>
        <p:spPr>
          <a:xfrm>
            <a:off x="379664" y="828675"/>
            <a:ext cx="8229600" cy="51165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Sets carbon dioxide emissions limits for existing </a:t>
            </a:r>
            <a:r>
              <a:rPr lang="en-US" sz="2000" dirty="0" smtClean="0"/>
              <a:t>sources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 smtClean="0"/>
              <a:t>EPA separately proposed emissions limits for new/modified sources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93679" y="3581369"/>
            <a:ext cx="11560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January 2015</a:t>
            </a:r>
            <a:endParaRPr lang="en-US" sz="1200" i="1" dirty="0" smtClean="0"/>
          </a:p>
        </p:txBody>
      </p:sp>
      <p:sp>
        <p:nvSpPr>
          <p:cNvPr id="3" name="Oval 2"/>
          <p:cNvSpPr/>
          <p:nvPr/>
        </p:nvSpPr>
        <p:spPr>
          <a:xfrm>
            <a:off x="1619249" y="3301205"/>
            <a:ext cx="274320" cy="274320"/>
          </a:xfrm>
          <a:prstGeom prst="ellipse">
            <a:avLst/>
          </a:prstGeom>
          <a:solidFill>
            <a:schemeClr val="accent1">
              <a:hueOff val="0"/>
              <a:satOff val="0"/>
              <a:lumOff val="0"/>
            </a:schemeClr>
          </a:solidFill>
          <a:ln>
            <a:noFill/>
          </a:ln>
          <a:effectLst/>
          <a:scene3d>
            <a:camera prst="orthographicFront"/>
            <a:lightRig rig="chilly" dir="t"/>
          </a:scene3d>
          <a:sp3d prstMaterial="translucentPowder">
            <a:bevelT w="127000" h="254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5474755"/>
              </p:ext>
            </p:extLst>
          </p:nvPr>
        </p:nvGraphicFramePr>
        <p:xfrm>
          <a:off x="1043268" y="3995593"/>
          <a:ext cx="6831490" cy="128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9380"/>
                <a:gridCol w="3306708"/>
                <a:gridCol w="2115402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Status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Compliance Requirements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Next Milestone</a:t>
                      </a:r>
                      <a:endParaRPr lang="en-US" dirty="0"/>
                    </a:p>
                  </a:txBody>
                  <a:tcPr anchor="b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Proposed rule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spcBef>
                          <a:spcPts val="6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en-US" sz="1800" dirty="0" smtClean="0"/>
                        <a:t>Uncertain, but likely to result in significant reductions in output from coal units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Final rule (projected </a:t>
                      </a:r>
                      <a:r>
                        <a:rPr lang="en-US" dirty="0" smtClean="0"/>
                        <a:t>summer 2015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2" name="TextBox 41"/>
          <p:cNvSpPr txBox="1"/>
          <p:nvPr/>
        </p:nvSpPr>
        <p:spPr>
          <a:xfrm>
            <a:off x="273528" y="5352895"/>
            <a:ext cx="12409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200" b="1" dirty="0" smtClean="0"/>
              <a:t>Color key:</a:t>
            </a:r>
            <a:endParaRPr lang="en-US" sz="1200" b="1" dirty="0"/>
          </a:p>
        </p:txBody>
      </p:sp>
      <p:sp>
        <p:nvSpPr>
          <p:cNvPr id="43" name="Oval 42"/>
          <p:cNvSpPr/>
          <p:nvPr/>
        </p:nvSpPr>
        <p:spPr>
          <a:xfrm>
            <a:off x="2823422" y="5371332"/>
            <a:ext cx="274320" cy="274320"/>
          </a:xfrm>
          <a:prstGeom prst="ellipse">
            <a:avLst/>
          </a:prstGeom>
          <a:solidFill>
            <a:schemeClr val="accent1">
              <a:hueOff val="0"/>
              <a:satOff val="0"/>
              <a:lumOff val="0"/>
            </a:schemeClr>
          </a:solidFill>
          <a:ln>
            <a:noFill/>
          </a:ln>
          <a:effectLst/>
          <a:scene3d>
            <a:camera prst="orthographicFront"/>
            <a:lightRig rig="chilly" dir="t"/>
          </a:scene3d>
          <a:sp3d prstMaterial="translucentPowder">
            <a:bevelT w="127000" h="254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1482089" y="5339719"/>
            <a:ext cx="274320" cy="274320"/>
          </a:xfrm>
          <a:prstGeom prst="ellipse">
            <a:avLst/>
          </a:prstGeom>
          <a:solidFill>
            <a:srgbClr val="CBD9D5"/>
          </a:solidFill>
          <a:ln>
            <a:noFill/>
          </a:ln>
          <a:effectLst/>
          <a:scene3d>
            <a:camera prst="orthographicFront"/>
            <a:lightRig rig="chilly" dir="t"/>
          </a:scene3d>
          <a:sp3d prstMaterial="translucentPowder">
            <a:bevelT w="127000" h="254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4161089" y="5373223"/>
            <a:ext cx="274320" cy="274320"/>
          </a:xfrm>
          <a:prstGeom prst="ellipse">
            <a:avLst/>
          </a:prstGeom>
          <a:solidFill>
            <a:srgbClr val="C00000"/>
          </a:solidFill>
          <a:ln>
            <a:noFill/>
          </a:ln>
          <a:effectLst/>
          <a:scene3d>
            <a:camera prst="orthographicFront"/>
            <a:lightRig rig="chilly" dir="t"/>
          </a:scene3d>
          <a:sp3d prstMaterial="translucentPowder">
            <a:bevelT w="127000" h="254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1647910" y="5366795"/>
            <a:ext cx="124094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050" dirty="0" smtClean="0"/>
              <a:t>No or low costs</a:t>
            </a:r>
            <a:endParaRPr lang="en-US" sz="1050" dirty="0"/>
          </a:p>
        </p:txBody>
      </p:sp>
      <p:sp>
        <p:nvSpPr>
          <p:cNvPr id="56" name="TextBox 55"/>
          <p:cNvSpPr txBox="1"/>
          <p:nvPr/>
        </p:nvSpPr>
        <p:spPr>
          <a:xfrm>
            <a:off x="2983442" y="5373223"/>
            <a:ext cx="124094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050" dirty="0" smtClean="0"/>
              <a:t>Moderate costs</a:t>
            </a:r>
            <a:endParaRPr lang="en-US" sz="1050" dirty="0"/>
          </a:p>
        </p:txBody>
      </p:sp>
      <p:sp>
        <p:nvSpPr>
          <p:cNvPr id="57" name="TextBox 56"/>
          <p:cNvSpPr txBox="1"/>
          <p:nvPr/>
        </p:nvSpPr>
        <p:spPr>
          <a:xfrm>
            <a:off x="4272854" y="5393627"/>
            <a:ext cx="111718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050" dirty="0" smtClean="0"/>
              <a:t>High Costs</a:t>
            </a:r>
            <a:endParaRPr lang="en-US" sz="1050" dirty="0"/>
          </a:p>
        </p:txBody>
      </p:sp>
      <p:sp>
        <p:nvSpPr>
          <p:cNvPr id="35" name="Rounded Rectangle 34"/>
          <p:cNvSpPr/>
          <p:nvPr/>
        </p:nvSpPr>
        <p:spPr>
          <a:xfrm>
            <a:off x="6993799" y="1693979"/>
            <a:ext cx="1272003" cy="2260670"/>
          </a:xfrm>
          <a:prstGeom prst="roundRect">
            <a:avLst/>
          </a:prstGeom>
          <a:noFill/>
          <a:ln w="317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217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B6F2769-7194-4217-93D3-3AF3A4742282}">
  <ds:schemaRefs>
    <ds:schemaRef ds:uri="http://purl.org/dc/dcmitype/"/>
    <ds:schemaRef ds:uri="http://schemas.microsoft.com/office/2006/documentManagement/types"/>
    <ds:schemaRef ds:uri="http://purl.org/dc/elements/1.1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c34af464-7aa1-4edd-9be4-83dffc1cb926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12317</TotalTime>
  <Words>1227</Words>
  <Application>Microsoft Office PowerPoint</Application>
  <PresentationFormat>On-screen Show (4:3)</PresentationFormat>
  <Paragraphs>269</Paragraphs>
  <Slides>13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Office Theme</vt:lpstr>
      <vt:lpstr>Custom Design</vt:lpstr>
      <vt:lpstr>1_Office Theme</vt:lpstr>
      <vt:lpstr>2_Office Theme</vt:lpstr>
      <vt:lpstr>PowerPoint Presentation</vt:lpstr>
      <vt:lpstr>Environmental Regulations</vt:lpstr>
      <vt:lpstr>Cross-State Air Pollution Rule</vt:lpstr>
      <vt:lpstr>Mercury and Air Toxics Standards</vt:lpstr>
      <vt:lpstr>Ash Disposal Rule</vt:lpstr>
      <vt:lpstr>Regional Haze</vt:lpstr>
      <vt:lpstr>Regional Haze Affected Units in ERCOT</vt:lpstr>
      <vt:lpstr>Cooling Water Intake Structures Rule</vt:lpstr>
      <vt:lpstr>Clean Power Plan</vt:lpstr>
      <vt:lpstr>Ozone National Ambient Air Quality Standards </vt:lpstr>
      <vt:lpstr>Current ERCOT Fleet</vt:lpstr>
      <vt:lpstr>Capacity at Risk from CSAPR and Regional Haze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Lazarus, Dana</cp:lastModifiedBy>
  <cp:revision>310</cp:revision>
  <cp:lastPrinted>2015-05-13T13:23:33Z</cp:lastPrinted>
  <dcterms:created xsi:type="dcterms:W3CDTF">2010-04-12T23:12:02Z</dcterms:created>
  <dcterms:modified xsi:type="dcterms:W3CDTF">2015-07-27T18:24:47Z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</Properties>
</file>