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13"/>
  </p:notesMasterIdLst>
  <p:handoutMasterIdLst>
    <p:handoutMasterId r:id="rId14"/>
  </p:handoutMasterIdLst>
  <p:sldIdLst>
    <p:sldId id="621" r:id="rId5"/>
    <p:sldId id="638" r:id="rId6"/>
    <p:sldId id="639" r:id="rId7"/>
    <p:sldId id="637" r:id="rId8"/>
    <p:sldId id="631" r:id="rId9"/>
    <p:sldId id="634" r:id="rId10"/>
    <p:sldId id="633" r:id="rId11"/>
    <p:sldId id="636" r:id="rId12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ja 111814" initials="MJ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DEB"/>
    <a:srgbClr val="C4E3E1"/>
    <a:srgbClr val="CBD9D5"/>
    <a:srgbClr val="55BAB7"/>
    <a:srgbClr val="008373"/>
    <a:srgbClr val="C26508"/>
    <a:srgbClr val="00385E"/>
    <a:srgbClr val="005386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1238" autoAdjust="0"/>
  </p:normalViewPr>
  <p:slideViewPr>
    <p:cSldViewPr snapToGrid="0" snapToObjects="1">
      <p:cViewPr>
        <p:scale>
          <a:sx n="90" d="100"/>
          <a:sy n="90" d="100"/>
        </p:scale>
        <p:origin x="-21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D927E2-FFDB-4897-B6DB-247925A8EE18}" type="datetimeFigureOut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15E004-926F-44A4-8A66-1FE280300B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873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CA7013-26B0-4B2C-8441-131EF42B558D}" type="datetimeFigureOut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CEC152-A146-40F3-A7CE-5B298286BE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52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0FDE92-7DF1-43D2-8F29-2BC9BBE1F51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Bias is assumed as 1%</a:t>
            </a:r>
            <a:r>
              <a:rPr lang="en-US" baseline="0" dirty="0" smtClean="0"/>
              <a:t> of system load at the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EC152-A146-40F3-A7CE-5B298286BE1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27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Peak hours 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H7-H22 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each month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EC152-A146-40F3-A7CE-5B298286BE1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182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80203-C688-401A-8B03-151E23A028EB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BFD022D-6259-4725-8CC0-F531A4295C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03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0CDEB42-B279-4F67-A065-B5CE5EFF1B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C6D08-A1C1-4C4F-99BD-B8D522B28CCF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5C54D-4FD5-4397-935B-BAB98509321E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F840-2C0A-43AE-9FCD-9932450F68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24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6A3B1C-3E8B-400D-9819-688170EC2580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46FEA8-DE8D-4CDD-81D7-2B4FA03B9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96" r:id="rId1"/>
    <p:sldLayoutId id="2147493597" r:id="rId2"/>
    <p:sldLayoutId id="214749359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244475"/>
            <a:ext cx="7727950" cy="3554714"/>
            <a:chOff x="603250" y="546100"/>
            <a:chExt cx="7727950" cy="3553325"/>
          </a:xfrm>
        </p:grpSpPr>
        <p:pic>
          <p:nvPicPr>
            <p:cNvPr id="5124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196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3600" b="1" dirty="0" smtClean="0"/>
                <a:t>FAST CBA AS Quantities</a:t>
              </a:r>
              <a:endParaRPr lang="en-US" altLang="en-US" sz="2800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 </a:t>
              </a:r>
              <a:endParaRPr lang="en-US" altLang="en-US" sz="18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103"/>
              <a:ext cx="6286500" cy="12695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F773A4-5417-4D2A-AE88-D5BAB771A90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2800" dirty="0" smtClean="0"/>
              <a:t>Current and </a:t>
            </a:r>
            <a:r>
              <a:rPr lang="en-US" altLang="en-US" sz="2800" dirty="0"/>
              <a:t>p</a:t>
            </a:r>
            <a:r>
              <a:rPr lang="en-US" altLang="en-US" sz="2800" dirty="0" smtClean="0"/>
              <a:t>roposed Future Ancillary Services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0" y="681038"/>
            <a:ext cx="5067300" cy="528161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013" y="665163"/>
            <a:ext cx="3243262" cy="528002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413" y="1152525"/>
            <a:ext cx="2957512" cy="58261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4925" y="642938"/>
            <a:ext cx="1082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681038"/>
            <a:ext cx="12493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Proposed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64000" y="2667000"/>
            <a:ext cx="2662238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24313" y="3344863"/>
            <a:ext cx="2663825" cy="358775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8600" y="3752850"/>
            <a:ext cx="2662238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87813" y="5570538"/>
            <a:ext cx="2663825" cy="273050"/>
          </a:xfrm>
          <a:prstGeom prst="rect">
            <a:avLst/>
          </a:prstGeom>
          <a:solidFill>
            <a:srgbClr val="056BB8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Synchronous Inertial Response</a:t>
            </a:r>
          </a:p>
        </p:txBody>
      </p:sp>
      <p:cxnSp>
        <p:nvCxnSpPr>
          <p:cNvPr id="9229" name="Elbow Connector 14"/>
          <p:cNvCxnSpPr>
            <a:cxnSpLocks noChangeShapeType="1"/>
          </p:cNvCxnSpPr>
          <p:nvPr/>
        </p:nvCxnSpPr>
        <p:spPr bwMode="auto">
          <a:xfrm flipV="1">
            <a:off x="1990725" y="2954338"/>
            <a:ext cx="2033588" cy="569912"/>
          </a:xfrm>
          <a:prstGeom prst="bentConnector3">
            <a:avLst>
              <a:gd name="adj1" fmla="val 50583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Elbow Connector 15"/>
          <p:cNvCxnSpPr>
            <a:cxnSpLocks noChangeShapeType="1"/>
          </p:cNvCxnSpPr>
          <p:nvPr/>
        </p:nvCxnSpPr>
        <p:spPr bwMode="auto">
          <a:xfrm>
            <a:off x="1990725" y="3524250"/>
            <a:ext cx="2073275" cy="520700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Straight Arrow Connector 16"/>
          <p:cNvCxnSpPr>
            <a:cxnSpLocks noChangeShapeType="1"/>
          </p:cNvCxnSpPr>
          <p:nvPr/>
        </p:nvCxnSpPr>
        <p:spPr bwMode="auto">
          <a:xfrm>
            <a:off x="3336925" y="1735138"/>
            <a:ext cx="582613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2" name="Straight Arrow Connector 17"/>
          <p:cNvCxnSpPr>
            <a:cxnSpLocks noChangeShapeType="1"/>
            <a:endCxn id="12" idx="1"/>
          </p:cNvCxnSpPr>
          <p:nvPr/>
        </p:nvCxnSpPr>
        <p:spPr bwMode="auto">
          <a:xfrm>
            <a:off x="2455863" y="3524250"/>
            <a:ext cx="1568450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4068763" y="4692650"/>
            <a:ext cx="2662237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1</a:t>
            </a: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6934200" y="1627188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Mostly unchanged</a:t>
            </a: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6751638" y="2646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59.8 Hz, Limited duration</a:t>
            </a: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6740525" y="3027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59.7 Hz, Longer duration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8600" y="3000375"/>
            <a:ext cx="2733675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24313" y="4056063"/>
            <a:ext cx="2652712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2</a:t>
            </a:r>
          </a:p>
        </p:txBody>
      </p:sp>
      <p:sp>
        <p:nvSpPr>
          <p:cNvPr id="25" name="TextBox 50"/>
          <p:cNvSpPr txBox="1">
            <a:spLocks noChangeArrowheads="1"/>
          </p:cNvSpPr>
          <p:nvPr/>
        </p:nvSpPr>
        <p:spPr bwMode="auto">
          <a:xfrm>
            <a:off x="6772275" y="3736975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6" name="TextBox 52"/>
          <p:cNvSpPr txBox="1">
            <a:spLocks noChangeArrowheads="1"/>
          </p:cNvSpPr>
          <p:nvPr/>
        </p:nvSpPr>
        <p:spPr bwMode="auto">
          <a:xfrm>
            <a:off x="6731000" y="40560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Manually dispatched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64000" y="5062538"/>
            <a:ext cx="2667000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2</a:t>
            </a:r>
          </a:p>
        </p:txBody>
      </p:sp>
      <p:sp>
        <p:nvSpPr>
          <p:cNvPr id="28" name="TextBox 58"/>
          <p:cNvSpPr txBox="1">
            <a:spLocks noChangeArrowheads="1"/>
          </p:cNvSpPr>
          <p:nvPr/>
        </p:nvSpPr>
        <p:spPr bwMode="auto">
          <a:xfrm>
            <a:off x="6751638" y="4719638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6740525" y="50593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Manually dispatched</a:t>
            </a:r>
          </a:p>
        </p:txBody>
      </p:sp>
      <p:cxnSp>
        <p:nvCxnSpPr>
          <p:cNvPr id="9244" name="Straight Arrow Connector 29"/>
          <p:cNvCxnSpPr>
            <a:cxnSpLocks noChangeShapeType="1"/>
            <a:stCxn id="32" idx="3"/>
          </p:cNvCxnSpPr>
          <p:nvPr/>
        </p:nvCxnSpPr>
        <p:spPr bwMode="auto">
          <a:xfrm>
            <a:off x="2452688" y="5013325"/>
            <a:ext cx="1622425" cy="4763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Box 61"/>
          <p:cNvSpPr txBox="1">
            <a:spLocks noChangeArrowheads="1"/>
          </p:cNvSpPr>
          <p:nvPr/>
        </p:nvSpPr>
        <p:spPr bwMode="auto">
          <a:xfrm>
            <a:off x="6740525" y="553561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Ongoing development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41425" y="4737100"/>
            <a:ext cx="1211263" cy="552450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66813" y="3236913"/>
            <a:ext cx="1220787" cy="552450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413" y="1781175"/>
            <a:ext cx="2957512" cy="61436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919538" y="1131888"/>
            <a:ext cx="2992437" cy="582612"/>
          </a:xfrm>
          <a:prstGeom prst="rect">
            <a:avLst/>
          </a:prstGeom>
          <a:solidFill>
            <a:srgbClr val="FDC709">
              <a:lumMod val="40000"/>
              <a:lumOff val="60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919538" y="1781175"/>
            <a:ext cx="2992437" cy="614363"/>
          </a:xfrm>
          <a:prstGeom prst="rect">
            <a:avLst/>
          </a:prstGeom>
          <a:solidFill>
            <a:srgbClr val="E5E5E2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39D407-7E72-45E6-8FEB-6A7967C97A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Quantities are based on hourly system inertia from 2016 simulation in </a:t>
            </a:r>
            <a:r>
              <a:rPr lang="en-US" dirty="0" err="1" smtClean="0"/>
              <a:t>Plexos</a:t>
            </a:r>
            <a:r>
              <a:rPr lang="en-US" dirty="0" smtClean="0"/>
              <a:t>, 8760 values</a:t>
            </a:r>
          </a:p>
          <a:p>
            <a:r>
              <a:rPr lang="en-US" dirty="0" smtClean="0"/>
              <a:t>Hourly system inertia is matched to one of 12 cases and corresponding RRS, PFR/FFR quantities and FFR to PFR equivalency ratio are selected for each hour. </a:t>
            </a:r>
          </a:p>
          <a:p>
            <a:r>
              <a:rPr lang="en-US" dirty="0" smtClean="0"/>
              <a:t>Minimum RRS from generation or minimum PFR is based on NERC BAL-003 IFRO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RRS, PFR/FFR Quantities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433043"/>
              </p:ext>
            </p:extLst>
          </p:nvPr>
        </p:nvGraphicFramePr>
        <p:xfrm>
          <a:off x="287079" y="3769241"/>
          <a:ext cx="8633639" cy="2429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9074"/>
                <a:gridCol w="606056"/>
                <a:gridCol w="584790"/>
                <a:gridCol w="574158"/>
                <a:gridCol w="595424"/>
                <a:gridCol w="584790"/>
                <a:gridCol w="574158"/>
                <a:gridCol w="606056"/>
                <a:gridCol w="584791"/>
                <a:gridCol w="574158"/>
                <a:gridCol w="648586"/>
                <a:gridCol w="669851"/>
                <a:gridCol w="701747"/>
              </a:tblGrid>
              <a:tr h="2334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Case3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Case4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Case5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Case6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Case7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Case8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Case9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Case10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</a:tr>
              <a:tr h="352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Inertia, GWs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</a:tr>
              <a:tr h="4803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Eq. Ratio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1.13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</a:tr>
              <a:tr h="681778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PFR Requirement (no FFR), MW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5200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4700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3750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3370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</a:tr>
              <a:tr h="681778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 PFR Requirement, MW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1240</a:t>
                      </a:r>
                    </a:p>
                  </a:txBody>
                  <a:tcPr marL="7279" marR="7279" marT="727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866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RRS </a:t>
            </a:r>
            <a:r>
              <a:rPr lang="en-US" dirty="0" smtClean="0"/>
              <a:t>Vs </a:t>
            </a:r>
            <a:r>
              <a:rPr lang="en-US" dirty="0" smtClean="0"/>
              <a:t>PFR/FFR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673779"/>
              </p:ext>
            </p:extLst>
          </p:nvPr>
        </p:nvGraphicFramePr>
        <p:xfrm>
          <a:off x="457200" y="765544"/>
          <a:ext cx="8304030" cy="503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058"/>
                <a:gridCol w="2890792"/>
                <a:gridCol w="2521180"/>
              </a:tblGrid>
              <a:tr h="87108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Current -2016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FAS-2016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Minimum RRS</a:t>
                      </a:r>
                      <a:r>
                        <a:rPr lang="en-US" baseline="0" dirty="0" smtClean="0"/>
                        <a:t> /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Minimum PFR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1240 MW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318">
                <a:tc>
                  <a:txBody>
                    <a:bodyPr/>
                    <a:lstStyle/>
                    <a:p>
                      <a:r>
                        <a:rPr lang="en-US" dirty="0" smtClean="0"/>
                        <a:t>RRS</a:t>
                      </a:r>
                      <a:r>
                        <a:rPr lang="en-US" baseline="0" dirty="0" smtClean="0"/>
                        <a:t> quantities w/o Load Resources on UFR / </a:t>
                      </a:r>
                    </a:p>
                    <a:p>
                      <a:r>
                        <a:rPr lang="en-US" dirty="0" smtClean="0"/>
                        <a:t>PFR quantities</a:t>
                      </a:r>
                      <a:r>
                        <a:rPr lang="en-US" baseline="0" dirty="0" smtClean="0"/>
                        <a:t> w/o </a:t>
                      </a:r>
                      <a:r>
                        <a:rPr lang="en-US" baseline="0" dirty="0" smtClean="0"/>
                        <a:t>FFR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Quantity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in Current and FAS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Same Quantity</a:t>
                      </a:r>
                      <a:r>
                        <a:rPr lang="en-US" baseline="0" dirty="0" smtClean="0"/>
                        <a:t> in Current and FAS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73">
                <a:tc>
                  <a:txBody>
                    <a:bodyPr/>
                    <a:lstStyle/>
                    <a:p>
                      <a:r>
                        <a:rPr lang="en-US" dirty="0" smtClean="0"/>
                        <a:t>FFR1 </a:t>
                      </a:r>
                      <a:r>
                        <a:rPr lang="en-US" dirty="0" smtClean="0"/>
                        <a:t>participation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733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Load Resources on UFR / </a:t>
                      </a:r>
                      <a:r>
                        <a:rPr lang="en-US" dirty="0" smtClean="0"/>
                        <a:t>FFR participation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Limited to 50</a:t>
                      </a:r>
                      <a:r>
                        <a:rPr lang="en-US" dirty="0" smtClean="0"/>
                        <a:t>%, considering Equivalency</a:t>
                      </a:r>
                      <a:r>
                        <a:rPr lang="en-US" baseline="0" dirty="0" smtClean="0"/>
                        <a:t> Ratio</a:t>
                      </a:r>
                      <a:endParaRPr lang="en-US" b="1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Beside</a:t>
                      </a:r>
                      <a:r>
                        <a:rPr lang="en-US" baseline="0" dirty="0" smtClean="0"/>
                        <a:t> minimum </a:t>
                      </a:r>
                      <a:r>
                        <a:rPr lang="en-US" baseline="0" dirty="0" smtClean="0"/>
                        <a:t>PFR, </a:t>
                      </a:r>
                      <a:r>
                        <a:rPr lang="en-US" baseline="0" dirty="0" smtClean="0"/>
                        <a:t>the rest </a:t>
                      </a:r>
                      <a:r>
                        <a:rPr lang="en-US" baseline="0" dirty="0" smtClean="0"/>
                        <a:t>can come from </a:t>
                      </a:r>
                      <a:r>
                        <a:rPr lang="en-US" baseline="0" dirty="0" smtClean="0"/>
                        <a:t>FFR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522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Resources participation </a:t>
                      </a:r>
                      <a:r>
                        <a:rPr lang="en-US" baseline="0" dirty="0" smtClean="0"/>
                        <a:t>factor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73">
                <a:tc>
                  <a:txBody>
                    <a:bodyPr/>
                    <a:lstStyle/>
                    <a:p>
                      <a:r>
                        <a:rPr lang="en-US" dirty="0" smtClean="0"/>
                        <a:t>Limit</a:t>
                      </a:r>
                      <a:r>
                        <a:rPr lang="en-US" baseline="0" dirty="0" smtClean="0"/>
                        <a:t> on </a:t>
                      </a:r>
                      <a:r>
                        <a:rPr lang="en-US" baseline="0" dirty="0" smtClean="0"/>
                        <a:t>Generators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r>
                        <a:rPr lang="en-US" dirty="0" smtClean="0"/>
                        <a:t>% of HSL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r>
                        <a:rPr lang="en-US" dirty="0" smtClean="0"/>
                        <a:t>% of HSL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08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4814359"/>
          </a:xfrm>
        </p:spPr>
        <p:txBody>
          <a:bodyPr/>
          <a:lstStyle/>
          <a:p>
            <a:r>
              <a:rPr lang="en-US" dirty="0" smtClean="0"/>
              <a:t>Regulation quantities are determined for hours 1-24 for every month, as per current AS methodology;</a:t>
            </a:r>
          </a:p>
          <a:p>
            <a:r>
              <a:rPr lang="en-US" dirty="0" smtClean="0"/>
              <a:t>Hourly Load/Wind/Solar outputs </a:t>
            </a:r>
            <a:r>
              <a:rPr lang="en-US" dirty="0" smtClean="0"/>
              <a:t>in the 2016-basecase were interpolated into minute-by-minute </a:t>
            </a:r>
            <a:r>
              <a:rPr lang="en-US" dirty="0" smtClean="0"/>
              <a:t>profiles</a:t>
            </a:r>
            <a:endParaRPr lang="en-US" dirty="0" smtClean="0"/>
          </a:p>
          <a:p>
            <a:r>
              <a:rPr lang="en-US" dirty="0" smtClean="0"/>
              <a:t>Regulation requirement is based on 98.8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percentile of </a:t>
            </a:r>
            <a:r>
              <a:rPr lang="en-US" dirty="0" smtClean="0"/>
              <a:t>5-min </a:t>
            </a:r>
            <a:r>
              <a:rPr lang="en-US" dirty="0" smtClean="0"/>
              <a:t>change in net load (load-wind generation-solar generation)</a:t>
            </a:r>
          </a:p>
          <a:p>
            <a:r>
              <a:rPr lang="en-US" dirty="0" smtClean="0"/>
              <a:t>Regulation </a:t>
            </a:r>
            <a:r>
              <a:rPr lang="en-US" dirty="0" smtClean="0"/>
              <a:t>quantities are identical for Current and Future AS framework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Regulation Quantities (FAS/Current)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22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12 inertia cases ERCOT identified the lowest settling </a:t>
            </a:r>
            <a:r>
              <a:rPr lang="en-US" dirty="0"/>
              <a:t>frequency (point B) based on </a:t>
            </a:r>
            <a:r>
              <a:rPr lang="en-US" dirty="0" smtClean="0"/>
              <a:t>a single </a:t>
            </a:r>
            <a:r>
              <a:rPr lang="en-US" dirty="0"/>
              <a:t>unit </a:t>
            </a:r>
            <a:r>
              <a:rPr lang="en-US" dirty="0" smtClean="0"/>
              <a:t>trip, with frequency nadir above 59.7 Hz, i.e. no </a:t>
            </a:r>
            <a:r>
              <a:rPr lang="en-US" dirty="0"/>
              <a:t>tripping </a:t>
            </a:r>
            <a:r>
              <a:rPr lang="en-US" dirty="0" smtClean="0"/>
              <a:t>Load Resources on UFR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CRS </a:t>
            </a:r>
            <a:r>
              <a:rPr lang="en-US" dirty="0" smtClean="0"/>
              <a:t>requirements are </a:t>
            </a:r>
            <a:r>
              <a:rPr lang="en-US" dirty="0" smtClean="0"/>
              <a:t>calculated as amount </a:t>
            </a:r>
            <a:r>
              <a:rPr lang="en-US" dirty="0" smtClean="0"/>
              <a:t>of reserves required to restore frequency within normal </a:t>
            </a:r>
            <a:r>
              <a:rPr lang="en-US" dirty="0" smtClean="0"/>
              <a:t>bounds </a:t>
            </a:r>
          </a:p>
          <a:p>
            <a:r>
              <a:rPr lang="en-US" dirty="0" smtClean="0"/>
              <a:t>For </a:t>
            </a:r>
            <a:r>
              <a:rPr lang="en-US" dirty="0"/>
              <a:t>each hour, based on inertia conditions identify CRS </a:t>
            </a:r>
            <a:r>
              <a:rPr lang="en-US" dirty="0" smtClean="0"/>
              <a:t>requirement as: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CRS </a:t>
            </a:r>
            <a:r>
              <a:rPr lang="en-US" b="1" dirty="0" err="1" smtClean="0"/>
              <a:t>Req</a:t>
            </a:r>
            <a:r>
              <a:rPr lang="en-US" b="1" dirty="0" smtClean="0"/>
              <a:t>=(</a:t>
            </a:r>
            <a:r>
              <a:rPr lang="en-US" b="1" dirty="0" err="1" smtClean="0"/>
              <a:t>f</a:t>
            </a:r>
            <a:r>
              <a:rPr lang="en-US" b="1" baseline="-25000" dirty="0" err="1" smtClean="0"/>
              <a:t>normal</a:t>
            </a:r>
            <a:r>
              <a:rPr lang="en-US" b="1" dirty="0" err="1" smtClean="0"/>
              <a:t>-f</a:t>
            </a:r>
            <a:r>
              <a:rPr lang="en-US" b="1" baseline="-25000" dirty="0" err="1" smtClean="0"/>
              <a:t>point</a:t>
            </a:r>
            <a:r>
              <a:rPr lang="en-US" b="1" baseline="-25000" dirty="0" smtClean="0"/>
              <a:t> B</a:t>
            </a:r>
            <a:r>
              <a:rPr lang="en-US" b="1" dirty="0" smtClean="0"/>
              <a:t>)*bias*10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Contingency Reserve Service – FAS Only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527846"/>
              </p:ext>
            </p:extLst>
          </p:nvPr>
        </p:nvGraphicFramePr>
        <p:xfrm>
          <a:off x="265810" y="2481344"/>
          <a:ext cx="8633639" cy="1595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9074"/>
                <a:gridCol w="606056"/>
                <a:gridCol w="584790"/>
                <a:gridCol w="574158"/>
                <a:gridCol w="595424"/>
                <a:gridCol w="584790"/>
                <a:gridCol w="574158"/>
                <a:gridCol w="606056"/>
                <a:gridCol w="584791"/>
                <a:gridCol w="574158"/>
                <a:gridCol w="648586"/>
                <a:gridCol w="669851"/>
                <a:gridCol w="701747"/>
              </a:tblGrid>
              <a:tr h="206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Case3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Case4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Case5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Case6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Case7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Case8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Case9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Case10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Case11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Case12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373"/>
                    </a:solidFill>
                  </a:tcPr>
                </a:tc>
              </a:tr>
              <a:tr h="334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Inertia, GWs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EB"/>
                    </a:solidFill>
                  </a:tcPr>
                </a:tc>
              </a:tr>
              <a:tr h="4560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Eq. Ratio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1.13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9D5"/>
                    </a:solidFill>
                  </a:tcPr>
                </a:tc>
              </a:tr>
              <a:tr h="583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Point B frequency,</a:t>
                      </a:r>
                      <a:r>
                        <a:rPr lang="en-US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b="1" u="none" strike="noStrike" dirty="0" smtClean="0">
                          <a:effectLst/>
                        </a:rPr>
                        <a:t>Hz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59.79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59.76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73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4910052"/>
          </a:xfrm>
        </p:spPr>
        <p:txBody>
          <a:bodyPr/>
          <a:lstStyle/>
          <a:p>
            <a:r>
              <a:rPr lang="en-US" dirty="0" smtClean="0"/>
              <a:t>NSRS is determined for 6 four-hourly blocks for </a:t>
            </a:r>
            <a:r>
              <a:rPr lang="en-US" dirty="0" smtClean="0"/>
              <a:t>each month as per current AS methodology</a:t>
            </a:r>
            <a:endParaRPr lang="en-US" dirty="0" smtClean="0"/>
          </a:p>
          <a:p>
            <a:r>
              <a:rPr lang="en-US" dirty="0" smtClean="0"/>
              <a:t>NSRS </a:t>
            </a:r>
            <a:r>
              <a:rPr lang="en-US" dirty="0" smtClean="0"/>
              <a:t>is determined </a:t>
            </a:r>
            <a:r>
              <a:rPr lang="en-US" dirty="0"/>
              <a:t>as 95th percentile of net load forecast error (load forecast error- wind forecast error) </a:t>
            </a:r>
            <a:r>
              <a:rPr lang="en-US" dirty="0" smtClean="0"/>
              <a:t>minus corresponding regulation-up </a:t>
            </a:r>
            <a:r>
              <a:rPr lang="en-US" dirty="0" smtClean="0"/>
              <a:t>requirement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maximum of NSRS is set at 2000 MW and with a floor at 1375MW for </a:t>
            </a:r>
            <a:r>
              <a:rPr lang="en-US" dirty="0"/>
              <a:t>peak hours.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NSRS- Current 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SRS is determined </a:t>
            </a:r>
            <a:r>
              <a:rPr lang="en-US" dirty="0" smtClean="0"/>
              <a:t>based on </a:t>
            </a:r>
            <a:r>
              <a:rPr lang="en-US" dirty="0" smtClean="0"/>
              <a:t>95</a:t>
            </a:r>
            <a:r>
              <a:rPr lang="en-US" baseline="30000" dirty="0" smtClean="0"/>
              <a:t>th</a:t>
            </a:r>
            <a:r>
              <a:rPr lang="en-US" dirty="0" smtClean="0"/>
              <a:t> percentile of net load forecast error minus the other </a:t>
            </a:r>
            <a:r>
              <a:rPr lang="en-US" dirty="0" smtClean="0"/>
              <a:t>upwards ancillary </a:t>
            </a:r>
            <a:r>
              <a:rPr lang="en-US" dirty="0" smtClean="0"/>
              <a:t>service capacity. </a:t>
            </a:r>
          </a:p>
          <a:p>
            <a:r>
              <a:rPr lang="en-US" dirty="0" smtClean="0"/>
              <a:t>No concept of floors</a:t>
            </a:r>
          </a:p>
          <a:p>
            <a:r>
              <a:rPr lang="en-US" dirty="0" smtClean="0"/>
              <a:t>Out of 8760 Hours, only 67 hours had non-zero SRS requirements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 – FAS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DEB42-B279-4F67-A065-B5CE5EFF1B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9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D6BB0E-2C1C-4F26-95E5-07AC929C723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c34af464-7aa1-4edd-9be4-83dffc1cb926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34818</TotalTime>
  <Words>632</Words>
  <Application>Microsoft Office PowerPoint</Application>
  <PresentationFormat>On-screen Show (4:3)</PresentationFormat>
  <Paragraphs>214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Current and proposed Future Ancillary Services</vt:lpstr>
      <vt:lpstr>RRS, PFR/FFR Quantities</vt:lpstr>
      <vt:lpstr>Assumptions RRS Vs PFR/FFR</vt:lpstr>
      <vt:lpstr>Regulation Quantities (FAS/Current)</vt:lpstr>
      <vt:lpstr>Contingency Reserve Service – FAS Only</vt:lpstr>
      <vt:lpstr>NSRS- Current AS</vt:lpstr>
      <vt:lpstr>SRS – FAS Only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Julija 111814</cp:lastModifiedBy>
  <cp:revision>1373</cp:revision>
  <cp:lastPrinted>2013-12-09T17:46:13Z</cp:lastPrinted>
  <dcterms:created xsi:type="dcterms:W3CDTF">2010-04-12T23:12:02Z</dcterms:created>
  <dcterms:modified xsi:type="dcterms:W3CDTF">2015-07-23T19:56:25Z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