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93455" r:id="rId4"/>
  </p:sldMasterIdLst>
  <p:notesMasterIdLst>
    <p:notesMasterId r:id="rId13"/>
  </p:notesMasterIdLst>
  <p:handoutMasterIdLst>
    <p:handoutMasterId r:id="rId14"/>
  </p:handoutMasterIdLst>
  <p:sldIdLst>
    <p:sldId id="621" r:id="rId5"/>
    <p:sldId id="638" r:id="rId6"/>
    <p:sldId id="639" r:id="rId7"/>
    <p:sldId id="637" r:id="rId8"/>
    <p:sldId id="631" r:id="rId9"/>
    <p:sldId id="634" r:id="rId10"/>
    <p:sldId id="633" r:id="rId11"/>
    <p:sldId id="636" r:id="rId12"/>
  </p:sldIdLst>
  <p:sldSz cx="9144000" cy="6858000" type="screen4x3"/>
  <p:notesSz cx="7010400" cy="92964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ulija 111814" initials="MJ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7EDEB"/>
    <a:srgbClr val="C4E3E1"/>
    <a:srgbClr val="CBD9D5"/>
    <a:srgbClr val="55BAB7"/>
    <a:srgbClr val="008373"/>
    <a:srgbClr val="C26508"/>
    <a:srgbClr val="00385E"/>
    <a:srgbClr val="005386"/>
    <a:srgbClr val="C0D1E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2" autoAdjust="0"/>
    <p:restoredTop sz="81238" autoAdjust="0"/>
  </p:normalViewPr>
  <p:slideViewPr>
    <p:cSldViewPr snapToGrid="0" snapToObjects="1">
      <p:cViewPr>
        <p:scale>
          <a:sx n="90" d="100"/>
          <a:sy n="90" d="100"/>
        </p:scale>
        <p:origin x="-2166" y="4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43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notesMaster" Target="notesMasters/notesMaster1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commentAuthors" Target="commentAuthors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01D927E2-FFDB-4897-B6DB-247925A8EE18}" type="datetimeFigureOut">
              <a:rPr lang="en-US"/>
              <a:pPr>
                <a:defRPr/>
              </a:pPr>
              <a:t>7/22/2015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C815E004-926F-44A4-8A66-1FE280300B6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787366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8CCA7013-26B0-4B2C-8441-131EF42B558D}" type="datetimeFigureOut">
              <a:rPr lang="en-US"/>
              <a:pPr>
                <a:defRPr/>
              </a:pPr>
              <a:t>7/22/2015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54CEC152-A146-40F3-A7CE-5B298286BE1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852693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277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7412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070FDE92-7DF1-43D2-8F29-2BC9BBE1F512}" type="slidenum">
              <a:rPr lang="en-US" altLang="en-US" smtClean="0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 altLang="en-US" smtClean="0">
              <a:latin typeface="Calibri" pitchFamily="34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Bias is assumed as 1%</a:t>
            </a:r>
            <a:r>
              <a:rPr lang="en-US" baseline="0" dirty="0" smtClean="0"/>
              <a:t> of system load at the time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4CEC152-A146-40F3-A7CE-5B298286BE1D}" type="slidenum">
              <a:rPr lang="en-US" smtClean="0"/>
              <a:pPr>
                <a:defRPr/>
              </a:pPr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1852715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dirty="0" smtClean="0"/>
              <a:t>Peak hours - </a:t>
            </a:r>
            <a:r>
              <a:rPr lang="en-US" sz="120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H7-H22 in</a:t>
            </a:r>
            <a:r>
              <a:rPr lang="en-US" sz="1200" kern="1200" baseline="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 each month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4CEC152-A146-40F3-A7CE-5B298286BE1D}" type="slidenum">
              <a:rPr lang="en-US" smtClean="0"/>
              <a:pPr>
                <a:defRPr/>
              </a:pPr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91820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497638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F180203-C688-401A-8B03-151E23A028EB}" type="datetime1">
              <a:rPr lang="en-US"/>
              <a:pPr>
                <a:defRPr/>
              </a:pPr>
              <a:t>7/22/2015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492875"/>
            <a:ext cx="28956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497638"/>
            <a:ext cx="21336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fld id="{3BFD022D-6259-4725-8CC0-F531A4295C3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70348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74060"/>
            <a:ext cx="8229600" cy="51233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457200" y="-151031"/>
            <a:ext cx="8229600" cy="813183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492875"/>
            <a:ext cx="28956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6553200" y="6497638"/>
            <a:ext cx="21336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fld id="{40CDEB42-B279-4F67-A065-B5CE5EFF1BE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2"/>
          </p:nvPr>
        </p:nvSpPr>
        <p:spPr>
          <a:xfrm>
            <a:off x="457200" y="6497638"/>
            <a:ext cx="2133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FC6D08-A1C1-4C4F-99BD-B8D522B28CCF}" type="datetime1">
              <a:rPr lang="en-US"/>
              <a:pPr>
                <a:defRPr/>
              </a:pPr>
              <a:t>7/22/2015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1350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5C54D-4FD5-4397-935B-BAB98509321E}" type="datetime1">
              <a:rPr lang="en-US"/>
              <a:pPr>
                <a:defRPr/>
              </a:pPr>
              <a:t>7/22/2015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95F840-2C0A-43AE-9FCD-9932450F68C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43240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png"/><Relationship Id="rId5" Type="http://schemas.openxmlformats.org/officeDocument/2006/relationships/image" Target="../media/image1.emf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D36A3B1C-3E8B-400D-9819-688170EC2580}" type="datetime1">
              <a:rPr lang="en-US"/>
              <a:pPr>
                <a:defRPr/>
              </a:pPr>
              <a:t>7/22/2015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AD46FEA8-DE8D-4CDD-81D7-2B4FA03B969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 rotWithShape="1">
          <a:blip r:embed="rId5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  <p:pic>
        <p:nvPicPr>
          <p:cNvPr id="1033" name="Picture 8" descr="ERCOT cmyk-01.png"/>
          <p:cNvPicPr>
            <a:picLocks noChangeAspect="1"/>
          </p:cNvPicPr>
          <p:nvPr userDrawn="1"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650" y="6024563"/>
            <a:ext cx="817563" cy="346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93596" r:id="rId1"/>
    <p:sldLayoutId id="2147493597" r:id="rId2"/>
    <p:sldLayoutId id="2147493598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13"/>
          <p:cNvGrpSpPr>
            <a:grpSpLocks/>
          </p:cNvGrpSpPr>
          <p:nvPr/>
        </p:nvGrpSpPr>
        <p:grpSpPr bwMode="auto">
          <a:xfrm>
            <a:off x="603250" y="244475"/>
            <a:ext cx="7727950" cy="3554714"/>
            <a:chOff x="603250" y="546100"/>
            <a:chExt cx="7727950" cy="3553325"/>
          </a:xfrm>
        </p:grpSpPr>
        <p:pic>
          <p:nvPicPr>
            <p:cNvPr id="5124" name="Picture 8" descr="ERCOT cmyk-01.png"/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603250" y="546100"/>
              <a:ext cx="2457704" cy="10414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sp>
          <p:nvSpPr>
            <p:cNvPr id="5125" name="TextBox 9"/>
            <p:cNvSpPr txBox="1">
              <a:spLocks noChangeArrowheads="1"/>
            </p:cNvSpPr>
            <p:nvPr/>
          </p:nvSpPr>
          <p:spPr bwMode="auto">
            <a:xfrm>
              <a:off x="787400" y="2130425"/>
              <a:ext cx="7543800" cy="19690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Font typeface="Arial" charset="0"/>
                <a:buChar char="•"/>
                <a:defRPr sz="3200"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spcBef>
                  <a:spcPct val="20000"/>
                </a:spcBef>
                <a:buFont typeface="Arial" charset="0"/>
                <a:buChar char="–"/>
                <a:defRPr sz="2800"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spcBef>
                  <a:spcPct val="20000"/>
                </a:spcBef>
                <a:buFont typeface="Arial" charset="0"/>
                <a:buChar char="•"/>
                <a:defRPr sz="2400"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spcBef>
                  <a:spcPct val="20000"/>
                </a:spcBef>
                <a:buFont typeface="Arial" charset="0"/>
                <a:buChar char="–"/>
                <a:defRPr sz="2000"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spcBef>
                  <a:spcPct val="20000"/>
                </a:spcBef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defTabSz="4572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defTabSz="4572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defTabSz="4572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defTabSz="4572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pPr algn="ctr" eaLnBrk="1" hangingPunct="1">
                <a:spcBef>
                  <a:spcPct val="0"/>
                </a:spcBef>
                <a:buFontTx/>
                <a:buNone/>
              </a:pPr>
              <a:endParaRPr lang="en-US" altLang="en-US" b="1" dirty="0"/>
            </a:p>
            <a:p>
              <a:pPr algn="ctr"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3600" b="1" dirty="0" smtClean="0"/>
                <a:t>FAST CBA AS Quantities</a:t>
              </a:r>
              <a:endParaRPr lang="en-US" altLang="en-US" sz="2800" b="1" dirty="0"/>
            </a:p>
            <a:p>
              <a:pPr algn="ctr" eaLnBrk="1" hangingPunct="1">
                <a:spcBef>
                  <a:spcPct val="0"/>
                </a:spcBef>
                <a:buFontTx/>
                <a:buNone/>
              </a:pPr>
              <a:endParaRPr lang="en-US" altLang="en-US" sz="1800" b="1" i="1" dirty="0"/>
            </a:p>
            <a:p>
              <a:pPr algn="ctr" eaLnBrk="1" hangingPunct="1">
                <a:spcBef>
                  <a:spcPct val="0"/>
                </a:spcBef>
                <a:buFontTx/>
                <a:buNone/>
              </a:pPr>
              <a:endParaRPr lang="en-US" altLang="en-US" sz="1800" b="1" i="1" dirty="0"/>
            </a:p>
            <a:p>
              <a:pPr algn="ctr"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800" dirty="0" smtClean="0"/>
                <a:t> </a:t>
              </a:r>
              <a:endParaRPr lang="en-US" altLang="en-US" sz="1800" dirty="0"/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103"/>
              <a:ext cx="6286500" cy="12695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79F773A4-5417-4D2A-AE88-D5BAB771A904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Content Placeholder 1"/>
          <p:cNvSpPr>
            <a:spLocks noGrp="1"/>
          </p:cNvSpPr>
          <p:nvPr>
            <p:ph idx="1"/>
          </p:nvPr>
        </p:nvSpPr>
        <p:spPr>
          <a:xfrm>
            <a:off x="457200" y="874713"/>
            <a:ext cx="8229600" cy="5122862"/>
          </a:xfrm>
        </p:spPr>
        <p:txBody>
          <a:bodyPr/>
          <a:lstStyle/>
          <a:p>
            <a:endParaRPr lang="en-US" altLang="en-US" smtClean="0"/>
          </a:p>
        </p:txBody>
      </p:sp>
      <p:sp>
        <p:nvSpPr>
          <p:cNvPr id="9219" name="Title 2"/>
          <p:cNvSpPr>
            <a:spLocks noGrp="1"/>
          </p:cNvSpPr>
          <p:nvPr>
            <p:ph type="title"/>
          </p:nvPr>
        </p:nvSpPr>
        <p:spPr>
          <a:xfrm>
            <a:off x="457200" y="-150813"/>
            <a:ext cx="8229600" cy="812801"/>
          </a:xfrm>
        </p:spPr>
        <p:txBody>
          <a:bodyPr/>
          <a:lstStyle/>
          <a:p>
            <a:r>
              <a:rPr lang="en-US" altLang="en-US" sz="2800" dirty="0" smtClean="0"/>
              <a:t>Current and </a:t>
            </a:r>
            <a:r>
              <a:rPr lang="en-US" altLang="en-US" sz="2800" dirty="0"/>
              <a:t>p</a:t>
            </a:r>
            <a:r>
              <a:rPr lang="en-US" altLang="en-US" sz="2800" dirty="0" smtClean="0"/>
              <a:t>roposed Future Ancillary Services</a:t>
            </a:r>
          </a:p>
        </p:txBody>
      </p:sp>
      <p:sp>
        <p:nvSpPr>
          <p:cNvPr id="6" name="Rectangle 5"/>
          <p:cNvSpPr/>
          <p:nvPr/>
        </p:nvSpPr>
        <p:spPr>
          <a:xfrm>
            <a:off x="3771900" y="681038"/>
            <a:ext cx="5067300" cy="5281612"/>
          </a:xfrm>
          <a:prstGeom prst="rect">
            <a:avLst/>
          </a:prstGeom>
          <a:solidFill>
            <a:sysClr val="window" lastClr="FFFFFF">
              <a:lumMod val="95000"/>
            </a:sysClr>
          </a:solidFill>
          <a:ln w="25400" cap="flat" cmpd="sng" algn="ctr">
            <a:solidFill>
              <a:sysClr val="window" lastClr="FFFFFF">
                <a:lumMod val="85000"/>
              </a:sysClr>
            </a:solidFill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kern="0" dirty="0">
              <a:solidFill>
                <a:prstClr val="white"/>
              </a:solidFill>
              <a:latin typeface="Arial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354013" y="665163"/>
            <a:ext cx="3243262" cy="5280025"/>
          </a:xfrm>
          <a:prstGeom prst="rect">
            <a:avLst/>
          </a:prstGeom>
          <a:solidFill>
            <a:sysClr val="window" lastClr="FFFFFF">
              <a:lumMod val="95000"/>
            </a:sysClr>
          </a:solidFill>
          <a:ln w="25400" cap="flat" cmpd="sng" algn="ctr">
            <a:solidFill>
              <a:sysClr val="window" lastClr="FFFFFF">
                <a:lumMod val="85000"/>
              </a:sysClr>
            </a:solidFill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endParaRPr lang="en-US" kern="0" dirty="0">
              <a:solidFill>
                <a:prstClr val="white"/>
              </a:solidFill>
              <a:latin typeface="Arial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379413" y="1152525"/>
            <a:ext cx="2957512" cy="582613"/>
          </a:xfrm>
          <a:prstGeom prst="rect">
            <a:avLst/>
          </a:prstGeom>
          <a:solidFill>
            <a:srgbClr val="008373">
              <a:lumMod val="75000"/>
            </a:srgbClr>
          </a:solidFill>
          <a:ln w="25400" cap="flat" cmpd="sng" algn="ctr">
            <a:solidFill>
              <a:srgbClr val="00385E">
                <a:lumMod val="10000"/>
                <a:lumOff val="90000"/>
              </a:srgbClr>
            </a:solidFill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400" kern="0" dirty="0">
                <a:solidFill>
                  <a:prstClr val="white"/>
                </a:solidFill>
                <a:latin typeface="Arial"/>
              </a:rPr>
              <a:t>Regulation Up</a:t>
            </a:r>
          </a:p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white"/>
                </a:solidFill>
                <a:latin typeface="Arial"/>
              </a:rPr>
              <a:t>Fast-Responding Regulation Up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1304925" y="642938"/>
            <a:ext cx="1082675" cy="369887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b="1" kern="0" dirty="0">
                <a:solidFill>
                  <a:srgbClr val="056BB8">
                    <a:lumMod val="75000"/>
                  </a:srgbClr>
                </a:solidFill>
                <a:cs typeface="+mn-cs"/>
              </a:rPr>
              <a:t>Current 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842000" y="681038"/>
            <a:ext cx="1249363" cy="3683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b="1" kern="0" dirty="0">
                <a:solidFill>
                  <a:srgbClr val="056BB8">
                    <a:lumMod val="75000"/>
                  </a:srgbClr>
                </a:solidFill>
                <a:cs typeface="+mn-cs"/>
              </a:rPr>
              <a:t>Proposed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064000" y="2667000"/>
            <a:ext cx="2662238" cy="304800"/>
          </a:xfrm>
          <a:prstGeom prst="rect">
            <a:avLst/>
          </a:prstGeom>
          <a:solidFill>
            <a:srgbClr val="008373">
              <a:lumMod val="20000"/>
              <a:lumOff val="80000"/>
            </a:srgbClr>
          </a:solidFill>
          <a:ln w="25400" cap="flat" cmpd="sng" algn="ctr">
            <a:noFill/>
            <a:prstDash val="solid"/>
          </a:ln>
          <a:effectLst/>
        </p:spPr>
        <p:txBody>
          <a:bodyPr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Fast Frequency Response  1</a:t>
            </a:r>
          </a:p>
        </p:txBody>
      </p:sp>
      <p:sp>
        <p:nvSpPr>
          <p:cNvPr id="12" name="Rectangle 11"/>
          <p:cNvSpPr/>
          <p:nvPr/>
        </p:nvSpPr>
        <p:spPr>
          <a:xfrm>
            <a:off x="4024313" y="3344863"/>
            <a:ext cx="2663825" cy="358775"/>
          </a:xfrm>
          <a:prstGeom prst="rect">
            <a:avLst/>
          </a:prstGeom>
          <a:solidFill>
            <a:srgbClr val="1F8A45">
              <a:lumMod val="60000"/>
              <a:lumOff val="40000"/>
            </a:srgbClr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Primary Frequency Response</a:t>
            </a:r>
          </a:p>
        </p:txBody>
      </p:sp>
      <p:sp>
        <p:nvSpPr>
          <p:cNvPr id="13" name="Rectangle 12"/>
          <p:cNvSpPr/>
          <p:nvPr/>
        </p:nvSpPr>
        <p:spPr>
          <a:xfrm>
            <a:off x="4038600" y="3752850"/>
            <a:ext cx="2662238" cy="276225"/>
          </a:xfrm>
          <a:prstGeom prst="rect">
            <a:avLst/>
          </a:prstGeom>
          <a:solidFill>
            <a:srgbClr val="EEECE1">
              <a:lumMod val="90000"/>
            </a:srgbClr>
          </a:solidFill>
          <a:ln w="25400" cap="flat" cmpd="sng" algn="ctr">
            <a:noFill/>
            <a:prstDash val="solid"/>
          </a:ln>
          <a:effectLst/>
        </p:spPr>
        <p:txBody>
          <a:bodyPr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Contingency Reserves 1</a:t>
            </a:r>
          </a:p>
        </p:txBody>
      </p:sp>
      <p:sp>
        <p:nvSpPr>
          <p:cNvPr id="14" name="Rectangle 13"/>
          <p:cNvSpPr/>
          <p:nvPr/>
        </p:nvSpPr>
        <p:spPr>
          <a:xfrm>
            <a:off x="4087813" y="5570538"/>
            <a:ext cx="2663825" cy="273050"/>
          </a:xfrm>
          <a:prstGeom prst="rect">
            <a:avLst/>
          </a:prstGeom>
          <a:solidFill>
            <a:srgbClr val="056BB8">
              <a:lumMod val="60000"/>
              <a:lumOff val="40000"/>
            </a:srgbClr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Synchronous Inertial Response</a:t>
            </a:r>
          </a:p>
        </p:txBody>
      </p:sp>
      <p:cxnSp>
        <p:nvCxnSpPr>
          <p:cNvPr id="9229" name="Elbow Connector 14"/>
          <p:cNvCxnSpPr>
            <a:cxnSpLocks noChangeShapeType="1"/>
          </p:cNvCxnSpPr>
          <p:nvPr/>
        </p:nvCxnSpPr>
        <p:spPr bwMode="auto">
          <a:xfrm flipV="1">
            <a:off x="1990725" y="2954338"/>
            <a:ext cx="2033588" cy="569912"/>
          </a:xfrm>
          <a:prstGeom prst="bentConnector3">
            <a:avLst>
              <a:gd name="adj1" fmla="val 50583"/>
            </a:avLst>
          </a:prstGeom>
          <a:noFill/>
          <a:ln w="38100" algn="ctr">
            <a:solidFill>
              <a:srgbClr val="969696"/>
            </a:solidFill>
            <a:miter lim="800000"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9230" name="Elbow Connector 15"/>
          <p:cNvCxnSpPr>
            <a:cxnSpLocks noChangeShapeType="1"/>
          </p:cNvCxnSpPr>
          <p:nvPr/>
        </p:nvCxnSpPr>
        <p:spPr bwMode="auto">
          <a:xfrm>
            <a:off x="1990725" y="3524250"/>
            <a:ext cx="2073275" cy="520700"/>
          </a:xfrm>
          <a:prstGeom prst="bentConnector3">
            <a:avLst>
              <a:gd name="adj1" fmla="val 50000"/>
            </a:avLst>
          </a:prstGeom>
          <a:noFill/>
          <a:ln w="38100" algn="ctr">
            <a:solidFill>
              <a:srgbClr val="969696"/>
            </a:solidFill>
            <a:miter lim="800000"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9231" name="Straight Arrow Connector 16"/>
          <p:cNvCxnSpPr>
            <a:cxnSpLocks noChangeShapeType="1"/>
          </p:cNvCxnSpPr>
          <p:nvPr/>
        </p:nvCxnSpPr>
        <p:spPr bwMode="auto">
          <a:xfrm>
            <a:off x="3336925" y="1735138"/>
            <a:ext cx="582613" cy="0"/>
          </a:xfrm>
          <a:prstGeom prst="straightConnector1">
            <a:avLst/>
          </a:prstGeom>
          <a:noFill/>
          <a:ln w="38100" algn="ctr">
            <a:solidFill>
              <a:srgbClr val="969696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9232" name="Straight Arrow Connector 17"/>
          <p:cNvCxnSpPr>
            <a:cxnSpLocks noChangeShapeType="1"/>
            <a:endCxn id="12" idx="1"/>
          </p:cNvCxnSpPr>
          <p:nvPr/>
        </p:nvCxnSpPr>
        <p:spPr bwMode="auto">
          <a:xfrm>
            <a:off x="2455863" y="3524250"/>
            <a:ext cx="1568450" cy="0"/>
          </a:xfrm>
          <a:prstGeom prst="straightConnector1">
            <a:avLst/>
          </a:prstGeom>
          <a:noFill/>
          <a:ln w="38100" algn="ctr">
            <a:solidFill>
              <a:srgbClr val="969696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9" name="Rectangle 18"/>
          <p:cNvSpPr/>
          <p:nvPr/>
        </p:nvSpPr>
        <p:spPr>
          <a:xfrm>
            <a:off x="4068763" y="4692650"/>
            <a:ext cx="2662237" cy="314325"/>
          </a:xfrm>
          <a:prstGeom prst="rect">
            <a:avLst/>
          </a:prstGeom>
          <a:solidFill>
            <a:srgbClr val="00B050"/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Supplemental Reserves 1</a:t>
            </a:r>
          </a:p>
        </p:txBody>
      </p:sp>
      <p:sp>
        <p:nvSpPr>
          <p:cNvPr id="20" name="TextBox 4"/>
          <p:cNvSpPr txBox="1">
            <a:spLocks noChangeArrowheads="1"/>
          </p:cNvSpPr>
          <p:nvPr/>
        </p:nvSpPr>
        <p:spPr bwMode="auto">
          <a:xfrm>
            <a:off x="6934200" y="1627188"/>
            <a:ext cx="19050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fontAlgn="auto" hangingPunct="1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en-US" altLang="en-US" sz="1400" i="1" kern="0" dirty="0" smtClean="0">
                <a:solidFill>
                  <a:prstClr val="black"/>
                </a:solidFill>
              </a:rPr>
              <a:t>Mostly unchanged</a:t>
            </a:r>
          </a:p>
        </p:txBody>
      </p:sp>
      <p:sp>
        <p:nvSpPr>
          <p:cNvPr id="21" name="TextBox 37"/>
          <p:cNvSpPr txBox="1">
            <a:spLocks noChangeArrowheads="1"/>
          </p:cNvSpPr>
          <p:nvPr/>
        </p:nvSpPr>
        <p:spPr bwMode="auto">
          <a:xfrm>
            <a:off x="6751638" y="2646363"/>
            <a:ext cx="22098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fontAlgn="auto" hangingPunct="1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en-US" altLang="en-US" sz="1400" i="1" kern="0" dirty="0" smtClean="0">
                <a:solidFill>
                  <a:prstClr val="black"/>
                </a:solidFill>
              </a:rPr>
              <a:t>59.8 Hz, Limited duration</a:t>
            </a:r>
          </a:p>
        </p:txBody>
      </p:sp>
      <p:sp>
        <p:nvSpPr>
          <p:cNvPr id="22" name="TextBox 38"/>
          <p:cNvSpPr txBox="1">
            <a:spLocks noChangeArrowheads="1"/>
          </p:cNvSpPr>
          <p:nvPr/>
        </p:nvSpPr>
        <p:spPr bwMode="auto">
          <a:xfrm>
            <a:off x="6740525" y="3027363"/>
            <a:ext cx="22098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fontAlgn="auto" hangingPunct="1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en-US" altLang="en-US" sz="1400" i="1" kern="0" dirty="0" smtClean="0">
                <a:solidFill>
                  <a:prstClr val="black"/>
                </a:solidFill>
              </a:rPr>
              <a:t>59.7 Hz, Longer duration</a:t>
            </a:r>
          </a:p>
        </p:txBody>
      </p:sp>
      <p:sp>
        <p:nvSpPr>
          <p:cNvPr id="23" name="Rectangle 22"/>
          <p:cNvSpPr/>
          <p:nvPr/>
        </p:nvSpPr>
        <p:spPr>
          <a:xfrm>
            <a:off x="4038600" y="3000375"/>
            <a:ext cx="2733675" cy="304800"/>
          </a:xfrm>
          <a:prstGeom prst="rect">
            <a:avLst/>
          </a:prstGeom>
          <a:solidFill>
            <a:srgbClr val="008373">
              <a:lumMod val="20000"/>
              <a:lumOff val="80000"/>
            </a:srgbClr>
          </a:solidFill>
          <a:ln w="25400" cap="flat" cmpd="sng" algn="ctr">
            <a:noFill/>
            <a:prstDash val="solid"/>
          </a:ln>
          <a:effectLst/>
        </p:spPr>
        <p:txBody>
          <a:bodyPr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Fast Frequency Response  2</a:t>
            </a:r>
          </a:p>
        </p:txBody>
      </p:sp>
      <p:sp>
        <p:nvSpPr>
          <p:cNvPr id="24" name="Rectangle 23"/>
          <p:cNvSpPr/>
          <p:nvPr/>
        </p:nvSpPr>
        <p:spPr>
          <a:xfrm>
            <a:off x="4024313" y="4056063"/>
            <a:ext cx="2652712" cy="276225"/>
          </a:xfrm>
          <a:prstGeom prst="rect">
            <a:avLst/>
          </a:prstGeom>
          <a:solidFill>
            <a:srgbClr val="EEECE1">
              <a:lumMod val="90000"/>
            </a:srgbClr>
          </a:solidFill>
          <a:ln w="25400" cap="flat" cmpd="sng" algn="ctr">
            <a:noFill/>
            <a:prstDash val="solid"/>
          </a:ln>
          <a:effectLst/>
        </p:spPr>
        <p:txBody>
          <a:bodyPr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Contingency Reserves 2</a:t>
            </a:r>
          </a:p>
        </p:txBody>
      </p:sp>
      <p:sp>
        <p:nvSpPr>
          <p:cNvPr id="25" name="TextBox 50"/>
          <p:cNvSpPr txBox="1">
            <a:spLocks noChangeArrowheads="1"/>
          </p:cNvSpPr>
          <p:nvPr/>
        </p:nvSpPr>
        <p:spPr bwMode="auto">
          <a:xfrm>
            <a:off x="6772275" y="3736975"/>
            <a:ext cx="20574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fontAlgn="auto" hangingPunct="1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en-US" altLang="en-US" sz="1400" i="1" kern="0" dirty="0" smtClean="0">
                <a:solidFill>
                  <a:prstClr val="black"/>
                </a:solidFill>
              </a:rPr>
              <a:t>SCED-dispatched</a:t>
            </a:r>
          </a:p>
        </p:txBody>
      </p:sp>
      <p:sp>
        <p:nvSpPr>
          <p:cNvPr id="26" name="TextBox 52"/>
          <p:cNvSpPr txBox="1">
            <a:spLocks noChangeArrowheads="1"/>
          </p:cNvSpPr>
          <p:nvPr/>
        </p:nvSpPr>
        <p:spPr bwMode="auto">
          <a:xfrm>
            <a:off x="6731000" y="4056063"/>
            <a:ext cx="20574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fontAlgn="auto" hangingPunct="1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en-US" altLang="en-US" sz="1400" i="1" kern="0" dirty="0" smtClean="0">
                <a:solidFill>
                  <a:prstClr val="black"/>
                </a:solidFill>
              </a:rPr>
              <a:t>Manually dispatched</a:t>
            </a:r>
          </a:p>
        </p:txBody>
      </p:sp>
      <p:sp>
        <p:nvSpPr>
          <p:cNvPr id="27" name="Rectangle 26"/>
          <p:cNvSpPr/>
          <p:nvPr/>
        </p:nvSpPr>
        <p:spPr>
          <a:xfrm>
            <a:off x="4064000" y="5062538"/>
            <a:ext cx="2667000" cy="314325"/>
          </a:xfrm>
          <a:prstGeom prst="rect">
            <a:avLst/>
          </a:prstGeom>
          <a:solidFill>
            <a:srgbClr val="00B050"/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Supplemental Reserves 2</a:t>
            </a:r>
          </a:p>
        </p:txBody>
      </p:sp>
      <p:sp>
        <p:nvSpPr>
          <p:cNvPr id="28" name="TextBox 58"/>
          <p:cNvSpPr txBox="1">
            <a:spLocks noChangeArrowheads="1"/>
          </p:cNvSpPr>
          <p:nvPr/>
        </p:nvSpPr>
        <p:spPr bwMode="auto">
          <a:xfrm>
            <a:off x="6751638" y="4719638"/>
            <a:ext cx="20574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fontAlgn="auto" hangingPunct="1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en-US" altLang="en-US" sz="1400" i="1" kern="0" dirty="0" smtClean="0">
                <a:solidFill>
                  <a:prstClr val="black"/>
                </a:solidFill>
              </a:rPr>
              <a:t>SCED-dispatched</a:t>
            </a:r>
          </a:p>
        </p:txBody>
      </p:sp>
      <p:sp>
        <p:nvSpPr>
          <p:cNvPr id="29" name="TextBox 59"/>
          <p:cNvSpPr txBox="1">
            <a:spLocks noChangeArrowheads="1"/>
          </p:cNvSpPr>
          <p:nvPr/>
        </p:nvSpPr>
        <p:spPr bwMode="auto">
          <a:xfrm>
            <a:off x="6740525" y="5059363"/>
            <a:ext cx="20574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fontAlgn="auto" hangingPunct="1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en-US" altLang="en-US" sz="1400" i="1" kern="0" dirty="0" smtClean="0">
                <a:solidFill>
                  <a:prstClr val="black"/>
                </a:solidFill>
              </a:rPr>
              <a:t>Manually dispatched</a:t>
            </a:r>
          </a:p>
        </p:txBody>
      </p:sp>
      <p:cxnSp>
        <p:nvCxnSpPr>
          <p:cNvPr id="9244" name="Straight Arrow Connector 29"/>
          <p:cNvCxnSpPr>
            <a:cxnSpLocks noChangeShapeType="1"/>
            <a:stCxn id="32" idx="3"/>
          </p:cNvCxnSpPr>
          <p:nvPr/>
        </p:nvCxnSpPr>
        <p:spPr bwMode="auto">
          <a:xfrm>
            <a:off x="2452688" y="5013325"/>
            <a:ext cx="1622425" cy="4763"/>
          </a:xfrm>
          <a:prstGeom prst="straightConnector1">
            <a:avLst/>
          </a:prstGeom>
          <a:noFill/>
          <a:ln w="38100" algn="ctr">
            <a:solidFill>
              <a:srgbClr val="969696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1" name="TextBox 61"/>
          <p:cNvSpPr txBox="1">
            <a:spLocks noChangeArrowheads="1"/>
          </p:cNvSpPr>
          <p:nvPr/>
        </p:nvSpPr>
        <p:spPr bwMode="auto">
          <a:xfrm>
            <a:off x="6740525" y="5535613"/>
            <a:ext cx="20574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Arial" charset="0"/>
              </a:defRPr>
            </a:lvl9pPr>
          </a:lstStyle>
          <a:p>
            <a:pPr defTabSz="914400" eaLnBrk="1" fontAlgn="auto" hangingPunct="1">
              <a:spcBef>
                <a:spcPct val="0"/>
              </a:spcBef>
              <a:spcAft>
                <a:spcPts val="0"/>
              </a:spcAft>
              <a:buFontTx/>
              <a:buNone/>
              <a:defRPr/>
            </a:pPr>
            <a:r>
              <a:rPr lang="en-US" altLang="en-US" sz="1400" i="1" kern="0" dirty="0" smtClean="0">
                <a:solidFill>
                  <a:prstClr val="black"/>
                </a:solidFill>
              </a:rPr>
              <a:t>Ongoing development</a:t>
            </a:r>
          </a:p>
        </p:txBody>
      </p:sp>
      <p:sp>
        <p:nvSpPr>
          <p:cNvPr id="32" name="Rectangle 31"/>
          <p:cNvSpPr/>
          <p:nvPr/>
        </p:nvSpPr>
        <p:spPr>
          <a:xfrm>
            <a:off x="1241425" y="4737100"/>
            <a:ext cx="1211263" cy="552450"/>
          </a:xfrm>
          <a:prstGeom prst="rect">
            <a:avLst/>
          </a:prstGeom>
          <a:solidFill>
            <a:srgbClr val="336600"/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white"/>
                </a:solidFill>
                <a:latin typeface="Arial"/>
              </a:rPr>
              <a:t>Non-Spin</a:t>
            </a:r>
          </a:p>
        </p:txBody>
      </p:sp>
      <p:sp>
        <p:nvSpPr>
          <p:cNvPr id="33" name="Rectangle 32"/>
          <p:cNvSpPr/>
          <p:nvPr/>
        </p:nvSpPr>
        <p:spPr>
          <a:xfrm>
            <a:off x="1166813" y="3236913"/>
            <a:ext cx="1220787" cy="552450"/>
          </a:xfrm>
          <a:prstGeom prst="rect">
            <a:avLst/>
          </a:prstGeom>
          <a:solidFill>
            <a:srgbClr val="000066"/>
          </a:solidFill>
          <a:ln w="25400" cap="flat" cmpd="sng" algn="ctr">
            <a:noFill/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white"/>
                </a:solidFill>
                <a:latin typeface="Arial"/>
              </a:rPr>
              <a:t>Responsive</a:t>
            </a:r>
          </a:p>
        </p:txBody>
      </p:sp>
      <p:sp>
        <p:nvSpPr>
          <p:cNvPr id="34" name="Rectangle 33"/>
          <p:cNvSpPr/>
          <p:nvPr/>
        </p:nvSpPr>
        <p:spPr>
          <a:xfrm>
            <a:off x="379413" y="1781175"/>
            <a:ext cx="2957512" cy="614363"/>
          </a:xfrm>
          <a:prstGeom prst="rect">
            <a:avLst/>
          </a:prstGeom>
          <a:solidFill>
            <a:srgbClr val="E5E5E2">
              <a:lumMod val="25000"/>
            </a:srgbClr>
          </a:solidFill>
          <a:ln w="25400" cap="flat" cmpd="sng" algn="ctr">
            <a:solidFill>
              <a:srgbClr val="00385E">
                <a:lumMod val="10000"/>
                <a:lumOff val="90000"/>
              </a:srgbClr>
            </a:solidFill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400" kern="0" dirty="0">
                <a:solidFill>
                  <a:prstClr val="white"/>
                </a:solidFill>
                <a:latin typeface="Arial"/>
              </a:rPr>
              <a:t>Regulation Down</a:t>
            </a:r>
          </a:p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white"/>
                </a:solidFill>
                <a:latin typeface="Arial"/>
              </a:rPr>
              <a:t>Fast-Responding Regulation Down</a:t>
            </a:r>
          </a:p>
        </p:txBody>
      </p:sp>
      <p:sp>
        <p:nvSpPr>
          <p:cNvPr id="35" name="Rectangle 34"/>
          <p:cNvSpPr/>
          <p:nvPr/>
        </p:nvSpPr>
        <p:spPr>
          <a:xfrm>
            <a:off x="3919538" y="1131888"/>
            <a:ext cx="2992437" cy="582612"/>
          </a:xfrm>
          <a:prstGeom prst="rect">
            <a:avLst/>
          </a:prstGeom>
          <a:solidFill>
            <a:srgbClr val="FDC709">
              <a:lumMod val="40000"/>
              <a:lumOff val="60000"/>
            </a:srgbClr>
          </a:solidFill>
          <a:ln w="25400" cap="flat" cmpd="sng" algn="ctr">
            <a:solidFill>
              <a:srgbClr val="00385E">
                <a:lumMod val="10000"/>
                <a:lumOff val="90000"/>
              </a:srgbClr>
            </a:solidFill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Regulation Up</a:t>
            </a:r>
          </a:p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Fast-Responding Regulation Up</a:t>
            </a:r>
          </a:p>
        </p:txBody>
      </p:sp>
      <p:sp>
        <p:nvSpPr>
          <p:cNvPr id="36" name="Rectangle 35"/>
          <p:cNvSpPr/>
          <p:nvPr/>
        </p:nvSpPr>
        <p:spPr>
          <a:xfrm>
            <a:off x="3919538" y="1781175"/>
            <a:ext cx="2992437" cy="614363"/>
          </a:xfrm>
          <a:prstGeom prst="rect">
            <a:avLst/>
          </a:prstGeom>
          <a:solidFill>
            <a:srgbClr val="E5E5E2">
              <a:lumMod val="75000"/>
            </a:srgbClr>
          </a:solidFill>
          <a:ln w="25400" cap="flat" cmpd="sng" algn="ctr">
            <a:solidFill>
              <a:srgbClr val="00385E">
                <a:lumMod val="10000"/>
                <a:lumOff val="90000"/>
              </a:srgbClr>
            </a:solidFill>
            <a:prstDash val="solid"/>
          </a:ln>
          <a:effectLst/>
        </p:spPr>
        <p:txBody>
          <a:bodyPr anchor="ctr"/>
          <a:lstStyle/>
          <a:p>
            <a:pPr algn="ctr" defTabSz="914400" fontAlgn="auto">
              <a:spcBef>
                <a:spcPts val="0"/>
              </a:spcBef>
              <a:spcAft>
                <a:spcPts val="60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Regulation Down</a:t>
            </a:r>
          </a:p>
          <a:p>
            <a:pPr algn="ctr" defTabSz="914400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kern="0" dirty="0">
                <a:solidFill>
                  <a:prstClr val="black"/>
                </a:solidFill>
                <a:latin typeface="Arial"/>
              </a:rPr>
              <a:t>Fast-Responding Regulation Down</a:t>
            </a:r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D639D407-7E72-45E6-8FEB-6A7967C97A41}" type="slidenum">
              <a:rPr lang="en-US" smtClean="0"/>
              <a:pPr>
                <a:defRPr/>
              </a:pPr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71450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Quantities are based on hourly system inertia from 2016 simulation in </a:t>
            </a:r>
            <a:r>
              <a:rPr lang="en-US" dirty="0" err="1" smtClean="0"/>
              <a:t>Plexos</a:t>
            </a:r>
            <a:r>
              <a:rPr lang="en-US" dirty="0" smtClean="0"/>
              <a:t>, 8760 values</a:t>
            </a:r>
          </a:p>
          <a:p>
            <a:r>
              <a:rPr lang="en-US" dirty="0" smtClean="0"/>
              <a:t>Hourly system inertia is matched to one of 12 cases and corresponding RRS, PFR/FFR quantities and FFR to PFR equivalency ratio are selected for each hour. </a:t>
            </a:r>
          </a:p>
          <a:p>
            <a:r>
              <a:rPr lang="en-US" dirty="0" smtClean="0"/>
              <a:t>Minimum RRS from generation or minimum PFR is based on NERC BAL-003 IFRO </a:t>
            </a:r>
          </a:p>
          <a:p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RRS, PFR/FFR Quantities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0CDEB42-B279-4F67-A065-B5CE5EFF1BE4}" type="slidenum">
              <a:rPr lang="en-US" smtClean="0"/>
              <a:pPr>
                <a:defRPr/>
              </a:pPr>
              <a:t>3</a:t>
            </a:fld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9433043"/>
              </p:ext>
            </p:extLst>
          </p:nvPr>
        </p:nvGraphicFramePr>
        <p:xfrm>
          <a:off x="287079" y="3769241"/>
          <a:ext cx="8633639" cy="24295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329074"/>
                <a:gridCol w="606056"/>
                <a:gridCol w="584790"/>
                <a:gridCol w="574158"/>
                <a:gridCol w="595424"/>
                <a:gridCol w="584790"/>
                <a:gridCol w="574158"/>
                <a:gridCol w="606056"/>
                <a:gridCol w="584791"/>
                <a:gridCol w="574158"/>
                <a:gridCol w="648586"/>
                <a:gridCol w="669851"/>
                <a:gridCol w="701747"/>
              </a:tblGrid>
              <a:tr h="233477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 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Case1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Case2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Case3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Case4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Case5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Case6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Case7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Case8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Case9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Case10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Case11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Case12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</a:tr>
              <a:tr h="35218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Inertia, GWs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120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136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152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177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202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230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256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278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297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316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332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350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</a:tr>
              <a:tr h="480321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</a:rPr>
                        <a:t>Eq. Ratio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2.2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1.5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1.4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1.3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1.25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1.13 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1.08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</a:tr>
              <a:tr h="681778"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b="1" i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PFR Requirement (no FFR), MW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5200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4700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3750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3370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3100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3040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2640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2640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2280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2140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2140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</a:tr>
              <a:tr h="681778"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b="1" i="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Min PFR Requirement, MW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 defTabSz="457200" rtl="0" eaLnBrk="1" fontAlgn="b" latinLnBrk="0" hangingPunct="1"/>
                      <a:r>
                        <a:rPr lang="en-US" sz="1400" u="none" strike="noStrike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1240</a:t>
                      </a:r>
                    </a:p>
                  </a:txBody>
                  <a:tcPr marL="7279" marR="7279" marT="7279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086629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Assumptions RRS </a:t>
            </a:r>
            <a:r>
              <a:rPr lang="en-US" dirty="0" smtClean="0"/>
              <a:t>Vs </a:t>
            </a:r>
            <a:r>
              <a:rPr lang="en-US" dirty="0" smtClean="0"/>
              <a:t>PFR/FFR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0CDEB42-B279-4F67-A065-B5CE5EFF1BE4}" type="slidenum">
              <a:rPr lang="en-US" smtClean="0"/>
              <a:pPr>
                <a:defRPr/>
              </a:pPr>
              <a:t>4</a:t>
            </a:fld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0673779"/>
              </p:ext>
            </p:extLst>
          </p:nvPr>
        </p:nvGraphicFramePr>
        <p:xfrm>
          <a:off x="457200" y="765544"/>
          <a:ext cx="8304030" cy="503607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92058"/>
                <a:gridCol w="2890792"/>
                <a:gridCol w="2521180"/>
              </a:tblGrid>
              <a:tr h="871080">
                <a:tc>
                  <a:txBody>
                    <a:bodyPr/>
                    <a:lstStyle/>
                    <a:p>
                      <a:endParaRPr lang="en-US" sz="2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Current -2016</a:t>
                      </a:r>
                      <a:endParaRPr lang="en-US" sz="2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FAS-2016</a:t>
                      </a:r>
                      <a:endParaRPr lang="en-US" sz="2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04673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Minimum RRS</a:t>
                      </a:r>
                      <a:r>
                        <a:rPr lang="en-US" baseline="0" dirty="0" smtClean="0"/>
                        <a:t> / </a:t>
                      </a:r>
                    </a:p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aseline="0" dirty="0" smtClean="0"/>
                        <a:t>Minimum PFR</a:t>
                      </a:r>
                      <a:endParaRPr lang="en-US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1240 MW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1240 MW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29318">
                <a:tc>
                  <a:txBody>
                    <a:bodyPr/>
                    <a:lstStyle/>
                    <a:p>
                      <a:r>
                        <a:rPr lang="en-US" dirty="0" smtClean="0"/>
                        <a:t>RRS</a:t>
                      </a:r>
                      <a:r>
                        <a:rPr lang="en-US" baseline="0" dirty="0" smtClean="0"/>
                        <a:t> quantities w/o Load Resources on UFR / </a:t>
                      </a:r>
                    </a:p>
                    <a:p>
                      <a:r>
                        <a:rPr lang="en-US" dirty="0" smtClean="0"/>
                        <a:t>PFR quantities</a:t>
                      </a:r>
                      <a:r>
                        <a:rPr lang="en-US" baseline="0" dirty="0" smtClean="0"/>
                        <a:t> w/o </a:t>
                      </a:r>
                      <a:r>
                        <a:rPr lang="en-US" baseline="0" dirty="0" smtClean="0"/>
                        <a:t>FFR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Same Quantity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smtClean="0"/>
                        <a:t>in Current and FAS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smtClean="0"/>
                        <a:t>Same Quantity</a:t>
                      </a:r>
                      <a:r>
                        <a:rPr lang="en-US" baseline="0" dirty="0" smtClean="0"/>
                        <a:t> in Current and FAS</a:t>
                      </a:r>
                      <a:endParaRPr lang="en-US" dirty="0" smtClean="0"/>
                    </a:p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04673">
                <a:tc>
                  <a:txBody>
                    <a:bodyPr/>
                    <a:lstStyle/>
                    <a:p>
                      <a:r>
                        <a:rPr lang="en-US" dirty="0" smtClean="0"/>
                        <a:t>FFR1 </a:t>
                      </a:r>
                      <a:r>
                        <a:rPr lang="en-US" dirty="0" smtClean="0"/>
                        <a:t>participation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NA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0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35733">
                <a:tc>
                  <a:txBody>
                    <a:bodyPr/>
                    <a:lstStyle/>
                    <a:p>
                      <a:r>
                        <a:rPr lang="en-US" baseline="0" dirty="0" smtClean="0"/>
                        <a:t>Load Resources on UFR / </a:t>
                      </a:r>
                      <a:r>
                        <a:rPr lang="en-US" dirty="0" smtClean="0"/>
                        <a:t>FFR participation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Limited to 50</a:t>
                      </a:r>
                      <a:r>
                        <a:rPr lang="en-US" dirty="0" smtClean="0"/>
                        <a:t>%, considering Equivalency</a:t>
                      </a:r>
                      <a:r>
                        <a:rPr lang="en-US" baseline="0" dirty="0" smtClean="0"/>
                        <a:t> Ratio</a:t>
                      </a:r>
                      <a:endParaRPr lang="en-US" b="1" baseline="0" dirty="0" smtClean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Beside</a:t>
                      </a:r>
                      <a:r>
                        <a:rPr lang="en-US" baseline="0" dirty="0" smtClean="0"/>
                        <a:t> minimum </a:t>
                      </a:r>
                      <a:r>
                        <a:rPr lang="en-US" baseline="0" dirty="0" smtClean="0"/>
                        <a:t>PFR, </a:t>
                      </a:r>
                      <a:r>
                        <a:rPr lang="en-US" baseline="0" dirty="0" smtClean="0"/>
                        <a:t>the rest </a:t>
                      </a:r>
                      <a:r>
                        <a:rPr lang="en-US" baseline="0" dirty="0" smtClean="0"/>
                        <a:t>can come from </a:t>
                      </a:r>
                      <a:r>
                        <a:rPr lang="en-US" baseline="0" dirty="0" smtClean="0"/>
                        <a:t>FFR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50522">
                <a:tc>
                  <a:txBody>
                    <a:bodyPr/>
                    <a:lstStyle/>
                    <a:p>
                      <a:r>
                        <a:rPr lang="en-US" dirty="0" smtClean="0"/>
                        <a:t>Load</a:t>
                      </a:r>
                      <a:r>
                        <a:rPr lang="en-US" baseline="0" dirty="0" smtClean="0"/>
                        <a:t> Resources participation </a:t>
                      </a:r>
                      <a:r>
                        <a:rPr lang="en-US" baseline="0" dirty="0" smtClean="0"/>
                        <a:t>factor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applied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applied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04673">
                <a:tc>
                  <a:txBody>
                    <a:bodyPr/>
                    <a:lstStyle/>
                    <a:p>
                      <a:r>
                        <a:rPr lang="en-US" dirty="0" smtClean="0"/>
                        <a:t>Limit</a:t>
                      </a:r>
                      <a:r>
                        <a:rPr lang="en-US" baseline="0" dirty="0" smtClean="0"/>
                        <a:t> on </a:t>
                      </a:r>
                      <a:r>
                        <a:rPr lang="en-US" baseline="0" dirty="0" smtClean="0"/>
                        <a:t>Generators 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</a:t>
                      </a:r>
                      <a:r>
                        <a:rPr lang="en-US" dirty="0" smtClean="0"/>
                        <a:t>% of HSL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</a:t>
                      </a:r>
                      <a:r>
                        <a:rPr lang="en-US" dirty="0" smtClean="0"/>
                        <a:t>% of HSL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200861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874060"/>
            <a:ext cx="8229600" cy="4814359"/>
          </a:xfrm>
        </p:spPr>
        <p:txBody>
          <a:bodyPr/>
          <a:lstStyle/>
          <a:p>
            <a:r>
              <a:rPr lang="en-US" dirty="0" smtClean="0"/>
              <a:t>Regulation quantities are determined for hours 1-24 for every month, as per current AS methodology;</a:t>
            </a:r>
          </a:p>
          <a:p>
            <a:r>
              <a:rPr lang="en-US" dirty="0" smtClean="0"/>
              <a:t>Hourly Load/Wind/Solar outputs </a:t>
            </a:r>
            <a:r>
              <a:rPr lang="en-US" dirty="0" smtClean="0"/>
              <a:t>in the 2016-basecase were interpolated into minute-by-minute </a:t>
            </a:r>
            <a:r>
              <a:rPr lang="en-US" dirty="0" smtClean="0"/>
              <a:t>profiles</a:t>
            </a:r>
            <a:endParaRPr lang="en-US" dirty="0" smtClean="0"/>
          </a:p>
          <a:p>
            <a:r>
              <a:rPr lang="en-US" dirty="0" smtClean="0"/>
              <a:t>Regulation requirement is based on 98.8</a:t>
            </a:r>
            <a:r>
              <a:rPr lang="en-US" baseline="30000" dirty="0" smtClean="0"/>
              <a:t>th</a:t>
            </a:r>
            <a:r>
              <a:rPr lang="en-US" dirty="0" smtClean="0"/>
              <a:t> </a:t>
            </a:r>
            <a:r>
              <a:rPr lang="en-US" dirty="0" smtClean="0"/>
              <a:t>percentile of </a:t>
            </a:r>
            <a:r>
              <a:rPr lang="en-US" dirty="0" smtClean="0"/>
              <a:t>5-min </a:t>
            </a:r>
            <a:r>
              <a:rPr lang="en-US" dirty="0" smtClean="0"/>
              <a:t>change in net load (load-wind generation-solar generation)</a:t>
            </a:r>
          </a:p>
          <a:p>
            <a:r>
              <a:rPr lang="en-US" dirty="0" smtClean="0"/>
              <a:t>Regulation </a:t>
            </a:r>
            <a:r>
              <a:rPr lang="en-US" dirty="0" smtClean="0"/>
              <a:t>quantities are identical for Current and Future AS framework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 smtClean="0"/>
              <a:t>Regulation Quantities (FAS/Current)</a:t>
            </a:r>
            <a:endParaRPr lang="en-US" sz="3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0CDEB42-B279-4F67-A065-B5CE5EFF1BE4}" type="slidenum">
              <a:rPr lang="en-US" smtClean="0"/>
              <a:pPr>
                <a:defRPr/>
              </a:pPr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6223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 12 inertia cases ERCOT identified the lowest settling </a:t>
            </a:r>
            <a:r>
              <a:rPr lang="en-US" dirty="0"/>
              <a:t>frequency (point B) based on </a:t>
            </a:r>
            <a:r>
              <a:rPr lang="en-US" dirty="0" smtClean="0"/>
              <a:t>a single </a:t>
            </a:r>
            <a:r>
              <a:rPr lang="en-US" dirty="0"/>
              <a:t>unit </a:t>
            </a:r>
            <a:r>
              <a:rPr lang="en-US" dirty="0" smtClean="0"/>
              <a:t>trip, with frequency nadir above 59.7 Hz, i.e. no </a:t>
            </a:r>
            <a:r>
              <a:rPr lang="en-US" dirty="0"/>
              <a:t>tripping </a:t>
            </a:r>
            <a:r>
              <a:rPr lang="en-US" dirty="0" smtClean="0"/>
              <a:t>Load Resources on UFR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CRS </a:t>
            </a:r>
            <a:r>
              <a:rPr lang="en-US" dirty="0" smtClean="0"/>
              <a:t>requirements are </a:t>
            </a:r>
            <a:r>
              <a:rPr lang="en-US" dirty="0" smtClean="0"/>
              <a:t>calculated as amount </a:t>
            </a:r>
            <a:r>
              <a:rPr lang="en-US" dirty="0" smtClean="0"/>
              <a:t>of reserves required to restore frequency within normal </a:t>
            </a:r>
            <a:r>
              <a:rPr lang="en-US" dirty="0" smtClean="0"/>
              <a:t>bounds </a:t>
            </a:r>
          </a:p>
          <a:p>
            <a:r>
              <a:rPr lang="en-US" dirty="0" smtClean="0"/>
              <a:t>For </a:t>
            </a:r>
            <a:r>
              <a:rPr lang="en-US" dirty="0"/>
              <a:t>each hour, based on inertia conditions identify CRS </a:t>
            </a:r>
            <a:r>
              <a:rPr lang="en-US" dirty="0" smtClean="0"/>
              <a:t>requirement as:</a:t>
            </a:r>
            <a:endParaRPr lang="en-US" dirty="0" smtClean="0">
              <a:solidFill>
                <a:srgbClr val="FF0000"/>
              </a:solidFill>
            </a:endParaRPr>
          </a:p>
          <a:p>
            <a:pPr marL="0" indent="0" algn="ctr">
              <a:buNone/>
            </a:pPr>
            <a:r>
              <a:rPr lang="en-US" b="1" dirty="0" smtClean="0"/>
              <a:t>CRS </a:t>
            </a:r>
            <a:r>
              <a:rPr lang="en-US" b="1" dirty="0" err="1" smtClean="0"/>
              <a:t>Req</a:t>
            </a:r>
            <a:r>
              <a:rPr lang="en-US" b="1" dirty="0" smtClean="0"/>
              <a:t>=(</a:t>
            </a:r>
            <a:r>
              <a:rPr lang="en-US" b="1" dirty="0" err="1" smtClean="0"/>
              <a:t>f</a:t>
            </a:r>
            <a:r>
              <a:rPr lang="en-US" b="1" baseline="-25000" dirty="0" err="1" smtClean="0"/>
              <a:t>normal</a:t>
            </a:r>
            <a:r>
              <a:rPr lang="en-US" b="1" dirty="0" err="1" smtClean="0"/>
              <a:t>-f</a:t>
            </a:r>
            <a:r>
              <a:rPr lang="en-US" b="1" baseline="-25000" dirty="0" err="1" smtClean="0"/>
              <a:t>point</a:t>
            </a:r>
            <a:r>
              <a:rPr lang="en-US" b="1" baseline="-25000" dirty="0" smtClean="0"/>
              <a:t> B</a:t>
            </a:r>
            <a:r>
              <a:rPr lang="en-US" b="1" dirty="0" smtClean="0"/>
              <a:t>)*bias*10</a:t>
            </a:r>
            <a:endParaRPr lang="en-US" b="1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Contingency Reserve Service – FAS Only</a:t>
            </a:r>
            <a:endParaRPr lang="en-US" sz="32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0CDEB42-B279-4F67-A065-B5CE5EFF1BE4}" type="slidenum">
              <a:rPr lang="en-US" smtClean="0"/>
              <a:pPr>
                <a:defRPr/>
              </a:pPr>
              <a:t>6</a:t>
            </a:fld>
            <a:endParaRPr lang="en-US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0527846"/>
              </p:ext>
            </p:extLst>
          </p:nvPr>
        </p:nvGraphicFramePr>
        <p:xfrm>
          <a:off x="265810" y="2481344"/>
          <a:ext cx="8633639" cy="1595563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1329074"/>
                <a:gridCol w="606056"/>
                <a:gridCol w="584790"/>
                <a:gridCol w="574158"/>
                <a:gridCol w="595424"/>
                <a:gridCol w="584790"/>
                <a:gridCol w="574158"/>
                <a:gridCol w="606056"/>
                <a:gridCol w="584791"/>
                <a:gridCol w="574158"/>
                <a:gridCol w="648586"/>
                <a:gridCol w="669851"/>
                <a:gridCol w="701747"/>
              </a:tblGrid>
              <a:tr h="20642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 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Case1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Case2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Case3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Case4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Case5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Case6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Case7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Case8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Case9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Case10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Case11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u="none" strike="noStrike" dirty="0">
                          <a:solidFill>
                            <a:schemeClr val="bg1"/>
                          </a:solidFill>
                          <a:effectLst/>
                        </a:rPr>
                        <a:t>Case12</a:t>
                      </a:r>
                      <a:endParaRPr lang="en-US" sz="1400" b="1" i="0" u="none" strike="noStrike" dirty="0">
                        <a:solidFill>
                          <a:schemeClr val="bg1"/>
                        </a:solidFill>
                        <a:effectLst/>
                        <a:latin typeface="Arial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8373"/>
                    </a:solidFill>
                  </a:tcPr>
                </a:tc>
              </a:tr>
              <a:tr h="334406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>
                          <a:effectLst/>
                        </a:rPr>
                        <a:t>Inertia, GWs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120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136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152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177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202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230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256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278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297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316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332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350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EDEB"/>
                    </a:solidFill>
                  </a:tcPr>
                </a:tc>
              </a:tr>
              <a:tr h="45607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i="0" u="none" strike="noStrike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</a:rPr>
                        <a:t>Eq. Ratio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2.2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2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1.5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1.4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1.3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1.25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1.13 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1.08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 smtClean="0">
                          <a:effectLst/>
                        </a:rPr>
                        <a:t>1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BD9D5"/>
                    </a:solidFill>
                  </a:tcPr>
                </a:tc>
              </a:tr>
              <a:tr h="58339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b="1" u="none" strike="noStrike" dirty="0" smtClean="0">
                          <a:effectLst/>
                        </a:rPr>
                        <a:t>Point B frequency,</a:t>
                      </a:r>
                      <a:r>
                        <a:rPr lang="en-US" sz="1400" b="1" u="none" strike="noStrike" baseline="0" dirty="0" smtClean="0">
                          <a:effectLst/>
                        </a:rPr>
                        <a:t> </a:t>
                      </a:r>
                      <a:r>
                        <a:rPr lang="en-US" sz="1400" b="1" u="none" strike="noStrike" dirty="0" smtClean="0">
                          <a:effectLst/>
                        </a:rPr>
                        <a:t>Hz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59.8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59.79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59.79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>
                          <a:effectLst/>
                        </a:rPr>
                        <a:t>59.79</a:t>
                      </a:r>
                      <a:endParaRPr lang="en-US" sz="1400" b="0" i="0" u="none" strike="noStrike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59.77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59.78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59.77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59.78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59.75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59.75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400" u="none" strike="noStrike" dirty="0">
                          <a:effectLst/>
                        </a:rPr>
                        <a:t>59.76</a:t>
                      </a:r>
                      <a:endParaRPr lang="en-US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8330" marR="8330" marT="833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1473882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874060"/>
            <a:ext cx="8229600" cy="4910052"/>
          </a:xfrm>
        </p:spPr>
        <p:txBody>
          <a:bodyPr/>
          <a:lstStyle/>
          <a:p>
            <a:r>
              <a:rPr lang="en-US" dirty="0" smtClean="0"/>
              <a:t>NSRS is determined for 6 four-hourly blocks for </a:t>
            </a:r>
            <a:r>
              <a:rPr lang="en-US" dirty="0" smtClean="0"/>
              <a:t>each month as per current AS methodology</a:t>
            </a:r>
            <a:endParaRPr lang="en-US" dirty="0" smtClean="0"/>
          </a:p>
          <a:p>
            <a:r>
              <a:rPr lang="en-US" dirty="0" smtClean="0"/>
              <a:t>NSRS </a:t>
            </a:r>
            <a:r>
              <a:rPr lang="en-US" dirty="0" smtClean="0"/>
              <a:t>is determined </a:t>
            </a:r>
            <a:r>
              <a:rPr lang="en-US" dirty="0"/>
              <a:t>as 95th percentile of net load forecast error (load forecast error- wind forecast error) </a:t>
            </a:r>
            <a:r>
              <a:rPr lang="en-US" dirty="0" smtClean="0"/>
              <a:t>minus corresponding regulation-up </a:t>
            </a:r>
            <a:r>
              <a:rPr lang="en-US" dirty="0" smtClean="0"/>
              <a:t>requirement</a:t>
            </a:r>
          </a:p>
          <a:p>
            <a:r>
              <a:rPr lang="en-US" dirty="0" smtClean="0"/>
              <a:t>The </a:t>
            </a:r>
            <a:r>
              <a:rPr lang="en-US" dirty="0" smtClean="0"/>
              <a:t>maximum of NSRS is set at 2000 MW and with a floor at 1375MW for </a:t>
            </a:r>
            <a:r>
              <a:rPr lang="en-US" dirty="0"/>
              <a:t>peak hours.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NSRS- Current AS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0CDEB42-B279-4F67-A065-B5CE5EFF1BE4}" type="slidenum">
              <a:rPr lang="en-US" smtClean="0"/>
              <a:pPr>
                <a:defRPr/>
              </a:pPr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52839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SRS is determined </a:t>
            </a:r>
            <a:r>
              <a:rPr lang="en-US" dirty="0" smtClean="0"/>
              <a:t>based on </a:t>
            </a:r>
            <a:r>
              <a:rPr lang="en-US" dirty="0" smtClean="0"/>
              <a:t>95</a:t>
            </a:r>
            <a:r>
              <a:rPr lang="en-US" baseline="30000" dirty="0" smtClean="0"/>
              <a:t>th</a:t>
            </a:r>
            <a:r>
              <a:rPr lang="en-US" dirty="0" smtClean="0"/>
              <a:t> percentile of net load forecast error minus the other </a:t>
            </a:r>
            <a:r>
              <a:rPr lang="en-US" dirty="0" smtClean="0"/>
              <a:t>upwards ancillary </a:t>
            </a:r>
            <a:r>
              <a:rPr lang="en-US" dirty="0" smtClean="0"/>
              <a:t>service capacity. </a:t>
            </a:r>
          </a:p>
          <a:p>
            <a:r>
              <a:rPr lang="en-US" dirty="0" smtClean="0"/>
              <a:t>No concept of floors</a:t>
            </a:r>
          </a:p>
          <a:p>
            <a:r>
              <a:rPr lang="en-US" dirty="0" smtClean="0"/>
              <a:t>Out of 8760 Hours, only 67 hours had non-zero SRS requirements</a:t>
            </a:r>
          </a:p>
          <a:p>
            <a:endParaRPr lang="en-US" dirty="0" smtClean="0"/>
          </a:p>
          <a:p>
            <a:pPr marL="0" indent="0">
              <a:buNone/>
            </a:pP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SRS – FAS Only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40CDEB42-B279-4F67-A065-B5CE5EFF1BE4}" type="slidenum">
              <a:rPr lang="en-US" smtClean="0"/>
              <a:pPr>
                <a:defRPr/>
              </a:pPr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37092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D6D6BB0E-2C1C-4F26-95E5-07AC929C723C}">
  <ds:schemaRefs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purl.org/dc/dcmitype/"/>
    <ds:schemaRef ds:uri="c34af464-7aa1-4edd-9be4-83dffc1cb926"/>
    <ds:schemaRef ds:uri="http://purl.org/dc/terms/"/>
    <ds:schemaRef ds:uri="http://www.w3.org/XML/1998/namespace"/>
    <ds:schemaRef ds:uri="http://schemas.microsoft.com/office/2006/metadata/properties"/>
    <ds:schemaRef ds:uri="http://schemas.openxmlformats.org/package/2006/metadata/core-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34818</TotalTime>
  <Words>632</Words>
  <Application>Microsoft Office PowerPoint</Application>
  <PresentationFormat>On-screen Show (4:3)</PresentationFormat>
  <Paragraphs>214</Paragraphs>
  <Slides>8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PowerPoint Presentation</vt:lpstr>
      <vt:lpstr>Current and proposed Future Ancillary Services</vt:lpstr>
      <vt:lpstr>RRS, PFR/FFR Quantities</vt:lpstr>
      <vt:lpstr>Assumptions RRS Vs PFR/FFR</vt:lpstr>
      <vt:lpstr>Regulation Quantities (FAS/Current)</vt:lpstr>
      <vt:lpstr>Contingency Reserve Service – FAS Only</vt:lpstr>
      <vt:lpstr>NSRS- Current AS</vt:lpstr>
      <vt:lpstr>SRS – FAS Only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Julija 111814</cp:lastModifiedBy>
  <cp:revision>1373</cp:revision>
  <cp:lastPrinted>2013-12-09T17:46:13Z</cp:lastPrinted>
  <dcterms:created xsi:type="dcterms:W3CDTF">2010-04-12T23:12:02Z</dcterms:created>
  <dcterms:modified xsi:type="dcterms:W3CDTF">2015-07-23T19:56:25Z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