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89" r:id="rId1"/>
  </p:sldMasterIdLst>
  <p:notesMasterIdLst>
    <p:notesMasterId r:id="rId9"/>
  </p:notesMasterIdLst>
  <p:handoutMasterIdLst>
    <p:handoutMasterId r:id="rId10"/>
  </p:handoutMasterIdLst>
  <p:sldIdLst>
    <p:sldId id="435" r:id="rId2"/>
    <p:sldId id="439" r:id="rId3"/>
    <p:sldId id="444" r:id="rId4"/>
    <p:sldId id="440" r:id="rId5"/>
    <p:sldId id="441" r:id="rId6"/>
    <p:sldId id="442" r:id="rId7"/>
    <p:sldId id="443" r:id="rId8"/>
  </p:sldIdLst>
  <p:sldSz cx="9144000" cy="6858000" type="screen4x3"/>
  <p:notesSz cx="6938963" cy="92360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Osaka" pitchFamily="1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chols, Patricia" initials="N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4A24"/>
    <a:srgbClr val="6699FF"/>
    <a:srgbClr val="920000"/>
    <a:srgbClr val="666699"/>
    <a:srgbClr val="D0675C"/>
    <a:srgbClr val="0073AC"/>
    <a:srgbClr val="0494A4"/>
    <a:srgbClr val="616265"/>
    <a:srgbClr val="CBC0B7"/>
    <a:srgbClr val="EEE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5620" autoAdjust="0"/>
    <p:restoredTop sz="94622" autoAdjust="0"/>
  </p:normalViewPr>
  <p:slideViewPr>
    <p:cSldViewPr snapToGrid="0" showGuides="1">
      <p:cViewPr>
        <p:scale>
          <a:sx n="105" d="100"/>
          <a:sy n="105" d="100"/>
        </p:scale>
        <p:origin x="-552" y="216"/>
      </p:cViewPr>
      <p:guideLst>
        <p:guide orient="horz" pos="2151"/>
        <p:guide orient="horz" pos="325"/>
        <p:guide orient="horz" pos="891"/>
        <p:guide orient="horz" pos="705"/>
        <p:guide pos="2880"/>
        <p:guide pos="151"/>
        <p:guide pos="56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l" defTabSz="910723">
              <a:defRPr sz="1200"/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0173" y="2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6" tIns="45528" rIns="91056" bIns="45528" numCol="1" anchor="t" anchorCtr="0" compatLnSpc="1">
            <a:prstTxWarp prst="textNoShape">
              <a:avLst/>
            </a:prstTxWarp>
          </a:bodyPr>
          <a:lstStyle>
            <a:lvl1pPr algn="r" defTabSz="910723">
              <a:defRPr sz="1200"/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1728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l" defTabSz="910723">
              <a:defRPr sz="1200"/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0173" y="8771728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56" tIns="45528" rIns="91056" bIns="45528" numCol="1" anchor="b" anchorCtr="0" compatLnSpc="1">
            <a:prstTxWarp prst="textNoShape">
              <a:avLst/>
            </a:prstTxWarp>
          </a:bodyPr>
          <a:lstStyle>
            <a:lvl1pPr algn="r" defTabSz="910723">
              <a:defRPr sz="1200"/>
            </a:lvl1pPr>
          </a:lstStyle>
          <a:p>
            <a:fld id="{6114D836-694C-44EF-9EED-DC2F668045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40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4" tIns="46054" rIns="92104" bIns="46054" numCol="1" anchor="t" anchorCtr="0" compatLnSpc="1">
            <a:prstTxWarp prst="textNoShape">
              <a:avLst/>
            </a:prstTxWarp>
          </a:bodyPr>
          <a:lstStyle>
            <a:lvl1pPr algn="l" defTabSz="921848"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0173" y="2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4" tIns="46054" rIns="92104" bIns="46054" numCol="1" anchor="t" anchorCtr="0" compatLnSpc="1">
            <a:prstTxWarp prst="textNoShape">
              <a:avLst/>
            </a:prstTxWarp>
          </a:bodyPr>
          <a:lstStyle>
            <a:lvl1pPr algn="r" defTabSz="921848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4863" cy="3462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626" y="4385865"/>
            <a:ext cx="5553713" cy="4158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4" tIns="46054" rIns="92104" bIns="460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1728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4" tIns="46054" rIns="92104" bIns="46054" numCol="1" anchor="b" anchorCtr="0" compatLnSpc="1">
            <a:prstTxWarp prst="textNoShape">
              <a:avLst/>
            </a:prstTxWarp>
          </a:bodyPr>
          <a:lstStyle>
            <a:lvl1pPr algn="l" defTabSz="921848"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0173" y="8771728"/>
            <a:ext cx="3007202" cy="462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4" tIns="46054" rIns="92104" bIns="46054" numCol="1" anchor="b" anchorCtr="0" compatLnSpc="1">
            <a:prstTxWarp prst="textNoShape">
              <a:avLst/>
            </a:prstTxWarp>
          </a:bodyPr>
          <a:lstStyle>
            <a:lvl1pPr algn="r" defTabSz="921848">
              <a:defRPr sz="1200"/>
            </a:lvl1pPr>
          </a:lstStyle>
          <a:p>
            <a:fld id="{13F5530D-98D7-4738-A397-E733D3FCA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931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5354320"/>
            <a:ext cx="5286375" cy="83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9385" y="2270069"/>
            <a:ext cx="7598089" cy="701731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 algn="l">
              <a:lnSpc>
                <a:spcPct val="90000"/>
              </a:lnSpc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9385" y="2971800"/>
            <a:ext cx="7598090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4" name="Picture 4" descr="V:\Client Files\CLIENTS A-Z\EFH\ppt\cover-overlay-01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60314" y="5429250"/>
            <a:ext cx="3683161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41"/>
          <p:cNvGrpSpPr/>
          <p:nvPr/>
        </p:nvGrpSpPr>
        <p:grpSpPr>
          <a:xfrm>
            <a:off x="5495958" y="5447151"/>
            <a:ext cx="2805646" cy="567883"/>
            <a:chOff x="-780257" y="914400"/>
            <a:chExt cx="4721552" cy="955675"/>
          </a:xfrm>
        </p:grpSpPr>
        <p:grpSp>
          <p:nvGrpSpPr>
            <p:cNvPr id="5" name="Group 1054"/>
            <p:cNvGrpSpPr>
              <a:grpSpLocks/>
            </p:cNvGrpSpPr>
            <p:nvPr/>
          </p:nvGrpSpPr>
          <p:grpSpPr bwMode="auto">
            <a:xfrm>
              <a:off x="-780257" y="914400"/>
              <a:ext cx="1852613" cy="955675"/>
              <a:chOff x="1056" y="201"/>
              <a:chExt cx="1051" cy="543"/>
            </a:xfrm>
          </p:grpSpPr>
          <p:sp>
            <p:nvSpPr>
              <p:cNvPr id="26" name="Rectangle 1055"/>
              <p:cNvSpPr>
                <a:spLocks noChangeArrowheads="1"/>
              </p:cNvSpPr>
              <p:nvPr userDrawn="1"/>
            </p:nvSpPr>
            <p:spPr bwMode="gray">
              <a:xfrm>
                <a:off x="1601" y="202"/>
                <a:ext cx="203" cy="20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056"/>
              <p:cNvSpPr>
                <a:spLocks/>
              </p:cNvSpPr>
              <p:nvPr userDrawn="1"/>
            </p:nvSpPr>
            <p:spPr bwMode="black">
              <a:xfrm>
                <a:off x="1056" y="562"/>
                <a:ext cx="114" cy="179"/>
              </a:xfrm>
              <a:custGeom>
                <a:avLst/>
                <a:gdLst/>
                <a:ahLst/>
                <a:cxnLst>
                  <a:cxn ang="0">
                    <a:pos x="412" y="646"/>
                  </a:cxn>
                  <a:cxn ang="0">
                    <a:pos x="0" y="646"/>
                  </a:cxn>
                  <a:cxn ang="0">
                    <a:pos x="0" y="0"/>
                  </a:cxn>
                  <a:cxn ang="0">
                    <a:pos x="182" y="0"/>
                  </a:cxn>
                  <a:cxn ang="0">
                    <a:pos x="182" y="488"/>
                  </a:cxn>
                  <a:cxn ang="0">
                    <a:pos x="412" y="488"/>
                  </a:cxn>
                  <a:cxn ang="0">
                    <a:pos x="412" y="646"/>
                  </a:cxn>
                </a:cxnLst>
                <a:rect l="0" t="0" r="r" b="b"/>
                <a:pathLst>
                  <a:path w="412" h="646">
                    <a:moveTo>
                      <a:pt x="412" y="646"/>
                    </a:moveTo>
                    <a:lnTo>
                      <a:pt x="0" y="646"/>
                    </a:lnTo>
                    <a:lnTo>
                      <a:pt x="0" y="0"/>
                    </a:lnTo>
                    <a:lnTo>
                      <a:pt x="182" y="0"/>
                    </a:lnTo>
                    <a:lnTo>
                      <a:pt x="182" y="488"/>
                    </a:lnTo>
                    <a:lnTo>
                      <a:pt x="412" y="488"/>
                    </a:lnTo>
                    <a:lnTo>
                      <a:pt x="412" y="64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057"/>
              <p:cNvSpPr>
                <a:spLocks/>
              </p:cNvSpPr>
              <p:nvPr userDrawn="1"/>
            </p:nvSpPr>
            <p:spPr bwMode="black">
              <a:xfrm>
                <a:off x="1186" y="608"/>
                <a:ext cx="118" cy="136"/>
              </a:xfrm>
              <a:custGeom>
                <a:avLst/>
                <a:gdLst/>
                <a:ahLst/>
                <a:cxnLst>
                  <a:cxn ang="0">
                    <a:pos x="268" y="480"/>
                  </a:cxn>
                  <a:cxn ang="0">
                    <a:pos x="268" y="402"/>
                  </a:cxn>
                  <a:cxn ang="0">
                    <a:pos x="266" y="402"/>
                  </a:cxn>
                  <a:cxn ang="0">
                    <a:pos x="266" y="402"/>
                  </a:cxn>
                  <a:cxn ang="0">
                    <a:pos x="258" y="424"/>
                  </a:cxn>
                  <a:cxn ang="0">
                    <a:pos x="246" y="442"/>
                  </a:cxn>
                  <a:cxn ang="0">
                    <a:pos x="230" y="458"/>
                  </a:cxn>
                  <a:cxn ang="0">
                    <a:pos x="214" y="470"/>
                  </a:cxn>
                  <a:cxn ang="0">
                    <a:pos x="196" y="478"/>
                  </a:cxn>
                  <a:cxn ang="0">
                    <a:pos x="174" y="486"/>
                  </a:cxn>
                  <a:cxn ang="0">
                    <a:pos x="154" y="488"/>
                  </a:cxn>
                  <a:cxn ang="0">
                    <a:pos x="132" y="490"/>
                  </a:cxn>
                  <a:cxn ang="0">
                    <a:pos x="132" y="490"/>
                  </a:cxn>
                  <a:cxn ang="0">
                    <a:pos x="106" y="488"/>
                  </a:cxn>
                  <a:cxn ang="0">
                    <a:pos x="94" y="486"/>
                  </a:cxn>
                  <a:cxn ang="0">
                    <a:pos x="80" y="482"/>
                  </a:cxn>
                  <a:cxn ang="0">
                    <a:pos x="68" y="478"/>
                  </a:cxn>
                  <a:cxn ang="0">
                    <a:pos x="56" y="470"/>
                  </a:cxn>
                  <a:cxn ang="0">
                    <a:pos x="46" y="462"/>
                  </a:cxn>
                  <a:cxn ang="0">
                    <a:pos x="36" y="454"/>
                  </a:cxn>
                  <a:cxn ang="0">
                    <a:pos x="36" y="454"/>
                  </a:cxn>
                  <a:cxn ang="0">
                    <a:pos x="24" y="440"/>
                  </a:cxn>
                  <a:cxn ang="0">
                    <a:pos x="16" y="426"/>
                  </a:cxn>
                  <a:cxn ang="0">
                    <a:pos x="10" y="412"/>
                  </a:cxn>
                  <a:cxn ang="0">
                    <a:pos x="6" y="396"/>
                  </a:cxn>
                  <a:cxn ang="0">
                    <a:pos x="4" y="382"/>
                  </a:cxn>
                  <a:cxn ang="0">
                    <a:pos x="2" y="366"/>
                  </a:cxn>
                  <a:cxn ang="0">
                    <a:pos x="0" y="332"/>
                  </a:cxn>
                  <a:cxn ang="0">
                    <a:pos x="0" y="0"/>
                  </a:cxn>
                  <a:cxn ang="0">
                    <a:pos x="170" y="0"/>
                  </a:cxn>
                  <a:cxn ang="0">
                    <a:pos x="170" y="290"/>
                  </a:cxn>
                  <a:cxn ang="0">
                    <a:pos x="170" y="290"/>
                  </a:cxn>
                  <a:cxn ang="0">
                    <a:pos x="172" y="314"/>
                  </a:cxn>
                  <a:cxn ang="0">
                    <a:pos x="172" y="324"/>
                  </a:cxn>
                  <a:cxn ang="0">
                    <a:pos x="174" y="334"/>
                  </a:cxn>
                  <a:cxn ang="0">
                    <a:pos x="180" y="342"/>
                  </a:cxn>
                  <a:cxn ang="0">
                    <a:pos x="186" y="348"/>
                  </a:cxn>
                  <a:cxn ang="0">
                    <a:pos x="196" y="354"/>
                  </a:cxn>
                  <a:cxn ang="0">
                    <a:pos x="208" y="354"/>
                  </a:cxn>
                  <a:cxn ang="0">
                    <a:pos x="208" y="354"/>
                  </a:cxn>
                  <a:cxn ang="0">
                    <a:pos x="220" y="352"/>
                  </a:cxn>
                  <a:cxn ang="0">
                    <a:pos x="232" y="348"/>
                  </a:cxn>
                  <a:cxn ang="0">
                    <a:pos x="242" y="338"/>
                  </a:cxn>
                  <a:cxn ang="0">
                    <a:pos x="250" y="328"/>
                  </a:cxn>
                  <a:cxn ang="0">
                    <a:pos x="250" y="328"/>
                  </a:cxn>
                  <a:cxn ang="0">
                    <a:pos x="254" y="314"/>
                  </a:cxn>
                  <a:cxn ang="0">
                    <a:pos x="256" y="302"/>
                  </a:cxn>
                  <a:cxn ang="0">
                    <a:pos x="258" y="276"/>
                  </a:cxn>
                  <a:cxn ang="0">
                    <a:pos x="258" y="0"/>
                  </a:cxn>
                  <a:cxn ang="0">
                    <a:pos x="428" y="0"/>
                  </a:cxn>
                  <a:cxn ang="0">
                    <a:pos x="428" y="480"/>
                  </a:cxn>
                  <a:cxn ang="0">
                    <a:pos x="268" y="480"/>
                  </a:cxn>
                </a:cxnLst>
                <a:rect l="0" t="0" r="r" b="b"/>
                <a:pathLst>
                  <a:path w="428" h="490">
                    <a:moveTo>
                      <a:pt x="268" y="480"/>
                    </a:moveTo>
                    <a:lnTo>
                      <a:pt x="268" y="402"/>
                    </a:lnTo>
                    <a:lnTo>
                      <a:pt x="266" y="402"/>
                    </a:lnTo>
                    <a:lnTo>
                      <a:pt x="266" y="402"/>
                    </a:lnTo>
                    <a:lnTo>
                      <a:pt x="258" y="424"/>
                    </a:lnTo>
                    <a:lnTo>
                      <a:pt x="246" y="442"/>
                    </a:lnTo>
                    <a:lnTo>
                      <a:pt x="230" y="458"/>
                    </a:lnTo>
                    <a:lnTo>
                      <a:pt x="214" y="470"/>
                    </a:lnTo>
                    <a:lnTo>
                      <a:pt x="196" y="478"/>
                    </a:lnTo>
                    <a:lnTo>
                      <a:pt x="174" y="486"/>
                    </a:lnTo>
                    <a:lnTo>
                      <a:pt x="154" y="488"/>
                    </a:lnTo>
                    <a:lnTo>
                      <a:pt x="132" y="490"/>
                    </a:lnTo>
                    <a:lnTo>
                      <a:pt x="132" y="490"/>
                    </a:lnTo>
                    <a:lnTo>
                      <a:pt x="106" y="488"/>
                    </a:lnTo>
                    <a:lnTo>
                      <a:pt x="94" y="486"/>
                    </a:lnTo>
                    <a:lnTo>
                      <a:pt x="80" y="482"/>
                    </a:lnTo>
                    <a:lnTo>
                      <a:pt x="68" y="478"/>
                    </a:lnTo>
                    <a:lnTo>
                      <a:pt x="56" y="470"/>
                    </a:lnTo>
                    <a:lnTo>
                      <a:pt x="46" y="462"/>
                    </a:lnTo>
                    <a:lnTo>
                      <a:pt x="36" y="454"/>
                    </a:lnTo>
                    <a:lnTo>
                      <a:pt x="36" y="454"/>
                    </a:lnTo>
                    <a:lnTo>
                      <a:pt x="24" y="440"/>
                    </a:lnTo>
                    <a:lnTo>
                      <a:pt x="16" y="426"/>
                    </a:lnTo>
                    <a:lnTo>
                      <a:pt x="10" y="412"/>
                    </a:lnTo>
                    <a:lnTo>
                      <a:pt x="6" y="396"/>
                    </a:lnTo>
                    <a:lnTo>
                      <a:pt x="4" y="382"/>
                    </a:lnTo>
                    <a:lnTo>
                      <a:pt x="2" y="366"/>
                    </a:lnTo>
                    <a:lnTo>
                      <a:pt x="0" y="332"/>
                    </a:lnTo>
                    <a:lnTo>
                      <a:pt x="0" y="0"/>
                    </a:lnTo>
                    <a:lnTo>
                      <a:pt x="170" y="0"/>
                    </a:lnTo>
                    <a:lnTo>
                      <a:pt x="170" y="290"/>
                    </a:lnTo>
                    <a:lnTo>
                      <a:pt x="170" y="290"/>
                    </a:lnTo>
                    <a:lnTo>
                      <a:pt x="172" y="314"/>
                    </a:lnTo>
                    <a:lnTo>
                      <a:pt x="172" y="324"/>
                    </a:lnTo>
                    <a:lnTo>
                      <a:pt x="174" y="334"/>
                    </a:lnTo>
                    <a:lnTo>
                      <a:pt x="180" y="342"/>
                    </a:lnTo>
                    <a:lnTo>
                      <a:pt x="186" y="348"/>
                    </a:lnTo>
                    <a:lnTo>
                      <a:pt x="196" y="354"/>
                    </a:lnTo>
                    <a:lnTo>
                      <a:pt x="208" y="354"/>
                    </a:lnTo>
                    <a:lnTo>
                      <a:pt x="208" y="354"/>
                    </a:lnTo>
                    <a:lnTo>
                      <a:pt x="220" y="352"/>
                    </a:lnTo>
                    <a:lnTo>
                      <a:pt x="232" y="348"/>
                    </a:lnTo>
                    <a:lnTo>
                      <a:pt x="242" y="338"/>
                    </a:lnTo>
                    <a:lnTo>
                      <a:pt x="250" y="328"/>
                    </a:lnTo>
                    <a:lnTo>
                      <a:pt x="250" y="328"/>
                    </a:lnTo>
                    <a:lnTo>
                      <a:pt x="254" y="314"/>
                    </a:lnTo>
                    <a:lnTo>
                      <a:pt x="256" y="302"/>
                    </a:lnTo>
                    <a:lnTo>
                      <a:pt x="258" y="276"/>
                    </a:lnTo>
                    <a:lnTo>
                      <a:pt x="258" y="0"/>
                    </a:lnTo>
                    <a:lnTo>
                      <a:pt x="428" y="0"/>
                    </a:lnTo>
                    <a:lnTo>
                      <a:pt x="428" y="480"/>
                    </a:lnTo>
                    <a:lnTo>
                      <a:pt x="268" y="48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058"/>
              <p:cNvSpPr>
                <a:spLocks/>
              </p:cNvSpPr>
              <p:nvPr userDrawn="1"/>
            </p:nvSpPr>
            <p:spPr bwMode="black">
              <a:xfrm>
                <a:off x="1329" y="605"/>
                <a:ext cx="183" cy="136"/>
              </a:xfrm>
              <a:custGeom>
                <a:avLst/>
                <a:gdLst/>
                <a:ahLst/>
                <a:cxnLst>
                  <a:cxn ang="0">
                    <a:pos x="154" y="74"/>
                  </a:cxn>
                  <a:cxn ang="0">
                    <a:pos x="156" y="74"/>
                  </a:cxn>
                  <a:cxn ang="0">
                    <a:pos x="178" y="42"/>
                  </a:cxn>
                  <a:cxn ang="0">
                    <a:pos x="206" y="18"/>
                  </a:cxn>
                  <a:cxn ang="0">
                    <a:pos x="238" y="4"/>
                  </a:cxn>
                  <a:cxn ang="0">
                    <a:pos x="276" y="0"/>
                  </a:cxn>
                  <a:cxn ang="0">
                    <a:pos x="296" y="0"/>
                  </a:cxn>
                  <a:cxn ang="0">
                    <a:pos x="332" y="10"/>
                  </a:cxn>
                  <a:cxn ang="0">
                    <a:pos x="362" y="28"/>
                  </a:cxn>
                  <a:cxn ang="0">
                    <a:pos x="388" y="56"/>
                  </a:cxn>
                  <a:cxn ang="0">
                    <a:pos x="398" y="74"/>
                  </a:cxn>
                  <a:cxn ang="0">
                    <a:pos x="424" y="40"/>
                  </a:cxn>
                  <a:cxn ang="0">
                    <a:pos x="454" y="16"/>
                  </a:cxn>
                  <a:cxn ang="0">
                    <a:pos x="490" y="4"/>
                  </a:cxn>
                  <a:cxn ang="0">
                    <a:pos x="530" y="0"/>
                  </a:cxn>
                  <a:cxn ang="0">
                    <a:pos x="544" y="0"/>
                  </a:cxn>
                  <a:cxn ang="0">
                    <a:pos x="572" y="6"/>
                  </a:cxn>
                  <a:cxn ang="0">
                    <a:pos x="598" y="16"/>
                  </a:cxn>
                  <a:cxn ang="0">
                    <a:pos x="622" y="32"/>
                  </a:cxn>
                  <a:cxn ang="0">
                    <a:pos x="632" y="42"/>
                  </a:cxn>
                  <a:cxn ang="0">
                    <a:pos x="650" y="70"/>
                  </a:cxn>
                  <a:cxn ang="0">
                    <a:pos x="660" y="102"/>
                  </a:cxn>
                  <a:cxn ang="0">
                    <a:pos x="662" y="138"/>
                  </a:cxn>
                  <a:cxn ang="0">
                    <a:pos x="664" y="490"/>
                  </a:cxn>
                  <a:cxn ang="0">
                    <a:pos x="498" y="202"/>
                  </a:cxn>
                  <a:cxn ang="0">
                    <a:pos x="498" y="178"/>
                  </a:cxn>
                  <a:cxn ang="0">
                    <a:pos x="494" y="156"/>
                  </a:cxn>
                  <a:cxn ang="0">
                    <a:pos x="484" y="142"/>
                  </a:cxn>
                  <a:cxn ang="0">
                    <a:pos x="462" y="136"/>
                  </a:cxn>
                  <a:cxn ang="0">
                    <a:pos x="452" y="136"/>
                  </a:cxn>
                  <a:cxn ang="0">
                    <a:pos x="440" y="140"/>
                  </a:cxn>
                  <a:cxn ang="0">
                    <a:pos x="426" y="152"/>
                  </a:cxn>
                  <a:cxn ang="0">
                    <a:pos x="416" y="178"/>
                  </a:cxn>
                  <a:cxn ang="0">
                    <a:pos x="414" y="224"/>
                  </a:cxn>
                  <a:cxn ang="0">
                    <a:pos x="248" y="490"/>
                  </a:cxn>
                  <a:cxn ang="0">
                    <a:pos x="248" y="202"/>
                  </a:cxn>
                  <a:cxn ang="0">
                    <a:pos x="246" y="166"/>
                  </a:cxn>
                  <a:cxn ang="0">
                    <a:pos x="238" y="146"/>
                  </a:cxn>
                  <a:cxn ang="0">
                    <a:pos x="222" y="134"/>
                  </a:cxn>
                  <a:cxn ang="0">
                    <a:pos x="210" y="132"/>
                  </a:cxn>
                  <a:cxn ang="0">
                    <a:pos x="186" y="138"/>
                  </a:cxn>
                  <a:cxn ang="0">
                    <a:pos x="174" y="154"/>
                  </a:cxn>
                  <a:cxn ang="0">
                    <a:pos x="168" y="176"/>
                  </a:cxn>
                  <a:cxn ang="0">
                    <a:pos x="166" y="490"/>
                  </a:cxn>
                  <a:cxn ang="0">
                    <a:pos x="0" y="10"/>
                  </a:cxn>
                </a:cxnLst>
                <a:rect l="0" t="0" r="r" b="b"/>
                <a:pathLst>
                  <a:path w="664" h="490">
                    <a:moveTo>
                      <a:pt x="154" y="10"/>
                    </a:moveTo>
                    <a:lnTo>
                      <a:pt x="154" y="74"/>
                    </a:lnTo>
                    <a:lnTo>
                      <a:pt x="156" y="74"/>
                    </a:lnTo>
                    <a:lnTo>
                      <a:pt x="156" y="74"/>
                    </a:lnTo>
                    <a:lnTo>
                      <a:pt x="166" y="56"/>
                    </a:lnTo>
                    <a:lnTo>
                      <a:pt x="178" y="42"/>
                    </a:lnTo>
                    <a:lnTo>
                      <a:pt x="190" y="30"/>
                    </a:lnTo>
                    <a:lnTo>
                      <a:pt x="206" y="18"/>
                    </a:lnTo>
                    <a:lnTo>
                      <a:pt x="222" y="10"/>
                    </a:lnTo>
                    <a:lnTo>
                      <a:pt x="238" y="4"/>
                    </a:lnTo>
                    <a:lnTo>
                      <a:pt x="256" y="0"/>
                    </a:lnTo>
                    <a:lnTo>
                      <a:pt x="276" y="0"/>
                    </a:lnTo>
                    <a:lnTo>
                      <a:pt x="276" y="0"/>
                    </a:lnTo>
                    <a:lnTo>
                      <a:pt x="296" y="0"/>
                    </a:lnTo>
                    <a:lnTo>
                      <a:pt x="314" y="4"/>
                    </a:lnTo>
                    <a:lnTo>
                      <a:pt x="332" y="10"/>
                    </a:lnTo>
                    <a:lnTo>
                      <a:pt x="348" y="18"/>
                    </a:lnTo>
                    <a:lnTo>
                      <a:pt x="362" y="28"/>
                    </a:lnTo>
                    <a:lnTo>
                      <a:pt x="376" y="40"/>
                    </a:lnTo>
                    <a:lnTo>
                      <a:pt x="388" y="56"/>
                    </a:lnTo>
                    <a:lnTo>
                      <a:pt x="398" y="74"/>
                    </a:lnTo>
                    <a:lnTo>
                      <a:pt x="398" y="74"/>
                    </a:lnTo>
                    <a:lnTo>
                      <a:pt x="410" y="56"/>
                    </a:lnTo>
                    <a:lnTo>
                      <a:pt x="424" y="40"/>
                    </a:lnTo>
                    <a:lnTo>
                      <a:pt x="438" y="28"/>
                    </a:lnTo>
                    <a:lnTo>
                      <a:pt x="454" y="16"/>
                    </a:lnTo>
                    <a:lnTo>
                      <a:pt x="472" y="10"/>
                    </a:lnTo>
                    <a:lnTo>
                      <a:pt x="490" y="4"/>
                    </a:lnTo>
                    <a:lnTo>
                      <a:pt x="508" y="0"/>
                    </a:lnTo>
                    <a:lnTo>
                      <a:pt x="530" y="0"/>
                    </a:lnTo>
                    <a:lnTo>
                      <a:pt x="530" y="0"/>
                    </a:lnTo>
                    <a:lnTo>
                      <a:pt x="544" y="0"/>
                    </a:lnTo>
                    <a:lnTo>
                      <a:pt x="558" y="2"/>
                    </a:lnTo>
                    <a:lnTo>
                      <a:pt x="572" y="6"/>
                    </a:lnTo>
                    <a:lnTo>
                      <a:pt x="584" y="10"/>
                    </a:lnTo>
                    <a:lnTo>
                      <a:pt x="598" y="16"/>
                    </a:lnTo>
                    <a:lnTo>
                      <a:pt x="610" y="22"/>
                    </a:lnTo>
                    <a:lnTo>
                      <a:pt x="622" y="32"/>
                    </a:lnTo>
                    <a:lnTo>
                      <a:pt x="632" y="42"/>
                    </a:lnTo>
                    <a:lnTo>
                      <a:pt x="632" y="42"/>
                    </a:lnTo>
                    <a:lnTo>
                      <a:pt x="642" y="56"/>
                    </a:lnTo>
                    <a:lnTo>
                      <a:pt x="650" y="70"/>
                    </a:lnTo>
                    <a:lnTo>
                      <a:pt x="656" y="86"/>
                    </a:lnTo>
                    <a:lnTo>
                      <a:pt x="660" y="102"/>
                    </a:lnTo>
                    <a:lnTo>
                      <a:pt x="662" y="120"/>
                    </a:lnTo>
                    <a:lnTo>
                      <a:pt x="662" y="138"/>
                    </a:lnTo>
                    <a:lnTo>
                      <a:pt x="664" y="174"/>
                    </a:lnTo>
                    <a:lnTo>
                      <a:pt x="664" y="490"/>
                    </a:lnTo>
                    <a:lnTo>
                      <a:pt x="498" y="490"/>
                    </a:lnTo>
                    <a:lnTo>
                      <a:pt x="498" y="202"/>
                    </a:lnTo>
                    <a:lnTo>
                      <a:pt x="498" y="202"/>
                    </a:lnTo>
                    <a:lnTo>
                      <a:pt x="498" y="178"/>
                    </a:lnTo>
                    <a:lnTo>
                      <a:pt x="496" y="166"/>
                    </a:lnTo>
                    <a:lnTo>
                      <a:pt x="494" y="156"/>
                    </a:lnTo>
                    <a:lnTo>
                      <a:pt x="490" y="148"/>
                    </a:lnTo>
                    <a:lnTo>
                      <a:pt x="484" y="142"/>
                    </a:lnTo>
                    <a:lnTo>
                      <a:pt x="474" y="136"/>
                    </a:lnTo>
                    <a:lnTo>
                      <a:pt x="462" y="136"/>
                    </a:lnTo>
                    <a:lnTo>
                      <a:pt x="462" y="136"/>
                    </a:lnTo>
                    <a:lnTo>
                      <a:pt x="452" y="136"/>
                    </a:lnTo>
                    <a:lnTo>
                      <a:pt x="446" y="138"/>
                    </a:lnTo>
                    <a:lnTo>
                      <a:pt x="440" y="140"/>
                    </a:lnTo>
                    <a:lnTo>
                      <a:pt x="434" y="144"/>
                    </a:lnTo>
                    <a:lnTo>
                      <a:pt x="426" y="152"/>
                    </a:lnTo>
                    <a:lnTo>
                      <a:pt x="420" y="164"/>
                    </a:lnTo>
                    <a:lnTo>
                      <a:pt x="416" y="178"/>
                    </a:lnTo>
                    <a:lnTo>
                      <a:pt x="416" y="194"/>
                    </a:lnTo>
                    <a:lnTo>
                      <a:pt x="414" y="224"/>
                    </a:lnTo>
                    <a:lnTo>
                      <a:pt x="414" y="490"/>
                    </a:lnTo>
                    <a:lnTo>
                      <a:pt x="248" y="490"/>
                    </a:lnTo>
                    <a:lnTo>
                      <a:pt x="248" y="202"/>
                    </a:lnTo>
                    <a:lnTo>
                      <a:pt x="248" y="202"/>
                    </a:lnTo>
                    <a:lnTo>
                      <a:pt x="248" y="178"/>
                    </a:lnTo>
                    <a:lnTo>
                      <a:pt x="246" y="166"/>
                    </a:lnTo>
                    <a:lnTo>
                      <a:pt x="244" y="156"/>
                    </a:lnTo>
                    <a:lnTo>
                      <a:pt x="238" y="146"/>
                    </a:lnTo>
                    <a:lnTo>
                      <a:pt x="232" y="140"/>
                    </a:lnTo>
                    <a:lnTo>
                      <a:pt x="222" y="134"/>
                    </a:lnTo>
                    <a:lnTo>
                      <a:pt x="210" y="132"/>
                    </a:lnTo>
                    <a:lnTo>
                      <a:pt x="210" y="132"/>
                    </a:lnTo>
                    <a:lnTo>
                      <a:pt x="196" y="134"/>
                    </a:lnTo>
                    <a:lnTo>
                      <a:pt x="186" y="138"/>
                    </a:lnTo>
                    <a:lnTo>
                      <a:pt x="178" y="144"/>
                    </a:lnTo>
                    <a:lnTo>
                      <a:pt x="174" y="154"/>
                    </a:lnTo>
                    <a:lnTo>
                      <a:pt x="170" y="164"/>
                    </a:lnTo>
                    <a:lnTo>
                      <a:pt x="168" y="176"/>
                    </a:lnTo>
                    <a:lnTo>
                      <a:pt x="166" y="202"/>
                    </a:lnTo>
                    <a:lnTo>
                      <a:pt x="166" y="490"/>
                    </a:lnTo>
                    <a:lnTo>
                      <a:pt x="0" y="490"/>
                    </a:lnTo>
                    <a:lnTo>
                      <a:pt x="0" y="10"/>
                    </a:lnTo>
                    <a:lnTo>
                      <a:pt x="154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059"/>
              <p:cNvSpPr>
                <a:spLocks noEditPoints="1"/>
              </p:cNvSpPr>
              <p:nvPr userDrawn="1"/>
            </p:nvSpPr>
            <p:spPr bwMode="black">
              <a:xfrm>
                <a:off x="1536" y="559"/>
                <a:ext cx="46" cy="182"/>
              </a:xfrm>
              <a:custGeom>
                <a:avLst/>
                <a:gdLst/>
                <a:ahLst/>
                <a:cxnLst>
                  <a:cxn ang="0">
                    <a:pos x="168" y="128"/>
                  </a:cxn>
                  <a:cxn ang="0">
                    <a:pos x="0" y="128"/>
                  </a:cxn>
                  <a:cxn ang="0">
                    <a:pos x="0" y="0"/>
                  </a:cxn>
                  <a:cxn ang="0">
                    <a:pos x="168" y="0"/>
                  </a:cxn>
                  <a:cxn ang="0">
                    <a:pos x="168" y="128"/>
                  </a:cxn>
                  <a:cxn ang="0">
                    <a:pos x="168" y="656"/>
                  </a:cxn>
                  <a:cxn ang="0">
                    <a:pos x="0" y="656"/>
                  </a:cxn>
                  <a:cxn ang="0">
                    <a:pos x="0" y="176"/>
                  </a:cxn>
                  <a:cxn ang="0">
                    <a:pos x="168" y="176"/>
                  </a:cxn>
                  <a:cxn ang="0">
                    <a:pos x="168" y="656"/>
                  </a:cxn>
                </a:cxnLst>
                <a:rect l="0" t="0" r="r" b="b"/>
                <a:pathLst>
                  <a:path w="168" h="656">
                    <a:moveTo>
                      <a:pt x="168" y="128"/>
                    </a:moveTo>
                    <a:lnTo>
                      <a:pt x="0" y="128"/>
                    </a:lnTo>
                    <a:lnTo>
                      <a:pt x="0" y="0"/>
                    </a:lnTo>
                    <a:lnTo>
                      <a:pt x="168" y="0"/>
                    </a:lnTo>
                    <a:lnTo>
                      <a:pt x="168" y="128"/>
                    </a:lnTo>
                    <a:close/>
                    <a:moveTo>
                      <a:pt x="168" y="656"/>
                    </a:moveTo>
                    <a:lnTo>
                      <a:pt x="0" y="656"/>
                    </a:lnTo>
                    <a:lnTo>
                      <a:pt x="0" y="176"/>
                    </a:lnTo>
                    <a:lnTo>
                      <a:pt x="168" y="176"/>
                    </a:lnTo>
                    <a:lnTo>
                      <a:pt x="168" y="65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60"/>
              <p:cNvSpPr>
                <a:spLocks/>
              </p:cNvSpPr>
              <p:nvPr userDrawn="1"/>
            </p:nvSpPr>
            <p:spPr bwMode="black">
              <a:xfrm>
                <a:off x="1607" y="605"/>
                <a:ext cx="118" cy="13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60" y="10"/>
                  </a:cxn>
                  <a:cxn ang="0">
                    <a:pos x="160" y="78"/>
                  </a:cxn>
                  <a:cxn ang="0">
                    <a:pos x="162" y="78"/>
                  </a:cxn>
                  <a:cxn ang="0">
                    <a:pos x="162" y="78"/>
                  </a:cxn>
                  <a:cxn ang="0">
                    <a:pos x="170" y="58"/>
                  </a:cxn>
                  <a:cxn ang="0">
                    <a:pos x="182" y="42"/>
                  </a:cxn>
                  <a:cxn ang="0">
                    <a:pos x="196" y="28"/>
                  </a:cxn>
                  <a:cxn ang="0">
                    <a:pos x="212" y="18"/>
                  </a:cxn>
                  <a:cxn ang="0">
                    <a:pos x="228" y="10"/>
                  </a:cxn>
                  <a:cxn ang="0">
                    <a:pos x="246" y="4"/>
                  </a:cxn>
                  <a:cxn ang="0">
                    <a:pos x="266" y="0"/>
                  </a:cxn>
                  <a:cxn ang="0">
                    <a:pos x="286" y="0"/>
                  </a:cxn>
                  <a:cxn ang="0">
                    <a:pos x="286" y="0"/>
                  </a:cxn>
                  <a:cxn ang="0">
                    <a:pos x="302" y="0"/>
                  </a:cxn>
                  <a:cxn ang="0">
                    <a:pos x="318" y="2"/>
                  </a:cxn>
                  <a:cxn ang="0">
                    <a:pos x="334" y="6"/>
                  </a:cxn>
                  <a:cxn ang="0">
                    <a:pos x="348" y="10"/>
                  </a:cxn>
                  <a:cxn ang="0">
                    <a:pos x="364" y="18"/>
                  </a:cxn>
                  <a:cxn ang="0">
                    <a:pos x="376" y="26"/>
                  </a:cxn>
                  <a:cxn ang="0">
                    <a:pos x="390" y="36"/>
                  </a:cxn>
                  <a:cxn ang="0">
                    <a:pos x="400" y="50"/>
                  </a:cxn>
                  <a:cxn ang="0">
                    <a:pos x="400" y="50"/>
                  </a:cxn>
                  <a:cxn ang="0">
                    <a:pos x="408" y="66"/>
                  </a:cxn>
                  <a:cxn ang="0">
                    <a:pos x="416" y="82"/>
                  </a:cxn>
                  <a:cxn ang="0">
                    <a:pos x="420" y="100"/>
                  </a:cxn>
                  <a:cxn ang="0">
                    <a:pos x="424" y="118"/>
                  </a:cxn>
                  <a:cxn ang="0">
                    <a:pos x="426" y="156"/>
                  </a:cxn>
                  <a:cxn ang="0">
                    <a:pos x="428" y="194"/>
                  </a:cxn>
                  <a:cxn ang="0">
                    <a:pos x="428" y="490"/>
                  </a:cxn>
                  <a:cxn ang="0">
                    <a:pos x="258" y="490"/>
                  </a:cxn>
                  <a:cxn ang="0">
                    <a:pos x="258" y="198"/>
                  </a:cxn>
                  <a:cxn ang="0">
                    <a:pos x="258" y="198"/>
                  </a:cxn>
                  <a:cxn ang="0">
                    <a:pos x="256" y="176"/>
                  </a:cxn>
                  <a:cxn ang="0">
                    <a:pos x="256" y="164"/>
                  </a:cxn>
                  <a:cxn ang="0">
                    <a:pos x="252" y="152"/>
                  </a:cxn>
                  <a:cxn ang="0">
                    <a:pos x="248" y="144"/>
                  </a:cxn>
                  <a:cxn ang="0">
                    <a:pos x="242" y="136"/>
                  </a:cxn>
                  <a:cxn ang="0">
                    <a:pos x="232" y="130"/>
                  </a:cxn>
                  <a:cxn ang="0">
                    <a:pos x="220" y="128"/>
                  </a:cxn>
                  <a:cxn ang="0">
                    <a:pos x="220" y="128"/>
                  </a:cxn>
                  <a:cxn ang="0">
                    <a:pos x="204" y="130"/>
                  </a:cxn>
                  <a:cxn ang="0">
                    <a:pos x="192" y="136"/>
                  </a:cxn>
                  <a:cxn ang="0">
                    <a:pos x="184" y="144"/>
                  </a:cxn>
                  <a:cxn ang="0">
                    <a:pos x="178" y="156"/>
                  </a:cxn>
                  <a:cxn ang="0">
                    <a:pos x="174" y="168"/>
                  </a:cxn>
                  <a:cxn ang="0">
                    <a:pos x="170" y="182"/>
                  </a:cxn>
                  <a:cxn ang="0">
                    <a:pos x="170" y="212"/>
                  </a:cxn>
                  <a:cxn ang="0">
                    <a:pos x="170" y="490"/>
                  </a:cxn>
                  <a:cxn ang="0">
                    <a:pos x="0" y="490"/>
                  </a:cxn>
                  <a:cxn ang="0">
                    <a:pos x="0" y="10"/>
                  </a:cxn>
                </a:cxnLst>
                <a:rect l="0" t="0" r="r" b="b"/>
                <a:pathLst>
                  <a:path w="428" h="490">
                    <a:moveTo>
                      <a:pt x="0" y="10"/>
                    </a:moveTo>
                    <a:lnTo>
                      <a:pt x="160" y="10"/>
                    </a:lnTo>
                    <a:lnTo>
                      <a:pt x="160" y="78"/>
                    </a:lnTo>
                    <a:lnTo>
                      <a:pt x="162" y="78"/>
                    </a:lnTo>
                    <a:lnTo>
                      <a:pt x="162" y="78"/>
                    </a:lnTo>
                    <a:lnTo>
                      <a:pt x="170" y="58"/>
                    </a:lnTo>
                    <a:lnTo>
                      <a:pt x="182" y="42"/>
                    </a:lnTo>
                    <a:lnTo>
                      <a:pt x="196" y="28"/>
                    </a:lnTo>
                    <a:lnTo>
                      <a:pt x="212" y="18"/>
                    </a:lnTo>
                    <a:lnTo>
                      <a:pt x="228" y="10"/>
                    </a:lnTo>
                    <a:lnTo>
                      <a:pt x="246" y="4"/>
                    </a:lnTo>
                    <a:lnTo>
                      <a:pt x="266" y="0"/>
                    </a:lnTo>
                    <a:lnTo>
                      <a:pt x="286" y="0"/>
                    </a:lnTo>
                    <a:lnTo>
                      <a:pt x="286" y="0"/>
                    </a:lnTo>
                    <a:lnTo>
                      <a:pt x="302" y="0"/>
                    </a:lnTo>
                    <a:lnTo>
                      <a:pt x="318" y="2"/>
                    </a:lnTo>
                    <a:lnTo>
                      <a:pt x="334" y="6"/>
                    </a:lnTo>
                    <a:lnTo>
                      <a:pt x="348" y="10"/>
                    </a:lnTo>
                    <a:lnTo>
                      <a:pt x="364" y="18"/>
                    </a:lnTo>
                    <a:lnTo>
                      <a:pt x="376" y="26"/>
                    </a:lnTo>
                    <a:lnTo>
                      <a:pt x="390" y="36"/>
                    </a:lnTo>
                    <a:lnTo>
                      <a:pt x="400" y="50"/>
                    </a:lnTo>
                    <a:lnTo>
                      <a:pt x="400" y="50"/>
                    </a:lnTo>
                    <a:lnTo>
                      <a:pt x="408" y="66"/>
                    </a:lnTo>
                    <a:lnTo>
                      <a:pt x="416" y="82"/>
                    </a:lnTo>
                    <a:lnTo>
                      <a:pt x="420" y="100"/>
                    </a:lnTo>
                    <a:lnTo>
                      <a:pt x="424" y="118"/>
                    </a:lnTo>
                    <a:lnTo>
                      <a:pt x="426" y="156"/>
                    </a:lnTo>
                    <a:lnTo>
                      <a:pt x="428" y="194"/>
                    </a:lnTo>
                    <a:lnTo>
                      <a:pt x="428" y="490"/>
                    </a:lnTo>
                    <a:lnTo>
                      <a:pt x="258" y="490"/>
                    </a:lnTo>
                    <a:lnTo>
                      <a:pt x="258" y="198"/>
                    </a:lnTo>
                    <a:lnTo>
                      <a:pt x="258" y="198"/>
                    </a:lnTo>
                    <a:lnTo>
                      <a:pt x="256" y="176"/>
                    </a:lnTo>
                    <a:lnTo>
                      <a:pt x="256" y="164"/>
                    </a:lnTo>
                    <a:lnTo>
                      <a:pt x="252" y="152"/>
                    </a:lnTo>
                    <a:lnTo>
                      <a:pt x="248" y="144"/>
                    </a:lnTo>
                    <a:lnTo>
                      <a:pt x="242" y="136"/>
                    </a:lnTo>
                    <a:lnTo>
                      <a:pt x="232" y="130"/>
                    </a:lnTo>
                    <a:lnTo>
                      <a:pt x="220" y="128"/>
                    </a:lnTo>
                    <a:lnTo>
                      <a:pt x="220" y="128"/>
                    </a:lnTo>
                    <a:lnTo>
                      <a:pt x="204" y="130"/>
                    </a:lnTo>
                    <a:lnTo>
                      <a:pt x="192" y="136"/>
                    </a:lnTo>
                    <a:lnTo>
                      <a:pt x="184" y="144"/>
                    </a:lnTo>
                    <a:lnTo>
                      <a:pt x="178" y="156"/>
                    </a:lnTo>
                    <a:lnTo>
                      <a:pt x="174" y="168"/>
                    </a:lnTo>
                    <a:lnTo>
                      <a:pt x="170" y="182"/>
                    </a:lnTo>
                    <a:lnTo>
                      <a:pt x="170" y="212"/>
                    </a:lnTo>
                    <a:lnTo>
                      <a:pt x="170" y="490"/>
                    </a:lnTo>
                    <a:lnTo>
                      <a:pt x="0" y="49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061"/>
              <p:cNvSpPr>
                <a:spLocks noEditPoints="1"/>
              </p:cNvSpPr>
              <p:nvPr userDrawn="1"/>
            </p:nvSpPr>
            <p:spPr bwMode="black">
              <a:xfrm>
                <a:off x="1741" y="605"/>
                <a:ext cx="129" cy="139"/>
              </a:xfrm>
              <a:custGeom>
                <a:avLst/>
                <a:gdLst/>
                <a:ahLst/>
                <a:cxnLst>
                  <a:cxn ang="0">
                    <a:pos x="298" y="458"/>
                  </a:cxn>
                  <a:cxn ang="0">
                    <a:pos x="282" y="444"/>
                  </a:cxn>
                  <a:cxn ang="0">
                    <a:pos x="234" y="482"/>
                  </a:cxn>
                  <a:cxn ang="0">
                    <a:pos x="176" y="500"/>
                  </a:cxn>
                  <a:cxn ang="0">
                    <a:pos x="124" y="498"/>
                  </a:cxn>
                  <a:cxn ang="0">
                    <a:pos x="82" y="486"/>
                  </a:cxn>
                  <a:cxn ang="0">
                    <a:pos x="46" y="464"/>
                  </a:cxn>
                  <a:cxn ang="0">
                    <a:pos x="20" y="432"/>
                  </a:cxn>
                  <a:cxn ang="0">
                    <a:pos x="4" y="388"/>
                  </a:cxn>
                  <a:cxn ang="0">
                    <a:pos x="0" y="356"/>
                  </a:cxn>
                  <a:cxn ang="0">
                    <a:pos x="6" y="314"/>
                  </a:cxn>
                  <a:cxn ang="0">
                    <a:pos x="36" y="260"/>
                  </a:cxn>
                  <a:cxn ang="0">
                    <a:pos x="92" y="216"/>
                  </a:cxn>
                  <a:cxn ang="0">
                    <a:pos x="158" y="194"/>
                  </a:cxn>
                  <a:cxn ang="0">
                    <a:pos x="288" y="176"/>
                  </a:cxn>
                  <a:cxn ang="0">
                    <a:pos x="288" y="158"/>
                  </a:cxn>
                  <a:cxn ang="0">
                    <a:pos x="278" y="126"/>
                  </a:cxn>
                  <a:cxn ang="0">
                    <a:pos x="250" y="114"/>
                  </a:cxn>
                  <a:cxn ang="0">
                    <a:pos x="224" y="114"/>
                  </a:cxn>
                  <a:cxn ang="0">
                    <a:pos x="192" y="124"/>
                  </a:cxn>
                  <a:cxn ang="0">
                    <a:pos x="172" y="152"/>
                  </a:cxn>
                  <a:cxn ang="0">
                    <a:pos x="14" y="150"/>
                  </a:cxn>
                  <a:cxn ang="0">
                    <a:pos x="36" y="92"/>
                  </a:cxn>
                  <a:cxn ang="0">
                    <a:pos x="70" y="50"/>
                  </a:cxn>
                  <a:cxn ang="0">
                    <a:pos x="116" y="22"/>
                  </a:cxn>
                  <a:cxn ang="0">
                    <a:pos x="168" y="6"/>
                  </a:cxn>
                  <a:cxn ang="0">
                    <a:pos x="242" y="0"/>
                  </a:cxn>
                  <a:cxn ang="0">
                    <a:pos x="324" y="8"/>
                  </a:cxn>
                  <a:cxn ang="0">
                    <a:pos x="384" y="30"/>
                  </a:cxn>
                  <a:cxn ang="0">
                    <a:pos x="412" y="50"/>
                  </a:cxn>
                  <a:cxn ang="0">
                    <a:pos x="434" y="78"/>
                  </a:cxn>
                  <a:cxn ang="0">
                    <a:pos x="452" y="142"/>
                  </a:cxn>
                  <a:cxn ang="0">
                    <a:pos x="452" y="386"/>
                  </a:cxn>
                  <a:cxn ang="0">
                    <a:pos x="454" y="438"/>
                  </a:cxn>
                  <a:cxn ang="0">
                    <a:pos x="302" y="490"/>
                  </a:cxn>
                  <a:cxn ang="0">
                    <a:pos x="272" y="268"/>
                  </a:cxn>
                  <a:cxn ang="0">
                    <a:pos x="218" y="284"/>
                  </a:cxn>
                  <a:cxn ang="0">
                    <a:pos x="190" y="306"/>
                  </a:cxn>
                  <a:cxn ang="0">
                    <a:pos x="178" y="332"/>
                  </a:cxn>
                  <a:cxn ang="0">
                    <a:pos x="178" y="354"/>
                  </a:cxn>
                  <a:cxn ang="0">
                    <a:pos x="190" y="376"/>
                  </a:cxn>
                  <a:cxn ang="0">
                    <a:pos x="212" y="386"/>
                  </a:cxn>
                  <a:cxn ang="0">
                    <a:pos x="234" y="386"/>
                  </a:cxn>
                  <a:cxn ang="0">
                    <a:pos x="260" y="378"/>
                  </a:cxn>
                  <a:cxn ang="0">
                    <a:pos x="280" y="350"/>
                  </a:cxn>
                  <a:cxn ang="0">
                    <a:pos x="288" y="274"/>
                  </a:cxn>
                </a:cxnLst>
                <a:rect l="0" t="0" r="r" b="b"/>
                <a:pathLst>
                  <a:path w="466" h="500">
                    <a:moveTo>
                      <a:pt x="302" y="490"/>
                    </a:moveTo>
                    <a:lnTo>
                      <a:pt x="302" y="490"/>
                    </a:lnTo>
                    <a:lnTo>
                      <a:pt x="298" y="458"/>
                    </a:lnTo>
                    <a:lnTo>
                      <a:pt x="296" y="424"/>
                    </a:lnTo>
                    <a:lnTo>
                      <a:pt x="296" y="424"/>
                    </a:lnTo>
                    <a:lnTo>
                      <a:pt x="282" y="444"/>
                    </a:lnTo>
                    <a:lnTo>
                      <a:pt x="268" y="460"/>
                    </a:lnTo>
                    <a:lnTo>
                      <a:pt x="252" y="472"/>
                    </a:lnTo>
                    <a:lnTo>
                      <a:pt x="234" y="482"/>
                    </a:lnTo>
                    <a:lnTo>
                      <a:pt x="216" y="490"/>
                    </a:lnTo>
                    <a:lnTo>
                      <a:pt x="196" y="496"/>
                    </a:lnTo>
                    <a:lnTo>
                      <a:pt x="176" y="500"/>
                    </a:lnTo>
                    <a:lnTo>
                      <a:pt x="154" y="500"/>
                    </a:lnTo>
                    <a:lnTo>
                      <a:pt x="154" y="500"/>
                    </a:lnTo>
                    <a:lnTo>
                      <a:pt x="124" y="498"/>
                    </a:lnTo>
                    <a:lnTo>
                      <a:pt x="108" y="496"/>
                    </a:lnTo>
                    <a:lnTo>
                      <a:pt x="94" y="492"/>
                    </a:lnTo>
                    <a:lnTo>
                      <a:pt x="82" y="486"/>
                    </a:lnTo>
                    <a:lnTo>
                      <a:pt x="70" y="480"/>
                    </a:lnTo>
                    <a:lnTo>
                      <a:pt x="58" y="472"/>
                    </a:lnTo>
                    <a:lnTo>
                      <a:pt x="46" y="464"/>
                    </a:lnTo>
                    <a:lnTo>
                      <a:pt x="36" y="454"/>
                    </a:lnTo>
                    <a:lnTo>
                      <a:pt x="28" y="444"/>
                    </a:lnTo>
                    <a:lnTo>
                      <a:pt x="20" y="432"/>
                    </a:lnTo>
                    <a:lnTo>
                      <a:pt x="12" y="418"/>
                    </a:lnTo>
                    <a:lnTo>
                      <a:pt x="8" y="404"/>
                    </a:lnTo>
                    <a:lnTo>
                      <a:pt x="4" y="388"/>
                    </a:lnTo>
                    <a:lnTo>
                      <a:pt x="2" y="372"/>
                    </a:lnTo>
                    <a:lnTo>
                      <a:pt x="0" y="356"/>
                    </a:lnTo>
                    <a:lnTo>
                      <a:pt x="0" y="356"/>
                    </a:lnTo>
                    <a:lnTo>
                      <a:pt x="2" y="342"/>
                    </a:lnTo>
                    <a:lnTo>
                      <a:pt x="2" y="328"/>
                    </a:lnTo>
                    <a:lnTo>
                      <a:pt x="6" y="314"/>
                    </a:lnTo>
                    <a:lnTo>
                      <a:pt x="10" y="302"/>
                    </a:lnTo>
                    <a:lnTo>
                      <a:pt x="20" y="280"/>
                    </a:lnTo>
                    <a:lnTo>
                      <a:pt x="36" y="260"/>
                    </a:lnTo>
                    <a:lnTo>
                      <a:pt x="52" y="242"/>
                    </a:lnTo>
                    <a:lnTo>
                      <a:pt x="72" y="228"/>
                    </a:lnTo>
                    <a:lnTo>
                      <a:pt x="92" y="216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58" y="194"/>
                    </a:lnTo>
                    <a:lnTo>
                      <a:pt x="200" y="186"/>
                    </a:lnTo>
                    <a:lnTo>
                      <a:pt x="244" y="180"/>
                    </a:lnTo>
                    <a:lnTo>
                      <a:pt x="288" y="176"/>
                    </a:lnTo>
                    <a:lnTo>
                      <a:pt x="288" y="174"/>
                    </a:lnTo>
                    <a:lnTo>
                      <a:pt x="288" y="174"/>
                    </a:lnTo>
                    <a:lnTo>
                      <a:pt x="288" y="158"/>
                    </a:lnTo>
                    <a:lnTo>
                      <a:pt x="286" y="146"/>
                    </a:lnTo>
                    <a:lnTo>
                      <a:pt x="282" y="136"/>
                    </a:lnTo>
                    <a:lnTo>
                      <a:pt x="278" y="126"/>
                    </a:lnTo>
                    <a:lnTo>
                      <a:pt x="270" y="120"/>
                    </a:lnTo>
                    <a:lnTo>
                      <a:pt x="262" y="116"/>
                    </a:lnTo>
                    <a:lnTo>
                      <a:pt x="250" y="114"/>
                    </a:lnTo>
                    <a:lnTo>
                      <a:pt x="236" y="112"/>
                    </a:lnTo>
                    <a:lnTo>
                      <a:pt x="236" y="112"/>
                    </a:lnTo>
                    <a:lnTo>
                      <a:pt x="224" y="114"/>
                    </a:lnTo>
                    <a:lnTo>
                      <a:pt x="212" y="116"/>
                    </a:lnTo>
                    <a:lnTo>
                      <a:pt x="202" y="120"/>
                    </a:lnTo>
                    <a:lnTo>
                      <a:pt x="192" y="124"/>
                    </a:lnTo>
                    <a:lnTo>
                      <a:pt x="184" y="132"/>
                    </a:lnTo>
                    <a:lnTo>
                      <a:pt x="178" y="142"/>
                    </a:lnTo>
                    <a:lnTo>
                      <a:pt x="172" y="152"/>
                    </a:lnTo>
                    <a:lnTo>
                      <a:pt x="170" y="166"/>
                    </a:lnTo>
                    <a:lnTo>
                      <a:pt x="14" y="150"/>
                    </a:lnTo>
                    <a:lnTo>
                      <a:pt x="14" y="150"/>
                    </a:lnTo>
                    <a:lnTo>
                      <a:pt x="20" y="130"/>
                    </a:lnTo>
                    <a:lnTo>
                      <a:pt x="26" y="110"/>
                    </a:lnTo>
                    <a:lnTo>
                      <a:pt x="36" y="92"/>
                    </a:lnTo>
                    <a:lnTo>
                      <a:pt x="46" y="76"/>
                    </a:lnTo>
                    <a:lnTo>
                      <a:pt x="58" y="62"/>
                    </a:lnTo>
                    <a:lnTo>
                      <a:pt x="70" y="50"/>
                    </a:lnTo>
                    <a:lnTo>
                      <a:pt x="84" y="40"/>
                    </a:lnTo>
                    <a:lnTo>
                      <a:pt x="100" y="30"/>
                    </a:lnTo>
                    <a:lnTo>
                      <a:pt x="116" y="22"/>
                    </a:lnTo>
                    <a:lnTo>
                      <a:pt x="132" y="16"/>
                    </a:lnTo>
                    <a:lnTo>
                      <a:pt x="150" y="10"/>
                    </a:lnTo>
                    <a:lnTo>
                      <a:pt x="168" y="6"/>
                    </a:lnTo>
                    <a:lnTo>
                      <a:pt x="204" y="2"/>
                    </a:lnTo>
                    <a:lnTo>
                      <a:pt x="242" y="0"/>
                    </a:lnTo>
                    <a:lnTo>
                      <a:pt x="242" y="0"/>
                    </a:lnTo>
                    <a:lnTo>
                      <a:pt x="282" y="2"/>
                    </a:lnTo>
                    <a:lnTo>
                      <a:pt x="304" y="4"/>
                    </a:lnTo>
                    <a:lnTo>
                      <a:pt x="324" y="8"/>
                    </a:lnTo>
                    <a:lnTo>
                      <a:pt x="346" y="14"/>
                    </a:lnTo>
                    <a:lnTo>
                      <a:pt x="366" y="20"/>
                    </a:lnTo>
                    <a:lnTo>
                      <a:pt x="384" y="30"/>
                    </a:lnTo>
                    <a:lnTo>
                      <a:pt x="402" y="42"/>
                    </a:lnTo>
                    <a:lnTo>
                      <a:pt x="402" y="42"/>
                    </a:lnTo>
                    <a:lnTo>
                      <a:pt x="412" y="50"/>
                    </a:lnTo>
                    <a:lnTo>
                      <a:pt x="420" y="58"/>
                    </a:lnTo>
                    <a:lnTo>
                      <a:pt x="428" y="68"/>
                    </a:lnTo>
                    <a:lnTo>
                      <a:pt x="434" y="78"/>
                    </a:lnTo>
                    <a:lnTo>
                      <a:pt x="442" y="98"/>
                    </a:lnTo>
                    <a:lnTo>
                      <a:pt x="448" y="120"/>
                    </a:lnTo>
                    <a:lnTo>
                      <a:pt x="452" y="142"/>
                    </a:lnTo>
                    <a:lnTo>
                      <a:pt x="452" y="166"/>
                    </a:lnTo>
                    <a:lnTo>
                      <a:pt x="452" y="216"/>
                    </a:lnTo>
                    <a:lnTo>
                      <a:pt x="452" y="386"/>
                    </a:lnTo>
                    <a:lnTo>
                      <a:pt x="452" y="386"/>
                    </a:lnTo>
                    <a:lnTo>
                      <a:pt x="452" y="412"/>
                    </a:lnTo>
                    <a:lnTo>
                      <a:pt x="454" y="438"/>
                    </a:lnTo>
                    <a:lnTo>
                      <a:pt x="458" y="466"/>
                    </a:lnTo>
                    <a:lnTo>
                      <a:pt x="466" y="490"/>
                    </a:lnTo>
                    <a:lnTo>
                      <a:pt x="302" y="490"/>
                    </a:lnTo>
                    <a:close/>
                    <a:moveTo>
                      <a:pt x="288" y="266"/>
                    </a:moveTo>
                    <a:lnTo>
                      <a:pt x="288" y="266"/>
                    </a:lnTo>
                    <a:lnTo>
                      <a:pt x="272" y="268"/>
                    </a:lnTo>
                    <a:lnTo>
                      <a:pt x="254" y="272"/>
                    </a:lnTo>
                    <a:lnTo>
                      <a:pt x="234" y="276"/>
                    </a:lnTo>
                    <a:lnTo>
                      <a:pt x="218" y="284"/>
                    </a:lnTo>
                    <a:lnTo>
                      <a:pt x="202" y="294"/>
                    </a:lnTo>
                    <a:lnTo>
                      <a:pt x="196" y="300"/>
                    </a:lnTo>
                    <a:lnTo>
                      <a:pt x="190" y="306"/>
                    </a:lnTo>
                    <a:lnTo>
                      <a:pt x="184" y="314"/>
                    </a:lnTo>
                    <a:lnTo>
                      <a:pt x="180" y="322"/>
                    </a:lnTo>
                    <a:lnTo>
                      <a:pt x="178" y="332"/>
                    </a:lnTo>
                    <a:lnTo>
                      <a:pt x="178" y="342"/>
                    </a:lnTo>
                    <a:lnTo>
                      <a:pt x="178" y="342"/>
                    </a:lnTo>
                    <a:lnTo>
                      <a:pt x="178" y="354"/>
                    </a:lnTo>
                    <a:lnTo>
                      <a:pt x="182" y="362"/>
                    </a:lnTo>
                    <a:lnTo>
                      <a:pt x="186" y="370"/>
                    </a:lnTo>
                    <a:lnTo>
                      <a:pt x="190" y="376"/>
                    </a:lnTo>
                    <a:lnTo>
                      <a:pt x="196" y="382"/>
                    </a:lnTo>
                    <a:lnTo>
                      <a:pt x="204" y="384"/>
                    </a:lnTo>
                    <a:lnTo>
                      <a:pt x="212" y="386"/>
                    </a:lnTo>
                    <a:lnTo>
                      <a:pt x="222" y="388"/>
                    </a:lnTo>
                    <a:lnTo>
                      <a:pt x="222" y="388"/>
                    </a:lnTo>
                    <a:lnTo>
                      <a:pt x="234" y="386"/>
                    </a:lnTo>
                    <a:lnTo>
                      <a:pt x="244" y="384"/>
                    </a:lnTo>
                    <a:lnTo>
                      <a:pt x="252" y="382"/>
                    </a:lnTo>
                    <a:lnTo>
                      <a:pt x="260" y="378"/>
                    </a:lnTo>
                    <a:lnTo>
                      <a:pt x="266" y="372"/>
                    </a:lnTo>
                    <a:lnTo>
                      <a:pt x="272" y="366"/>
                    </a:lnTo>
                    <a:lnTo>
                      <a:pt x="280" y="350"/>
                    </a:lnTo>
                    <a:lnTo>
                      <a:pt x="284" y="334"/>
                    </a:lnTo>
                    <a:lnTo>
                      <a:pt x="286" y="314"/>
                    </a:lnTo>
                    <a:lnTo>
                      <a:pt x="288" y="274"/>
                    </a:lnTo>
                    <a:lnTo>
                      <a:pt x="288" y="266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062"/>
              <p:cNvSpPr>
                <a:spLocks/>
              </p:cNvSpPr>
              <p:nvPr userDrawn="1"/>
            </p:nvSpPr>
            <p:spPr bwMode="black">
              <a:xfrm>
                <a:off x="1888" y="605"/>
                <a:ext cx="118" cy="136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60" y="10"/>
                  </a:cxn>
                  <a:cxn ang="0">
                    <a:pos x="160" y="78"/>
                  </a:cxn>
                  <a:cxn ang="0">
                    <a:pos x="162" y="78"/>
                  </a:cxn>
                  <a:cxn ang="0">
                    <a:pos x="162" y="78"/>
                  </a:cxn>
                  <a:cxn ang="0">
                    <a:pos x="170" y="58"/>
                  </a:cxn>
                  <a:cxn ang="0">
                    <a:pos x="182" y="42"/>
                  </a:cxn>
                  <a:cxn ang="0">
                    <a:pos x="196" y="28"/>
                  </a:cxn>
                  <a:cxn ang="0">
                    <a:pos x="212" y="18"/>
                  </a:cxn>
                  <a:cxn ang="0">
                    <a:pos x="228" y="10"/>
                  </a:cxn>
                  <a:cxn ang="0">
                    <a:pos x="246" y="4"/>
                  </a:cxn>
                  <a:cxn ang="0">
                    <a:pos x="266" y="0"/>
                  </a:cxn>
                  <a:cxn ang="0">
                    <a:pos x="286" y="0"/>
                  </a:cxn>
                  <a:cxn ang="0">
                    <a:pos x="286" y="0"/>
                  </a:cxn>
                  <a:cxn ang="0">
                    <a:pos x="302" y="0"/>
                  </a:cxn>
                  <a:cxn ang="0">
                    <a:pos x="318" y="2"/>
                  </a:cxn>
                  <a:cxn ang="0">
                    <a:pos x="334" y="6"/>
                  </a:cxn>
                  <a:cxn ang="0">
                    <a:pos x="348" y="10"/>
                  </a:cxn>
                  <a:cxn ang="0">
                    <a:pos x="364" y="18"/>
                  </a:cxn>
                  <a:cxn ang="0">
                    <a:pos x="376" y="26"/>
                  </a:cxn>
                  <a:cxn ang="0">
                    <a:pos x="390" y="36"/>
                  </a:cxn>
                  <a:cxn ang="0">
                    <a:pos x="400" y="50"/>
                  </a:cxn>
                  <a:cxn ang="0">
                    <a:pos x="400" y="50"/>
                  </a:cxn>
                  <a:cxn ang="0">
                    <a:pos x="408" y="66"/>
                  </a:cxn>
                  <a:cxn ang="0">
                    <a:pos x="416" y="82"/>
                  </a:cxn>
                  <a:cxn ang="0">
                    <a:pos x="420" y="100"/>
                  </a:cxn>
                  <a:cxn ang="0">
                    <a:pos x="424" y="118"/>
                  </a:cxn>
                  <a:cxn ang="0">
                    <a:pos x="426" y="156"/>
                  </a:cxn>
                  <a:cxn ang="0">
                    <a:pos x="428" y="194"/>
                  </a:cxn>
                  <a:cxn ang="0">
                    <a:pos x="428" y="490"/>
                  </a:cxn>
                  <a:cxn ang="0">
                    <a:pos x="258" y="490"/>
                  </a:cxn>
                  <a:cxn ang="0">
                    <a:pos x="258" y="198"/>
                  </a:cxn>
                  <a:cxn ang="0">
                    <a:pos x="258" y="198"/>
                  </a:cxn>
                  <a:cxn ang="0">
                    <a:pos x="258" y="176"/>
                  </a:cxn>
                  <a:cxn ang="0">
                    <a:pos x="256" y="164"/>
                  </a:cxn>
                  <a:cxn ang="0">
                    <a:pos x="254" y="152"/>
                  </a:cxn>
                  <a:cxn ang="0">
                    <a:pos x="248" y="144"/>
                  </a:cxn>
                  <a:cxn ang="0">
                    <a:pos x="242" y="136"/>
                  </a:cxn>
                  <a:cxn ang="0">
                    <a:pos x="232" y="130"/>
                  </a:cxn>
                  <a:cxn ang="0">
                    <a:pos x="220" y="128"/>
                  </a:cxn>
                  <a:cxn ang="0">
                    <a:pos x="220" y="128"/>
                  </a:cxn>
                  <a:cxn ang="0">
                    <a:pos x="206" y="130"/>
                  </a:cxn>
                  <a:cxn ang="0">
                    <a:pos x="192" y="136"/>
                  </a:cxn>
                  <a:cxn ang="0">
                    <a:pos x="184" y="144"/>
                  </a:cxn>
                  <a:cxn ang="0">
                    <a:pos x="178" y="156"/>
                  </a:cxn>
                  <a:cxn ang="0">
                    <a:pos x="174" y="168"/>
                  </a:cxn>
                  <a:cxn ang="0">
                    <a:pos x="170" y="182"/>
                  </a:cxn>
                  <a:cxn ang="0">
                    <a:pos x="170" y="212"/>
                  </a:cxn>
                  <a:cxn ang="0">
                    <a:pos x="170" y="490"/>
                  </a:cxn>
                  <a:cxn ang="0">
                    <a:pos x="0" y="490"/>
                  </a:cxn>
                  <a:cxn ang="0">
                    <a:pos x="0" y="10"/>
                  </a:cxn>
                </a:cxnLst>
                <a:rect l="0" t="0" r="r" b="b"/>
                <a:pathLst>
                  <a:path w="428" h="490">
                    <a:moveTo>
                      <a:pt x="0" y="10"/>
                    </a:moveTo>
                    <a:lnTo>
                      <a:pt x="160" y="10"/>
                    </a:lnTo>
                    <a:lnTo>
                      <a:pt x="160" y="78"/>
                    </a:lnTo>
                    <a:lnTo>
                      <a:pt x="162" y="78"/>
                    </a:lnTo>
                    <a:lnTo>
                      <a:pt x="162" y="78"/>
                    </a:lnTo>
                    <a:lnTo>
                      <a:pt x="170" y="58"/>
                    </a:lnTo>
                    <a:lnTo>
                      <a:pt x="182" y="42"/>
                    </a:lnTo>
                    <a:lnTo>
                      <a:pt x="196" y="28"/>
                    </a:lnTo>
                    <a:lnTo>
                      <a:pt x="212" y="18"/>
                    </a:lnTo>
                    <a:lnTo>
                      <a:pt x="228" y="10"/>
                    </a:lnTo>
                    <a:lnTo>
                      <a:pt x="246" y="4"/>
                    </a:lnTo>
                    <a:lnTo>
                      <a:pt x="266" y="0"/>
                    </a:lnTo>
                    <a:lnTo>
                      <a:pt x="286" y="0"/>
                    </a:lnTo>
                    <a:lnTo>
                      <a:pt x="286" y="0"/>
                    </a:lnTo>
                    <a:lnTo>
                      <a:pt x="302" y="0"/>
                    </a:lnTo>
                    <a:lnTo>
                      <a:pt x="318" y="2"/>
                    </a:lnTo>
                    <a:lnTo>
                      <a:pt x="334" y="6"/>
                    </a:lnTo>
                    <a:lnTo>
                      <a:pt x="348" y="10"/>
                    </a:lnTo>
                    <a:lnTo>
                      <a:pt x="364" y="18"/>
                    </a:lnTo>
                    <a:lnTo>
                      <a:pt x="376" y="26"/>
                    </a:lnTo>
                    <a:lnTo>
                      <a:pt x="390" y="36"/>
                    </a:lnTo>
                    <a:lnTo>
                      <a:pt x="400" y="50"/>
                    </a:lnTo>
                    <a:lnTo>
                      <a:pt x="400" y="50"/>
                    </a:lnTo>
                    <a:lnTo>
                      <a:pt x="408" y="66"/>
                    </a:lnTo>
                    <a:lnTo>
                      <a:pt x="416" y="82"/>
                    </a:lnTo>
                    <a:lnTo>
                      <a:pt x="420" y="100"/>
                    </a:lnTo>
                    <a:lnTo>
                      <a:pt x="424" y="118"/>
                    </a:lnTo>
                    <a:lnTo>
                      <a:pt x="426" y="156"/>
                    </a:lnTo>
                    <a:lnTo>
                      <a:pt x="428" y="194"/>
                    </a:lnTo>
                    <a:lnTo>
                      <a:pt x="428" y="490"/>
                    </a:lnTo>
                    <a:lnTo>
                      <a:pt x="258" y="490"/>
                    </a:lnTo>
                    <a:lnTo>
                      <a:pt x="258" y="198"/>
                    </a:lnTo>
                    <a:lnTo>
                      <a:pt x="258" y="198"/>
                    </a:lnTo>
                    <a:lnTo>
                      <a:pt x="258" y="176"/>
                    </a:lnTo>
                    <a:lnTo>
                      <a:pt x="256" y="164"/>
                    </a:lnTo>
                    <a:lnTo>
                      <a:pt x="254" y="152"/>
                    </a:lnTo>
                    <a:lnTo>
                      <a:pt x="248" y="144"/>
                    </a:lnTo>
                    <a:lnTo>
                      <a:pt x="242" y="136"/>
                    </a:lnTo>
                    <a:lnTo>
                      <a:pt x="232" y="130"/>
                    </a:lnTo>
                    <a:lnTo>
                      <a:pt x="220" y="128"/>
                    </a:lnTo>
                    <a:lnTo>
                      <a:pt x="220" y="128"/>
                    </a:lnTo>
                    <a:lnTo>
                      <a:pt x="206" y="130"/>
                    </a:lnTo>
                    <a:lnTo>
                      <a:pt x="192" y="136"/>
                    </a:lnTo>
                    <a:lnTo>
                      <a:pt x="184" y="144"/>
                    </a:lnTo>
                    <a:lnTo>
                      <a:pt x="178" y="156"/>
                    </a:lnTo>
                    <a:lnTo>
                      <a:pt x="174" y="168"/>
                    </a:lnTo>
                    <a:lnTo>
                      <a:pt x="170" y="182"/>
                    </a:lnTo>
                    <a:lnTo>
                      <a:pt x="170" y="212"/>
                    </a:lnTo>
                    <a:lnTo>
                      <a:pt x="170" y="490"/>
                    </a:lnTo>
                    <a:lnTo>
                      <a:pt x="0" y="49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063"/>
              <p:cNvSpPr>
                <a:spLocks/>
              </p:cNvSpPr>
              <p:nvPr userDrawn="1"/>
            </p:nvSpPr>
            <p:spPr bwMode="black">
              <a:xfrm>
                <a:off x="2019" y="564"/>
                <a:ext cx="88" cy="180"/>
              </a:xfrm>
              <a:custGeom>
                <a:avLst/>
                <a:gdLst/>
                <a:ahLst/>
                <a:cxnLst>
                  <a:cxn ang="0">
                    <a:pos x="232" y="160"/>
                  </a:cxn>
                  <a:cxn ang="0">
                    <a:pos x="320" y="160"/>
                  </a:cxn>
                  <a:cxn ang="0">
                    <a:pos x="320" y="282"/>
                  </a:cxn>
                  <a:cxn ang="0">
                    <a:pos x="234" y="282"/>
                  </a:cxn>
                  <a:cxn ang="0">
                    <a:pos x="234" y="448"/>
                  </a:cxn>
                  <a:cxn ang="0">
                    <a:pos x="234" y="448"/>
                  </a:cxn>
                  <a:cxn ang="0">
                    <a:pos x="234" y="472"/>
                  </a:cxn>
                  <a:cxn ang="0">
                    <a:pos x="234" y="482"/>
                  </a:cxn>
                  <a:cxn ang="0">
                    <a:pos x="238" y="492"/>
                  </a:cxn>
                  <a:cxn ang="0">
                    <a:pos x="242" y="500"/>
                  </a:cxn>
                  <a:cxn ang="0">
                    <a:pos x="248" y="504"/>
                  </a:cxn>
                  <a:cxn ang="0">
                    <a:pos x="258" y="508"/>
                  </a:cxn>
                  <a:cxn ang="0">
                    <a:pos x="270" y="510"/>
                  </a:cxn>
                  <a:cxn ang="0">
                    <a:pos x="270" y="510"/>
                  </a:cxn>
                  <a:cxn ang="0">
                    <a:pos x="282" y="510"/>
                  </a:cxn>
                  <a:cxn ang="0">
                    <a:pos x="296" y="508"/>
                  </a:cxn>
                  <a:cxn ang="0">
                    <a:pos x="320" y="502"/>
                  </a:cxn>
                  <a:cxn ang="0">
                    <a:pos x="320" y="636"/>
                  </a:cxn>
                  <a:cxn ang="0">
                    <a:pos x="320" y="636"/>
                  </a:cxn>
                  <a:cxn ang="0">
                    <a:pos x="288" y="644"/>
                  </a:cxn>
                  <a:cxn ang="0">
                    <a:pos x="254" y="648"/>
                  </a:cxn>
                  <a:cxn ang="0">
                    <a:pos x="224" y="652"/>
                  </a:cxn>
                  <a:cxn ang="0">
                    <a:pos x="202" y="652"/>
                  </a:cxn>
                  <a:cxn ang="0">
                    <a:pos x="202" y="652"/>
                  </a:cxn>
                  <a:cxn ang="0">
                    <a:pos x="188" y="652"/>
                  </a:cxn>
                  <a:cxn ang="0">
                    <a:pos x="174" y="650"/>
                  </a:cxn>
                  <a:cxn ang="0">
                    <a:pos x="160" y="646"/>
                  </a:cxn>
                  <a:cxn ang="0">
                    <a:pos x="146" y="640"/>
                  </a:cxn>
                  <a:cxn ang="0">
                    <a:pos x="132" y="632"/>
                  </a:cxn>
                  <a:cxn ang="0">
                    <a:pos x="120" y="624"/>
                  </a:cxn>
                  <a:cxn ang="0">
                    <a:pos x="108" y="614"/>
                  </a:cxn>
                  <a:cxn ang="0">
                    <a:pos x="96" y="602"/>
                  </a:cxn>
                  <a:cxn ang="0">
                    <a:pos x="96" y="602"/>
                  </a:cxn>
                  <a:cxn ang="0">
                    <a:pos x="86" y="586"/>
                  </a:cxn>
                  <a:cxn ang="0">
                    <a:pos x="78" y="570"/>
                  </a:cxn>
                  <a:cxn ang="0">
                    <a:pos x="72" y="554"/>
                  </a:cxn>
                  <a:cxn ang="0">
                    <a:pos x="68" y="538"/>
                  </a:cxn>
                  <a:cxn ang="0">
                    <a:pos x="66" y="520"/>
                  </a:cxn>
                  <a:cxn ang="0">
                    <a:pos x="64" y="502"/>
                  </a:cxn>
                  <a:cxn ang="0">
                    <a:pos x="64" y="464"/>
                  </a:cxn>
                  <a:cxn ang="0">
                    <a:pos x="64" y="282"/>
                  </a:cxn>
                  <a:cxn ang="0">
                    <a:pos x="0" y="282"/>
                  </a:cxn>
                  <a:cxn ang="0">
                    <a:pos x="0" y="160"/>
                  </a:cxn>
                  <a:cxn ang="0">
                    <a:pos x="72" y="160"/>
                  </a:cxn>
                  <a:cxn ang="0">
                    <a:pos x="74" y="62"/>
                  </a:cxn>
                  <a:cxn ang="0">
                    <a:pos x="232" y="0"/>
                  </a:cxn>
                  <a:cxn ang="0">
                    <a:pos x="232" y="160"/>
                  </a:cxn>
                </a:cxnLst>
                <a:rect l="0" t="0" r="r" b="b"/>
                <a:pathLst>
                  <a:path w="320" h="652">
                    <a:moveTo>
                      <a:pt x="232" y="160"/>
                    </a:moveTo>
                    <a:lnTo>
                      <a:pt x="320" y="160"/>
                    </a:lnTo>
                    <a:lnTo>
                      <a:pt x="320" y="282"/>
                    </a:lnTo>
                    <a:lnTo>
                      <a:pt x="234" y="282"/>
                    </a:lnTo>
                    <a:lnTo>
                      <a:pt x="234" y="448"/>
                    </a:lnTo>
                    <a:lnTo>
                      <a:pt x="234" y="448"/>
                    </a:lnTo>
                    <a:lnTo>
                      <a:pt x="234" y="472"/>
                    </a:lnTo>
                    <a:lnTo>
                      <a:pt x="234" y="482"/>
                    </a:lnTo>
                    <a:lnTo>
                      <a:pt x="238" y="492"/>
                    </a:lnTo>
                    <a:lnTo>
                      <a:pt x="242" y="500"/>
                    </a:lnTo>
                    <a:lnTo>
                      <a:pt x="248" y="504"/>
                    </a:lnTo>
                    <a:lnTo>
                      <a:pt x="258" y="508"/>
                    </a:lnTo>
                    <a:lnTo>
                      <a:pt x="270" y="510"/>
                    </a:lnTo>
                    <a:lnTo>
                      <a:pt x="270" y="510"/>
                    </a:lnTo>
                    <a:lnTo>
                      <a:pt x="282" y="510"/>
                    </a:lnTo>
                    <a:lnTo>
                      <a:pt x="296" y="508"/>
                    </a:lnTo>
                    <a:lnTo>
                      <a:pt x="320" y="502"/>
                    </a:lnTo>
                    <a:lnTo>
                      <a:pt x="320" y="636"/>
                    </a:lnTo>
                    <a:lnTo>
                      <a:pt x="320" y="636"/>
                    </a:lnTo>
                    <a:lnTo>
                      <a:pt x="288" y="644"/>
                    </a:lnTo>
                    <a:lnTo>
                      <a:pt x="254" y="648"/>
                    </a:lnTo>
                    <a:lnTo>
                      <a:pt x="224" y="652"/>
                    </a:lnTo>
                    <a:lnTo>
                      <a:pt x="202" y="652"/>
                    </a:lnTo>
                    <a:lnTo>
                      <a:pt x="202" y="652"/>
                    </a:lnTo>
                    <a:lnTo>
                      <a:pt x="188" y="652"/>
                    </a:lnTo>
                    <a:lnTo>
                      <a:pt x="174" y="650"/>
                    </a:lnTo>
                    <a:lnTo>
                      <a:pt x="160" y="646"/>
                    </a:lnTo>
                    <a:lnTo>
                      <a:pt x="146" y="640"/>
                    </a:lnTo>
                    <a:lnTo>
                      <a:pt x="132" y="632"/>
                    </a:lnTo>
                    <a:lnTo>
                      <a:pt x="120" y="624"/>
                    </a:lnTo>
                    <a:lnTo>
                      <a:pt x="108" y="614"/>
                    </a:lnTo>
                    <a:lnTo>
                      <a:pt x="96" y="602"/>
                    </a:lnTo>
                    <a:lnTo>
                      <a:pt x="96" y="602"/>
                    </a:lnTo>
                    <a:lnTo>
                      <a:pt x="86" y="586"/>
                    </a:lnTo>
                    <a:lnTo>
                      <a:pt x="78" y="570"/>
                    </a:lnTo>
                    <a:lnTo>
                      <a:pt x="72" y="554"/>
                    </a:lnTo>
                    <a:lnTo>
                      <a:pt x="68" y="538"/>
                    </a:lnTo>
                    <a:lnTo>
                      <a:pt x="66" y="520"/>
                    </a:lnTo>
                    <a:lnTo>
                      <a:pt x="64" y="502"/>
                    </a:lnTo>
                    <a:lnTo>
                      <a:pt x="64" y="464"/>
                    </a:lnTo>
                    <a:lnTo>
                      <a:pt x="64" y="282"/>
                    </a:lnTo>
                    <a:lnTo>
                      <a:pt x="0" y="282"/>
                    </a:lnTo>
                    <a:lnTo>
                      <a:pt x="0" y="160"/>
                    </a:lnTo>
                    <a:lnTo>
                      <a:pt x="72" y="160"/>
                    </a:lnTo>
                    <a:lnTo>
                      <a:pt x="74" y="62"/>
                    </a:lnTo>
                    <a:lnTo>
                      <a:pt x="232" y="0"/>
                    </a:lnTo>
                    <a:lnTo>
                      <a:pt x="232" y="160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064"/>
              <p:cNvSpPr>
                <a:spLocks/>
              </p:cNvSpPr>
              <p:nvPr userDrawn="1"/>
            </p:nvSpPr>
            <p:spPr bwMode="black">
              <a:xfrm>
                <a:off x="1536" y="202"/>
                <a:ext cx="268" cy="267"/>
              </a:xfrm>
              <a:custGeom>
                <a:avLst/>
                <a:gdLst/>
                <a:ahLst/>
                <a:cxnLst>
                  <a:cxn ang="0">
                    <a:pos x="238" y="728"/>
                  </a:cxn>
                  <a:cxn ang="0">
                    <a:pos x="238" y="0"/>
                  </a:cxn>
                  <a:cxn ang="0">
                    <a:pos x="0" y="0"/>
                  </a:cxn>
                  <a:cxn ang="0">
                    <a:pos x="0" y="964"/>
                  </a:cxn>
                  <a:cxn ang="0">
                    <a:pos x="970" y="964"/>
                  </a:cxn>
                  <a:cxn ang="0">
                    <a:pos x="970" y="728"/>
                  </a:cxn>
                  <a:cxn ang="0">
                    <a:pos x="238" y="728"/>
                  </a:cxn>
                  <a:cxn ang="0">
                    <a:pos x="238" y="728"/>
                  </a:cxn>
                </a:cxnLst>
                <a:rect l="0" t="0" r="r" b="b"/>
                <a:pathLst>
                  <a:path w="970" h="964">
                    <a:moveTo>
                      <a:pt x="238" y="728"/>
                    </a:moveTo>
                    <a:lnTo>
                      <a:pt x="238" y="0"/>
                    </a:lnTo>
                    <a:lnTo>
                      <a:pt x="0" y="0"/>
                    </a:lnTo>
                    <a:lnTo>
                      <a:pt x="0" y="964"/>
                    </a:lnTo>
                    <a:lnTo>
                      <a:pt x="970" y="964"/>
                    </a:lnTo>
                    <a:lnTo>
                      <a:pt x="970" y="728"/>
                    </a:lnTo>
                    <a:lnTo>
                      <a:pt x="238" y="728"/>
                    </a:lnTo>
                    <a:lnTo>
                      <a:pt x="238" y="728"/>
                    </a:lnTo>
                    <a:close/>
                  </a:path>
                </a:pathLst>
              </a:custGeom>
              <a:solidFill>
                <a:srgbClr val="6DB43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065"/>
              <p:cNvSpPr>
                <a:spLocks/>
              </p:cNvSpPr>
              <p:nvPr userDrawn="1"/>
            </p:nvSpPr>
            <p:spPr bwMode="black">
              <a:xfrm>
                <a:off x="1609" y="357"/>
                <a:ext cx="39" cy="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"/>
                  </a:cxn>
                  <a:cxn ang="0">
                    <a:pos x="0" y="18"/>
                  </a:cxn>
                  <a:cxn ang="0">
                    <a:pos x="22" y="24"/>
                  </a:cxn>
                  <a:cxn ang="0">
                    <a:pos x="44" y="32"/>
                  </a:cxn>
                  <a:cxn ang="0">
                    <a:pos x="64" y="44"/>
                  </a:cxn>
                  <a:cxn ang="0">
                    <a:pos x="80" y="60"/>
                  </a:cxn>
                  <a:cxn ang="0">
                    <a:pos x="96" y="76"/>
                  </a:cxn>
                  <a:cxn ang="0">
                    <a:pos x="108" y="96"/>
                  </a:cxn>
                  <a:cxn ang="0">
                    <a:pos x="118" y="116"/>
                  </a:cxn>
                  <a:cxn ang="0">
                    <a:pos x="124" y="140"/>
                  </a:cxn>
                  <a:cxn ang="0">
                    <a:pos x="142" y="140"/>
                  </a:cxn>
                  <a:cxn ang="0">
                    <a:pos x="142" y="140"/>
                  </a:cxn>
                  <a:cxn ang="0">
                    <a:pos x="134" y="114"/>
                  </a:cxn>
                  <a:cxn ang="0">
                    <a:pos x="124" y="88"/>
                  </a:cxn>
                  <a:cxn ang="0">
                    <a:pos x="110" y="66"/>
                  </a:cxn>
                  <a:cxn ang="0">
                    <a:pos x="94" y="46"/>
                  </a:cxn>
                  <a:cxn ang="0">
                    <a:pos x="74" y="30"/>
                  </a:cxn>
                  <a:cxn ang="0">
                    <a:pos x="50" y="16"/>
                  </a:cxn>
                  <a:cxn ang="0">
                    <a:pos x="26" y="6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42" h="140">
                    <a:moveTo>
                      <a:pt x="0" y="0"/>
                    </a:moveTo>
                    <a:lnTo>
                      <a:pt x="0" y="18"/>
                    </a:lnTo>
                    <a:lnTo>
                      <a:pt x="0" y="18"/>
                    </a:lnTo>
                    <a:lnTo>
                      <a:pt x="22" y="24"/>
                    </a:lnTo>
                    <a:lnTo>
                      <a:pt x="44" y="32"/>
                    </a:lnTo>
                    <a:lnTo>
                      <a:pt x="64" y="44"/>
                    </a:lnTo>
                    <a:lnTo>
                      <a:pt x="80" y="60"/>
                    </a:lnTo>
                    <a:lnTo>
                      <a:pt x="96" y="76"/>
                    </a:lnTo>
                    <a:lnTo>
                      <a:pt x="108" y="96"/>
                    </a:lnTo>
                    <a:lnTo>
                      <a:pt x="118" y="116"/>
                    </a:lnTo>
                    <a:lnTo>
                      <a:pt x="124" y="140"/>
                    </a:lnTo>
                    <a:lnTo>
                      <a:pt x="142" y="140"/>
                    </a:lnTo>
                    <a:lnTo>
                      <a:pt x="142" y="140"/>
                    </a:lnTo>
                    <a:lnTo>
                      <a:pt x="134" y="114"/>
                    </a:lnTo>
                    <a:lnTo>
                      <a:pt x="124" y="88"/>
                    </a:lnTo>
                    <a:lnTo>
                      <a:pt x="110" y="66"/>
                    </a:lnTo>
                    <a:lnTo>
                      <a:pt x="94" y="46"/>
                    </a:lnTo>
                    <a:lnTo>
                      <a:pt x="74" y="30"/>
                    </a:lnTo>
                    <a:lnTo>
                      <a:pt x="50" y="16"/>
                    </a:lnTo>
                    <a:lnTo>
                      <a:pt x="26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066"/>
              <p:cNvSpPr>
                <a:spLocks/>
              </p:cNvSpPr>
              <p:nvPr userDrawn="1"/>
            </p:nvSpPr>
            <p:spPr bwMode="black">
              <a:xfrm>
                <a:off x="1609" y="308"/>
                <a:ext cx="88" cy="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2"/>
                  </a:cxn>
                  <a:cxn ang="0">
                    <a:pos x="0" y="52"/>
                  </a:cxn>
                  <a:cxn ang="0">
                    <a:pos x="26" y="56"/>
                  </a:cxn>
                  <a:cxn ang="0">
                    <a:pos x="52" y="60"/>
                  </a:cxn>
                  <a:cxn ang="0">
                    <a:pos x="76" y="68"/>
                  </a:cxn>
                  <a:cxn ang="0">
                    <a:pos x="100" y="78"/>
                  </a:cxn>
                  <a:cxn ang="0">
                    <a:pos x="122" y="90"/>
                  </a:cxn>
                  <a:cxn ang="0">
                    <a:pos x="142" y="104"/>
                  </a:cxn>
                  <a:cxn ang="0">
                    <a:pos x="162" y="118"/>
                  </a:cxn>
                  <a:cxn ang="0">
                    <a:pos x="182" y="136"/>
                  </a:cxn>
                  <a:cxn ang="0">
                    <a:pos x="198" y="154"/>
                  </a:cxn>
                  <a:cxn ang="0">
                    <a:pos x="214" y="174"/>
                  </a:cxn>
                  <a:cxn ang="0">
                    <a:pos x="228" y="194"/>
                  </a:cxn>
                  <a:cxn ang="0">
                    <a:pos x="238" y="216"/>
                  </a:cxn>
                  <a:cxn ang="0">
                    <a:pos x="248" y="240"/>
                  </a:cxn>
                  <a:cxn ang="0">
                    <a:pos x="256" y="264"/>
                  </a:cxn>
                  <a:cxn ang="0">
                    <a:pos x="262" y="290"/>
                  </a:cxn>
                  <a:cxn ang="0">
                    <a:pos x="266" y="316"/>
                  </a:cxn>
                  <a:cxn ang="0">
                    <a:pos x="320" y="316"/>
                  </a:cxn>
                  <a:cxn ang="0">
                    <a:pos x="320" y="316"/>
                  </a:cxn>
                  <a:cxn ang="0">
                    <a:pos x="316" y="284"/>
                  </a:cxn>
                  <a:cxn ang="0">
                    <a:pos x="308" y="254"/>
                  </a:cxn>
                  <a:cxn ang="0">
                    <a:pos x="300" y="224"/>
                  </a:cxn>
                  <a:cxn ang="0">
                    <a:pos x="288" y="196"/>
                  </a:cxn>
                  <a:cxn ang="0">
                    <a:pos x="274" y="168"/>
                  </a:cxn>
                  <a:cxn ang="0">
                    <a:pos x="258" y="144"/>
                  </a:cxn>
                  <a:cxn ang="0">
                    <a:pos x="240" y="120"/>
                  </a:cxn>
                  <a:cxn ang="0">
                    <a:pos x="218" y="98"/>
                  </a:cxn>
                  <a:cxn ang="0">
                    <a:pos x="196" y="78"/>
                  </a:cxn>
                  <a:cxn ang="0">
                    <a:pos x="172" y="60"/>
                  </a:cxn>
                  <a:cxn ang="0">
                    <a:pos x="146" y="44"/>
                  </a:cxn>
                  <a:cxn ang="0">
                    <a:pos x="120" y="30"/>
                  </a:cxn>
                  <a:cxn ang="0">
                    <a:pos x="92" y="18"/>
                  </a:cxn>
                  <a:cxn ang="0">
                    <a:pos x="62" y="8"/>
                  </a:cxn>
                  <a:cxn ang="0">
                    <a:pos x="32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20" h="316">
                    <a:moveTo>
                      <a:pt x="0" y="0"/>
                    </a:moveTo>
                    <a:lnTo>
                      <a:pt x="0" y="52"/>
                    </a:lnTo>
                    <a:lnTo>
                      <a:pt x="0" y="52"/>
                    </a:lnTo>
                    <a:lnTo>
                      <a:pt x="26" y="56"/>
                    </a:lnTo>
                    <a:lnTo>
                      <a:pt x="52" y="60"/>
                    </a:lnTo>
                    <a:lnTo>
                      <a:pt x="76" y="68"/>
                    </a:lnTo>
                    <a:lnTo>
                      <a:pt x="100" y="78"/>
                    </a:lnTo>
                    <a:lnTo>
                      <a:pt x="122" y="90"/>
                    </a:lnTo>
                    <a:lnTo>
                      <a:pt x="142" y="104"/>
                    </a:lnTo>
                    <a:lnTo>
                      <a:pt x="162" y="118"/>
                    </a:lnTo>
                    <a:lnTo>
                      <a:pt x="182" y="136"/>
                    </a:lnTo>
                    <a:lnTo>
                      <a:pt x="198" y="154"/>
                    </a:lnTo>
                    <a:lnTo>
                      <a:pt x="214" y="174"/>
                    </a:lnTo>
                    <a:lnTo>
                      <a:pt x="228" y="194"/>
                    </a:lnTo>
                    <a:lnTo>
                      <a:pt x="238" y="216"/>
                    </a:lnTo>
                    <a:lnTo>
                      <a:pt x="248" y="240"/>
                    </a:lnTo>
                    <a:lnTo>
                      <a:pt x="256" y="264"/>
                    </a:lnTo>
                    <a:lnTo>
                      <a:pt x="262" y="290"/>
                    </a:lnTo>
                    <a:lnTo>
                      <a:pt x="266" y="316"/>
                    </a:lnTo>
                    <a:lnTo>
                      <a:pt x="320" y="316"/>
                    </a:lnTo>
                    <a:lnTo>
                      <a:pt x="320" y="316"/>
                    </a:lnTo>
                    <a:lnTo>
                      <a:pt x="316" y="284"/>
                    </a:lnTo>
                    <a:lnTo>
                      <a:pt x="308" y="254"/>
                    </a:lnTo>
                    <a:lnTo>
                      <a:pt x="300" y="224"/>
                    </a:lnTo>
                    <a:lnTo>
                      <a:pt x="288" y="196"/>
                    </a:lnTo>
                    <a:lnTo>
                      <a:pt x="274" y="168"/>
                    </a:lnTo>
                    <a:lnTo>
                      <a:pt x="258" y="144"/>
                    </a:lnTo>
                    <a:lnTo>
                      <a:pt x="240" y="120"/>
                    </a:lnTo>
                    <a:lnTo>
                      <a:pt x="218" y="98"/>
                    </a:lnTo>
                    <a:lnTo>
                      <a:pt x="196" y="78"/>
                    </a:lnTo>
                    <a:lnTo>
                      <a:pt x="172" y="60"/>
                    </a:lnTo>
                    <a:lnTo>
                      <a:pt x="146" y="44"/>
                    </a:lnTo>
                    <a:lnTo>
                      <a:pt x="120" y="30"/>
                    </a:lnTo>
                    <a:lnTo>
                      <a:pt x="92" y="18"/>
                    </a:lnTo>
                    <a:lnTo>
                      <a:pt x="62" y="8"/>
                    </a:lnTo>
                    <a:lnTo>
                      <a:pt x="32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067"/>
              <p:cNvSpPr>
                <a:spLocks/>
              </p:cNvSpPr>
              <p:nvPr userDrawn="1"/>
            </p:nvSpPr>
            <p:spPr bwMode="black">
              <a:xfrm>
                <a:off x="1609" y="259"/>
                <a:ext cx="137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8"/>
                  </a:cxn>
                  <a:cxn ang="0">
                    <a:pos x="0" y="88"/>
                  </a:cxn>
                  <a:cxn ang="0">
                    <a:pos x="40" y="92"/>
                  </a:cxn>
                  <a:cxn ang="0">
                    <a:pos x="80" y="100"/>
                  </a:cxn>
                  <a:cxn ang="0">
                    <a:pos x="118" y="112"/>
                  </a:cxn>
                  <a:cxn ang="0">
                    <a:pos x="154" y="126"/>
                  </a:cxn>
                  <a:cxn ang="0">
                    <a:pos x="188" y="144"/>
                  </a:cxn>
                  <a:cxn ang="0">
                    <a:pos x="222" y="164"/>
                  </a:cxn>
                  <a:cxn ang="0">
                    <a:pos x="252" y="188"/>
                  </a:cxn>
                  <a:cxn ang="0">
                    <a:pos x="282" y="214"/>
                  </a:cxn>
                  <a:cxn ang="0">
                    <a:pos x="308" y="242"/>
                  </a:cxn>
                  <a:cxn ang="0">
                    <a:pos x="330" y="272"/>
                  </a:cxn>
                  <a:cxn ang="0">
                    <a:pos x="352" y="304"/>
                  </a:cxn>
                  <a:cxn ang="0">
                    <a:pos x="370" y="340"/>
                  </a:cxn>
                  <a:cxn ang="0">
                    <a:pos x="384" y="376"/>
                  </a:cxn>
                  <a:cxn ang="0">
                    <a:pos x="396" y="414"/>
                  </a:cxn>
                  <a:cxn ang="0">
                    <a:pos x="404" y="452"/>
                  </a:cxn>
                  <a:cxn ang="0">
                    <a:pos x="408" y="494"/>
                  </a:cxn>
                  <a:cxn ang="0">
                    <a:pos x="496" y="494"/>
                  </a:cxn>
                  <a:cxn ang="0">
                    <a:pos x="496" y="494"/>
                  </a:cxn>
                  <a:cxn ang="0">
                    <a:pos x="492" y="444"/>
                  </a:cxn>
                  <a:cxn ang="0">
                    <a:pos x="482" y="396"/>
                  </a:cxn>
                  <a:cxn ang="0">
                    <a:pos x="468" y="350"/>
                  </a:cxn>
                  <a:cxn ang="0">
                    <a:pos x="452" y="304"/>
                  </a:cxn>
                  <a:cxn ang="0">
                    <a:pos x="430" y="262"/>
                  </a:cxn>
                  <a:cxn ang="0">
                    <a:pos x="404" y="222"/>
                  </a:cxn>
                  <a:cxn ang="0">
                    <a:pos x="376" y="186"/>
                  </a:cxn>
                  <a:cxn ang="0">
                    <a:pos x="344" y="150"/>
                  </a:cxn>
                  <a:cxn ang="0">
                    <a:pos x="308" y="118"/>
                  </a:cxn>
                  <a:cxn ang="0">
                    <a:pos x="272" y="90"/>
                  </a:cxn>
                  <a:cxn ang="0">
                    <a:pos x="232" y="66"/>
                  </a:cxn>
                  <a:cxn ang="0">
                    <a:pos x="188" y="44"/>
                  </a:cxn>
                  <a:cxn ang="0">
                    <a:pos x="144" y="26"/>
                  </a:cxn>
                  <a:cxn ang="0">
                    <a:pos x="98" y="14"/>
                  </a:cxn>
                  <a:cxn ang="0">
                    <a:pos x="50" y="4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96" h="494">
                    <a:moveTo>
                      <a:pt x="0" y="0"/>
                    </a:moveTo>
                    <a:lnTo>
                      <a:pt x="0" y="88"/>
                    </a:lnTo>
                    <a:lnTo>
                      <a:pt x="0" y="88"/>
                    </a:lnTo>
                    <a:lnTo>
                      <a:pt x="40" y="92"/>
                    </a:lnTo>
                    <a:lnTo>
                      <a:pt x="80" y="100"/>
                    </a:lnTo>
                    <a:lnTo>
                      <a:pt x="118" y="112"/>
                    </a:lnTo>
                    <a:lnTo>
                      <a:pt x="154" y="126"/>
                    </a:lnTo>
                    <a:lnTo>
                      <a:pt x="188" y="144"/>
                    </a:lnTo>
                    <a:lnTo>
                      <a:pt x="222" y="164"/>
                    </a:lnTo>
                    <a:lnTo>
                      <a:pt x="252" y="188"/>
                    </a:lnTo>
                    <a:lnTo>
                      <a:pt x="282" y="214"/>
                    </a:lnTo>
                    <a:lnTo>
                      <a:pt x="308" y="242"/>
                    </a:lnTo>
                    <a:lnTo>
                      <a:pt x="330" y="272"/>
                    </a:lnTo>
                    <a:lnTo>
                      <a:pt x="352" y="304"/>
                    </a:lnTo>
                    <a:lnTo>
                      <a:pt x="370" y="340"/>
                    </a:lnTo>
                    <a:lnTo>
                      <a:pt x="384" y="376"/>
                    </a:lnTo>
                    <a:lnTo>
                      <a:pt x="396" y="414"/>
                    </a:lnTo>
                    <a:lnTo>
                      <a:pt x="404" y="452"/>
                    </a:lnTo>
                    <a:lnTo>
                      <a:pt x="408" y="494"/>
                    </a:lnTo>
                    <a:lnTo>
                      <a:pt x="496" y="494"/>
                    </a:lnTo>
                    <a:lnTo>
                      <a:pt x="496" y="494"/>
                    </a:lnTo>
                    <a:lnTo>
                      <a:pt x="492" y="444"/>
                    </a:lnTo>
                    <a:lnTo>
                      <a:pt x="482" y="396"/>
                    </a:lnTo>
                    <a:lnTo>
                      <a:pt x="468" y="350"/>
                    </a:lnTo>
                    <a:lnTo>
                      <a:pt x="452" y="304"/>
                    </a:lnTo>
                    <a:lnTo>
                      <a:pt x="430" y="262"/>
                    </a:lnTo>
                    <a:lnTo>
                      <a:pt x="404" y="222"/>
                    </a:lnTo>
                    <a:lnTo>
                      <a:pt x="376" y="186"/>
                    </a:lnTo>
                    <a:lnTo>
                      <a:pt x="344" y="150"/>
                    </a:lnTo>
                    <a:lnTo>
                      <a:pt x="308" y="118"/>
                    </a:lnTo>
                    <a:lnTo>
                      <a:pt x="272" y="90"/>
                    </a:lnTo>
                    <a:lnTo>
                      <a:pt x="232" y="66"/>
                    </a:lnTo>
                    <a:lnTo>
                      <a:pt x="188" y="44"/>
                    </a:lnTo>
                    <a:lnTo>
                      <a:pt x="144" y="26"/>
                    </a:lnTo>
                    <a:lnTo>
                      <a:pt x="98" y="14"/>
                    </a:lnTo>
                    <a:lnTo>
                      <a:pt x="50" y="4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068"/>
              <p:cNvSpPr>
                <a:spLocks/>
              </p:cNvSpPr>
              <p:nvPr userDrawn="1"/>
            </p:nvSpPr>
            <p:spPr bwMode="black">
              <a:xfrm>
                <a:off x="1609" y="208"/>
                <a:ext cx="189" cy="1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42"/>
                  </a:cxn>
                  <a:cxn ang="0">
                    <a:pos x="0" y="142"/>
                  </a:cxn>
                  <a:cxn ang="0">
                    <a:pos x="26" y="144"/>
                  </a:cxn>
                  <a:cxn ang="0">
                    <a:pos x="54" y="146"/>
                  </a:cxn>
                  <a:cxn ang="0">
                    <a:pos x="80" y="150"/>
                  </a:cxn>
                  <a:cxn ang="0">
                    <a:pos x="106" y="156"/>
                  </a:cxn>
                  <a:cxn ang="0">
                    <a:pos x="132" y="162"/>
                  </a:cxn>
                  <a:cxn ang="0">
                    <a:pos x="158" y="170"/>
                  </a:cxn>
                  <a:cxn ang="0">
                    <a:pos x="182" y="180"/>
                  </a:cxn>
                  <a:cxn ang="0">
                    <a:pos x="206" y="190"/>
                  </a:cxn>
                  <a:cxn ang="0">
                    <a:pos x="252" y="212"/>
                  </a:cxn>
                  <a:cxn ang="0">
                    <a:pos x="296" y="240"/>
                  </a:cxn>
                  <a:cxn ang="0">
                    <a:pos x="338" y="270"/>
                  </a:cxn>
                  <a:cxn ang="0">
                    <a:pos x="376" y="306"/>
                  </a:cxn>
                  <a:cxn ang="0">
                    <a:pos x="410" y="344"/>
                  </a:cxn>
                  <a:cxn ang="0">
                    <a:pos x="440" y="384"/>
                  </a:cxn>
                  <a:cxn ang="0">
                    <a:pos x="468" y="428"/>
                  </a:cxn>
                  <a:cxn ang="0">
                    <a:pos x="492" y="474"/>
                  </a:cxn>
                  <a:cxn ang="0">
                    <a:pos x="502" y="498"/>
                  </a:cxn>
                  <a:cxn ang="0">
                    <a:pos x="512" y="522"/>
                  </a:cxn>
                  <a:cxn ang="0">
                    <a:pos x="520" y="548"/>
                  </a:cxn>
                  <a:cxn ang="0">
                    <a:pos x="526" y="572"/>
                  </a:cxn>
                  <a:cxn ang="0">
                    <a:pos x="532" y="598"/>
                  </a:cxn>
                  <a:cxn ang="0">
                    <a:pos x="536" y="626"/>
                  </a:cxn>
                  <a:cxn ang="0">
                    <a:pos x="540" y="652"/>
                  </a:cxn>
                  <a:cxn ang="0">
                    <a:pos x="542" y="680"/>
                  </a:cxn>
                  <a:cxn ang="0">
                    <a:pos x="682" y="680"/>
                  </a:cxn>
                  <a:cxn ang="0">
                    <a:pos x="682" y="680"/>
                  </a:cxn>
                  <a:cxn ang="0">
                    <a:pos x="680" y="644"/>
                  </a:cxn>
                  <a:cxn ang="0">
                    <a:pos x="676" y="610"/>
                  </a:cxn>
                  <a:cxn ang="0">
                    <a:pos x="672" y="578"/>
                  </a:cxn>
                  <a:cxn ang="0">
                    <a:pos x="664" y="544"/>
                  </a:cxn>
                  <a:cxn ang="0">
                    <a:pos x="656" y="512"/>
                  </a:cxn>
                  <a:cxn ang="0">
                    <a:pos x="646" y="480"/>
                  </a:cxn>
                  <a:cxn ang="0">
                    <a:pos x="636" y="450"/>
                  </a:cxn>
                  <a:cxn ang="0">
                    <a:pos x="622" y="418"/>
                  </a:cxn>
                  <a:cxn ang="0">
                    <a:pos x="608" y="388"/>
                  </a:cxn>
                  <a:cxn ang="0">
                    <a:pos x="592" y="360"/>
                  </a:cxn>
                  <a:cxn ang="0">
                    <a:pos x="576" y="332"/>
                  </a:cxn>
                  <a:cxn ang="0">
                    <a:pos x="558" y="304"/>
                  </a:cxn>
                  <a:cxn ang="0">
                    <a:pos x="540" y="278"/>
                  </a:cxn>
                  <a:cxn ang="0">
                    <a:pos x="518" y="254"/>
                  </a:cxn>
                  <a:cxn ang="0">
                    <a:pos x="498" y="228"/>
                  </a:cxn>
                  <a:cxn ang="0">
                    <a:pos x="476" y="206"/>
                  </a:cxn>
                  <a:cxn ang="0">
                    <a:pos x="452" y="182"/>
                  </a:cxn>
                  <a:cxn ang="0">
                    <a:pos x="428" y="162"/>
                  </a:cxn>
                  <a:cxn ang="0">
                    <a:pos x="402" y="142"/>
                  </a:cxn>
                  <a:cxn ang="0">
                    <a:pos x="376" y="122"/>
                  </a:cxn>
                  <a:cxn ang="0">
                    <a:pos x="348" y="104"/>
                  </a:cxn>
                  <a:cxn ang="0">
                    <a:pos x="320" y="88"/>
                  </a:cxn>
                  <a:cxn ang="0">
                    <a:pos x="290" y="72"/>
                  </a:cxn>
                  <a:cxn ang="0">
                    <a:pos x="260" y="58"/>
                  </a:cxn>
                  <a:cxn ang="0">
                    <a:pos x="230" y="46"/>
                  </a:cxn>
                  <a:cxn ang="0">
                    <a:pos x="200" y="36"/>
                  </a:cxn>
                  <a:cxn ang="0">
                    <a:pos x="168" y="26"/>
                  </a:cxn>
                  <a:cxn ang="0">
                    <a:pos x="134" y="18"/>
                  </a:cxn>
                  <a:cxn ang="0">
                    <a:pos x="102" y="10"/>
                  </a:cxn>
                  <a:cxn ang="0">
                    <a:pos x="68" y="6"/>
                  </a:cxn>
                  <a:cxn ang="0">
                    <a:pos x="34" y="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682" h="680">
                    <a:moveTo>
                      <a:pt x="0" y="0"/>
                    </a:moveTo>
                    <a:lnTo>
                      <a:pt x="0" y="142"/>
                    </a:lnTo>
                    <a:lnTo>
                      <a:pt x="0" y="142"/>
                    </a:lnTo>
                    <a:lnTo>
                      <a:pt x="26" y="144"/>
                    </a:lnTo>
                    <a:lnTo>
                      <a:pt x="54" y="146"/>
                    </a:lnTo>
                    <a:lnTo>
                      <a:pt x="80" y="150"/>
                    </a:lnTo>
                    <a:lnTo>
                      <a:pt x="106" y="156"/>
                    </a:lnTo>
                    <a:lnTo>
                      <a:pt x="132" y="162"/>
                    </a:lnTo>
                    <a:lnTo>
                      <a:pt x="158" y="170"/>
                    </a:lnTo>
                    <a:lnTo>
                      <a:pt x="182" y="180"/>
                    </a:lnTo>
                    <a:lnTo>
                      <a:pt x="206" y="190"/>
                    </a:lnTo>
                    <a:lnTo>
                      <a:pt x="252" y="212"/>
                    </a:lnTo>
                    <a:lnTo>
                      <a:pt x="296" y="240"/>
                    </a:lnTo>
                    <a:lnTo>
                      <a:pt x="338" y="270"/>
                    </a:lnTo>
                    <a:lnTo>
                      <a:pt x="376" y="306"/>
                    </a:lnTo>
                    <a:lnTo>
                      <a:pt x="410" y="344"/>
                    </a:lnTo>
                    <a:lnTo>
                      <a:pt x="440" y="384"/>
                    </a:lnTo>
                    <a:lnTo>
                      <a:pt x="468" y="428"/>
                    </a:lnTo>
                    <a:lnTo>
                      <a:pt x="492" y="474"/>
                    </a:lnTo>
                    <a:lnTo>
                      <a:pt x="502" y="498"/>
                    </a:lnTo>
                    <a:lnTo>
                      <a:pt x="512" y="522"/>
                    </a:lnTo>
                    <a:lnTo>
                      <a:pt x="520" y="548"/>
                    </a:lnTo>
                    <a:lnTo>
                      <a:pt x="526" y="572"/>
                    </a:lnTo>
                    <a:lnTo>
                      <a:pt x="532" y="598"/>
                    </a:lnTo>
                    <a:lnTo>
                      <a:pt x="536" y="626"/>
                    </a:lnTo>
                    <a:lnTo>
                      <a:pt x="540" y="652"/>
                    </a:lnTo>
                    <a:lnTo>
                      <a:pt x="542" y="680"/>
                    </a:lnTo>
                    <a:lnTo>
                      <a:pt x="682" y="680"/>
                    </a:lnTo>
                    <a:lnTo>
                      <a:pt x="682" y="680"/>
                    </a:lnTo>
                    <a:lnTo>
                      <a:pt x="680" y="644"/>
                    </a:lnTo>
                    <a:lnTo>
                      <a:pt x="676" y="610"/>
                    </a:lnTo>
                    <a:lnTo>
                      <a:pt x="672" y="578"/>
                    </a:lnTo>
                    <a:lnTo>
                      <a:pt x="664" y="544"/>
                    </a:lnTo>
                    <a:lnTo>
                      <a:pt x="656" y="512"/>
                    </a:lnTo>
                    <a:lnTo>
                      <a:pt x="646" y="480"/>
                    </a:lnTo>
                    <a:lnTo>
                      <a:pt x="636" y="450"/>
                    </a:lnTo>
                    <a:lnTo>
                      <a:pt x="622" y="418"/>
                    </a:lnTo>
                    <a:lnTo>
                      <a:pt x="608" y="388"/>
                    </a:lnTo>
                    <a:lnTo>
                      <a:pt x="592" y="360"/>
                    </a:lnTo>
                    <a:lnTo>
                      <a:pt x="576" y="332"/>
                    </a:lnTo>
                    <a:lnTo>
                      <a:pt x="558" y="304"/>
                    </a:lnTo>
                    <a:lnTo>
                      <a:pt x="540" y="278"/>
                    </a:lnTo>
                    <a:lnTo>
                      <a:pt x="518" y="254"/>
                    </a:lnTo>
                    <a:lnTo>
                      <a:pt x="498" y="228"/>
                    </a:lnTo>
                    <a:lnTo>
                      <a:pt x="476" y="206"/>
                    </a:lnTo>
                    <a:lnTo>
                      <a:pt x="452" y="182"/>
                    </a:lnTo>
                    <a:lnTo>
                      <a:pt x="428" y="162"/>
                    </a:lnTo>
                    <a:lnTo>
                      <a:pt x="402" y="142"/>
                    </a:lnTo>
                    <a:lnTo>
                      <a:pt x="376" y="122"/>
                    </a:lnTo>
                    <a:lnTo>
                      <a:pt x="348" y="104"/>
                    </a:lnTo>
                    <a:lnTo>
                      <a:pt x="320" y="88"/>
                    </a:lnTo>
                    <a:lnTo>
                      <a:pt x="290" y="72"/>
                    </a:lnTo>
                    <a:lnTo>
                      <a:pt x="260" y="58"/>
                    </a:lnTo>
                    <a:lnTo>
                      <a:pt x="230" y="46"/>
                    </a:lnTo>
                    <a:lnTo>
                      <a:pt x="200" y="36"/>
                    </a:lnTo>
                    <a:lnTo>
                      <a:pt x="168" y="26"/>
                    </a:lnTo>
                    <a:lnTo>
                      <a:pt x="134" y="18"/>
                    </a:lnTo>
                    <a:lnTo>
                      <a:pt x="102" y="10"/>
                    </a:lnTo>
                    <a:lnTo>
                      <a:pt x="68" y="6"/>
                    </a:lnTo>
                    <a:lnTo>
                      <a:pt x="34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069"/>
              <p:cNvSpPr>
                <a:spLocks/>
              </p:cNvSpPr>
              <p:nvPr userDrawn="1"/>
            </p:nvSpPr>
            <p:spPr bwMode="black">
              <a:xfrm>
                <a:off x="1609" y="201"/>
                <a:ext cx="195" cy="195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0" y="6"/>
                  </a:cxn>
                  <a:cxn ang="0">
                    <a:pos x="36" y="8"/>
                  </a:cxn>
                  <a:cxn ang="0">
                    <a:pos x="70" y="12"/>
                  </a:cxn>
                  <a:cxn ang="0">
                    <a:pos x="104" y="18"/>
                  </a:cxn>
                  <a:cxn ang="0">
                    <a:pos x="138" y="24"/>
                  </a:cxn>
                  <a:cxn ang="0">
                    <a:pos x="172" y="32"/>
                  </a:cxn>
                  <a:cxn ang="0">
                    <a:pos x="204" y="42"/>
                  </a:cxn>
                  <a:cxn ang="0">
                    <a:pos x="236" y="54"/>
                  </a:cxn>
                  <a:cxn ang="0">
                    <a:pos x="268" y="68"/>
                  </a:cxn>
                  <a:cxn ang="0">
                    <a:pos x="298" y="82"/>
                  </a:cxn>
                  <a:cxn ang="0">
                    <a:pos x="328" y="96"/>
                  </a:cxn>
                  <a:cxn ang="0">
                    <a:pos x="356" y="114"/>
                  </a:cxn>
                  <a:cxn ang="0">
                    <a:pos x="384" y="132"/>
                  </a:cxn>
                  <a:cxn ang="0">
                    <a:pos x="412" y="152"/>
                  </a:cxn>
                  <a:cxn ang="0">
                    <a:pos x="438" y="172"/>
                  </a:cxn>
                  <a:cxn ang="0">
                    <a:pos x="464" y="194"/>
                  </a:cxn>
                  <a:cxn ang="0">
                    <a:pos x="488" y="216"/>
                  </a:cxn>
                  <a:cxn ang="0">
                    <a:pos x="510" y="240"/>
                  </a:cxn>
                  <a:cxn ang="0">
                    <a:pos x="532" y="266"/>
                  </a:cxn>
                  <a:cxn ang="0">
                    <a:pos x="554" y="292"/>
                  </a:cxn>
                  <a:cxn ang="0">
                    <a:pos x="574" y="320"/>
                  </a:cxn>
                  <a:cxn ang="0">
                    <a:pos x="592" y="346"/>
                  </a:cxn>
                  <a:cxn ang="0">
                    <a:pos x="608" y="376"/>
                  </a:cxn>
                  <a:cxn ang="0">
                    <a:pos x="624" y="406"/>
                  </a:cxn>
                  <a:cxn ang="0">
                    <a:pos x="638" y="436"/>
                  </a:cxn>
                  <a:cxn ang="0">
                    <a:pos x="652" y="468"/>
                  </a:cxn>
                  <a:cxn ang="0">
                    <a:pos x="664" y="498"/>
                  </a:cxn>
                  <a:cxn ang="0">
                    <a:pos x="674" y="532"/>
                  </a:cxn>
                  <a:cxn ang="0">
                    <a:pos x="682" y="564"/>
                  </a:cxn>
                  <a:cxn ang="0">
                    <a:pos x="690" y="598"/>
                  </a:cxn>
                  <a:cxn ang="0">
                    <a:pos x="694" y="634"/>
                  </a:cxn>
                  <a:cxn ang="0">
                    <a:pos x="698" y="668"/>
                  </a:cxn>
                  <a:cxn ang="0">
                    <a:pos x="700" y="704"/>
                  </a:cxn>
                  <a:cxn ang="0">
                    <a:pos x="706" y="704"/>
                  </a:cxn>
                  <a:cxn ang="0">
                    <a:pos x="706" y="0"/>
                  </a:cxn>
                  <a:cxn ang="0">
                    <a:pos x="0" y="0"/>
                  </a:cxn>
                  <a:cxn ang="0">
                    <a:pos x="0" y="6"/>
                  </a:cxn>
                </a:cxnLst>
                <a:rect l="0" t="0" r="r" b="b"/>
                <a:pathLst>
                  <a:path w="706" h="704">
                    <a:moveTo>
                      <a:pt x="0" y="6"/>
                    </a:moveTo>
                    <a:lnTo>
                      <a:pt x="0" y="6"/>
                    </a:lnTo>
                    <a:lnTo>
                      <a:pt x="36" y="8"/>
                    </a:lnTo>
                    <a:lnTo>
                      <a:pt x="70" y="12"/>
                    </a:lnTo>
                    <a:lnTo>
                      <a:pt x="104" y="18"/>
                    </a:lnTo>
                    <a:lnTo>
                      <a:pt x="138" y="24"/>
                    </a:lnTo>
                    <a:lnTo>
                      <a:pt x="172" y="32"/>
                    </a:lnTo>
                    <a:lnTo>
                      <a:pt x="204" y="42"/>
                    </a:lnTo>
                    <a:lnTo>
                      <a:pt x="236" y="54"/>
                    </a:lnTo>
                    <a:lnTo>
                      <a:pt x="268" y="68"/>
                    </a:lnTo>
                    <a:lnTo>
                      <a:pt x="298" y="82"/>
                    </a:lnTo>
                    <a:lnTo>
                      <a:pt x="328" y="96"/>
                    </a:lnTo>
                    <a:lnTo>
                      <a:pt x="356" y="114"/>
                    </a:lnTo>
                    <a:lnTo>
                      <a:pt x="384" y="132"/>
                    </a:lnTo>
                    <a:lnTo>
                      <a:pt x="412" y="152"/>
                    </a:lnTo>
                    <a:lnTo>
                      <a:pt x="438" y="172"/>
                    </a:lnTo>
                    <a:lnTo>
                      <a:pt x="464" y="194"/>
                    </a:lnTo>
                    <a:lnTo>
                      <a:pt x="488" y="216"/>
                    </a:lnTo>
                    <a:lnTo>
                      <a:pt x="510" y="240"/>
                    </a:lnTo>
                    <a:lnTo>
                      <a:pt x="532" y="266"/>
                    </a:lnTo>
                    <a:lnTo>
                      <a:pt x="554" y="292"/>
                    </a:lnTo>
                    <a:lnTo>
                      <a:pt x="574" y="320"/>
                    </a:lnTo>
                    <a:lnTo>
                      <a:pt x="592" y="346"/>
                    </a:lnTo>
                    <a:lnTo>
                      <a:pt x="608" y="376"/>
                    </a:lnTo>
                    <a:lnTo>
                      <a:pt x="624" y="406"/>
                    </a:lnTo>
                    <a:lnTo>
                      <a:pt x="638" y="436"/>
                    </a:lnTo>
                    <a:lnTo>
                      <a:pt x="652" y="468"/>
                    </a:lnTo>
                    <a:lnTo>
                      <a:pt x="664" y="498"/>
                    </a:lnTo>
                    <a:lnTo>
                      <a:pt x="674" y="532"/>
                    </a:lnTo>
                    <a:lnTo>
                      <a:pt x="682" y="564"/>
                    </a:lnTo>
                    <a:lnTo>
                      <a:pt x="690" y="598"/>
                    </a:lnTo>
                    <a:lnTo>
                      <a:pt x="694" y="634"/>
                    </a:lnTo>
                    <a:lnTo>
                      <a:pt x="698" y="668"/>
                    </a:lnTo>
                    <a:lnTo>
                      <a:pt x="700" y="704"/>
                    </a:lnTo>
                    <a:lnTo>
                      <a:pt x="706" y="704"/>
                    </a:lnTo>
                    <a:lnTo>
                      <a:pt x="706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ADE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081"/>
            <p:cNvGrpSpPr>
              <a:grpSpLocks/>
            </p:cNvGrpSpPr>
            <p:nvPr/>
          </p:nvGrpSpPr>
          <p:grpSpPr bwMode="auto">
            <a:xfrm>
              <a:off x="2131545" y="968375"/>
              <a:ext cx="1809750" cy="846138"/>
              <a:chOff x="1103" y="0"/>
              <a:chExt cx="1280" cy="599"/>
            </a:xfrm>
          </p:grpSpPr>
          <p:sp>
            <p:nvSpPr>
              <p:cNvPr id="16" name="Freeform 1082"/>
              <p:cNvSpPr>
                <a:spLocks/>
              </p:cNvSpPr>
              <p:nvPr userDrawn="1"/>
            </p:nvSpPr>
            <p:spPr bwMode="auto">
              <a:xfrm>
                <a:off x="1739" y="103"/>
                <a:ext cx="198" cy="245"/>
              </a:xfrm>
              <a:custGeom>
                <a:avLst/>
                <a:gdLst/>
                <a:ahLst/>
                <a:cxnLst>
                  <a:cxn ang="0">
                    <a:pos x="152" y="412"/>
                  </a:cxn>
                  <a:cxn ang="0">
                    <a:pos x="42" y="412"/>
                  </a:cxn>
                  <a:cxn ang="0">
                    <a:pos x="102" y="98"/>
                  </a:cxn>
                  <a:cxn ang="0">
                    <a:pos x="0" y="98"/>
                  </a:cxn>
                  <a:cxn ang="0">
                    <a:pos x="20" y="0"/>
                  </a:cxn>
                  <a:cxn ang="0">
                    <a:pos x="334" y="0"/>
                  </a:cxn>
                  <a:cxn ang="0">
                    <a:pos x="314" y="98"/>
                  </a:cxn>
                  <a:cxn ang="0">
                    <a:pos x="212" y="98"/>
                  </a:cxn>
                  <a:cxn ang="0">
                    <a:pos x="152" y="412"/>
                  </a:cxn>
                </a:cxnLst>
                <a:rect l="0" t="0" r="r" b="b"/>
                <a:pathLst>
                  <a:path w="334" h="412">
                    <a:moveTo>
                      <a:pt x="152" y="412"/>
                    </a:moveTo>
                    <a:lnTo>
                      <a:pt x="42" y="412"/>
                    </a:lnTo>
                    <a:lnTo>
                      <a:pt x="102" y="98"/>
                    </a:lnTo>
                    <a:lnTo>
                      <a:pt x="0" y="98"/>
                    </a:lnTo>
                    <a:lnTo>
                      <a:pt x="20" y="0"/>
                    </a:lnTo>
                    <a:lnTo>
                      <a:pt x="334" y="0"/>
                    </a:lnTo>
                    <a:lnTo>
                      <a:pt x="314" y="98"/>
                    </a:lnTo>
                    <a:lnTo>
                      <a:pt x="212" y="98"/>
                    </a:lnTo>
                    <a:lnTo>
                      <a:pt x="152" y="41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083"/>
              <p:cNvSpPr>
                <a:spLocks/>
              </p:cNvSpPr>
              <p:nvPr userDrawn="1"/>
            </p:nvSpPr>
            <p:spPr bwMode="auto">
              <a:xfrm>
                <a:off x="1898" y="103"/>
                <a:ext cx="260" cy="245"/>
              </a:xfrm>
              <a:custGeom>
                <a:avLst/>
                <a:gdLst/>
                <a:ahLst/>
                <a:cxnLst>
                  <a:cxn ang="0">
                    <a:pos x="364" y="412"/>
                  </a:cxn>
                  <a:cxn ang="0">
                    <a:pos x="248" y="412"/>
                  </a:cxn>
                  <a:cxn ang="0">
                    <a:pos x="220" y="326"/>
                  </a:cxn>
                  <a:cxn ang="0">
                    <a:pos x="220" y="326"/>
                  </a:cxn>
                  <a:cxn ang="0">
                    <a:pos x="214" y="306"/>
                  </a:cxn>
                  <a:cxn ang="0">
                    <a:pos x="214" y="306"/>
                  </a:cxn>
                  <a:cxn ang="0">
                    <a:pos x="206" y="286"/>
                  </a:cxn>
                  <a:cxn ang="0">
                    <a:pos x="206" y="286"/>
                  </a:cxn>
                  <a:cxn ang="0">
                    <a:pos x="204" y="290"/>
                  </a:cxn>
                  <a:cxn ang="0">
                    <a:pos x="204" y="290"/>
                  </a:cxn>
                  <a:cxn ang="0">
                    <a:pos x="182" y="330"/>
                  </a:cxn>
                  <a:cxn ang="0">
                    <a:pos x="132" y="412"/>
                  </a:cxn>
                  <a:cxn ang="0">
                    <a:pos x="0" y="412"/>
                  </a:cxn>
                  <a:cxn ang="0">
                    <a:pos x="156" y="200"/>
                  </a:cxn>
                  <a:cxn ang="0">
                    <a:pos x="84" y="0"/>
                  </a:cxn>
                  <a:cxn ang="0">
                    <a:pos x="200" y="0"/>
                  </a:cxn>
                  <a:cxn ang="0">
                    <a:pos x="230" y="96"/>
                  </a:cxn>
                  <a:cxn ang="0">
                    <a:pos x="230" y="96"/>
                  </a:cxn>
                  <a:cxn ang="0">
                    <a:pos x="236" y="118"/>
                  </a:cxn>
                  <a:cxn ang="0">
                    <a:pos x="236" y="118"/>
                  </a:cxn>
                  <a:cxn ang="0">
                    <a:pos x="258" y="78"/>
                  </a:cxn>
                  <a:cxn ang="0">
                    <a:pos x="306" y="0"/>
                  </a:cxn>
                  <a:cxn ang="0">
                    <a:pos x="438" y="0"/>
                  </a:cxn>
                  <a:cxn ang="0">
                    <a:pos x="286" y="204"/>
                  </a:cxn>
                  <a:cxn ang="0">
                    <a:pos x="364" y="412"/>
                  </a:cxn>
                </a:cxnLst>
                <a:rect l="0" t="0" r="r" b="b"/>
                <a:pathLst>
                  <a:path w="438" h="412">
                    <a:moveTo>
                      <a:pt x="364" y="412"/>
                    </a:moveTo>
                    <a:lnTo>
                      <a:pt x="248" y="412"/>
                    </a:lnTo>
                    <a:lnTo>
                      <a:pt x="220" y="326"/>
                    </a:lnTo>
                    <a:lnTo>
                      <a:pt x="220" y="326"/>
                    </a:lnTo>
                    <a:lnTo>
                      <a:pt x="214" y="306"/>
                    </a:lnTo>
                    <a:lnTo>
                      <a:pt x="214" y="306"/>
                    </a:lnTo>
                    <a:lnTo>
                      <a:pt x="206" y="286"/>
                    </a:lnTo>
                    <a:lnTo>
                      <a:pt x="206" y="286"/>
                    </a:lnTo>
                    <a:lnTo>
                      <a:pt x="204" y="290"/>
                    </a:lnTo>
                    <a:lnTo>
                      <a:pt x="204" y="290"/>
                    </a:lnTo>
                    <a:lnTo>
                      <a:pt x="182" y="330"/>
                    </a:lnTo>
                    <a:lnTo>
                      <a:pt x="132" y="412"/>
                    </a:lnTo>
                    <a:lnTo>
                      <a:pt x="0" y="412"/>
                    </a:lnTo>
                    <a:lnTo>
                      <a:pt x="156" y="200"/>
                    </a:lnTo>
                    <a:lnTo>
                      <a:pt x="84" y="0"/>
                    </a:lnTo>
                    <a:lnTo>
                      <a:pt x="200" y="0"/>
                    </a:lnTo>
                    <a:lnTo>
                      <a:pt x="230" y="96"/>
                    </a:lnTo>
                    <a:lnTo>
                      <a:pt x="230" y="96"/>
                    </a:lnTo>
                    <a:lnTo>
                      <a:pt x="236" y="118"/>
                    </a:lnTo>
                    <a:lnTo>
                      <a:pt x="236" y="118"/>
                    </a:lnTo>
                    <a:lnTo>
                      <a:pt x="258" y="78"/>
                    </a:lnTo>
                    <a:lnTo>
                      <a:pt x="306" y="0"/>
                    </a:lnTo>
                    <a:lnTo>
                      <a:pt x="438" y="0"/>
                    </a:lnTo>
                    <a:lnTo>
                      <a:pt x="286" y="204"/>
                    </a:lnTo>
                    <a:lnTo>
                      <a:pt x="364" y="41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084"/>
              <p:cNvSpPr>
                <a:spLocks/>
              </p:cNvSpPr>
              <p:nvPr userDrawn="1"/>
            </p:nvSpPr>
            <p:spPr bwMode="auto">
              <a:xfrm>
                <a:off x="2158" y="103"/>
                <a:ext cx="225" cy="249"/>
              </a:xfrm>
              <a:custGeom>
                <a:avLst/>
                <a:gdLst/>
                <a:ahLst/>
                <a:cxnLst>
                  <a:cxn ang="0">
                    <a:pos x="140" y="418"/>
                  </a:cxn>
                  <a:cxn ang="0">
                    <a:pos x="94" y="414"/>
                  </a:cxn>
                  <a:cxn ang="0">
                    <a:pos x="70" y="406"/>
                  </a:cxn>
                  <a:cxn ang="0">
                    <a:pos x="48" y="392"/>
                  </a:cxn>
                  <a:cxn ang="0">
                    <a:pos x="38" y="384"/>
                  </a:cxn>
                  <a:cxn ang="0">
                    <a:pos x="22" y="364"/>
                  </a:cxn>
                  <a:cxn ang="0">
                    <a:pos x="10" y="340"/>
                  </a:cxn>
                  <a:cxn ang="0">
                    <a:pos x="2" y="314"/>
                  </a:cxn>
                  <a:cxn ang="0">
                    <a:pos x="0" y="282"/>
                  </a:cxn>
                  <a:cxn ang="0">
                    <a:pos x="2" y="256"/>
                  </a:cxn>
                  <a:cxn ang="0">
                    <a:pos x="48" y="0"/>
                  </a:cxn>
                  <a:cxn ang="0">
                    <a:pos x="112" y="238"/>
                  </a:cxn>
                  <a:cxn ang="0">
                    <a:pos x="110" y="258"/>
                  </a:cxn>
                  <a:cxn ang="0">
                    <a:pos x="108" y="280"/>
                  </a:cxn>
                  <a:cxn ang="0">
                    <a:pos x="112" y="298"/>
                  </a:cxn>
                  <a:cxn ang="0">
                    <a:pos x="120" y="312"/>
                  </a:cxn>
                  <a:cxn ang="0">
                    <a:pos x="134" y="320"/>
                  </a:cxn>
                  <a:cxn ang="0">
                    <a:pos x="152" y="324"/>
                  </a:cxn>
                  <a:cxn ang="0">
                    <a:pos x="162" y="322"/>
                  </a:cxn>
                  <a:cxn ang="0">
                    <a:pos x="182" y="316"/>
                  </a:cxn>
                  <a:cxn ang="0">
                    <a:pos x="202" y="296"/>
                  </a:cxn>
                  <a:cxn ang="0">
                    <a:pos x="218" y="260"/>
                  </a:cxn>
                  <a:cxn ang="0">
                    <a:pos x="268" y="0"/>
                  </a:cxn>
                  <a:cxn ang="0">
                    <a:pos x="332" y="234"/>
                  </a:cxn>
                  <a:cxn ang="0">
                    <a:pos x="328" y="258"/>
                  </a:cxn>
                  <a:cxn ang="0">
                    <a:pos x="316" y="300"/>
                  </a:cxn>
                  <a:cxn ang="0">
                    <a:pos x="300" y="334"/>
                  </a:cxn>
                  <a:cxn ang="0">
                    <a:pos x="280" y="362"/>
                  </a:cxn>
                  <a:cxn ang="0">
                    <a:pos x="256" y="384"/>
                  </a:cxn>
                  <a:cxn ang="0">
                    <a:pos x="228" y="402"/>
                  </a:cxn>
                  <a:cxn ang="0">
                    <a:pos x="198" y="412"/>
                  </a:cxn>
                  <a:cxn ang="0">
                    <a:pos x="160" y="418"/>
                  </a:cxn>
                  <a:cxn ang="0">
                    <a:pos x="140" y="418"/>
                  </a:cxn>
                </a:cxnLst>
                <a:rect l="0" t="0" r="r" b="b"/>
                <a:pathLst>
                  <a:path w="378" h="418">
                    <a:moveTo>
                      <a:pt x="140" y="418"/>
                    </a:moveTo>
                    <a:lnTo>
                      <a:pt x="140" y="418"/>
                    </a:lnTo>
                    <a:lnTo>
                      <a:pt x="108" y="416"/>
                    </a:lnTo>
                    <a:lnTo>
                      <a:pt x="94" y="414"/>
                    </a:lnTo>
                    <a:lnTo>
                      <a:pt x="82" y="410"/>
                    </a:lnTo>
                    <a:lnTo>
                      <a:pt x="70" y="406"/>
                    </a:lnTo>
                    <a:lnTo>
                      <a:pt x="58" y="400"/>
                    </a:lnTo>
                    <a:lnTo>
                      <a:pt x="48" y="392"/>
                    </a:lnTo>
                    <a:lnTo>
                      <a:pt x="38" y="384"/>
                    </a:lnTo>
                    <a:lnTo>
                      <a:pt x="38" y="384"/>
                    </a:lnTo>
                    <a:lnTo>
                      <a:pt x="28" y="374"/>
                    </a:lnTo>
                    <a:lnTo>
                      <a:pt x="22" y="364"/>
                    </a:lnTo>
                    <a:lnTo>
                      <a:pt x="14" y="352"/>
                    </a:lnTo>
                    <a:lnTo>
                      <a:pt x="10" y="340"/>
                    </a:lnTo>
                    <a:lnTo>
                      <a:pt x="6" y="328"/>
                    </a:lnTo>
                    <a:lnTo>
                      <a:pt x="2" y="314"/>
                    </a:lnTo>
                    <a:lnTo>
                      <a:pt x="0" y="298"/>
                    </a:lnTo>
                    <a:lnTo>
                      <a:pt x="0" y="282"/>
                    </a:lnTo>
                    <a:lnTo>
                      <a:pt x="0" y="282"/>
                    </a:lnTo>
                    <a:lnTo>
                      <a:pt x="2" y="256"/>
                    </a:lnTo>
                    <a:lnTo>
                      <a:pt x="6" y="226"/>
                    </a:lnTo>
                    <a:lnTo>
                      <a:pt x="48" y="0"/>
                    </a:lnTo>
                    <a:lnTo>
                      <a:pt x="158" y="0"/>
                    </a:lnTo>
                    <a:lnTo>
                      <a:pt x="112" y="238"/>
                    </a:lnTo>
                    <a:lnTo>
                      <a:pt x="112" y="238"/>
                    </a:lnTo>
                    <a:lnTo>
                      <a:pt x="110" y="258"/>
                    </a:lnTo>
                    <a:lnTo>
                      <a:pt x="108" y="280"/>
                    </a:lnTo>
                    <a:lnTo>
                      <a:pt x="108" y="280"/>
                    </a:lnTo>
                    <a:lnTo>
                      <a:pt x="110" y="290"/>
                    </a:lnTo>
                    <a:lnTo>
                      <a:pt x="112" y="298"/>
                    </a:lnTo>
                    <a:lnTo>
                      <a:pt x="114" y="306"/>
                    </a:lnTo>
                    <a:lnTo>
                      <a:pt x="120" y="312"/>
                    </a:lnTo>
                    <a:lnTo>
                      <a:pt x="126" y="316"/>
                    </a:lnTo>
                    <a:lnTo>
                      <a:pt x="134" y="320"/>
                    </a:lnTo>
                    <a:lnTo>
                      <a:pt x="142" y="322"/>
                    </a:lnTo>
                    <a:lnTo>
                      <a:pt x="152" y="324"/>
                    </a:lnTo>
                    <a:lnTo>
                      <a:pt x="152" y="324"/>
                    </a:lnTo>
                    <a:lnTo>
                      <a:pt x="162" y="322"/>
                    </a:lnTo>
                    <a:lnTo>
                      <a:pt x="172" y="320"/>
                    </a:lnTo>
                    <a:lnTo>
                      <a:pt x="182" y="316"/>
                    </a:lnTo>
                    <a:lnTo>
                      <a:pt x="192" y="308"/>
                    </a:lnTo>
                    <a:lnTo>
                      <a:pt x="202" y="296"/>
                    </a:lnTo>
                    <a:lnTo>
                      <a:pt x="210" y="280"/>
                    </a:lnTo>
                    <a:lnTo>
                      <a:pt x="218" y="260"/>
                    </a:lnTo>
                    <a:lnTo>
                      <a:pt x="224" y="234"/>
                    </a:lnTo>
                    <a:lnTo>
                      <a:pt x="268" y="0"/>
                    </a:lnTo>
                    <a:lnTo>
                      <a:pt x="378" y="0"/>
                    </a:lnTo>
                    <a:lnTo>
                      <a:pt x="332" y="234"/>
                    </a:lnTo>
                    <a:lnTo>
                      <a:pt x="332" y="234"/>
                    </a:lnTo>
                    <a:lnTo>
                      <a:pt x="328" y="258"/>
                    </a:lnTo>
                    <a:lnTo>
                      <a:pt x="322" y="280"/>
                    </a:lnTo>
                    <a:lnTo>
                      <a:pt x="316" y="300"/>
                    </a:lnTo>
                    <a:lnTo>
                      <a:pt x="308" y="318"/>
                    </a:lnTo>
                    <a:lnTo>
                      <a:pt x="300" y="334"/>
                    </a:lnTo>
                    <a:lnTo>
                      <a:pt x="290" y="348"/>
                    </a:lnTo>
                    <a:lnTo>
                      <a:pt x="280" y="362"/>
                    </a:lnTo>
                    <a:lnTo>
                      <a:pt x="268" y="374"/>
                    </a:lnTo>
                    <a:lnTo>
                      <a:pt x="256" y="384"/>
                    </a:lnTo>
                    <a:lnTo>
                      <a:pt x="244" y="394"/>
                    </a:lnTo>
                    <a:lnTo>
                      <a:pt x="228" y="402"/>
                    </a:lnTo>
                    <a:lnTo>
                      <a:pt x="214" y="408"/>
                    </a:lnTo>
                    <a:lnTo>
                      <a:pt x="198" y="412"/>
                    </a:lnTo>
                    <a:lnTo>
                      <a:pt x="180" y="416"/>
                    </a:lnTo>
                    <a:lnTo>
                      <a:pt x="160" y="418"/>
                    </a:lnTo>
                    <a:lnTo>
                      <a:pt x="142" y="418"/>
                    </a:lnTo>
                    <a:lnTo>
                      <a:pt x="140" y="418"/>
                    </a:lnTo>
                    <a:lnTo>
                      <a:pt x="140" y="418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085"/>
              <p:cNvSpPr>
                <a:spLocks noEditPoints="1"/>
              </p:cNvSpPr>
              <p:nvPr userDrawn="1"/>
            </p:nvSpPr>
            <p:spPr bwMode="auto">
              <a:xfrm>
                <a:off x="1733" y="392"/>
                <a:ext cx="89" cy="111"/>
              </a:xfrm>
              <a:custGeom>
                <a:avLst/>
                <a:gdLst/>
                <a:ahLst/>
                <a:cxnLst>
                  <a:cxn ang="0">
                    <a:pos x="126" y="172"/>
                  </a:cxn>
                  <a:cxn ang="0">
                    <a:pos x="102" y="182"/>
                  </a:cxn>
                  <a:cxn ang="0">
                    <a:pos x="68" y="186"/>
                  </a:cxn>
                  <a:cxn ang="0">
                    <a:pos x="52" y="186"/>
                  </a:cxn>
                  <a:cxn ang="0">
                    <a:pos x="26" y="174"/>
                  </a:cxn>
                  <a:cxn ang="0">
                    <a:pos x="8" y="154"/>
                  </a:cxn>
                  <a:cxn ang="0">
                    <a:pos x="0" y="130"/>
                  </a:cxn>
                  <a:cxn ang="0">
                    <a:pos x="0" y="114"/>
                  </a:cxn>
                  <a:cxn ang="0">
                    <a:pos x="6" y="74"/>
                  </a:cxn>
                  <a:cxn ang="0">
                    <a:pos x="26" y="38"/>
                  </a:cxn>
                  <a:cxn ang="0">
                    <a:pos x="58" y="10"/>
                  </a:cxn>
                  <a:cxn ang="0">
                    <a:pos x="76" y="2"/>
                  </a:cxn>
                  <a:cxn ang="0">
                    <a:pos x="98" y="0"/>
                  </a:cxn>
                  <a:cxn ang="0">
                    <a:pos x="110" y="0"/>
                  </a:cxn>
                  <a:cxn ang="0">
                    <a:pos x="128" y="8"/>
                  </a:cxn>
                  <a:cxn ang="0">
                    <a:pos x="142" y="20"/>
                  </a:cxn>
                  <a:cxn ang="0">
                    <a:pos x="148" y="36"/>
                  </a:cxn>
                  <a:cxn ang="0">
                    <a:pos x="150" y="46"/>
                  </a:cxn>
                  <a:cxn ang="0">
                    <a:pos x="148" y="62"/>
                  </a:cxn>
                  <a:cxn ang="0">
                    <a:pos x="140" y="76"/>
                  </a:cxn>
                  <a:cxn ang="0">
                    <a:pos x="116" y="94"/>
                  </a:cxn>
                  <a:cxn ang="0">
                    <a:pos x="78" y="102"/>
                  </a:cxn>
                  <a:cxn ang="0">
                    <a:pos x="30" y="104"/>
                  </a:cxn>
                  <a:cxn ang="0">
                    <a:pos x="30" y="120"/>
                  </a:cxn>
                  <a:cxn ang="0">
                    <a:pos x="34" y="138"/>
                  </a:cxn>
                  <a:cxn ang="0">
                    <a:pos x="42" y="148"/>
                  </a:cxn>
                  <a:cxn ang="0">
                    <a:pos x="62" y="160"/>
                  </a:cxn>
                  <a:cxn ang="0">
                    <a:pos x="74" y="162"/>
                  </a:cxn>
                  <a:cxn ang="0">
                    <a:pos x="102" y="158"/>
                  </a:cxn>
                  <a:cxn ang="0">
                    <a:pos x="122" y="150"/>
                  </a:cxn>
                  <a:cxn ang="0">
                    <a:pos x="120" y="46"/>
                  </a:cxn>
                  <a:cxn ang="0">
                    <a:pos x="118" y="36"/>
                  </a:cxn>
                  <a:cxn ang="0">
                    <a:pos x="104" y="26"/>
                  </a:cxn>
                  <a:cxn ang="0">
                    <a:pos x="92" y="24"/>
                  </a:cxn>
                  <a:cxn ang="0">
                    <a:pos x="72" y="28"/>
                  </a:cxn>
                  <a:cxn ang="0">
                    <a:pos x="56" y="42"/>
                  </a:cxn>
                  <a:cxn ang="0">
                    <a:pos x="42" y="60"/>
                  </a:cxn>
                  <a:cxn ang="0">
                    <a:pos x="34" y="80"/>
                  </a:cxn>
                  <a:cxn ang="0">
                    <a:pos x="68" y="80"/>
                  </a:cxn>
                  <a:cxn ang="0">
                    <a:pos x="96" y="74"/>
                  </a:cxn>
                  <a:cxn ang="0">
                    <a:pos x="114" y="64"/>
                  </a:cxn>
                  <a:cxn ang="0">
                    <a:pos x="120" y="46"/>
                  </a:cxn>
                </a:cxnLst>
                <a:rect l="0" t="0" r="r" b="b"/>
                <a:pathLst>
                  <a:path w="150" h="186">
                    <a:moveTo>
                      <a:pt x="126" y="172"/>
                    </a:moveTo>
                    <a:lnTo>
                      <a:pt x="126" y="172"/>
                    </a:lnTo>
                    <a:lnTo>
                      <a:pt x="116" y="178"/>
                    </a:lnTo>
                    <a:lnTo>
                      <a:pt x="102" y="182"/>
                    </a:lnTo>
                    <a:lnTo>
                      <a:pt x="86" y="186"/>
                    </a:lnTo>
                    <a:lnTo>
                      <a:pt x="68" y="186"/>
                    </a:lnTo>
                    <a:lnTo>
                      <a:pt x="68" y="186"/>
                    </a:lnTo>
                    <a:lnTo>
                      <a:pt x="52" y="186"/>
                    </a:lnTo>
                    <a:lnTo>
                      <a:pt x="38" y="182"/>
                    </a:lnTo>
                    <a:lnTo>
                      <a:pt x="26" y="174"/>
                    </a:lnTo>
                    <a:lnTo>
                      <a:pt x="16" y="166"/>
                    </a:lnTo>
                    <a:lnTo>
                      <a:pt x="8" y="154"/>
                    </a:lnTo>
                    <a:lnTo>
                      <a:pt x="4" y="142"/>
                    </a:lnTo>
                    <a:lnTo>
                      <a:pt x="0" y="13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2" y="94"/>
                    </a:lnTo>
                    <a:lnTo>
                      <a:pt x="6" y="74"/>
                    </a:lnTo>
                    <a:lnTo>
                      <a:pt x="16" y="54"/>
                    </a:lnTo>
                    <a:lnTo>
                      <a:pt x="26" y="38"/>
                    </a:lnTo>
                    <a:lnTo>
                      <a:pt x="42" y="22"/>
                    </a:lnTo>
                    <a:lnTo>
                      <a:pt x="58" y="10"/>
                    </a:lnTo>
                    <a:lnTo>
                      <a:pt x="66" y="6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10" y="0"/>
                    </a:lnTo>
                    <a:lnTo>
                      <a:pt x="120" y="4"/>
                    </a:lnTo>
                    <a:lnTo>
                      <a:pt x="128" y="8"/>
                    </a:lnTo>
                    <a:lnTo>
                      <a:pt x="136" y="14"/>
                    </a:lnTo>
                    <a:lnTo>
                      <a:pt x="142" y="20"/>
                    </a:lnTo>
                    <a:lnTo>
                      <a:pt x="146" y="28"/>
                    </a:lnTo>
                    <a:lnTo>
                      <a:pt x="148" y="36"/>
                    </a:lnTo>
                    <a:lnTo>
                      <a:pt x="150" y="46"/>
                    </a:lnTo>
                    <a:lnTo>
                      <a:pt x="150" y="46"/>
                    </a:lnTo>
                    <a:lnTo>
                      <a:pt x="150" y="54"/>
                    </a:lnTo>
                    <a:lnTo>
                      <a:pt x="148" y="62"/>
                    </a:lnTo>
                    <a:lnTo>
                      <a:pt x="144" y="70"/>
                    </a:lnTo>
                    <a:lnTo>
                      <a:pt x="140" y="76"/>
                    </a:lnTo>
                    <a:lnTo>
                      <a:pt x="130" y="86"/>
                    </a:lnTo>
                    <a:lnTo>
                      <a:pt x="116" y="94"/>
                    </a:lnTo>
                    <a:lnTo>
                      <a:pt x="98" y="98"/>
                    </a:lnTo>
                    <a:lnTo>
                      <a:pt x="78" y="102"/>
                    </a:lnTo>
                    <a:lnTo>
                      <a:pt x="54" y="104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30" y="120"/>
                    </a:lnTo>
                    <a:lnTo>
                      <a:pt x="32" y="130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42" y="148"/>
                    </a:lnTo>
                    <a:lnTo>
                      <a:pt x="50" y="156"/>
                    </a:lnTo>
                    <a:lnTo>
                      <a:pt x="62" y="160"/>
                    </a:lnTo>
                    <a:lnTo>
                      <a:pt x="74" y="162"/>
                    </a:lnTo>
                    <a:lnTo>
                      <a:pt x="74" y="162"/>
                    </a:lnTo>
                    <a:lnTo>
                      <a:pt x="90" y="160"/>
                    </a:lnTo>
                    <a:lnTo>
                      <a:pt x="102" y="158"/>
                    </a:lnTo>
                    <a:lnTo>
                      <a:pt x="114" y="154"/>
                    </a:lnTo>
                    <a:lnTo>
                      <a:pt x="122" y="150"/>
                    </a:lnTo>
                    <a:lnTo>
                      <a:pt x="126" y="172"/>
                    </a:lnTo>
                    <a:close/>
                    <a:moveTo>
                      <a:pt x="120" y="46"/>
                    </a:moveTo>
                    <a:lnTo>
                      <a:pt x="120" y="46"/>
                    </a:lnTo>
                    <a:lnTo>
                      <a:pt x="118" y="36"/>
                    </a:lnTo>
                    <a:lnTo>
                      <a:pt x="112" y="30"/>
                    </a:lnTo>
                    <a:lnTo>
                      <a:pt x="104" y="26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82" y="26"/>
                    </a:lnTo>
                    <a:lnTo>
                      <a:pt x="72" y="28"/>
                    </a:lnTo>
                    <a:lnTo>
                      <a:pt x="64" y="34"/>
                    </a:lnTo>
                    <a:lnTo>
                      <a:pt x="56" y="42"/>
                    </a:lnTo>
                    <a:lnTo>
                      <a:pt x="48" y="50"/>
                    </a:lnTo>
                    <a:lnTo>
                      <a:pt x="42" y="60"/>
                    </a:lnTo>
                    <a:lnTo>
                      <a:pt x="38" y="7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68" y="80"/>
                    </a:lnTo>
                    <a:lnTo>
                      <a:pt x="82" y="78"/>
                    </a:lnTo>
                    <a:lnTo>
                      <a:pt x="96" y="74"/>
                    </a:lnTo>
                    <a:lnTo>
                      <a:pt x="106" y="70"/>
                    </a:lnTo>
                    <a:lnTo>
                      <a:pt x="114" y="64"/>
                    </a:lnTo>
                    <a:lnTo>
                      <a:pt x="118" y="56"/>
                    </a:lnTo>
                    <a:lnTo>
                      <a:pt x="120" y="46"/>
                    </a:lnTo>
                    <a:lnTo>
                      <a:pt x="120" y="46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086"/>
              <p:cNvSpPr>
                <a:spLocks/>
              </p:cNvSpPr>
              <p:nvPr userDrawn="1"/>
            </p:nvSpPr>
            <p:spPr bwMode="auto">
              <a:xfrm>
                <a:off x="1829" y="392"/>
                <a:ext cx="100" cy="108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24" y="56"/>
                  </a:cxn>
                  <a:cxn ang="0">
                    <a:pos x="24" y="56"/>
                  </a:cxn>
                  <a:cxn ang="0">
                    <a:pos x="30" y="28"/>
                  </a:cxn>
                  <a:cxn ang="0">
                    <a:pos x="32" y="4"/>
                  </a:cxn>
                  <a:cxn ang="0">
                    <a:pos x="60" y="4"/>
                  </a:cxn>
                  <a:cxn ang="0">
                    <a:pos x="56" y="40"/>
                  </a:cxn>
                  <a:cxn ang="0">
                    <a:pos x="56" y="40"/>
                  </a:cxn>
                  <a:cxn ang="0">
                    <a:pos x="56" y="40"/>
                  </a:cxn>
                  <a:cxn ang="0">
                    <a:pos x="64" y="30"/>
                  </a:cxn>
                  <a:cxn ang="0">
                    <a:pos x="70" y="22"/>
                  </a:cxn>
                  <a:cxn ang="0">
                    <a:pos x="78" y="16"/>
                  </a:cxn>
                  <a:cxn ang="0">
                    <a:pos x="86" y="10"/>
                  </a:cxn>
                  <a:cxn ang="0">
                    <a:pos x="94" y="6"/>
                  </a:cxn>
                  <a:cxn ang="0">
                    <a:pos x="104" y="2"/>
                  </a:cxn>
                  <a:cxn ang="0">
                    <a:pos x="114" y="0"/>
                  </a:cxn>
                  <a:cxn ang="0">
                    <a:pos x="124" y="0"/>
                  </a:cxn>
                  <a:cxn ang="0">
                    <a:pos x="124" y="0"/>
                  </a:cxn>
                  <a:cxn ang="0">
                    <a:pos x="130" y="0"/>
                  </a:cxn>
                  <a:cxn ang="0">
                    <a:pos x="138" y="2"/>
                  </a:cxn>
                  <a:cxn ang="0">
                    <a:pos x="146" y="6"/>
                  </a:cxn>
                  <a:cxn ang="0">
                    <a:pos x="154" y="10"/>
                  </a:cxn>
                  <a:cxn ang="0">
                    <a:pos x="160" y="18"/>
                  </a:cxn>
                  <a:cxn ang="0">
                    <a:pos x="164" y="26"/>
                  </a:cxn>
                  <a:cxn ang="0">
                    <a:pos x="166" y="36"/>
                  </a:cxn>
                  <a:cxn ang="0">
                    <a:pos x="168" y="50"/>
                  </a:cxn>
                  <a:cxn ang="0">
                    <a:pos x="168" y="50"/>
                  </a:cxn>
                  <a:cxn ang="0">
                    <a:pos x="168" y="64"/>
                  </a:cxn>
                  <a:cxn ang="0">
                    <a:pos x="164" y="78"/>
                  </a:cxn>
                  <a:cxn ang="0">
                    <a:pos x="144" y="182"/>
                  </a:cxn>
                  <a:cxn ang="0">
                    <a:pos x="114" y="182"/>
                  </a:cxn>
                  <a:cxn ang="0">
                    <a:pos x="134" y="80"/>
                  </a:cxn>
                  <a:cxn ang="0">
                    <a:pos x="134" y="80"/>
                  </a:cxn>
                  <a:cxn ang="0">
                    <a:pos x="136" y="56"/>
                  </a:cxn>
                  <a:cxn ang="0">
                    <a:pos x="136" y="56"/>
                  </a:cxn>
                  <a:cxn ang="0">
                    <a:pos x="134" y="44"/>
                  </a:cxn>
                  <a:cxn ang="0">
                    <a:pos x="130" y="34"/>
                  </a:cxn>
                  <a:cxn ang="0">
                    <a:pos x="126" y="30"/>
                  </a:cxn>
                  <a:cxn ang="0">
                    <a:pos x="122" y="28"/>
                  </a:cxn>
                  <a:cxn ang="0">
                    <a:pos x="116" y="26"/>
                  </a:cxn>
                  <a:cxn ang="0">
                    <a:pos x="108" y="26"/>
                  </a:cxn>
                  <a:cxn ang="0">
                    <a:pos x="108" y="26"/>
                  </a:cxn>
                  <a:cxn ang="0">
                    <a:pos x="100" y="26"/>
                  </a:cxn>
                  <a:cxn ang="0">
                    <a:pos x="90" y="30"/>
                  </a:cxn>
                  <a:cxn ang="0">
                    <a:pos x="82" y="36"/>
                  </a:cxn>
                  <a:cxn ang="0">
                    <a:pos x="72" y="44"/>
                  </a:cxn>
                  <a:cxn ang="0">
                    <a:pos x="64" y="54"/>
                  </a:cxn>
                  <a:cxn ang="0">
                    <a:pos x="58" y="66"/>
                  </a:cxn>
                  <a:cxn ang="0">
                    <a:pos x="52" y="80"/>
                  </a:cxn>
                  <a:cxn ang="0">
                    <a:pos x="48" y="96"/>
                  </a:cxn>
                  <a:cxn ang="0">
                    <a:pos x="32" y="182"/>
                  </a:cxn>
                  <a:cxn ang="0">
                    <a:pos x="0" y="182"/>
                  </a:cxn>
                </a:cxnLst>
                <a:rect l="0" t="0" r="r" b="b"/>
                <a:pathLst>
                  <a:path w="168" h="182">
                    <a:moveTo>
                      <a:pt x="0" y="182"/>
                    </a:moveTo>
                    <a:lnTo>
                      <a:pt x="24" y="56"/>
                    </a:lnTo>
                    <a:lnTo>
                      <a:pt x="24" y="56"/>
                    </a:lnTo>
                    <a:lnTo>
                      <a:pt x="30" y="28"/>
                    </a:lnTo>
                    <a:lnTo>
                      <a:pt x="32" y="4"/>
                    </a:lnTo>
                    <a:lnTo>
                      <a:pt x="60" y="4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56" y="40"/>
                    </a:lnTo>
                    <a:lnTo>
                      <a:pt x="64" y="30"/>
                    </a:lnTo>
                    <a:lnTo>
                      <a:pt x="70" y="22"/>
                    </a:lnTo>
                    <a:lnTo>
                      <a:pt x="78" y="16"/>
                    </a:lnTo>
                    <a:lnTo>
                      <a:pt x="86" y="10"/>
                    </a:lnTo>
                    <a:lnTo>
                      <a:pt x="94" y="6"/>
                    </a:lnTo>
                    <a:lnTo>
                      <a:pt x="104" y="2"/>
                    </a:lnTo>
                    <a:lnTo>
                      <a:pt x="114" y="0"/>
                    </a:lnTo>
                    <a:lnTo>
                      <a:pt x="124" y="0"/>
                    </a:lnTo>
                    <a:lnTo>
                      <a:pt x="124" y="0"/>
                    </a:lnTo>
                    <a:lnTo>
                      <a:pt x="130" y="0"/>
                    </a:lnTo>
                    <a:lnTo>
                      <a:pt x="138" y="2"/>
                    </a:lnTo>
                    <a:lnTo>
                      <a:pt x="146" y="6"/>
                    </a:lnTo>
                    <a:lnTo>
                      <a:pt x="154" y="10"/>
                    </a:lnTo>
                    <a:lnTo>
                      <a:pt x="160" y="18"/>
                    </a:lnTo>
                    <a:lnTo>
                      <a:pt x="164" y="26"/>
                    </a:lnTo>
                    <a:lnTo>
                      <a:pt x="166" y="36"/>
                    </a:lnTo>
                    <a:lnTo>
                      <a:pt x="168" y="50"/>
                    </a:lnTo>
                    <a:lnTo>
                      <a:pt x="168" y="50"/>
                    </a:lnTo>
                    <a:lnTo>
                      <a:pt x="168" y="64"/>
                    </a:lnTo>
                    <a:lnTo>
                      <a:pt x="164" y="78"/>
                    </a:lnTo>
                    <a:lnTo>
                      <a:pt x="144" y="182"/>
                    </a:lnTo>
                    <a:lnTo>
                      <a:pt x="114" y="182"/>
                    </a:lnTo>
                    <a:lnTo>
                      <a:pt x="134" y="80"/>
                    </a:lnTo>
                    <a:lnTo>
                      <a:pt x="134" y="80"/>
                    </a:lnTo>
                    <a:lnTo>
                      <a:pt x="136" y="56"/>
                    </a:lnTo>
                    <a:lnTo>
                      <a:pt x="136" y="56"/>
                    </a:lnTo>
                    <a:lnTo>
                      <a:pt x="134" y="44"/>
                    </a:lnTo>
                    <a:lnTo>
                      <a:pt x="130" y="34"/>
                    </a:lnTo>
                    <a:lnTo>
                      <a:pt x="126" y="30"/>
                    </a:lnTo>
                    <a:lnTo>
                      <a:pt x="122" y="28"/>
                    </a:lnTo>
                    <a:lnTo>
                      <a:pt x="116" y="26"/>
                    </a:lnTo>
                    <a:lnTo>
                      <a:pt x="108" y="26"/>
                    </a:lnTo>
                    <a:lnTo>
                      <a:pt x="108" y="26"/>
                    </a:lnTo>
                    <a:lnTo>
                      <a:pt x="100" y="26"/>
                    </a:lnTo>
                    <a:lnTo>
                      <a:pt x="90" y="30"/>
                    </a:lnTo>
                    <a:lnTo>
                      <a:pt x="82" y="36"/>
                    </a:lnTo>
                    <a:lnTo>
                      <a:pt x="72" y="44"/>
                    </a:lnTo>
                    <a:lnTo>
                      <a:pt x="64" y="54"/>
                    </a:lnTo>
                    <a:lnTo>
                      <a:pt x="58" y="66"/>
                    </a:lnTo>
                    <a:lnTo>
                      <a:pt x="52" y="80"/>
                    </a:lnTo>
                    <a:lnTo>
                      <a:pt x="48" y="96"/>
                    </a:lnTo>
                    <a:lnTo>
                      <a:pt x="32" y="182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1087"/>
              <p:cNvSpPr>
                <a:spLocks noEditPoints="1"/>
              </p:cNvSpPr>
              <p:nvPr userDrawn="1"/>
            </p:nvSpPr>
            <p:spPr bwMode="auto">
              <a:xfrm>
                <a:off x="1947" y="392"/>
                <a:ext cx="89" cy="111"/>
              </a:xfrm>
              <a:custGeom>
                <a:avLst/>
                <a:gdLst/>
                <a:ahLst/>
                <a:cxnLst>
                  <a:cxn ang="0">
                    <a:pos x="126" y="172"/>
                  </a:cxn>
                  <a:cxn ang="0">
                    <a:pos x="102" y="182"/>
                  </a:cxn>
                  <a:cxn ang="0">
                    <a:pos x="68" y="186"/>
                  </a:cxn>
                  <a:cxn ang="0">
                    <a:pos x="52" y="186"/>
                  </a:cxn>
                  <a:cxn ang="0">
                    <a:pos x="26" y="174"/>
                  </a:cxn>
                  <a:cxn ang="0">
                    <a:pos x="8" y="154"/>
                  </a:cxn>
                  <a:cxn ang="0">
                    <a:pos x="0" y="130"/>
                  </a:cxn>
                  <a:cxn ang="0">
                    <a:pos x="0" y="114"/>
                  </a:cxn>
                  <a:cxn ang="0">
                    <a:pos x="8" y="74"/>
                  </a:cxn>
                  <a:cxn ang="0">
                    <a:pos x="28" y="38"/>
                  </a:cxn>
                  <a:cxn ang="0">
                    <a:pos x="58" y="10"/>
                  </a:cxn>
                  <a:cxn ang="0">
                    <a:pos x="76" y="2"/>
                  </a:cxn>
                  <a:cxn ang="0">
                    <a:pos x="98" y="0"/>
                  </a:cxn>
                  <a:cxn ang="0">
                    <a:pos x="110" y="0"/>
                  </a:cxn>
                  <a:cxn ang="0">
                    <a:pos x="128" y="8"/>
                  </a:cxn>
                  <a:cxn ang="0">
                    <a:pos x="142" y="20"/>
                  </a:cxn>
                  <a:cxn ang="0">
                    <a:pos x="148" y="36"/>
                  </a:cxn>
                  <a:cxn ang="0">
                    <a:pos x="150" y="46"/>
                  </a:cxn>
                  <a:cxn ang="0">
                    <a:pos x="148" y="62"/>
                  </a:cxn>
                  <a:cxn ang="0">
                    <a:pos x="140" y="76"/>
                  </a:cxn>
                  <a:cxn ang="0">
                    <a:pos x="116" y="94"/>
                  </a:cxn>
                  <a:cxn ang="0">
                    <a:pos x="78" y="102"/>
                  </a:cxn>
                  <a:cxn ang="0">
                    <a:pos x="30" y="104"/>
                  </a:cxn>
                  <a:cxn ang="0">
                    <a:pos x="30" y="120"/>
                  </a:cxn>
                  <a:cxn ang="0">
                    <a:pos x="34" y="138"/>
                  </a:cxn>
                  <a:cxn ang="0">
                    <a:pos x="42" y="148"/>
                  </a:cxn>
                  <a:cxn ang="0">
                    <a:pos x="62" y="160"/>
                  </a:cxn>
                  <a:cxn ang="0">
                    <a:pos x="74" y="162"/>
                  </a:cxn>
                  <a:cxn ang="0">
                    <a:pos x="102" y="158"/>
                  </a:cxn>
                  <a:cxn ang="0">
                    <a:pos x="122" y="150"/>
                  </a:cxn>
                  <a:cxn ang="0">
                    <a:pos x="120" y="46"/>
                  </a:cxn>
                  <a:cxn ang="0">
                    <a:pos x="118" y="36"/>
                  </a:cxn>
                  <a:cxn ang="0">
                    <a:pos x="104" y="26"/>
                  </a:cxn>
                  <a:cxn ang="0">
                    <a:pos x="92" y="24"/>
                  </a:cxn>
                  <a:cxn ang="0">
                    <a:pos x="72" y="28"/>
                  </a:cxn>
                  <a:cxn ang="0">
                    <a:pos x="56" y="42"/>
                  </a:cxn>
                  <a:cxn ang="0">
                    <a:pos x="42" y="60"/>
                  </a:cxn>
                  <a:cxn ang="0">
                    <a:pos x="34" y="80"/>
                  </a:cxn>
                  <a:cxn ang="0">
                    <a:pos x="68" y="80"/>
                  </a:cxn>
                  <a:cxn ang="0">
                    <a:pos x="96" y="74"/>
                  </a:cxn>
                  <a:cxn ang="0">
                    <a:pos x="114" y="64"/>
                  </a:cxn>
                  <a:cxn ang="0">
                    <a:pos x="120" y="46"/>
                  </a:cxn>
                </a:cxnLst>
                <a:rect l="0" t="0" r="r" b="b"/>
                <a:pathLst>
                  <a:path w="150" h="186">
                    <a:moveTo>
                      <a:pt x="126" y="172"/>
                    </a:moveTo>
                    <a:lnTo>
                      <a:pt x="126" y="172"/>
                    </a:lnTo>
                    <a:lnTo>
                      <a:pt x="116" y="178"/>
                    </a:lnTo>
                    <a:lnTo>
                      <a:pt x="102" y="182"/>
                    </a:lnTo>
                    <a:lnTo>
                      <a:pt x="86" y="186"/>
                    </a:lnTo>
                    <a:lnTo>
                      <a:pt x="68" y="186"/>
                    </a:lnTo>
                    <a:lnTo>
                      <a:pt x="68" y="186"/>
                    </a:lnTo>
                    <a:lnTo>
                      <a:pt x="52" y="186"/>
                    </a:lnTo>
                    <a:lnTo>
                      <a:pt x="38" y="182"/>
                    </a:lnTo>
                    <a:lnTo>
                      <a:pt x="26" y="174"/>
                    </a:lnTo>
                    <a:lnTo>
                      <a:pt x="16" y="166"/>
                    </a:lnTo>
                    <a:lnTo>
                      <a:pt x="8" y="154"/>
                    </a:lnTo>
                    <a:lnTo>
                      <a:pt x="4" y="142"/>
                    </a:lnTo>
                    <a:lnTo>
                      <a:pt x="0" y="13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2" y="94"/>
                    </a:lnTo>
                    <a:lnTo>
                      <a:pt x="8" y="74"/>
                    </a:lnTo>
                    <a:lnTo>
                      <a:pt x="16" y="54"/>
                    </a:lnTo>
                    <a:lnTo>
                      <a:pt x="28" y="38"/>
                    </a:lnTo>
                    <a:lnTo>
                      <a:pt x="42" y="22"/>
                    </a:lnTo>
                    <a:lnTo>
                      <a:pt x="58" y="10"/>
                    </a:lnTo>
                    <a:lnTo>
                      <a:pt x="66" y="6"/>
                    </a:lnTo>
                    <a:lnTo>
                      <a:pt x="76" y="2"/>
                    </a:lnTo>
                    <a:lnTo>
                      <a:pt x="86" y="0"/>
                    </a:lnTo>
                    <a:lnTo>
                      <a:pt x="98" y="0"/>
                    </a:lnTo>
                    <a:lnTo>
                      <a:pt x="98" y="0"/>
                    </a:lnTo>
                    <a:lnTo>
                      <a:pt x="110" y="0"/>
                    </a:lnTo>
                    <a:lnTo>
                      <a:pt x="120" y="4"/>
                    </a:lnTo>
                    <a:lnTo>
                      <a:pt x="128" y="8"/>
                    </a:lnTo>
                    <a:lnTo>
                      <a:pt x="136" y="14"/>
                    </a:lnTo>
                    <a:lnTo>
                      <a:pt x="142" y="20"/>
                    </a:lnTo>
                    <a:lnTo>
                      <a:pt x="146" y="28"/>
                    </a:lnTo>
                    <a:lnTo>
                      <a:pt x="148" y="36"/>
                    </a:lnTo>
                    <a:lnTo>
                      <a:pt x="150" y="46"/>
                    </a:lnTo>
                    <a:lnTo>
                      <a:pt x="150" y="46"/>
                    </a:lnTo>
                    <a:lnTo>
                      <a:pt x="150" y="54"/>
                    </a:lnTo>
                    <a:lnTo>
                      <a:pt x="148" y="62"/>
                    </a:lnTo>
                    <a:lnTo>
                      <a:pt x="144" y="70"/>
                    </a:lnTo>
                    <a:lnTo>
                      <a:pt x="140" y="76"/>
                    </a:lnTo>
                    <a:lnTo>
                      <a:pt x="130" y="86"/>
                    </a:lnTo>
                    <a:lnTo>
                      <a:pt x="116" y="94"/>
                    </a:lnTo>
                    <a:lnTo>
                      <a:pt x="98" y="98"/>
                    </a:lnTo>
                    <a:lnTo>
                      <a:pt x="78" y="102"/>
                    </a:lnTo>
                    <a:lnTo>
                      <a:pt x="54" y="104"/>
                    </a:lnTo>
                    <a:lnTo>
                      <a:pt x="30" y="104"/>
                    </a:lnTo>
                    <a:lnTo>
                      <a:pt x="30" y="104"/>
                    </a:lnTo>
                    <a:lnTo>
                      <a:pt x="30" y="120"/>
                    </a:lnTo>
                    <a:lnTo>
                      <a:pt x="32" y="130"/>
                    </a:lnTo>
                    <a:lnTo>
                      <a:pt x="34" y="138"/>
                    </a:lnTo>
                    <a:lnTo>
                      <a:pt x="34" y="138"/>
                    </a:lnTo>
                    <a:lnTo>
                      <a:pt x="42" y="148"/>
                    </a:lnTo>
                    <a:lnTo>
                      <a:pt x="50" y="156"/>
                    </a:lnTo>
                    <a:lnTo>
                      <a:pt x="62" y="160"/>
                    </a:lnTo>
                    <a:lnTo>
                      <a:pt x="74" y="162"/>
                    </a:lnTo>
                    <a:lnTo>
                      <a:pt x="74" y="162"/>
                    </a:lnTo>
                    <a:lnTo>
                      <a:pt x="90" y="160"/>
                    </a:lnTo>
                    <a:lnTo>
                      <a:pt x="102" y="158"/>
                    </a:lnTo>
                    <a:lnTo>
                      <a:pt x="114" y="154"/>
                    </a:lnTo>
                    <a:lnTo>
                      <a:pt x="122" y="150"/>
                    </a:lnTo>
                    <a:lnTo>
                      <a:pt x="126" y="172"/>
                    </a:lnTo>
                    <a:close/>
                    <a:moveTo>
                      <a:pt x="120" y="46"/>
                    </a:moveTo>
                    <a:lnTo>
                      <a:pt x="120" y="46"/>
                    </a:lnTo>
                    <a:lnTo>
                      <a:pt x="118" y="36"/>
                    </a:lnTo>
                    <a:lnTo>
                      <a:pt x="112" y="30"/>
                    </a:lnTo>
                    <a:lnTo>
                      <a:pt x="104" y="26"/>
                    </a:lnTo>
                    <a:lnTo>
                      <a:pt x="92" y="24"/>
                    </a:lnTo>
                    <a:lnTo>
                      <a:pt x="92" y="24"/>
                    </a:lnTo>
                    <a:lnTo>
                      <a:pt x="82" y="26"/>
                    </a:lnTo>
                    <a:lnTo>
                      <a:pt x="72" y="28"/>
                    </a:lnTo>
                    <a:lnTo>
                      <a:pt x="64" y="34"/>
                    </a:lnTo>
                    <a:lnTo>
                      <a:pt x="56" y="42"/>
                    </a:lnTo>
                    <a:lnTo>
                      <a:pt x="48" y="50"/>
                    </a:lnTo>
                    <a:lnTo>
                      <a:pt x="42" y="60"/>
                    </a:lnTo>
                    <a:lnTo>
                      <a:pt x="38" y="70"/>
                    </a:lnTo>
                    <a:lnTo>
                      <a:pt x="34" y="80"/>
                    </a:lnTo>
                    <a:lnTo>
                      <a:pt x="34" y="80"/>
                    </a:lnTo>
                    <a:lnTo>
                      <a:pt x="68" y="80"/>
                    </a:lnTo>
                    <a:lnTo>
                      <a:pt x="82" y="78"/>
                    </a:lnTo>
                    <a:lnTo>
                      <a:pt x="96" y="74"/>
                    </a:lnTo>
                    <a:lnTo>
                      <a:pt x="106" y="70"/>
                    </a:lnTo>
                    <a:lnTo>
                      <a:pt x="114" y="64"/>
                    </a:lnTo>
                    <a:lnTo>
                      <a:pt x="118" y="56"/>
                    </a:lnTo>
                    <a:lnTo>
                      <a:pt x="120" y="46"/>
                    </a:lnTo>
                    <a:lnTo>
                      <a:pt x="120" y="46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1088"/>
              <p:cNvSpPr>
                <a:spLocks/>
              </p:cNvSpPr>
              <p:nvPr userDrawn="1"/>
            </p:nvSpPr>
            <p:spPr bwMode="auto">
              <a:xfrm>
                <a:off x="2048" y="392"/>
                <a:ext cx="70" cy="108"/>
              </a:xfrm>
              <a:custGeom>
                <a:avLst/>
                <a:gdLst/>
                <a:ahLst/>
                <a:cxnLst>
                  <a:cxn ang="0">
                    <a:pos x="0" y="182"/>
                  </a:cxn>
                  <a:cxn ang="0">
                    <a:pos x="22" y="68"/>
                  </a:cxn>
                  <a:cxn ang="0">
                    <a:pos x="22" y="68"/>
                  </a:cxn>
                  <a:cxn ang="0">
                    <a:pos x="28" y="34"/>
                  </a:cxn>
                  <a:cxn ang="0">
                    <a:pos x="30" y="4"/>
                  </a:cxn>
                  <a:cxn ang="0">
                    <a:pos x="58" y="4"/>
                  </a:cxn>
                  <a:cxn ang="0">
                    <a:pos x="58" y="4"/>
                  </a:cxn>
                  <a:cxn ang="0">
                    <a:pos x="54" y="42"/>
                  </a:cxn>
                  <a:cxn ang="0">
                    <a:pos x="54" y="42"/>
                  </a:cxn>
                  <a:cxn ang="0">
                    <a:pos x="54" y="42"/>
                  </a:cxn>
                  <a:cxn ang="0">
                    <a:pos x="64" y="26"/>
                  </a:cxn>
                  <a:cxn ang="0">
                    <a:pos x="76" y="12"/>
                  </a:cxn>
                  <a:cxn ang="0">
                    <a:pos x="84" y="8"/>
                  </a:cxn>
                  <a:cxn ang="0">
                    <a:pos x="92" y="4"/>
                  </a:cxn>
                  <a:cxn ang="0">
                    <a:pos x="100" y="0"/>
                  </a:cxn>
                  <a:cxn ang="0">
                    <a:pos x="108" y="0"/>
                  </a:cxn>
                  <a:cxn ang="0">
                    <a:pos x="108" y="0"/>
                  </a:cxn>
                  <a:cxn ang="0">
                    <a:pos x="118" y="0"/>
                  </a:cxn>
                  <a:cxn ang="0">
                    <a:pos x="112" y="32"/>
                  </a:cxn>
                  <a:cxn ang="0">
                    <a:pos x="112" y="32"/>
                  </a:cxn>
                  <a:cxn ang="0">
                    <a:pos x="104" y="30"/>
                  </a:cxn>
                  <a:cxn ang="0">
                    <a:pos x="104" y="30"/>
                  </a:cxn>
                  <a:cxn ang="0">
                    <a:pos x="94" y="32"/>
                  </a:cxn>
                  <a:cxn ang="0">
                    <a:pos x="84" y="36"/>
                  </a:cxn>
                  <a:cxn ang="0">
                    <a:pos x="76" y="42"/>
                  </a:cxn>
                  <a:cxn ang="0">
                    <a:pos x="68" y="52"/>
                  </a:cxn>
                  <a:cxn ang="0">
                    <a:pos x="60" y="62"/>
                  </a:cxn>
                  <a:cxn ang="0">
                    <a:pos x="54" y="74"/>
                  </a:cxn>
                  <a:cxn ang="0">
                    <a:pos x="50" y="88"/>
                  </a:cxn>
                  <a:cxn ang="0">
                    <a:pos x="46" y="104"/>
                  </a:cxn>
                  <a:cxn ang="0">
                    <a:pos x="30" y="182"/>
                  </a:cxn>
                  <a:cxn ang="0">
                    <a:pos x="0" y="182"/>
                  </a:cxn>
                </a:cxnLst>
                <a:rect l="0" t="0" r="r" b="b"/>
                <a:pathLst>
                  <a:path w="118" h="182">
                    <a:moveTo>
                      <a:pt x="0" y="182"/>
                    </a:moveTo>
                    <a:lnTo>
                      <a:pt x="22" y="68"/>
                    </a:lnTo>
                    <a:lnTo>
                      <a:pt x="22" y="68"/>
                    </a:lnTo>
                    <a:lnTo>
                      <a:pt x="28" y="34"/>
                    </a:lnTo>
                    <a:lnTo>
                      <a:pt x="30" y="4"/>
                    </a:lnTo>
                    <a:lnTo>
                      <a:pt x="58" y="4"/>
                    </a:lnTo>
                    <a:lnTo>
                      <a:pt x="58" y="4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54" y="42"/>
                    </a:lnTo>
                    <a:lnTo>
                      <a:pt x="64" y="26"/>
                    </a:lnTo>
                    <a:lnTo>
                      <a:pt x="76" y="12"/>
                    </a:lnTo>
                    <a:lnTo>
                      <a:pt x="84" y="8"/>
                    </a:lnTo>
                    <a:lnTo>
                      <a:pt x="92" y="4"/>
                    </a:lnTo>
                    <a:lnTo>
                      <a:pt x="100" y="0"/>
                    </a:lnTo>
                    <a:lnTo>
                      <a:pt x="108" y="0"/>
                    </a:lnTo>
                    <a:lnTo>
                      <a:pt x="108" y="0"/>
                    </a:lnTo>
                    <a:lnTo>
                      <a:pt x="118" y="0"/>
                    </a:lnTo>
                    <a:lnTo>
                      <a:pt x="112" y="32"/>
                    </a:lnTo>
                    <a:lnTo>
                      <a:pt x="112" y="32"/>
                    </a:lnTo>
                    <a:lnTo>
                      <a:pt x="104" y="30"/>
                    </a:lnTo>
                    <a:lnTo>
                      <a:pt x="104" y="30"/>
                    </a:lnTo>
                    <a:lnTo>
                      <a:pt x="94" y="32"/>
                    </a:lnTo>
                    <a:lnTo>
                      <a:pt x="84" y="36"/>
                    </a:lnTo>
                    <a:lnTo>
                      <a:pt x="76" y="42"/>
                    </a:lnTo>
                    <a:lnTo>
                      <a:pt x="68" y="52"/>
                    </a:lnTo>
                    <a:lnTo>
                      <a:pt x="60" y="62"/>
                    </a:lnTo>
                    <a:lnTo>
                      <a:pt x="54" y="74"/>
                    </a:lnTo>
                    <a:lnTo>
                      <a:pt x="50" y="88"/>
                    </a:lnTo>
                    <a:lnTo>
                      <a:pt x="46" y="104"/>
                    </a:lnTo>
                    <a:lnTo>
                      <a:pt x="30" y="182"/>
                    </a:lnTo>
                    <a:lnTo>
                      <a:pt x="0" y="182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89"/>
              <p:cNvSpPr>
                <a:spLocks noEditPoints="1"/>
              </p:cNvSpPr>
              <p:nvPr userDrawn="1"/>
            </p:nvSpPr>
            <p:spPr bwMode="auto">
              <a:xfrm>
                <a:off x="2110" y="392"/>
                <a:ext cx="107" cy="155"/>
              </a:xfrm>
              <a:custGeom>
                <a:avLst/>
                <a:gdLst/>
                <a:ahLst/>
                <a:cxnLst>
                  <a:cxn ang="0">
                    <a:pos x="8" y="224"/>
                  </a:cxn>
                  <a:cxn ang="0">
                    <a:pos x="30" y="232"/>
                  </a:cxn>
                  <a:cxn ang="0">
                    <a:pos x="56" y="236"/>
                  </a:cxn>
                  <a:cxn ang="0">
                    <a:pos x="66" y="234"/>
                  </a:cxn>
                  <a:cxn ang="0">
                    <a:pos x="86" y="228"/>
                  </a:cxn>
                  <a:cxn ang="0">
                    <a:pos x="104" y="212"/>
                  </a:cxn>
                  <a:cxn ang="0">
                    <a:pos x="116" y="188"/>
                  </a:cxn>
                  <a:cxn ang="0">
                    <a:pos x="126" y="144"/>
                  </a:cxn>
                  <a:cxn ang="0">
                    <a:pos x="126" y="144"/>
                  </a:cxn>
                  <a:cxn ang="0">
                    <a:pos x="104" y="168"/>
                  </a:cxn>
                  <a:cxn ang="0">
                    <a:pos x="90" y="178"/>
                  </a:cxn>
                  <a:cxn ang="0">
                    <a:pos x="72" y="182"/>
                  </a:cxn>
                  <a:cxn ang="0">
                    <a:pos x="64" y="182"/>
                  </a:cxn>
                  <a:cxn ang="0">
                    <a:pos x="40" y="178"/>
                  </a:cxn>
                  <a:cxn ang="0">
                    <a:pos x="22" y="164"/>
                  </a:cxn>
                  <a:cxn ang="0">
                    <a:pos x="12" y="144"/>
                  </a:cxn>
                  <a:cxn ang="0">
                    <a:pos x="8" y="120"/>
                  </a:cxn>
                  <a:cxn ang="0">
                    <a:pos x="10" y="98"/>
                  </a:cxn>
                  <a:cxn ang="0">
                    <a:pos x="26" y="56"/>
                  </a:cxn>
                  <a:cxn ang="0">
                    <a:pos x="56" y="22"/>
                  </a:cxn>
                  <a:cxn ang="0">
                    <a:pos x="74" y="10"/>
                  </a:cxn>
                  <a:cxn ang="0">
                    <a:pos x="98" y="2"/>
                  </a:cxn>
                  <a:cxn ang="0">
                    <a:pos x="122" y="0"/>
                  </a:cxn>
                  <a:cxn ang="0">
                    <a:pos x="138" y="2"/>
                  </a:cxn>
                  <a:cxn ang="0">
                    <a:pos x="168" y="8"/>
                  </a:cxn>
                  <a:cxn ang="0">
                    <a:pos x="152" y="160"/>
                  </a:cxn>
                  <a:cxn ang="0">
                    <a:pos x="146" y="186"/>
                  </a:cxn>
                  <a:cxn ang="0">
                    <a:pos x="128" y="226"/>
                  </a:cxn>
                  <a:cxn ang="0">
                    <a:pos x="116" y="240"/>
                  </a:cxn>
                  <a:cxn ang="0">
                    <a:pos x="86" y="256"/>
                  </a:cxn>
                  <a:cxn ang="0">
                    <a:pos x="54" y="260"/>
                  </a:cxn>
                  <a:cxn ang="0">
                    <a:pos x="38" y="258"/>
                  </a:cxn>
                  <a:cxn ang="0">
                    <a:pos x="10" y="252"/>
                  </a:cxn>
                  <a:cxn ang="0">
                    <a:pos x="8" y="224"/>
                  </a:cxn>
                  <a:cxn ang="0">
                    <a:pos x="146" y="30"/>
                  </a:cxn>
                  <a:cxn ang="0">
                    <a:pos x="116" y="24"/>
                  </a:cxn>
                  <a:cxn ang="0">
                    <a:pos x="100" y="26"/>
                  </a:cxn>
                  <a:cxn ang="0">
                    <a:pos x="72" y="42"/>
                  </a:cxn>
                  <a:cxn ang="0">
                    <a:pos x="52" y="68"/>
                  </a:cxn>
                  <a:cxn ang="0">
                    <a:pos x="42" y="98"/>
                  </a:cxn>
                  <a:cxn ang="0">
                    <a:pos x="40" y="116"/>
                  </a:cxn>
                  <a:cxn ang="0">
                    <a:pos x="44" y="138"/>
                  </a:cxn>
                  <a:cxn ang="0">
                    <a:pos x="52" y="150"/>
                  </a:cxn>
                  <a:cxn ang="0">
                    <a:pos x="66" y="158"/>
                  </a:cxn>
                  <a:cxn ang="0">
                    <a:pos x="74" y="158"/>
                  </a:cxn>
                  <a:cxn ang="0">
                    <a:pos x="94" y="152"/>
                  </a:cxn>
                  <a:cxn ang="0">
                    <a:pos x="112" y="138"/>
                  </a:cxn>
                  <a:cxn ang="0">
                    <a:pos x="126" y="116"/>
                  </a:cxn>
                  <a:cxn ang="0">
                    <a:pos x="134" y="90"/>
                  </a:cxn>
                </a:cxnLst>
                <a:rect l="0" t="0" r="r" b="b"/>
                <a:pathLst>
                  <a:path w="180" h="260">
                    <a:moveTo>
                      <a:pt x="8" y="224"/>
                    </a:moveTo>
                    <a:lnTo>
                      <a:pt x="8" y="224"/>
                    </a:lnTo>
                    <a:lnTo>
                      <a:pt x="18" y="228"/>
                    </a:lnTo>
                    <a:lnTo>
                      <a:pt x="30" y="232"/>
                    </a:lnTo>
                    <a:lnTo>
                      <a:pt x="42" y="234"/>
                    </a:lnTo>
                    <a:lnTo>
                      <a:pt x="56" y="236"/>
                    </a:lnTo>
                    <a:lnTo>
                      <a:pt x="56" y="236"/>
                    </a:lnTo>
                    <a:lnTo>
                      <a:pt x="66" y="234"/>
                    </a:lnTo>
                    <a:lnTo>
                      <a:pt x="78" y="232"/>
                    </a:lnTo>
                    <a:lnTo>
                      <a:pt x="86" y="228"/>
                    </a:lnTo>
                    <a:lnTo>
                      <a:pt x="96" y="222"/>
                    </a:lnTo>
                    <a:lnTo>
                      <a:pt x="104" y="212"/>
                    </a:lnTo>
                    <a:lnTo>
                      <a:pt x="110" y="202"/>
                    </a:lnTo>
                    <a:lnTo>
                      <a:pt x="116" y="188"/>
                    </a:lnTo>
                    <a:lnTo>
                      <a:pt x="120" y="172"/>
                    </a:lnTo>
                    <a:lnTo>
                      <a:pt x="126" y="144"/>
                    </a:lnTo>
                    <a:lnTo>
                      <a:pt x="126" y="144"/>
                    </a:lnTo>
                    <a:lnTo>
                      <a:pt x="126" y="144"/>
                    </a:lnTo>
                    <a:lnTo>
                      <a:pt x="112" y="162"/>
                    </a:lnTo>
                    <a:lnTo>
                      <a:pt x="104" y="168"/>
                    </a:lnTo>
                    <a:lnTo>
                      <a:pt x="98" y="174"/>
                    </a:lnTo>
                    <a:lnTo>
                      <a:pt x="90" y="178"/>
                    </a:lnTo>
                    <a:lnTo>
                      <a:pt x="80" y="180"/>
                    </a:lnTo>
                    <a:lnTo>
                      <a:pt x="72" y="182"/>
                    </a:lnTo>
                    <a:lnTo>
                      <a:pt x="64" y="182"/>
                    </a:lnTo>
                    <a:lnTo>
                      <a:pt x="64" y="182"/>
                    </a:lnTo>
                    <a:lnTo>
                      <a:pt x="50" y="182"/>
                    </a:lnTo>
                    <a:lnTo>
                      <a:pt x="40" y="178"/>
                    </a:lnTo>
                    <a:lnTo>
                      <a:pt x="30" y="172"/>
                    </a:lnTo>
                    <a:lnTo>
                      <a:pt x="22" y="164"/>
                    </a:lnTo>
                    <a:lnTo>
                      <a:pt x="16" y="154"/>
                    </a:lnTo>
                    <a:lnTo>
                      <a:pt x="12" y="144"/>
                    </a:lnTo>
                    <a:lnTo>
                      <a:pt x="10" y="132"/>
                    </a:lnTo>
                    <a:lnTo>
                      <a:pt x="8" y="120"/>
                    </a:lnTo>
                    <a:lnTo>
                      <a:pt x="8" y="120"/>
                    </a:lnTo>
                    <a:lnTo>
                      <a:pt x="10" y="98"/>
                    </a:lnTo>
                    <a:lnTo>
                      <a:pt x="16" y="76"/>
                    </a:lnTo>
                    <a:lnTo>
                      <a:pt x="26" y="56"/>
                    </a:lnTo>
                    <a:lnTo>
                      <a:pt x="40" y="38"/>
                    </a:lnTo>
                    <a:lnTo>
                      <a:pt x="56" y="22"/>
                    </a:lnTo>
                    <a:lnTo>
                      <a:pt x="64" y="16"/>
                    </a:lnTo>
                    <a:lnTo>
                      <a:pt x="74" y="10"/>
                    </a:lnTo>
                    <a:lnTo>
                      <a:pt x="86" y="6"/>
                    </a:lnTo>
                    <a:lnTo>
                      <a:pt x="98" y="2"/>
                    </a:lnTo>
                    <a:lnTo>
                      <a:pt x="110" y="0"/>
                    </a:lnTo>
                    <a:lnTo>
                      <a:pt x="122" y="0"/>
                    </a:lnTo>
                    <a:lnTo>
                      <a:pt x="122" y="0"/>
                    </a:lnTo>
                    <a:lnTo>
                      <a:pt x="138" y="2"/>
                    </a:lnTo>
                    <a:lnTo>
                      <a:pt x="154" y="4"/>
                    </a:lnTo>
                    <a:lnTo>
                      <a:pt x="168" y="8"/>
                    </a:lnTo>
                    <a:lnTo>
                      <a:pt x="180" y="12"/>
                    </a:lnTo>
                    <a:lnTo>
                      <a:pt x="152" y="160"/>
                    </a:lnTo>
                    <a:lnTo>
                      <a:pt x="152" y="160"/>
                    </a:lnTo>
                    <a:lnTo>
                      <a:pt x="146" y="186"/>
                    </a:lnTo>
                    <a:lnTo>
                      <a:pt x="138" y="208"/>
                    </a:lnTo>
                    <a:lnTo>
                      <a:pt x="128" y="226"/>
                    </a:lnTo>
                    <a:lnTo>
                      <a:pt x="116" y="240"/>
                    </a:lnTo>
                    <a:lnTo>
                      <a:pt x="116" y="240"/>
                    </a:lnTo>
                    <a:lnTo>
                      <a:pt x="102" y="250"/>
                    </a:lnTo>
                    <a:lnTo>
                      <a:pt x="86" y="256"/>
                    </a:lnTo>
                    <a:lnTo>
                      <a:pt x="70" y="258"/>
                    </a:lnTo>
                    <a:lnTo>
                      <a:pt x="54" y="260"/>
                    </a:lnTo>
                    <a:lnTo>
                      <a:pt x="54" y="260"/>
                    </a:lnTo>
                    <a:lnTo>
                      <a:pt x="38" y="258"/>
                    </a:lnTo>
                    <a:lnTo>
                      <a:pt x="22" y="256"/>
                    </a:lnTo>
                    <a:lnTo>
                      <a:pt x="10" y="252"/>
                    </a:lnTo>
                    <a:lnTo>
                      <a:pt x="0" y="248"/>
                    </a:lnTo>
                    <a:lnTo>
                      <a:pt x="8" y="224"/>
                    </a:lnTo>
                    <a:close/>
                    <a:moveTo>
                      <a:pt x="146" y="30"/>
                    </a:moveTo>
                    <a:lnTo>
                      <a:pt x="146" y="30"/>
                    </a:lnTo>
                    <a:lnTo>
                      <a:pt x="134" y="26"/>
                    </a:lnTo>
                    <a:lnTo>
                      <a:pt x="116" y="24"/>
                    </a:lnTo>
                    <a:lnTo>
                      <a:pt x="116" y="24"/>
                    </a:lnTo>
                    <a:lnTo>
                      <a:pt x="100" y="26"/>
                    </a:lnTo>
                    <a:lnTo>
                      <a:pt x="86" y="32"/>
                    </a:lnTo>
                    <a:lnTo>
                      <a:pt x="72" y="42"/>
                    </a:lnTo>
                    <a:lnTo>
                      <a:pt x="62" y="54"/>
                    </a:lnTo>
                    <a:lnTo>
                      <a:pt x="52" y="68"/>
                    </a:lnTo>
                    <a:lnTo>
                      <a:pt x="46" y="82"/>
                    </a:lnTo>
                    <a:lnTo>
                      <a:pt x="42" y="98"/>
                    </a:lnTo>
                    <a:lnTo>
                      <a:pt x="40" y="116"/>
                    </a:lnTo>
                    <a:lnTo>
                      <a:pt x="40" y="116"/>
                    </a:lnTo>
                    <a:lnTo>
                      <a:pt x="42" y="130"/>
                    </a:lnTo>
                    <a:lnTo>
                      <a:pt x="44" y="138"/>
                    </a:lnTo>
                    <a:lnTo>
                      <a:pt x="48" y="144"/>
                    </a:lnTo>
                    <a:lnTo>
                      <a:pt x="52" y="150"/>
                    </a:lnTo>
                    <a:lnTo>
                      <a:pt x="58" y="154"/>
                    </a:lnTo>
                    <a:lnTo>
                      <a:pt x="66" y="158"/>
                    </a:lnTo>
                    <a:lnTo>
                      <a:pt x="74" y="158"/>
                    </a:lnTo>
                    <a:lnTo>
                      <a:pt x="74" y="158"/>
                    </a:lnTo>
                    <a:lnTo>
                      <a:pt x="84" y="156"/>
                    </a:lnTo>
                    <a:lnTo>
                      <a:pt x="94" y="152"/>
                    </a:lnTo>
                    <a:lnTo>
                      <a:pt x="104" y="146"/>
                    </a:lnTo>
                    <a:lnTo>
                      <a:pt x="112" y="138"/>
                    </a:lnTo>
                    <a:lnTo>
                      <a:pt x="120" y="128"/>
                    </a:lnTo>
                    <a:lnTo>
                      <a:pt x="126" y="116"/>
                    </a:lnTo>
                    <a:lnTo>
                      <a:pt x="130" y="104"/>
                    </a:lnTo>
                    <a:lnTo>
                      <a:pt x="134" y="90"/>
                    </a:lnTo>
                    <a:lnTo>
                      <a:pt x="146" y="30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090"/>
              <p:cNvSpPr>
                <a:spLocks/>
              </p:cNvSpPr>
              <p:nvPr userDrawn="1"/>
            </p:nvSpPr>
            <p:spPr bwMode="auto">
              <a:xfrm>
                <a:off x="2215" y="395"/>
                <a:ext cx="112" cy="154"/>
              </a:xfrm>
              <a:custGeom>
                <a:avLst/>
                <a:gdLst/>
                <a:ahLst/>
                <a:cxnLst>
                  <a:cxn ang="0">
                    <a:pos x="64" y="0"/>
                  </a:cxn>
                  <a:cxn ang="0">
                    <a:pos x="82" y="96"/>
                  </a:cxn>
                  <a:cxn ang="0">
                    <a:pos x="82" y="96"/>
                  </a:cxn>
                  <a:cxn ang="0">
                    <a:pos x="90" y="144"/>
                  </a:cxn>
                  <a:cxn ang="0">
                    <a:pos x="90" y="144"/>
                  </a:cxn>
                  <a:cxn ang="0">
                    <a:pos x="90" y="144"/>
                  </a:cxn>
                  <a:cxn ang="0">
                    <a:pos x="110" y="100"/>
                  </a:cxn>
                  <a:cxn ang="0">
                    <a:pos x="156" y="0"/>
                  </a:cxn>
                  <a:cxn ang="0">
                    <a:pos x="188" y="0"/>
                  </a:cxn>
                  <a:cxn ang="0">
                    <a:pos x="120" y="136"/>
                  </a:cxn>
                  <a:cxn ang="0">
                    <a:pos x="120" y="136"/>
                  </a:cxn>
                  <a:cxn ang="0">
                    <a:pos x="106" y="164"/>
                  </a:cxn>
                  <a:cxn ang="0">
                    <a:pos x="92" y="188"/>
                  </a:cxn>
                  <a:cxn ang="0">
                    <a:pos x="76" y="210"/>
                  </a:cxn>
                  <a:cxn ang="0">
                    <a:pos x="58" y="230"/>
                  </a:cxn>
                  <a:cxn ang="0">
                    <a:pos x="58" y="230"/>
                  </a:cxn>
                  <a:cxn ang="0">
                    <a:pos x="44" y="242"/>
                  </a:cxn>
                  <a:cxn ang="0">
                    <a:pos x="30" y="252"/>
                  </a:cxn>
                  <a:cxn ang="0">
                    <a:pos x="16" y="258"/>
                  </a:cxn>
                  <a:cxn ang="0">
                    <a:pos x="8" y="260"/>
                  </a:cxn>
                  <a:cxn ang="0">
                    <a:pos x="0" y="234"/>
                  </a:cxn>
                  <a:cxn ang="0">
                    <a:pos x="0" y="234"/>
                  </a:cxn>
                  <a:cxn ang="0">
                    <a:pos x="14" y="228"/>
                  </a:cxn>
                  <a:cxn ang="0">
                    <a:pos x="24" y="224"/>
                  </a:cxn>
                  <a:cxn ang="0">
                    <a:pos x="32" y="218"/>
                  </a:cxn>
                  <a:cxn ang="0">
                    <a:pos x="32" y="218"/>
                  </a:cxn>
                  <a:cxn ang="0">
                    <a:pos x="42" y="210"/>
                  </a:cxn>
                  <a:cxn ang="0">
                    <a:pos x="50" y="200"/>
                  </a:cxn>
                  <a:cxn ang="0">
                    <a:pos x="60" y="188"/>
                  </a:cxn>
                  <a:cxn ang="0">
                    <a:pos x="66" y="176"/>
                  </a:cxn>
                  <a:cxn ang="0">
                    <a:pos x="66" y="176"/>
                  </a:cxn>
                  <a:cxn ang="0">
                    <a:pos x="68" y="172"/>
                  </a:cxn>
                  <a:cxn ang="0">
                    <a:pos x="68" y="168"/>
                  </a:cxn>
                  <a:cxn ang="0">
                    <a:pos x="32" y="0"/>
                  </a:cxn>
                  <a:cxn ang="0">
                    <a:pos x="64" y="0"/>
                  </a:cxn>
                </a:cxnLst>
                <a:rect l="0" t="0" r="r" b="b"/>
                <a:pathLst>
                  <a:path w="188" h="260">
                    <a:moveTo>
                      <a:pt x="64" y="0"/>
                    </a:moveTo>
                    <a:lnTo>
                      <a:pt x="82" y="96"/>
                    </a:lnTo>
                    <a:lnTo>
                      <a:pt x="82" y="96"/>
                    </a:lnTo>
                    <a:lnTo>
                      <a:pt x="90" y="144"/>
                    </a:lnTo>
                    <a:lnTo>
                      <a:pt x="90" y="144"/>
                    </a:lnTo>
                    <a:lnTo>
                      <a:pt x="90" y="144"/>
                    </a:lnTo>
                    <a:lnTo>
                      <a:pt x="110" y="100"/>
                    </a:lnTo>
                    <a:lnTo>
                      <a:pt x="156" y="0"/>
                    </a:lnTo>
                    <a:lnTo>
                      <a:pt x="188" y="0"/>
                    </a:lnTo>
                    <a:lnTo>
                      <a:pt x="120" y="136"/>
                    </a:lnTo>
                    <a:lnTo>
                      <a:pt x="120" y="136"/>
                    </a:lnTo>
                    <a:lnTo>
                      <a:pt x="106" y="164"/>
                    </a:lnTo>
                    <a:lnTo>
                      <a:pt x="92" y="188"/>
                    </a:lnTo>
                    <a:lnTo>
                      <a:pt x="76" y="210"/>
                    </a:lnTo>
                    <a:lnTo>
                      <a:pt x="58" y="230"/>
                    </a:lnTo>
                    <a:lnTo>
                      <a:pt x="58" y="230"/>
                    </a:lnTo>
                    <a:lnTo>
                      <a:pt x="44" y="242"/>
                    </a:lnTo>
                    <a:lnTo>
                      <a:pt x="30" y="252"/>
                    </a:lnTo>
                    <a:lnTo>
                      <a:pt x="16" y="258"/>
                    </a:lnTo>
                    <a:lnTo>
                      <a:pt x="8" y="260"/>
                    </a:lnTo>
                    <a:lnTo>
                      <a:pt x="0" y="234"/>
                    </a:lnTo>
                    <a:lnTo>
                      <a:pt x="0" y="234"/>
                    </a:lnTo>
                    <a:lnTo>
                      <a:pt x="14" y="228"/>
                    </a:lnTo>
                    <a:lnTo>
                      <a:pt x="24" y="224"/>
                    </a:lnTo>
                    <a:lnTo>
                      <a:pt x="32" y="218"/>
                    </a:lnTo>
                    <a:lnTo>
                      <a:pt x="32" y="218"/>
                    </a:lnTo>
                    <a:lnTo>
                      <a:pt x="42" y="210"/>
                    </a:lnTo>
                    <a:lnTo>
                      <a:pt x="50" y="200"/>
                    </a:lnTo>
                    <a:lnTo>
                      <a:pt x="60" y="188"/>
                    </a:lnTo>
                    <a:lnTo>
                      <a:pt x="66" y="176"/>
                    </a:lnTo>
                    <a:lnTo>
                      <a:pt x="66" y="176"/>
                    </a:lnTo>
                    <a:lnTo>
                      <a:pt x="68" y="172"/>
                    </a:lnTo>
                    <a:lnTo>
                      <a:pt x="68" y="168"/>
                    </a:lnTo>
                    <a:lnTo>
                      <a:pt x="32" y="0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3F6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25" name="Picture 1091"/>
              <p:cNvPicPr>
                <a:picLocks noChangeAspect="1" noChangeArrowheads="1"/>
              </p:cNvPicPr>
              <p:nvPr userDrawn="1"/>
            </p:nvPicPr>
            <p:blipFill>
              <a:blip r:embed="rId4" cstate="email"/>
              <a:srcRect/>
              <a:stretch>
                <a:fillRect/>
              </a:stretch>
            </p:blipFill>
            <p:spPr bwMode="auto">
              <a:xfrm>
                <a:off x="1103" y="0"/>
                <a:ext cx="599" cy="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44" name="Text Placeholder 43"/>
          <p:cNvSpPr>
            <a:spLocks noGrp="1"/>
          </p:cNvSpPr>
          <p:nvPr>
            <p:ph type="body" sz="quarter" idx="10"/>
          </p:nvPr>
        </p:nvSpPr>
        <p:spPr>
          <a:xfrm>
            <a:off x="1428749" y="4329113"/>
            <a:ext cx="7578725" cy="471487"/>
          </a:xfrm>
        </p:spPr>
        <p:txBody>
          <a:bodyPr wrap="square">
            <a:spAutoFit/>
          </a:bodyPr>
          <a:lstStyle>
            <a:lvl1pPr>
              <a:buNone/>
              <a:defRPr sz="2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434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430210"/>
            <a:ext cx="8882066" cy="4801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5409" y="1119188"/>
            <a:ext cx="8882066" cy="36933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39713" y="1613647"/>
            <a:ext cx="8767762" cy="426327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4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, Doubl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>
          <a:xfrm>
            <a:off x="239713" y="1119189"/>
            <a:ext cx="4297680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86288" y="1119188"/>
            <a:ext cx="4297680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97" y="1119188"/>
            <a:ext cx="4297680" cy="40011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826" y="1879600"/>
            <a:ext cx="4297680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3281" y="1119188"/>
            <a:ext cx="4297680" cy="40011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7410" y="1879600"/>
            <a:ext cx="4297680" cy="39512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6" y="387346"/>
            <a:ext cx="8229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119188"/>
            <a:ext cx="429768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6" y="1119188"/>
            <a:ext cx="429768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856A09A-0C76-4932-B5AF-B95783A5C0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76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2296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128713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128713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3"/>
          </p:nvPr>
        </p:nvSpPr>
        <p:spPr>
          <a:xfrm>
            <a:off x="239713" y="3665000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4"/>
          </p:nvPr>
        </p:nvSpPr>
        <p:spPr>
          <a:xfrm>
            <a:off x="4600575" y="3665000"/>
            <a:ext cx="4297680" cy="2286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69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with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39713" y="1119188"/>
            <a:ext cx="5157783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6717242" y="1403537"/>
            <a:ext cx="1828800" cy="1814336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521856" y="2721512"/>
            <a:ext cx="1828800" cy="1704271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6321777" y="4594412"/>
            <a:ext cx="1828800" cy="1829505"/>
          </a:xfrm>
          <a:ln w="19050">
            <a:solidFill>
              <a:schemeClr val="accent2"/>
            </a:solidFill>
          </a:ln>
          <a:effectLst>
            <a:outerShdw blurRad="101600" dist="50800" dir="2700000" sx="101000" sy="101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6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713" y="1119188"/>
            <a:ext cx="8686800" cy="459581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713" y="5781690"/>
            <a:ext cx="8767762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5856A09A-0C76-4932-B5AF-B95783A5C0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68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68632"/>
            <a:ext cx="8882066" cy="523220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62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9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8466"/>
            <a:ext cx="9144000" cy="496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2781288"/>
            <a:ext cx="7567612" cy="769441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>
              <a:defRPr lang="en-US" sz="4400" dirty="0"/>
            </a:lvl1pPr>
          </a:lstStyle>
          <a:p>
            <a:pPr lvl="0" algn="l"/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 noCrop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-3312053" y="3197753"/>
            <a:ext cx="7086600" cy="46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064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5409" y="1119188"/>
            <a:ext cx="8882066" cy="400110"/>
          </a:xfrm>
        </p:spPr>
        <p:txBody>
          <a:bodyPr wrap="square"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25409" y="1119188"/>
            <a:ext cx="8882066" cy="400110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33826" y="1919305"/>
            <a:ext cx="8773649" cy="1814496"/>
          </a:xfrm>
        </p:spPr>
        <p:txBody>
          <a:bodyPr wrap="square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0"/>
          </p:nvPr>
        </p:nvSpPr>
        <p:spPr>
          <a:xfrm>
            <a:off x="239713" y="1119188"/>
            <a:ext cx="8904287" cy="1803571"/>
          </a:xfrm>
        </p:spPr>
        <p:txBody>
          <a:bodyPr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35040" y="1119188"/>
            <a:ext cx="8882066" cy="1803571"/>
          </a:xfrm>
        </p:spPr>
        <p:txBody>
          <a:bodyPr>
            <a:spAutoFit/>
          </a:bodyPr>
          <a:lstStyle>
            <a:lvl1pPr>
              <a:buFont typeface="Wingdings" pitchFamily="2" charset="2"/>
              <a:buChar char="§"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20000"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239713" y="5929255"/>
            <a:ext cx="8767762" cy="400110"/>
          </a:xfrm>
          <a:solidFill>
            <a:schemeClr val="accent6"/>
          </a:solidFill>
        </p:spPr>
        <p:txBody>
          <a:bodyPr anchor="b" anchorCtr="0">
            <a:spAutoFit/>
          </a:bodyPr>
          <a:lstStyle>
            <a:lvl1pPr marL="0" indent="0" algn="ctr">
              <a:spcBef>
                <a:spcPts val="0"/>
              </a:spcBef>
              <a:buNone/>
              <a:defRPr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704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430210"/>
            <a:ext cx="8882066" cy="480131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125409" y="1119188"/>
            <a:ext cx="8882066" cy="36933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7189788" y="2271713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39697" y="6511763"/>
            <a:ext cx="8447091" cy="246221"/>
          </a:xfrm>
        </p:spPr>
        <p:txBody>
          <a:bodyPr anchor="b" anchorCtr="0">
            <a:spAutoFit/>
          </a:bodyPr>
          <a:lstStyle>
            <a:lvl1pPr marL="114300" indent="-114300">
              <a:buNone/>
              <a:defRPr sz="100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189788" y="3121819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189788" y="4007644"/>
            <a:ext cx="1817687" cy="338554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1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5"/>
          </p:nvPr>
        </p:nvSpPr>
        <p:spPr>
          <a:xfrm>
            <a:off x="239713" y="1762125"/>
            <a:ext cx="6818312" cy="43005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047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:\Client Files\CLIENTS A-Z\EFH\ppt\concept-02.png"/>
          <p:cNvPicPr>
            <a:picLocks noChangeAspect="1" noChangeArrowheads="1"/>
          </p:cNvPicPr>
          <p:nvPr/>
        </p:nvPicPr>
        <p:blipFill rotWithShape="1"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"/>
          <a:stretch/>
        </p:blipFill>
        <p:spPr bwMode="auto">
          <a:xfrm>
            <a:off x="0" y="0"/>
            <a:ext cx="9144000" cy="60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5262" y="6470654"/>
            <a:ext cx="12716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692AF0AF-EC4A-4F46-B4C7-BDC1E3D8A27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67778" cy="523220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239713" y="1119188"/>
            <a:ext cx="8767762" cy="180357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39697" y="6492875"/>
            <a:ext cx="14033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BAB16-49DB-431A-A1A3-A1E11F6A6B1D}" type="datetime1">
              <a:rPr lang="en-US" smtClean="0"/>
              <a:pPr/>
              <a:t>7/24/2015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1528764" y="6492875"/>
            <a:ext cx="6100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6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7" r:id="rId2"/>
    <p:sldLayoutId id="2147483798" r:id="rId3"/>
    <p:sldLayoutId id="2147483792" r:id="rId4"/>
    <p:sldLayoutId id="2147483803" r:id="rId5"/>
    <p:sldLayoutId id="2147483807" r:id="rId6"/>
    <p:sldLayoutId id="2147483791" r:id="rId7"/>
    <p:sldLayoutId id="2147483808" r:id="rId8"/>
    <p:sldLayoutId id="2147483793" r:id="rId9"/>
    <p:sldLayoutId id="2147483806" r:id="rId10"/>
    <p:sldLayoutId id="2147483804" r:id="rId11"/>
    <p:sldLayoutId id="2147483796" r:id="rId12"/>
    <p:sldLayoutId id="2147483795" r:id="rId13"/>
    <p:sldLayoutId id="2147483794" r:id="rId14"/>
    <p:sldLayoutId id="2147483805" r:id="rId15"/>
    <p:sldLayoutId id="2147483800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US" sz="2800" b="0" kern="1200">
          <a:solidFill>
            <a:srgbClr val="3E9D33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SzPct val="120000"/>
        <a:buFont typeface="Wingdings" pitchFamily="2" charset="2"/>
        <a:buChar char="§"/>
        <a:tabLst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8600" algn="l" defTabSz="914400" rtl="0" eaLnBrk="1" latinLnBrk="0" hangingPunct="1">
        <a:spcBef>
          <a:spcPct val="20000"/>
        </a:spcBef>
        <a:buFont typeface="Arial" pitchFamily="34" charset="0"/>
        <a:buChar char="−"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8600" algn="l" defTabSz="914400" rtl="0" eaLnBrk="1" latinLnBrk="0" hangingPunct="1">
        <a:spcBef>
          <a:spcPct val="20000"/>
        </a:spcBef>
        <a:buFont typeface="Arial" pitchFamily="34" charset="0"/>
        <a:buChar char="−"/>
        <a:defRPr lang="en-US" sz="1800" kern="120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Credit Parameter Change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9385" y="2971800"/>
            <a:ext cx="7598090" cy="369332"/>
          </a:xfrm>
        </p:spPr>
        <p:txBody>
          <a:bodyPr/>
          <a:lstStyle/>
          <a:p>
            <a:r>
              <a:rPr lang="en-US" sz="1800" b="1" dirty="0" smtClean="0"/>
              <a:t>Technical Advisory Committee of ERCOT</a:t>
            </a:r>
            <a:endParaRPr lang="en-US" sz="18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July 30,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954107"/>
          </a:xfrm>
        </p:spPr>
        <p:txBody>
          <a:bodyPr/>
          <a:lstStyle/>
          <a:p>
            <a:r>
              <a:rPr lang="en-US" dirty="0" smtClean="0"/>
              <a:t>Implementation of NPRR639 resulted in unintended consequences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92262" y="1368588"/>
            <a:ext cx="8773649" cy="5022914"/>
          </a:xfrm>
        </p:spPr>
        <p:txBody>
          <a:bodyPr/>
          <a:lstStyle/>
          <a:p>
            <a:r>
              <a:rPr lang="en-US" sz="1800" dirty="0" smtClean="0"/>
              <a:t>NPRR639, which was approved by the Board December 9, 2014, and implemented in June, was intended to adjust the Minimum Current Exposure (MCE) calculation to give credit to Counter-Parties representing Loads for bilateral hedges.</a:t>
            </a:r>
          </a:p>
          <a:p>
            <a:endParaRPr lang="en-US" sz="1800" dirty="0" smtClean="0"/>
          </a:p>
          <a:p>
            <a:r>
              <a:rPr lang="en-US" sz="1800" dirty="0" smtClean="0"/>
              <a:t>The NPRR changed the formula for calculating the RTQQNET component of MCE and changed a multiplier parameter from 2 to 5 for certain Counter-Parties.</a:t>
            </a:r>
          </a:p>
          <a:p>
            <a:endParaRPr lang="en-US" sz="1800" dirty="0" smtClean="0"/>
          </a:p>
          <a:p>
            <a:r>
              <a:rPr lang="en-US" sz="1800" dirty="0" smtClean="0"/>
              <a:t>The new parameter T5 is a value of 2 or 5, depending on whether the Counter-Party represents Load.</a:t>
            </a:r>
          </a:p>
          <a:p>
            <a:endParaRPr lang="en-US" sz="1800" dirty="0"/>
          </a:p>
          <a:p>
            <a:endParaRPr lang="en-US" sz="1800" dirty="0" smtClean="0"/>
          </a:p>
          <a:p>
            <a:r>
              <a:rPr lang="en-US" sz="1800" dirty="0" smtClean="0"/>
              <a:t>The T5 parameter increases the credit requirement for net sellers and reduces the credit requirement for net buyers. 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1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19" y="4408092"/>
            <a:ext cx="8210514" cy="583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5491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954107"/>
          </a:xfrm>
        </p:spPr>
        <p:txBody>
          <a:bodyPr/>
          <a:lstStyle/>
          <a:p>
            <a:r>
              <a:rPr lang="en-US" dirty="0"/>
              <a:t>Implementation of NPRR639 resulted in unintended consequences (cont.)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14371" y="1597522"/>
            <a:ext cx="8773649" cy="769441"/>
          </a:xfrm>
        </p:spPr>
        <p:txBody>
          <a:bodyPr/>
          <a:lstStyle/>
          <a:p>
            <a:r>
              <a:rPr lang="en-US" dirty="0" smtClean="0"/>
              <a:t>For the math wizards…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2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74" y="2366963"/>
            <a:ext cx="7864813" cy="4059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7173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409" y="387346"/>
            <a:ext cx="8882066" cy="954107"/>
          </a:xfrm>
        </p:spPr>
        <p:txBody>
          <a:bodyPr/>
          <a:lstStyle/>
          <a:p>
            <a:r>
              <a:rPr lang="en-US" dirty="0"/>
              <a:t>Implementation of NPRR639 resulted in unintended </a:t>
            </a:r>
            <a:r>
              <a:rPr lang="en-US" dirty="0" smtClean="0"/>
              <a:t>consequences (cont.)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33826" y="1534841"/>
            <a:ext cx="8773649" cy="3693319"/>
          </a:xfrm>
        </p:spPr>
        <p:txBody>
          <a:bodyPr/>
          <a:lstStyle/>
          <a:p>
            <a:r>
              <a:rPr lang="en-US" sz="1800" dirty="0" smtClean="0"/>
              <a:t>Although NPRR639 was never intended to affect Counter-Parties who represent Generation, as implemented, the T5 parameter value of 5 is applied to Counter-Parties who represent Generation if they also represent Load.  </a:t>
            </a:r>
          </a:p>
          <a:p>
            <a:endParaRPr lang="en-US" sz="1800" dirty="0" smtClean="0"/>
          </a:p>
          <a:p>
            <a:r>
              <a:rPr lang="en-US" sz="1800" dirty="0" smtClean="0"/>
              <a:t>This has caused the RTQQNET value in the MCE calculation to increase by a factor of 2.5 for Counter-Parties that are net sellers who were never intended to be impacted by NPRR639.</a:t>
            </a:r>
          </a:p>
          <a:p>
            <a:endParaRPr lang="en-US" sz="1800" dirty="0" smtClean="0"/>
          </a:p>
          <a:p>
            <a:r>
              <a:rPr lang="en-US" sz="1800" dirty="0" smtClean="0"/>
              <a:t>Moreover, NPRR639 has created a significant reduction in MCE for Load-only Counter-Parties, including that some Counter-Parties now have to post de </a:t>
            </a:r>
            <a:r>
              <a:rPr lang="en-US" sz="1800" dirty="0" err="1" smtClean="0"/>
              <a:t>minimis</a:t>
            </a:r>
            <a:r>
              <a:rPr lang="en-US" sz="1800" dirty="0" smtClean="0"/>
              <a:t> amounts of credit to ERCOT.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734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to address unintended consequences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13044" y="1077642"/>
            <a:ext cx="8773649" cy="3416320"/>
          </a:xfrm>
        </p:spPr>
        <p:txBody>
          <a:bodyPr/>
          <a:lstStyle/>
          <a:p>
            <a:r>
              <a:rPr lang="en-US" dirty="0" smtClean="0"/>
              <a:t>Ultimately a new NPRR may need to be passed that reconsiders the application of the T5 parameter to various types of Counter-Parties.</a:t>
            </a:r>
          </a:p>
          <a:p>
            <a:endParaRPr lang="en-US" dirty="0" smtClean="0"/>
          </a:p>
          <a:p>
            <a:r>
              <a:rPr lang="en-US" dirty="0" smtClean="0"/>
              <a:t>Such an NPRR will require a programming change to the ERCOT credit calculations, which means that the erroneous application of the T5 parameter to Counter-Parties with Generation and Load via NPRR 639 cannot be “unwound” on an immediate basis. </a:t>
            </a:r>
          </a:p>
          <a:p>
            <a:endParaRPr lang="en-US" dirty="0" smtClean="0"/>
          </a:p>
          <a:p>
            <a:r>
              <a:rPr lang="en-US" dirty="0" smtClean="0"/>
              <a:t>TAC </a:t>
            </a:r>
            <a:r>
              <a:rPr lang="en-US" b="1" dirty="0" smtClean="0"/>
              <a:t>does</a:t>
            </a:r>
            <a:r>
              <a:rPr lang="en-US" dirty="0" smtClean="0"/>
              <a:t> have discretion to recommend changing parameter values, and such changes must be approved by the Board.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54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for T5 parameter change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0000" y="929737"/>
            <a:ext cx="8773649" cy="2788456"/>
          </a:xfrm>
        </p:spPr>
        <p:txBody>
          <a:bodyPr/>
          <a:lstStyle/>
          <a:p>
            <a:r>
              <a:rPr lang="en-US" sz="1800" dirty="0" smtClean="0"/>
              <a:t>Luminant recommends that until an NPRR can be processed to fix the application of the T5 parameter, TAC approve a parameter change for T5 to a </a:t>
            </a:r>
            <a:r>
              <a:rPr lang="en-US" sz="1800" b="1" dirty="0" smtClean="0"/>
              <a:t>value of 2 for all Counter-Parties</a:t>
            </a:r>
            <a:r>
              <a:rPr lang="en-US" sz="1800" dirty="0" smtClean="0"/>
              <a:t>.</a:t>
            </a:r>
          </a:p>
          <a:p>
            <a:endParaRPr lang="en-US" sz="1800" dirty="0" smtClean="0"/>
          </a:p>
          <a:p>
            <a:r>
              <a:rPr lang="en-US" sz="1800" dirty="0" smtClean="0"/>
              <a:t>Making this change would restore the calculation of MCE for Counter-Parties with Generation and Load to the pre-NPRR639 outcome (as was always intended) and would retain some, but not all, of the benefit of NPRR639 for Load-only Counter-Parties that are hedged bilaterally.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5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709506"/>
              </p:ext>
            </p:extLst>
          </p:nvPr>
        </p:nvGraphicFramePr>
        <p:xfrm>
          <a:off x="495792" y="3404689"/>
          <a:ext cx="8355147" cy="1402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85049"/>
                <a:gridCol w="2785049"/>
                <a:gridCol w="2785049"/>
              </a:tblGrid>
              <a:tr h="242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35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Increased MCE for net bilateral sales 2.5X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Reduced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MCE for net bilateral purchases by up to 4X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3542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Increased MCE for net bilateral sales 2.5X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Reduced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MCE for net bilateral purchases by up to 4X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21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581950"/>
              </p:ext>
            </p:extLst>
          </p:nvPr>
        </p:nvGraphicFramePr>
        <p:xfrm>
          <a:off x="525295" y="5155661"/>
          <a:ext cx="8297691" cy="15362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65897"/>
                <a:gridCol w="2765897"/>
                <a:gridCol w="2765897"/>
              </a:tblGrid>
              <a:tr h="3719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Type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 Seller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Net Buyer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9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Load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Reduces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MCE for net bilateral purchases by up to 1.6X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9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Load &amp; Gen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Reduces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</a:rPr>
                        <a:t> MCE for net bilateral purchases by up to 1.6X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1903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Gen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No impact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9"/>
          <p:cNvSpPr txBox="1">
            <a:spLocks/>
          </p:cNvSpPr>
          <p:nvPr/>
        </p:nvSpPr>
        <p:spPr>
          <a:xfrm>
            <a:off x="126460" y="3492229"/>
            <a:ext cx="369332" cy="1357154"/>
          </a:xfrm>
          <a:prstGeom prst="rect">
            <a:avLst/>
          </a:prstGeom>
        </p:spPr>
        <p:txBody>
          <a:bodyPr vert="vert270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200" b="1" dirty="0" smtClean="0">
                <a:solidFill>
                  <a:schemeClr val="tx1"/>
                </a:solidFill>
              </a:rPr>
              <a:t>Post NPRR639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6" name="Title 9"/>
          <p:cNvSpPr txBox="1">
            <a:spLocks/>
          </p:cNvSpPr>
          <p:nvPr/>
        </p:nvSpPr>
        <p:spPr>
          <a:xfrm>
            <a:off x="78805" y="5249693"/>
            <a:ext cx="553998" cy="1357154"/>
          </a:xfrm>
          <a:prstGeom prst="rect">
            <a:avLst/>
          </a:prstGeom>
        </p:spPr>
        <p:txBody>
          <a:bodyPr vert="vert270" wrap="square" lIns="91440" tIns="45720" rIns="9144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800" b="0" kern="1200">
                <a:solidFill>
                  <a:srgbClr val="3E9D33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200" b="1" dirty="0" smtClean="0">
                <a:solidFill>
                  <a:schemeClr val="tx1"/>
                </a:solidFill>
              </a:rPr>
              <a:t>Post parameter change</a:t>
            </a:r>
            <a:endParaRPr lang="en-US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87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to TAC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02653" y="1337414"/>
            <a:ext cx="8773649" cy="1323439"/>
          </a:xfrm>
        </p:spPr>
        <p:txBody>
          <a:bodyPr/>
          <a:lstStyle/>
          <a:p>
            <a:r>
              <a:rPr lang="en-US" dirty="0" smtClean="0"/>
              <a:t>Luminant requests that TAC support ERCOT’s recommendation that the T5 parameter be set at a value of 2, until an NPRR can be processed that more clearly distinguishes which Counter-Parties should have a higher T5 value.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692AF0AF-EC4A-4F46-B4C7-BDC1E3D8A276}" type="slidenum">
              <a:rPr lang="en-US" smtClean="0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339725"/>
      </p:ext>
    </p:extLst>
  </p:cSld>
  <p:clrMapOvr>
    <a:masterClrMapping/>
  </p:clrMapOvr>
</p:sld>
</file>

<file path=ppt/theme/theme1.xml><?xml version="1.0" encoding="utf-8"?>
<a:theme xmlns:a="http://schemas.openxmlformats.org/drawingml/2006/main" name="EFH 2013 design">
  <a:themeElements>
    <a:clrScheme name="EFH 2013">
      <a:dk1>
        <a:srgbClr val="000000"/>
      </a:dk1>
      <a:lt1>
        <a:srgbClr val="FFFFFF"/>
      </a:lt1>
      <a:dk2>
        <a:srgbClr val="006600"/>
      </a:dk2>
      <a:lt2>
        <a:srgbClr val="808080"/>
      </a:lt2>
      <a:accent1>
        <a:srgbClr val="3E9D33"/>
      </a:accent1>
      <a:accent2>
        <a:srgbClr val="C7BE84"/>
      </a:accent2>
      <a:accent3>
        <a:srgbClr val="003366"/>
      </a:accent3>
      <a:accent4>
        <a:srgbClr val="6699FF"/>
      </a:accent4>
      <a:accent5>
        <a:srgbClr val="B8CEC4"/>
      </a:accent5>
      <a:accent6>
        <a:srgbClr val="666699"/>
      </a:accent6>
      <a:hlink>
        <a:srgbClr val="0066CC"/>
      </a:hlink>
      <a:folHlink>
        <a:srgbClr val="6C386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EFH</Template>
  <TotalTime>4685</TotalTime>
  <Words>563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EFH 2013 design</vt:lpstr>
      <vt:lpstr>Credit Parameter Change</vt:lpstr>
      <vt:lpstr>Implementation of NPRR639 resulted in unintended consequences</vt:lpstr>
      <vt:lpstr>Implementation of NPRR639 resulted in unintended consequences (cont.)</vt:lpstr>
      <vt:lpstr>Implementation of NPRR639 resulted in unintended consequences (cont.)</vt:lpstr>
      <vt:lpstr>Options to address unintended consequences</vt:lpstr>
      <vt:lpstr>Recommendation for T5 parameter change</vt:lpstr>
      <vt:lpstr>Request to TAC</vt:lpstr>
    </vt:vector>
  </TitlesOfParts>
  <Company>TXU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rkgu</dc:creator>
  <cp:lastModifiedBy>Luminant Energy </cp:lastModifiedBy>
  <cp:revision>182</cp:revision>
  <cp:lastPrinted>2015-07-23T16:26:53Z</cp:lastPrinted>
  <dcterms:created xsi:type="dcterms:W3CDTF">2011-05-11T19:51:26Z</dcterms:created>
  <dcterms:modified xsi:type="dcterms:W3CDTF">2015-07-24T16:31:56Z</dcterms:modified>
</cp:coreProperties>
</file>