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56" r:id="rId3"/>
    <p:sldId id="269" r:id="rId4"/>
    <p:sldId id="270" r:id="rId5"/>
    <p:sldId id="271" r:id="rId6"/>
    <p:sldId id="272" r:id="rId7"/>
    <p:sldId id="277" r:id="rId8"/>
    <p:sldId id="273" r:id="rId9"/>
    <p:sldId id="274" r:id="rId10"/>
    <p:sldId id="276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50D82-8613-4FF4-AE9B-981F4FF27B89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B1070-C51C-492F-A3EA-89BE21F60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47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26A48-041B-488C-9140-E6094949724C}" type="datetime1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4D56F-14F8-4525-AB41-83ADF327E3F4}" type="datetime1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2A538-5DBA-473A-8A3C-6AFDAE631E3B}" type="datetime1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4964A-1F81-40DF-ADA1-68C93E45F064}" type="datetime1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C3606-68BB-4397-B110-0378F7F73029}" type="datetime1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F069C-399A-469A-81C2-3C5FE9006797}" type="datetime1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F050D-5A32-414F-9A73-4F994C773EE9}" type="datetime1">
              <a:rPr lang="en-US" smtClean="0"/>
              <a:t>7/23/2015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8C0C-5EBE-4441-80B3-41C477C917B8}" type="datetime1">
              <a:rPr lang="en-US" smtClean="0"/>
              <a:t>7/23/2015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1A05-71F0-4FFD-A9EE-CC373E083B0A}" type="datetime1">
              <a:rPr lang="en-US" smtClean="0"/>
              <a:t>7/23/2015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57BA-79E8-4A71-AB36-C3D05A9FBA50}" type="datetime1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A4617-2321-4B48-96CF-7BBBD53F8704}" type="datetime1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6BF0C-E5C1-42DB-84F4-B10BC2415CB0}" type="datetime1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LMP-G Policy Issues Matrix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LRISv2 Subgroup</a:t>
            </a:r>
          </a:p>
          <a:p>
            <a:r>
              <a:rPr lang="en-US" dirty="0" smtClean="0"/>
              <a:t>July 23</a:t>
            </a:r>
            <a:r>
              <a:rPr lang="en-US" baseline="30000" dirty="0" smtClean="0"/>
              <a:t>rd</a:t>
            </a:r>
            <a:r>
              <a:rPr lang="en-US" dirty="0" smtClean="0"/>
              <a:t>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1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099867"/>
              </p:ext>
            </p:extLst>
          </p:nvPr>
        </p:nvGraphicFramePr>
        <p:xfrm>
          <a:off x="457200" y="1534160"/>
          <a:ext cx="8229600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 SET is optimal mechanism for high volumes of DR-related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market transactions and notifications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Consensus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dirty="0" smtClean="0"/>
                        <a:t>TX SET transactions/notifications</a:t>
                      </a:r>
                      <a:r>
                        <a:rPr lang="en-US" baseline="0" dirty="0" smtClean="0"/>
                        <a:t> should include: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Request to enroll a customer with a  </a:t>
                      </a:r>
                      <a:r>
                        <a:rPr lang="en-US" sz="1600" baseline="0" dirty="0" smtClean="0"/>
                        <a:t>DRPOR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Enrollment</a:t>
                      </a:r>
                      <a:r>
                        <a:rPr lang="en-US" sz="1600" baseline="0" dirty="0" smtClean="0"/>
                        <a:t> request response (accepted/rejected) </a:t>
                      </a:r>
                      <a:endParaRPr lang="en-US" sz="1600" dirty="0" smtClean="0"/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DRPOR request to discontinue a customer enrollment (and response)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Notifying LSE/REP that its customer has enrolled with a DRPOR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Notifying LSE/REP that its customer has discontinued enrollment with a DRPOR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Notifying DRPOR that its customer</a:t>
                      </a:r>
                      <a:r>
                        <a:rPr lang="en-US" sz="1600" baseline="0" dirty="0" smtClean="0"/>
                        <a:t> has switched REPs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Notifying DRPOR that its customer</a:t>
                      </a:r>
                      <a:r>
                        <a:rPr lang="en-US" sz="1600" baseline="0" dirty="0" smtClean="0"/>
                        <a:t> has had a profile change (e.g. from RES to BUS, BUS to RES), meter type change (IDR to NIDR), Load Zone change, status change (de-energized/inactive)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aseline="0" dirty="0" smtClean="0"/>
                        <a:t>Others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Consensus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 TX SET solution should be contingent upon a MW participation trigger.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Consensus?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46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094601"/>
              </p:ext>
            </p:extLst>
          </p:nvPr>
        </p:nvGraphicFramePr>
        <p:xfrm>
          <a:off x="457200" y="1600200"/>
          <a:ext cx="8229600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baseline="0" dirty="0" smtClean="0"/>
                        <a:t>DR Providers should be afforded protection against stranded cost issues for DR devices.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baseline="0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need to be established to manage snapback effect issues. Potential for DR QSEs to shift costs onto LSEs/REPs; or could have large effect on DR QSEs, either in paying for it or designing strategies to minimize it.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DR QSEs should</a:t>
                      </a:r>
                      <a:r>
                        <a:rPr lang="en-US" baseline="0" dirty="0" smtClean="0"/>
                        <a:t> wear snapback risk and be charged for snapback effect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DR QSEs must obtain permission from a NOIE to solicit customers for Loads in SCED participation in NOIE territories.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DR QSE ALRs can combine customers from NOIE and competitive territories so long as minimum portfolio threshold is met and the</a:t>
                      </a:r>
                      <a:r>
                        <a:rPr lang="en-US" baseline="0" dirty="0" smtClean="0"/>
                        <a:t> customers are all within a single Load Zone.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58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 Motion on LMP-G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On Oct 6</a:t>
            </a:r>
            <a:r>
              <a:rPr lang="en-US" b="1" baseline="30000" dirty="0" smtClean="0"/>
              <a:t>th</a:t>
            </a:r>
            <a:r>
              <a:rPr lang="en-US" b="1" dirty="0" smtClean="0"/>
              <a:t>, 2011, TAC voted “to </a:t>
            </a:r>
            <a:r>
              <a:rPr lang="en-US" b="1" dirty="0"/>
              <a:t>affirm the WMS recommendation for the further development of the LMP minus G </a:t>
            </a:r>
            <a:r>
              <a:rPr lang="en-US" b="1" dirty="0" smtClean="0"/>
              <a:t>option”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1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785161"/>
              </p:ext>
            </p:extLst>
          </p:nvPr>
        </p:nvGraphicFramePr>
        <p:xfrm>
          <a:off x="457200" y="1600200"/>
          <a:ext cx="8229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532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 principle of LMP-G asserts </a:t>
                      </a:r>
                      <a:r>
                        <a:rPr lang="en-US" u="none" dirty="0" smtClean="0"/>
                        <a:t>that </a:t>
                      </a:r>
                      <a:r>
                        <a:rPr lang="en-US" u="none" dirty="0" smtClean="0"/>
                        <a:t>Load should </a:t>
                      </a:r>
                      <a:r>
                        <a:rPr lang="en-US" dirty="0" smtClean="0"/>
                        <a:t>not receive financial benefit more than once for providing </a:t>
                      </a:r>
                      <a:r>
                        <a:rPr lang="en-US" dirty="0" smtClean="0"/>
                        <a:t>demand </a:t>
                      </a:r>
                      <a:r>
                        <a:rPr lang="en-US" dirty="0" smtClean="0"/>
                        <a:t>response (i.e. double payments).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LMP-G cannot be enforced at </a:t>
                      </a:r>
                      <a:r>
                        <a:rPr lang="en-US" u="none" dirty="0" smtClean="0"/>
                        <a:t>the customer level.</a:t>
                      </a:r>
                      <a:r>
                        <a:rPr lang="en-US" u="none" baseline="0" dirty="0" smtClean="0"/>
                        <a:t>  Rather, </a:t>
                      </a:r>
                      <a:r>
                        <a:rPr lang="en-US" dirty="0" smtClean="0"/>
                        <a:t>incentives should be provided at the wholesale</a:t>
                      </a:r>
                      <a:r>
                        <a:rPr lang="en-US" baseline="0" dirty="0" smtClean="0"/>
                        <a:t> market level with the understanding that competitive retail market forces will cause the incentives to </a:t>
                      </a:r>
                      <a:r>
                        <a:rPr lang="en-US" dirty="0" smtClean="0"/>
                        <a:t>trickle down to customers and fulfill the principle of LMP-G.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Neither </a:t>
                      </a:r>
                      <a:r>
                        <a:rPr lang="en-US" dirty="0" smtClean="0"/>
                        <a:t>Bid-to-Buy, LMP-VG </a:t>
                      </a:r>
                      <a:r>
                        <a:rPr lang="en-US" dirty="0" smtClean="0"/>
                        <a:t>nor LMP-Proxy $G can guarantee that every DR customer</a:t>
                      </a:r>
                      <a:r>
                        <a:rPr lang="en-US" baseline="0" dirty="0" smtClean="0"/>
                        <a:t> will</a:t>
                      </a:r>
                      <a:r>
                        <a:rPr lang="en-US" dirty="0" smtClean="0"/>
                        <a:t> not receive double payments.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548322"/>
              </p:ext>
            </p:extLst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ERCOT can </a:t>
                      </a:r>
                      <a:r>
                        <a:rPr lang="en-US" dirty="0" smtClean="0"/>
                        <a:t>settle an </a:t>
                      </a:r>
                      <a:r>
                        <a:rPr lang="en-US" dirty="0" smtClean="0"/>
                        <a:t>LSE/REP QSE for energy not </a:t>
                      </a:r>
                      <a:r>
                        <a:rPr lang="en-US" dirty="0" smtClean="0"/>
                        <a:t>consumed and pay a Proxy $G value for that energy (</a:t>
                      </a:r>
                      <a:r>
                        <a:rPr lang="en-US" baseline="0" dirty="0" smtClean="0"/>
                        <a:t>UFE </a:t>
                      </a:r>
                      <a:r>
                        <a:rPr lang="en-US" baseline="0" dirty="0" smtClean="0"/>
                        <a:t>and T&amp;D Loss methodologies may be </a:t>
                      </a:r>
                      <a:r>
                        <a:rPr lang="en-US" baseline="0" dirty="0" smtClean="0"/>
                        <a:t>precedent)</a:t>
                      </a:r>
                      <a:r>
                        <a:rPr lang="en-US" dirty="0" smtClean="0"/>
                        <a:t>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baseline="0" dirty="0" smtClean="0">
                          <a:solidFill>
                            <a:schemeClr val="tx1"/>
                          </a:solidFill>
                        </a:rPr>
                        <a:t>Consensus; may require PUCT Action</a:t>
                      </a:r>
                      <a:endParaRPr lang="en-US" strike="noStrike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LSE/REP cannot bill a customer for energy not consumed without</a:t>
                      </a:r>
                      <a:r>
                        <a:rPr lang="en-US" baseline="0" dirty="0" smtClean="0"/>
                        <a:t> changes to PURA or PUCT Substantive Rules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baseline="0" dirty="0" smtClean="0">
                          <a:solidFill>
                            <a:schemeClr val="tx1"/>
                          </a:solidFill>
                        </a:rPr>
                        <a:t>Requires Leg/PUCT Action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track customer </a:t>
                      </a:r>
                      <a:r>
                        <a:rPr lang="en-US" dirty="0" smtClean="0"/>
                        <a:t>switches, rectify inadvertent switches, </a:t>
                      </a:r>
                      <a:r>
                        <a:rPr lang="en-US" dirty="0" smtClean="0"/>
                        <a:t>and notify both REP of Record and DR QSE.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baseline="0" dirty="0" smtClean="0">
                          <a:solidFill>
                            <a:schemeClr val="tx1"/>
                          </a:solidFill>
                        </a:rPr>
                        <a:t>Requires PUCT Action</a:t>
                      </a:r>
                      <a:endParaRPr lang="en-US" strike="noStrike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REPs</a:t>
                      </a:r>
                      <a:r>
                        <a:rPr lang="en-US" baseline="0" dirty="0" smtClean="0"/>
                        <a:t> must have</a:t>
                      </a:r>
                      <a:r>
                        <a:rPr lang="en-US" dirty="0" smtClean="0"/>
                        <a:t> ability to charge an early termination fee if customer switches to DR QSE.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baseline="0" dirty="0" smtClean="0">
                          <a:solidFill>
                            <a:schemeClr val="tx1"/>
                          </a:solidFill>
                        </a:rPr>
                        <a:t>Requires PUCT Action</a:t>
                      </a:r>
                      <a:endParaRPr lang="en-US" strike="noStrike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</a:t>
                      </a:r>
                      <a:r>
                        <a:rPr lang="en-US" baseline="0" dirty="0" smtClean="0"/>
                        <a:t> define </a:t>
                      </a:r>
                      <a:r>
                        <a:rPr lang="en-US" dirty="0" smtClean="0"/>
                        <a:t>what will happen to a customer’s rate plan when customer joins a DR QSE, if the current retail service plan with the</a:t>
                      </a:r>
                      <a:r>
                        <a:rPr lang="en-US" baseline="0" dirty="0" smtClean="0"/>
                        <a:t> REP</a:t>
                      </a:r>
                      <a:r>
                        <a:rPr lang="en-US" dirty="0" smtClean="0"/>
                        <a:t> includes an incentive tied to DR capability.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baseline="0" dirty="0" smtClean="0">
                          <a:solidFill>
                            <a:schemeClr val="tx1"/>
                          </a:solidFill>
                        </a:rPr>
                        <a:t>Requires PUCT Action</a:t>
                      </a:r>
                      <a:endParaRPr lang="en-US" strike="noStrike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6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7313807"/>
              </p:ext>
            </p:extLst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LSEs/REPs and DR QSEs should operate with comparable, equitable, and reasonable rules.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detail the mechanics of switch administration.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govern customer engagement and recruitment.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define consumer protection, including right of rescission and privacy of proprietary customer information.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track, validate, and contest (if erroneous) customer switching (e.g. from a REP DR program to a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Party).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define requirements and information disclosures to residential and small commercial </a:t>
                      </a:r>
                      <a:r>
                        <a:rPr lang="en-US" dirty="0" smtClean="0"/>
                        <a:t>customers (similar</a:t>
                      </a:r>
                      <a:r>
                        <a:rPr lang="en-US" baseline="0" dirty="0" smtClean="0"/>
                        <a:t> to Electricity Facts Label)</a:t>
                      </a:r>
                      <a:r>
                        <a:rPr lang="en-US" dirty="0" smtClean="0"/>
                        <a:t>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1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46239"/>
              </p:ext>
            </p:extLst>
          </p:nvPr>
        </p:nvGraphicFramePr>
        <p:xfrm>
          <a:off x="457200" y="1600200"/>
          <a:ext cx="8229600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ERCOT Stakeholders should strive to implement market policies which allow loads to contribute to wholesale price </a:t>
                      </a:r>
                      <a:r>
                        <a:rPr lang="en-US" dirty="0" smtClean="0"/>
                        <a:t>formation via active participation in the Real Time Market.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Implementation of new market uplifts should be minimized.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The existing ORDC and Loads in SCED “bid to buy” market structures should be preserved.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 of implementation should be weighed against potential participation and market benefits.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LMP-Volumetric</a:t>
                      </a:r>
                      <a:r>
                        <a:rPr lang="en-US" baseline="0" dirty="0" smtClean="0"/>
                        <a:t> G should be implemented simultaneously with </a:t>
                      </a:r>
                      <a:r>
                        <a:rPr lang="en-US" dirty="0" smtClean="0"/>
                        <a:t>LMP-Proxy $G.  (Prioritizing</a:t>
                      </a:r>
                      <a:r>
                        <a:rPr lang="en-US" baseline="0" dirty="0" smtClean="0"/>
                        <a:t> Proxy $G implies preference for enabling residential participation over C&amp;I).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Consensus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need to be established</a:t>
                      </a:r>
                      <a:r>
                        <a:rPr lang="en-US" dirty="0" smtClean="0"/>
                        <a:t> to ensure DR QSEs are not participating with the same </a:t>
                      </a:r>
                      <a:r>
                        <a:rPr lang="en-US" dirty="0" smtClean="0"/>
                        <a:t>customers, similar to how switching</a:t>
                      </a:r>
                      <a:r>
                        <a:rPr lang="en-US" baseline="0" dirty="0" smtClean="0"/>
                        <a:t> rules prohibit </a:t>
                      </a:r>
                      <a:r>
                        <a:rPr lang="en-US" dirty="0" smtClean="0"/>
                        <a:t>REPs</a:t>
                      </a:r>
                      <a:r>
                        <a:rPr lang="en-US" baseline="0" dirty="0" smtClean="0"/>
                        <a:t> from participating with </a:t>
                      </a:r>
                      <a:r>
                        <a:rPr lang="en-US" baseline="0" dirty="0" smtClean="0"/>
                        <a:t>the same </a:t>
                      </a:r>
                      <a:r>
                        <a:rPr lang="en-US" baseline="0" dirty="0" smtClean="0"/>
                        <a:t>customers.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0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dirty="0" smtClean="0"/>
              <a:t>Following slides were not considered at 7/23 Subgroup meeting.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4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3955252"/>
              </p:ext>
            </p:extLst>
          </p:nvPr>
        </p:nvGraphicFramePr>
        <p:xfrm>
          <a:off x="457200" y="1600200"/>
          <a:ext cx="8229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Certain retail rates should disqualify a customer from participation</a:t>
                      </a:r>
                      <a:r>
                        <a:rPr lang="en-US" baseline="0" dirty="0" smtClean="0"/>
                        <a:t> in a DR QSE ALR.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 mechanism will need to be designed to enforce retail rate disqualification.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 default rate must be established that a REP will move</a:t>
                      </a:r>
                      <a:r>
                        <a:rPr lang="en-US" baseline="0" dirty="0" smtClean="0"/>
                        <a:t> a customer to if their rate is inconsistent with Proxy $G and they signed up with a DR QSE.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value of Proxy $G should be determined</a:t>
                      </a:r>
                      <a:r>
                        <a:rPr lang="en-US" baseline="0" dirty="0" smtClean="0"/>
                        <a:t> using the POLR rate structure.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LMP-G Policy Issues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838843"/>
              </p:ext>
            </p:extLst>
          </p:nvPr>
        </p:nvGraphicFramePr>
        <p:xfrm>
          <a:off x="457200" y="1600200"/>
          <a:ext cx="8229600" cy="458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5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Policy 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 DR Provider should become a new type of ERCOT Market Participant.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Consensus?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Customers should have a DR Provider of Record (DRPOR), similar to REP of Record.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Consensus?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adopted to prevent DR-blocker strategies by REPs</a:t>
                      </a:r>
                      <a:r>
                        <a:rPr lang="en-US" baseline="0" dirty="0" smtClean="0"/>
                        <a:t> and</a:t>
                      </a:r>
                      <a:r>
                        <a:rPr lang="en-US" dirty="0" smtClean="0"/>
                        <a:t> REP offer blocker strategies by DR QSEs.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</a:t>
                      </a:r>
                      <a:r>
                        <a:rPr lang="en-US" baseline="0" dirty="0" smtClean="0"/>
                        <a:t> established to resolve </a:t>
                      </a:r>
                      <a:r>
                        <a:rPr lang="en-US" dirty="0" smtClean="0"/>
                        <a:t>competing claims for DRPOR.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LSE/</a:t>
                      </a:r>
                      <a:r>
                        <a:rPr lang="en-US" dirty="0" smtClean="0"/>
                        <a:t>REP can be a DRPOR for another LSEs/REPs customers.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Rules must be established to manage DR QSE ALRs which contain</a:t>
                      </a:r>
                      <a:r>
                        <a:rPr lang="en-US" baseline="0" dirty="0" smtClean="0"/>
                        <a:t> customers from numerous </a:t>
                      </a:r>
                      <a:r>
                        <a:rPr lang="en-US" dirty="0" smtClean="0"/>
                        <a:t>LSEs/REPs</a:t>
                      </a:r>
                      <a:r>
                        <a:rPr lang="en-US" baseline="0" dirty="0" smtClean="0"/>
                        <a:t>, including maintaining minimum LSE/REP portfolio sizes within ALRs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Consensus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LSE/REP DRPOR (serves 100% of its ALR Load) should have the option of participating with either an Offer to Sell or a Bid to Buy.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Consensus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77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2395</TotalTime>
  <Words>1074</Words>
  <Application>Microsoft Office PowerPoint</Application>
  <PresentationFormat>On-screen Show (4:3)</PresentationFormat>
  <Paragraphs>127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LMP-G Policy Issues Matrix</vt:lpstr>
      <vt:lpstr>TAC Motion on LMP-G</vt:lpstr>
      <vt:lpstr>LMP-G Policy Issues Matrix</vt:lpstr>
      <vt:lpstr>LMP-G Policy Issues Matrix</vt:lpstr>
      <vt:lpstr>LMP-G Policy Issues Matrix</vt:lpstr>
      <vt:lpstr>LMP-G Policy Issues Matrix</vt:lpstr>
      <vt:lpstr>PowerPoint Presentation</vt:lpstr>
      <vt:lpstr>LMP-G Policy Issues Matrix</vt:lpstr>
      <vt:lpstr>LMP-G Policy Issues Matrix</vt:lpstr>
      <vt:lpstr>LMP-G Policy Issues Matrix</vt:lpstr>
      <vt:lpstr>LMP-G Policy Issues Matrix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 Motion on LMP-G</dc:title>
  <dc:creator>Barnes, Bill</dc:creator>
  <cp:lastModifiedBy>OCITF071715</cp:lastModifiedBy>
  <cp:revision>65</cp:revision>
  <dcterms:created xsi:type="dcterms:W3CDTF">2006-08-16T00:00:00Z</dcterms:created>
  <dcterms:modified xsi:type="dcterms:W3CDTF">2015-07-23T16:36:31Z</dcterms:modified>
</cp:coreProperties>
</file>