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292" r:id="rId2"/>
    <p:sldId id="256" r:id="rId3"/>
    <p:sldId id="290" r:id="rId4"/>
    <p:sldId id="291"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54" r:id="rId28"/>
    <p:sldId id="355" r:id="rId29"/>
    <p:sldId id="356" r:id="rId30"/>
    <p:sldId id="364" r:id="rId31"/>
    <p:sldId id="358" r:id="rId32"/>
    <p:sldId id="359" r:id="rId33"/>
    <p:sldId id="360" r:id="rId34"/>
    <p:sldId id="361" r:id="rId35"/>
    <p:sldId id="362" r:id="rId36"/>
    <p:sldId id="363"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50" r:id="rId55"/>
    <p:sldId id="351" r:id="rId56"/>
    <p:sldId id="352" r:id="rId57"/>
    <p:sldId id="353" r:id="rId58"/>
    <p:sldId id="324" r:id="rId59"/>
    <p:sldId id="325" r:id="rId60"/>
    <p:sldId id="326" r:id="rId61"/>
    <p:sldId id="327" r:id="rId62"/>
    <p:sldId id="328" r:id="rId63"/>
    <p:sldId id="329" r:id="rId64"/>
    <p:sldId id="330" r:id="rId65"/>
    <p:sldId id="331" r:id="rId6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A"/>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6" autoAdjust="0"/>
  </p:normalViewPr>
  <p:slideViewPr>
    <p:cSldViewPr>
      <p:cViewPr>
        <p:scale>
          <a:sx n="70" d="100"/>
          <a:sy n="70" d="100"/>
        </p:scale>
        <p:origin x="-312"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3D9D8229-B45E-41D8-AA1D-5A0A79317C10}" type="datetimeFigureOut">
              <a:rPr lang="en-US" smtClean="0"/>
              <a:pPr/>
              <a:t>7/23/2015</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78F4E4C0-566C-41B3-9AA0-AFC080F19838}" type="slidenum">
              <a:rPr lang="en-US" smtClean="0"/>
              <a:pPr/>
              <a:t>‹#›</a:t>
            </a:fld>
            <a:endParaRPr lang="en-US" dirty="0"/>
          </a:p>
        </p:txBody>
      </p:sp>
    </p:spTree>
    <p:extLst>
      <p:ext uri="{BB962C8B-B14F-4D97-AF65-F5344CB8AC3E}">
        <p14:creationId xmlns:p14="http://schemas.microsoft.com/office/powerpoint/2010/main" val="2861113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FBA0E349-0E8F-4349-9DA2-5D9965ACE522}" type="datetimeFigureOut">
              <a:rPr lang="en-US" smtClean="0"/>
              <a:t>7/23/2015</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31E6A6E-5217-464E-ADD0-14FD089461B1}" type="slidenum">
              <a:rPr lang="en-US" smtClean="0"/>
              <a:t>‹#›</a:t>
            </a:fld>
            <a:endParaRPr lang="en-US" dirty="0"/>
          </a:p>
        </p:txBody>
      </p:sp>
    </p:spTree>
    <p:extLst>
      <p:ext uri="{BB962C8B-B14F-4D97-AF65-F5344CB8AC3E}">
        <p14:creationId xmlns:p14="http://schemas.microsoft.com/office/powerpoint/2010/main" val="8248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6226" y="8838470"/>
            <a:ext cx="3042172" cy="465913"/>
          </a:xfrm>
          <a:prstGeom prst="rect">
            <a:avLst/>
          </a:prstGeom>
          <a:ln/>
        </p:spPr>
        <p:txBody>
          <a:bodyPr lIns="88496" tIns="44248" rIns="88496" bIns="44248"/>
          <a:lstStyle/>
          <a:p>
            <a:fld id="{F715A8E3-379F-4988-A8F6-6EFBF8778EC2}" type="slidenum">
              <a:rPr lang="en-US" altLang="en-US">
                <a:solidFill>
                  <a:prstClr val="black"/>
                </a:solidFill>
              </a:rPr>
              <a:pPr/>
              <a:t>11</a:t>
            </a:fld>
            <a:endParaRPr lang="en-US" altLang="en-US" dirty="0">
              <a:solidFill>
                <a:prstClr val="black"/>
              </a:solidFill>
            </a:endParaRPr>
          </a:p>
        </p:txBody>
      </p:sp>
      <p:sp>
        <p:nvSpPr>
          <p:cNvPr id="304130" name="Rectangle 2"/>
          <p:cNvSpPr>
            <a:spLocks noGrp="1" noRot="1" noChangeAspect="1" noChangeArrowheads="1" noTextEdit="1"/>
          </p:cNvSpPr>
          <p:nvPr>
            <p:ph type="sldImg"/>
          </p:nvPr>
        </p:nvSpPr>
        <p:spPr>
          <a:xfrm>
            <a:off x="1173163" y="687388"/>
            <a:ext cx="4678362" cy="3508375"/>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1E6A6E-5217-464E-ADD0-14FD089461B1}" type="slidenum">
              <a:rPr lang="en-US" smtClean="0"/>
              <a:t>28</a:t>
            </a:fld>
            <a:endParaRPr lang="en-US" dirty="0"/>
          </a:p>
        </p:txBody>
      </p:sp>
    </p:spTree>
    <p:extLst>
      <p:ext uri="{BB962C8B-B14F-4D97-AF65-F5344CB8AC3E}">
        <p14:creationId xmlns:p14="http://schemas.microsoft.com/office/powerpoint/2010/main" val="84476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9B6D8-0AC3-4AA6-BCD1-F72A1F87C5FD}" type="slidenum">
              <a:rPr lang="en-US" smtClean="0"/>
              <a:t>56</a:t>
            </a:fld>
            <a:endParaRPr lang="en-US" dirty="0"/>
          </a:p>
        </p:txBody>
      </p:sp>
    </p:spTree>
    <p:extLst>
      <p:ext uri="{BB962C8B-B14F-4D97-AF65-F5344CB8AC3E}">
        <p14:creationId xmlns:p14="http://schemas.microsoft.com/office/powerpoint/2010/main" val="391712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9731" eaLnBrk="0" hangingPunct="0">
              <a:defRPr sz="1600" b="1">
                <a:solidFill>
                  <a:schemeClr val="tx1"/>
                </a:solidFill>
                <a:latin typeface="Arial" pitchFamily="34" charset="0"/>
                <a:ea typeface="Osaka"/>
                <a:cs typeface="Osaka"/>
              </a:defRPr>
            </a:lvl1pPr>
            <a:lvl2pPr marL="743784" indent="-286070" algn="ctr" defTabSz="929731" eaLnBrk="0" hangingPunct="0">
              <a:defRPr sz="1600" b="1">
                <a:solidFill>
                  <a:schemeClr val="tx1"/>
                </a:solidFill>
                <a:latin typeface="Arial" pitchFamily="34" charset="0"/>
                <a:ea typeface="Osaka"/>
                <a:cs typeface="Osaka"/>
              </a:defRPr>
            </a:lvl2pPr>
            <a:lvl3pPr marL="1144283" indent="-228856" algn="ctr" defTabSz="929731" eaLnBrk="0" hangingPunct="0">
              <a:defRPr sz="1600" b="1">
                <a:solidFill>
                  <a:schemeClr val="tx1"/>
                </a:solidFill>
                <a:latin typeface="Arial" pitchFamily="34" charset="0"/>
                <a:ea typeface="Osaka"/>
                <a:cs typeface="Osaka"/>
              </a:defRPr>
            </a:lvl3pPr>
            <a:lvl4pPr marL="1601996" indent="-228856" algn="ctr" defTabSz="929731" eaLnBrk="0" hangingPunct="0">
              <a:defRPr sz="1600" b="1">
                <a:solidFill>
                  <a:schemeClr val="tx1"/>
                </a:solidFill>
                <a:latin typeface="Arial" pitchFamily="34" charset="0"/>
                <a:ea typeface="Osaka"/>
                <a:cs typeface="Osaka"/>
              </a:defRPr>
            </a:lvl4pPr>
            <a:lvl5pPr marL="2059709" indent="-228856" algn="ctr" defTabSz="929731" eaLnBrk="0" hangingPunct="0">
              <a:defRPr sz="1600" b="1">
                <a:solidFill>
                  <a:schemeClr val="tx1"/>
                </a:solidFill>
                <a:latin typeface="Arial" pitchFamily="34" charset="0"/>
                <a:ea typeface="Osaka"/>
                <a:cs typeface="Osaka"/>
              </a:defRPr>
            </a:lvl5pPr>
            <a:lvl6pPr marL="2517422"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6pPr>
            <a:lvl7pPr marL="2975135"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7pPr>
            <a:lvl8pPr marL="3432849"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8pPr>
            <a:lvl9pPr marL="3890561"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fld id="{B4781CB2-327A-40B7-9303-D68F1A5C1389}" type="slidenum">
              <a:rPr lang="en-US" altLang="en-US" sz="1300" b="0"/>
              <a:pPr algn="r" eaLnBrk="1" hangingPunct="1"/>
              <a:t>58</a:t>
            </a:fld>
            <a:endParaRPr lang="en-US" altLang="en-US" sz="1300"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9731" eaLnBrk="0" hangingPunct="0">
              <a:defRPr sz="1600" b="1">
                <a:solidFill>
                  <a:schemeClr val="tx1"/>
                </a:solidFill>
                <a:latin typeface="Arial" pitchFamily="34" charset="0"/>
                <a:ea typeface="Osaka"/>
                <a:cs typeface="Osaka"/>
              </a:defRPr>
            </a:lvl1pPr>
            <a:lvl2pPr marL="743784" indent="-286070" algn="ctr" defTabSz="929731" eaLnBrk="0" hangingPunct="0">
              <a:defRPr sz="1600" b="1">
                <a:solidFill>
                  <a:schemeClr val="tx1"/>
                </a:solidFill>
                <a:latin typeface="Arial" pitchFamily="34" charset="0"/>
                <a:ea typeface="Osaka"/>
                <a:cs typeface="Osaka"/>
              </a:defRPr>
            </a:lvl2pPr>
            <a:lvl3pPr marL="1144283" indent="-228856" algn="ctr" defTabSz="929731" eaLnBrk="0" hangingPunct="0">
              <a:defRPr sz="1600" b="1">
                <a:solidFill>
                  <a:schemeClr val="tx1"/>
                </a:solidFill>
                <a:latin typeface="Arial" pitchFamily="34" charset="0"/>
                <a:ea typeface="Osaka"/>
                <a:cs typeface="Osaka"/>
              </a:defRPr>
            </a:lvl3pPr>
            <a:lvl4pPr marL="1601996" indent="-228856" algn="ctr" defTabSz="929731" eaLnBrk="0" hangingPunct="0">
              <a:defRPr sz="1600" b="1">
                <a:solidFill>
                  <a:schemeClr val="tx1"/>
                </a:solidFill>
                <a:latin typeface="Arial" pitchFamily="34" charset="0"/>
                <a:ea typeface="Osaka"/>
                <a:cs typeface="Osaka"/>
              </a:defRPr>
            </a:lvl4pPr>
            <a:lvl5pPr marL="2059709" indent="-228856" algn="ctr" defTabSz="929731" eaLnBrk="0" hangingPunct="0">
              <a:defRPr sz="1600" b="1">
                <a:solidFill>
                  <a:schemeClr val="tx1"/>
                </a:solidFill>
                <a:latin typeface="Arial" pitchFamily="34" charset="0"/>
                <a:ea typeface="Osaka"/>
                <a:cs typeface="Osaka"/>
              </a:defRPr>
            </a:lvl5pPr>
            <a:lvl6pPr marL="2517422"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6pPr>
            <a:lvl7pPr marL="2975135"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7pPr>
            <a:lvl8pPr marL="3432849"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8pPr>
            <a:lvl9pPr marL="3890561"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fld id="{B4781CB2-327A-40B7-9303-D68F1A5C1389}" type="slidenum">
              <a:rPr lang="en-US" altLang="en-US" sz="1300" b="0"/>
              <a:pPr algn="r" eaLnBrk="1" hangingPunct="1"/>
              <a:t>63</a:t>
            </a:fld>
            <a:endParaRPr lang="en-US" altLang="en-US" sz="13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9731" eaLnBrk="0" hangingPunct="0">
              <a:defRPr sz="1600" b="1">
                <a:solidFill>
                  <a:schemeClr val="tx1"/>
                </a:solidFill>
                <a:latin typeface="Arial" pitchFamily="34" charset="0"/>
                <a:ea typeface="Osaka"/>
                <a:cs typeface="Osaka"/>
              </a:defRPr>
            </a:lvl1pPr>
            <a:lvl2pPr marL="743784" indent="-286070" algn="ctr" defTabSz="929731" eaLnBrk="0" hangingPunct="0">
              <a:defRPr sz="1600" b="1">
                <a:solidFill>
                  <a:schemeClr val="tx1"/>
                </a:solidFill>
                <a:latin typeface="Arial" pitchFamily="34" charset="0"/>
                <a:ea typeface="Osaka"/>
                <a:cs typeface="Osaka"/>
              </a:defRPr>
            </a:lvl2pPr>
            <a:lvl3pPr marL="1144283" indent="-228856" algn="ctr" defTabSz="929731" eaLnBrk="0" hangingPunct="0">
              <a:defRPr sz="1600" b="1">
                <a:solidFill>
                  <a:schemeClr val="tx1"/>
                </a:solidFill>
                <a:latin typeface="Arial" pitchFamily="34" charset="0"/>
                <a:ea typeface="Osaka"/>
                <a:cs typeface="Osaka"/>
              </a:defRPr>
            </a:lvl3pPr>
            <a:lvl4pPr marL="1601996" indent="-228856" algn="ctr" defTabSz="929731" eaLnBrk="0" hangingPunct="0">
              <a:defRPr sz="1600" b="1">
                <a:solidFill>
                  <a:schemeClr val="tx1"/>
                </a:solidFill>
                <a:latin typeface="Arial" pitchFamily="34" charset="0"/>
                <a:ea typeface="Osaka"/>
                <a:cs typeface="Osaka"/>
              </a:defRPr>
            </a:lvl4pPr>
            <a:lvl5pPr marL="2059709" indent="-228856" algn="ctr" defTabSz="929731" eaLnBrk="0" hangingPunct="0">
              <a:defRPr sz="1600" b="1">
                <a:solidFill>
                  <a:schemeClr val="tx1"/>
                </a:solidFill>
                <a:latin typeface="Arial" pitchFamily="34" charset="0"/>
                <a:ea typeface="Osaka"/>
                <a:cs typeface="Osaka"/>
              </a:defRPr>
            </a:lvl5pPr>
            <a:lvl6pPr marL="2517422"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6pPr>
            <a:lvl7pPr marL="2975135"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7pPr>
            <a:lvl8pPr marL="3432849"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8pPr>
            <a:lvl9pPr marL="3890561"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fld id="{B4781CB2-327A-40B7-9303-D68F1A5C1389}" type="slidenum">
              <a:rPr lang="en-US" altLang="en-US" sz="1300" b="0"/>
              <a:pPr algn="r" eaLnBrk="1" hangingPunct="1"/>
              <a:t>64</a:t>
            </a:fld>
            <a:endParaRPr lang="en-US" altLang="en-US" sz="13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eaLnBrk="1" hangingPunct="1">
              <a:defRPr/>
            </a:pP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9731" eaLnBrk="0" hangingPunct="0">
              <a:defRPr sz="1600" b="1">
                <a:solidFill>
                  <a:schemeClr val="tx1"/>
                </a:solidFill>
                <a:latin typeface="Arial" pitchFamily="34" charset="0"/>
                <a:ea typeface="Osaka"/>
                <a:cs typeface="Osaka"/>
              </a:defRPr>
            </a:lvl1pPr>
            <a:lvl2pPr marL="743784" indent="-286070" algn="ctr" defTabSz="929731" eaLnBrk="0" hangingPunct="0">
              <a:defRPr sz="1600" b="1">
                <a:solidFill>
                  <a:schemeClr val="tx1"/>
                </a:solidFill>
                <a:latin typeface="Arial" pitchFamily="34" charset="0"/>
                <a:ea typeface="Osaka"/>
                <a:cs typeface="Osaka"/>
              </a:defRPr>
            </a:lvl2pPr>
            <a:lvl3pPr marL="1144283" indent="-228856" algn="ctr" defTabSz="929731" eaLnBrk="0" hangingPunct="0">
              <a:defRPr sz="1600" b="1">
                <a:solidFill>
                  <a:schemeClr val="tx1"/>
                </a:solidFill>
                <a:latin typeface="Arial" pitchFamily="34" charset="0"/>
                <a:ea typeface="Osaka"/>
                <a:cs typeface="Osaka"/>
              </a:defRPr>
            </a:lvl3pPr>
            <a:lvl4pPr marL="1601996" indent="-228856" algn="ctr" defTabSz="929731" eaLnBrk="0" hangingPunct="0">
              <a:defRPr sz="1600" b="1">
                <a:solidFill>
                  <a:schemeClr val="tx1"/>
                </a:solidFill>
                <a:latin typeface="Arial" pitchFamily="34" charset="0"/>
                <a:ea typeface="Osaka"/>
                <a:cs typeface="Osaka"/>
              </a:defRPr>
            </a:lvl4pPr>
            <a:lvl5pPr marL="2059709" indent="-228856" algn="ctr" defTabSz="929731" eaLnBrk="0" hangingPunct="0">
              <a:defRPr sz="1600" b="1">
                <a:solidFill>
                  <a:schemeClr val="tx1"/>
                </a:solidFill>
                <a:latin typeface="Arial" pitchFamily="34" charset="0"/>
                <a:ea typeface="Osaka"/>
                <a:cs typeface="Osaka"/>
              </a:defRPr>
            </a:lvl5pPr>
            <a:lvl6pPr marL="2517422"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6pPr>
            <a:lvl7pPr marL="2975135"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7pPr>
            <a:lvl8pPr marL="3432849"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8pPr>
            <a:lvl9pPr marL="3890561" indent="-228856" algn="ctr" defTabSz="929731"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fld id="{B4781CB2-327A-40B7-9303-D68F1A5C1389}" type="slidenum">
              <a:rPr lang="en-US" altLang="en-US" sz="1300" b="0"/>
              <a:pPr algn="r" eaLnBrk="1" hangingPunct="1"/>
              <a:t>65</a:t>
            </a:fld>
            <a:endParaRPr lang="en-US" altLang="en-US" sz="1300" b="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90601"/>
            <a:ext cx="7391400" cy="1904999"/>
          </a:xfrm>
        </p:spPr>
        <p:txBody>
          <a:bodyPr>
            <a:normAutofit/>
          </a:bodyPr>
          <a:lstStyle>
            <a:lvl1pPr algn="l">
              <a:defRPr sz="5200" b="1">
                <a:effectLst>
                  <a:outerShdw blurRad="38100" dist="38100" dir="2700000" algn="tl">
                    <a:srgbClr val="000000">
                      <a:alpha val="43137"/>
                    </a:srgbClr>
                  </a:outerShdw>
                </a:effectLst>
                <a:latin typeface="Cambr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600200" y="3048000"/>
            <a:ext cx="7391400" cy="1447800"/>
          </a:xfrm>
        </p:spPr>
        <p:txBody>
          <a:bodyPr>
            <a:normAutofit/>
          </a:bodyPr>
          <a:lstStyle>
            <a:lvl1pPr marL="0" indent="0" algn="l">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FBB41B-201F-4EED-A388-D53A315861E0}" type="datetime1">
              <a:rPr lang="en-US" smtClean="0"/>
              <a:t>7/23/2015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44734-EED9-4E95-8605-F304C3A682C0}" type="slidenum">
              <a:rPr lang="en-US" smtClean="0"/>
              <a:pPr/>
              <a:t>‹#›</a:t>
            </a:fld>
            <a:endParaRPr lang="en-US" dirty="0"/>
          </a:p>
        </p:txBody>
      </p:sp>
      <p:pic>
        <p:nvPicPr>
          <p:cNvPr id="7" name="Picture 7" descr="TexasFlag"/>
          <p:cNvPicPr>
            <a:picLocks noChangeAspect="1" noChangeArrowheads="1"/>
          </p:cNvPicPr>
          <p:nvPr userDrawn="1"/>
        </p:nvPicPr>
        <p:blipFill>
          <a:blip r:embed="rId2" cstate="print"/>
          <a:srcRect/>
          <a:stretch>
            <a:fillRect/>
          </a:stretch>
        </p:blipFill>
        <p:spPr bwMode="auto">
          <a:xfrm>
            <a:off x="0" y="0"/>
            <a:ext cx="1447800" cy="6858000"/>
          </a:xfrm>
          <a:prstGeom prst="rect">
            <a:avLst/>
          </a:prstGeom>
          <a:noFill/>
        </p:spPr>
      </p:pic>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620000" cy="1143000"/>
          </a:xfrm>
        </p:spPr>
        <p:txBody>
          <a:bodyPr/>
          <a:lstStyle>
            <a:lvl1pPr algn="l">
              <a:defRPr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295400" y="1600200"/>
            <a:ext cx="7696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8BC97E-70DD-467D-ACCF-2200BBC2C9DA}" type="datetime1">
              <a:rPr lang="en-US" smtClean="0"/>
              <a:t>7/23/2015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44734-EED9-4E95-8605-F304C3A682C0}" type="slidenum">
              <a:rPr lang="en-US" smtClean="0"/>
              <a:pPr/>
              <a:t>‹#›</a:t>
            </a:fld>
            <a:endParaRPr lang="en-US" dirty="0"/>
          </a:p>
        </p:txBody>
      </p:sp>
      <p:pic>
        <p:nvPicPr>
          <p:cNvPr id="7" name="Picture 7" descr="TexasFlag"/>
          <p:cNvPicPr>
            <a:picLocks noChangeAspect="1" noChangeArrowheads="1"/>
          </p:cNvPicPr>
          <p:nvPr userDrawn="1"/>
        </p:nvPicPr>
        <p:blipFill>
          <a:blip r:embed="rId2" cstate="print"/>
          <a:srcRect/>
          <a:stretch>
            <a:fillRect/>
          </a:stretch>
        </p:blipFill>
        <p:spPr bwMode="auto">
          <a:xfrm>
            <a:off x="-228600" y="0"/>
            <a:ext cx="1447800" cy="6858000"/>
          </a:xfrm>
          <a:prstGeom prst="rect">
            <a:avLst/>
          </a:prstGeom>
          <a:noFill/>
        </p:spPr>
      </p:pic>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lstStyle>
            <a:lvl1pPr algn="l">
              <a:defRPr b="1">
                <a:latin typeface="Cambria"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954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40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BC409D-7494-49DC-A16E-4B2D42693D00}" type="datetime1">
              <a:rPr lang="en-US" smtClean="0"/>
              <a:t>7/23/2015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44734-EED9-4E95-8605-F304C3A682C0}" type="slidenum">
              <a:rPr lang="en-US" smtClean="0"/>
              <a:pPr/>
              <a:t>‹#›</a:t>
            </a:fld>
            <a:endParaRPr lang="en-US" dirty="0"/>
          </a:p>
        </p:txBody>
      </p:sp>
      <p:pic>
        <p:nvPicPr>
          <p:cNvPr id="8" name="Picture 7" descr="TexasFlag"/>
          <p:cNvPicPr>
            <a:picLocks noChangeAspect="1" noChangeArrowheads="1"/>
          </p:cNvPicPr>
          <p:nvPr userDrawn="1"/>
        </p:nvPicPr>
        <p:blipFill>
          <a:blip r:embed="rId2" cstate="print"/>
          <a:srcRect/>
          <a:stretch>
            <a:fillRect/>
          </a:stretch>
        </p:blipFill>
        <p:spPr bwMode="auto">
          <a:xfrm>
            <a:off x="-228600" y="0"/>
            <a:ext cx="1447800" cy="6858000"/>
          </a:xfrm>
          <a:prstGeom prst="rect">
            <a:avLst/>
          </a:prstGeom>
          <a:noFill/>
        </p:spPr>
      </p:pic>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1143000"/>
          </a:xfrm>
        </p:spPr>
        <p:txBody>
          <a:bodyPr/>
          <a:lstStyle>
            <a:lvl1pPr algn="l">
              <a:defRPr b="1">
                <a:latin typeface="Cambria"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B2B437-8448-4E40-AAD0-9DE08559F1D4}" type="datetime1">
              <a:rPr lang="en-US" smtClean="0"/>
              <a:t>7/23/2015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44734-EED9-4E95-8605-F304C3A682C0}" type="slidenum">
              <a:rPr lang="en-US" smtClean="0"/>
              <a:pPr/>
              <a:t>‹#›</a:t>
            </a:fld>
            <a:endParaRPr lang="en-US" dirty="0"/>
          </a:p>
        </p:txBody>
      </p:sp>
      <p:pic>
        <p:nvPicPr>
          <p:cNvPr id="6" name="Picture 5" descr="TexasFlag"/>
          <p:cNvPicPr>
            <a:picLocks noChangeAspect="1" noChangeArrowheads="1"/>
          </p:cNvPicPr>
          <p:nvPr userDrawn="1"/>
        </p:nvPicPr>
        <p:blipFill>
          <a:blip r:embed="rId2" cstate="print"/>
          <a:srcRect/>
          <a:stretch>
            <a:fillRect/>
          </a:stretch>
        </p:blipFill>
        <p:spPr bwMode="auto">
          <a:xfrm>
            <a:off x="-228600" y="0"/>
            <a:ext cx="1447800" cy="6858000"/>
          </a:xfrm>
          <a:prstGeom prst="rect">
            <a:avLst/>
          </a:prstGeom>
          <a:noFill/>
        </p:spPr>
      </p:pic>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0F1A7-7876-4285-82FA-89F6FB3C5135}" type="datetime1">
              <a:rPr lang="en-US" smtClean="0"/>
              <a:t>7/23/2015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a:t>
            </a:fld>
            <a:endParaRPr lang="en-US" dirty="0"/>
          </a:p>
        </p:txBody>
      </p:sp>
      <p:pic>
        <p:nvPicPr>
          <p:cNvPr id="5" name="Picture 4" descr="TexasFlag"/>
          <p:cNvPicPr>
            <a:picLocks noChangeAspect="1" noChangeArrowheads="1"/>
          </p:cNvPicPr>
          <p:nvPr userDrawn="1"/>
        </p:nvPicPr>
        <p:blipFill>
          <a:blip r:embed="rId2" cstate="print"/>
          <a:srcRect/>
          <a:stretch>
            <a:fillRect/>
          </a:stretch>
        </p:blipFill>
        <p:spPr bwMode="auto">
          <a:xfrm>
            <a:off x="-228600" y="0"/>
            <a:ext cx="1447800" cy="6858000"/>
          </a:xfrm>
          <a:prstGeom prst="rect">
            <a:avLst/>
          </a:prstGeom>
          <a:noFill/>
        </p:spPr>
      </p:pic>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99"/>
            </a:gs>
            <a:gs pos="100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89A2C-1D33-4D68-8135-1811C823971F}" type="datetime1">
              <a:rPr lang="en-US" smtClean="0"/>
              <a:t>7/23/2015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44734-EED9-4E95-8605-F304C3A682C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spd="med">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1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7.wmf"/><Relationship Id="rId12" Type="http://schemas.openxmlformats.org/officeDocument/2006/relationships/oleObject" Target="../embeddings/oleObject5.bin"/><Relationship Id="rId17" Type="http://schemas.openxmlformats.org/officeDocument/2006/relationships/image" Target="../media/image14.png"/><Relationship Id="rId2" Type="http://schemas.openxmlformats.org/officeDocument/2006/relationships/slideLayout" Target="../slideLayouts/slideLayout5.xml"/><Relationship Id="rId16" Type="http://schemas.openxmlformats.org/officeDocument/2006/relationships/image" Target="../media/image13.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2.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 Id="rId1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puc.texas.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uc.texas.gov/agency/rulesnlaws/subrules/electric/Electric.aspx" TargetMode="External"/><Relationship Id="rId2" Type="http://schemas.openxmlformats.org/officeDocument/2006/relationships/hyperlink" Target="https://www.puc.texas.gov/agency/rulesnlaws/statutes/Pura11.pdf" TargetMode="External"/><Relationship Id="rId1" Type="http://schemas.openxmlformats.org/officeDocument/2006/relationships/slideLayout" Target="../slideLayouts/slideLayout2.xml"/><Relationship Id="rId4" Type="http://schemas.openxmlformats.org/officeDocument/2006/relationships/hyperlink" Target="http://www.puc.texas.gov/industry/electric/rat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rcot.com/content/committees/board/tac/rms/amwg/keydocs/2013/AMWG_Change_Request_Form.doc" TargetMode="External"/><Relationship Id="rId2" Type="http://schemas.openxmlformats.org/officeDocument/2006/relationships/hyperlink" Target="http://www.ercot.com/content/committees/board/tac/rms/amwg/keydocs/2013/AMWG_Issue_Tracking_Request_Form.doc" TargetMode="External"/><Relationship Id="rId1" Type="http://schemas.openxmlformats.org/officeDocument/2006/relationships/slideLayout" Target="../slideLayouts/slideLayout2.xml"/><Relationship Id="rId4" Type="http://schemas.openxmlformats.org/officeDocument/2006/relationships/hyperlink" Target="http://www.ercot.com/content/wcm/key_documents_lists/55949/SMT_AMWG_Status_Update_6_16_2015v1.pptx"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pplelectric.com/~/media/pplelectric/at%20your%20service/docs/general-supplier-reference-information/2014supplierconference.pdf?la=en"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image" Target="../media/image2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391400" cy="2209799"/>
          </a:xfrm>
          <a:ln>
            <a:noFill/>
          </a:ln>
        </p:spPr>
        <p:txBody>
          <a:bodyPr>
            <a:noAutofit/>
          </a:bodyPr>
          <a:lstStyle/>
          <a:p>
            <a:r>
              <a:rPr lang="en-US" sz="4400" dirty="0" smtClean="0">
                <a:effectLst/>
              </a:rPr>
              <a:t>Antitrust Admonition</a:t>
            </a:r>
            <a:endParaRPr lang="en-US" sz="4400" b="1" dirty="0"/>
          </a:p>
        </p:txBody>
      </p:sp>
      <p:sp>
        <p:nvSpPr>
          <p:cNvPr id="3" name="Subtitle 2"/>
          <p:cNvSpPr>
            <a:spLocks noGrp="1"/>
          </p:cNvSpPr>
          <p:nvPr>
            <p:ph type="subTitle" idx="1"/>
          </p:nvPr>
        </p:nvSpPr>
        <p:spPr>
          <a:xfrm>
            <a:off x="1828800" y="2819400"/>
            <a:ext cx="7157987" cy="2590800"/>
          </a:xfrm>
          <a:ln>
            <a:noFill/>
          </a:ln>
        </p:spPr>
        <p:txBody>
          <a:bodyPr>
            <a:normAutofit/>
          </a:bodyPr>
          <a:lstStyle/>
          <a:p>
            <a:pPr algn="l"/>
            <a:r>
              <a:rPr lang="en-US" sz="2800" dirty="0" smtClean="0">
                <a:solidFill>
                  <a:schemeClr val="tx1"/>
                </a:solidFill>
              </a:rPr>
              <a:t>Kathy Scott </a:t>
            </a:r>
          </a:p>
          <a:p>
            <a:pPr algn="l"/>
            <a:r>
              <a:rPr lang="en-US" sz="2800" dirty="0" smtClean="0">
                <a:solidFill>
                  <a:schemeClr val="tx1"/>
                </a:solidFill>
              </a:rPr>
              <a:t>July 23, 2015 </a:t>
            </a:r>
            <a:endParaRPr lang="en-US" sz="2800" dirty="0">
              <a:solidFill>
                <a:schemeClr val="tx1"/>
              </a:solidFill>
            </a:endParaRPr>
          </a:p>
        </p:txBody>
      </p:sp>
    </p:spTree>
    <p:extLst>
      <p:ext uri="{BB962C8B-B14F-4D97-AF65-F5344CB8AC3E}">
        <p14:creationId xmlns:p14="http://schemas.microsoft.com/office/powerpoint/2010/main" val="780023723"/>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143000"/>
          </a:xfrm>
        </p:spPr>
        <p:txBody>
          <a:bodyPr>
            <a:normAutofit/>
          </a:bodyPr>
          <a:lstStyle/>
          <a:p>
            <a:r>
              <a:rPr lang="en-US" sz="2800" dirty="0" smtClean="0"/>
              <a:t>ERCOT  Market Design (Retail)</a:t>
            </a:r>
            <a:endParaRPr lang="en-US" sz="2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10</a:t>
            </a:fld>
            <a:endParaRPr lang="en-US" dirty="0"/>
          </a:p>
        </p:txBody>
      </p:sp>
      <p:grpSp>
        <p:nvGrpSpPr>
          <p:cNvPr id="5" name="Group 1"/>
          <p:cNvGrpSpPr>
            <a:grpSpLocks/>
          </p:cNvGrpSpPr>
          <p:nvPr/>
        </p:nvGrpSpPr>
        <p:grpSpPr bwMode="auto">
          <a:xfrm>
            <a:off x="1098926" y="1524000"/>
            <a:ext cx="8045074" cy="5105400"/>
            <a:chOff x="228600" y="1219200"/>
            <a:chExt cx="8148638" cy="5562600"/>
          </a:xfrm>
        </p:grpSpPr>
        <p:pic>
          <p:nvPicPr>
            <p:cNvPr id="6" name="Picture 2" descr="C:\Documents and Settings\naomiu\Desktop\ERCOT 2009\Project Deliverables\Graphics\Nodal 101 Graphics\relationships\all nodal relationships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81486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2"/>
            <p:cNvGrpSpPr>
              <a:grpSpLocks/>
            </p:cNvGrpSpPr>
            <p:nvPr/>
          </p:nvGrpSpPr>
          <p:grpSpPr bwMode="auto">
            <a:xfrm>
              <a:off x="762000" y="2209800"/>
              <a:ext cx="4495800" cy="609600"/>
              <a:chOff x="762000" y="2209800"/>
              <a:chExt cx="4495800" cy="609600"/>
            </a:xfrm>
          </p:grpSpPr>
          <p:cxnSp>
            <p:nvCxnSpPr>
              <p:cNvPr id="23" name="Straight Connector 22"/>
              <p:cNvCxnSpPr/>
              <p:nvPr/>
            </p:nvCxnSpPr>
            <p:spPr>
              <a:xfrm>
                <a:off x="762000" y="2362200"/>
                <a:ext cx="0" cy="457200"/>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62000" y="2209800"/>
                <a:ext cx="2590800" cy="1524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52800" y="2209800"/>
                <a:ext cx="1905000" cy="1524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57800" y="2346325"/>
                <a:ext cx="0" cy="47307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grpSp>
        <p:grpSp>
          <p:nvGrpSpPr>
            <p:cNvPr id="8" name="Group 54"/>
            <p:cNvGrpSpPr>
              <a:grpSpLocks/>
            </p:cNvGrpSpPr>
            <p:nvPr/>
          </p:nvGrpSpPr>
          <p:grpSpPr bwMode="auto">
            <a:xfrm>
              <a:off x="1219200" y="3429261"/>
              <a:ext cx="4114800" cy="2301614"/>
              <a:chOff x="1219200" y="3429261"/>
              <a:chExt cx="4114800" cy="2301614"/>
            </a:xfrm>
          </p:grpSpPr>
          <p:cxnSp>
            <p:nvCxnSpPr>
              <p:cNvPr id="20" name="Straight Connector 19"/>
              <p:cNvCxnSpPr/>
              <p:nvPr/>
            </p:nvCxnSpPr>
            <p:spPr>
              <a:xfrm>
                <a:off x="1219200" y="3429000"/>
                <a:ext cx="0" cy="1447800"/>
              </a:xfrm>
              <a:prstGeom prst="line">
                <a:avLst/>
              </a:prstGeom>
              <a:ln w="50800">
                <a:headEnd type="stealt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19200" y="4876800"/>
                <a:ext cx="3200400" cy="762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4419600" y="5524500"/>
                <a:ext cx="914400" cy="206375"/>
              </a:xfrm>
              <a:custGeom>
                <a:avLst/>
                <a:gdLst>
                  <a:gd name="connsiteX0" fmla="*/ 0 w 1104900"/>
                  <a:gd name="connsiteY0" fmla="*/ 114300 h 207107"/>
                  <a:gd name="connsiteX1" fmla="*/ 596900 w 1104900"/>
                  <a:gd name="connsiteY1" fmla="*/ 203200 h 207107"/>
                  <a:gd name="connsiteX2" fmla="*/ 1104900 w 1104900"/>
                  <a:gd name="connsiteY2" fmla="*/ 0 h 207107"/>
                </a:gdLst>
                <a:ahLst/>
                <a:cxnLst>
                  <a:cxn ang="0">
                    <a:pos x="connsiteX0" y="connsiteY0"/>
                  </a:cxn>
                  <a:cxn ang="0">
                    <a:pos x="connsiteX1" y="connsiteY1"/>
                  </a:cxn>
                  <a:cxn ang="0">
                    <a:pos x="connsiteX2" y="connsiteY2"/>
                  </a:cxn>
                </a:cxnLst>
                <a:rect l="l" t="t" r="r" b="b"/>
                <a:pathLst>
                  <a:path w="1104900" h="207107">
                    <a:moveTo>
                      <a:pt x="0" y="114300"/>
                    </a:moveTo>
                    <a:cubicBezTo>
                      <a:pt x="206375" y="168275"/>
                      <a:pt x="412750" y="222250"/>
                      <a:pt x="596900" y="203200"/>
                    </a:cubicBezTo>
                    <a:cubicBezTo>
                      <a:pt x="781050" y="184150"/>
                      <a:pt x="1024467" y="33867"/>
                      <a:pt x="1104900" y="0"/>
                    </a:cubicBezTo>
                  </a:path>
                </a:pathLst>
              </a:custGeom>
              <a:noFill/>
              <a:ln w="50800">
                <a:solidFill>
                  <a:schemeClr val="accent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9" name="Group 51"/>
            <p:cNvGrpSpPr>
              <a:grpSpLocks/>
            </p:cNvGrpSpPr>
            <p:nvPr/>
          </p:nvGrpSpPr>
          <p:grpSpPr bwMode="auto">
            <a:xfrm>
              <a:off x="5791200" y="3683000"/>
              <a:ext cx="880325" cy="1171575"/>
              <a:chOff x="5791200" y="3683000"/>
              <a:chExt cx="880325" cy="1171575"/>
            </a:xfrm>
          </p:grpSpPr>
          <p:cxnSp>
            <p:nvCxnSpPr>
              <p:cNvPr id="16" name="Straight Connector 15"/>
              <p:cNvCxnSpPr/>
              <p:nvPr/>
            </p:nvCxnSpPr>
            <p:spPr>
              <a:xfrm flipV="1">
                <a:off x="5791200" y="3683000"/>
                <a:ext cx="0" cy="431800"/>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91200" y="4102100"/>
                <a:ext cx="881063" cy="1460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369050" y="4495800"/>
                <a:ext cx="303213" cy="358775"/>
              </a:xfrm>
              <a:prstGeom prst="line">
                <a:avLst/>
              </a:prstGeom>
              <a:ln w="50800">
                <a:headEnd type="stealth"/>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672263" y="4248150"/>
                <a:ext cx="0" cy="247650"/>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10" name="TextBox 65"/>
            <p:cNvSpPr txBox="1">
              <a:spLocks noChangeArrowheads="1"/>
            </p:cNvSpPr>
            <p:nvPr/>
          </p:nvSpPr>
          <p:spPr bwMode="auto">
            <a:xfrm rot="21412861">
              <a:off x="1247018" y="2027701"/>
              <a:ext cx="171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prstClr val="black"/>
                  </a:solidFill>
                  <a:latin typeface="Arial Narrow" pitchFamily="34" charset="0"/>
                </a:rPr>
                <a:t>Retail </a:t>
              </a:r>
              <a:r>
                <a:rPr lang="en-US" sz="1400" b="1" dirty="0">
                  <a:solidFill>
                    <a:prstClr val="black"/>
                  </a:solidFill>
                  <a:latin typeface="Arial Narrow" pitchFamily="34" charset="0"/>
                </a:rPr>
                <a:t>Transactions</a:t>
              </a:r>
            </a:p>
          </p:txBody>
        </p:sp>
        <p:sp>
          <p:nvSpPr>
            <p:cNvPr id="11" name="TextBox 108"/>
            <p:cNvSpPr txBox="1">
              <a:spLocks noChangeArrowheads="1"/>
            </p:cNvSpPr>
            <p:nvPr/>
          </p:nvSpPr>
          <p:spPr bwMode="auto">
            <a:xfrm rot="783264">
              <a:off x="1803872" y="5087112"/>
              <a:ext cx="2880526" cy="30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dirty="0" smtClean="0">
                  <a:solidFill>
                    <a:prstClr val="black"/>
                  </a:solidFill>
                  <a:latin typeface="Arial Narrow" pitchFamily="34" charset="0"/>
                </a:rPr>
                <a:t>Point to Point Retail </a:t>
              </a:r>
              <a:r>
                <a:rPr lang="en-US" sz="1400" b="1" i="1" dirty="0">
                  <a:solidFill>
                    <a:prstClr val="black"/>
                  </a:solidFill>
                  <a:latin typeface="Arial Narrow" pitchFamily="34" charset="0"/>
                </a:rPr>
                <a:t>Transactions</a:t>
              </a:r>
            </a:p>
          </p:txBody>
        </p:sp>
        <p:sp>
          <p:nvSpPr>
            <p:cNvPr id="12" name="TextBox 109"/>
            <p:cNvSpPr txBox="1">
              <a:spLocks noChangeArrowheads="1"/>
            </p:cNvSpPr>
            <p:nvPr/>
          </p:nvSpPr>
          <p:spPr bwMode="auto">
            <a:xfrm rot="526163">
              <a:off x="5728437" y="3939137"/>
              <a:ext cx="171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a:solidFill>
                    <a:prstClr val="black"/>
                  </a:solidFill>
                  <a:latin typeface="Arial Narrow" pitchFamily="34" charset="0"/>
                </a:rPr>
                <a:t>Retail Transactions</a:t>
              </a:r>
            </a:p>
          </p:txBody>
        </p:sp>
        <p:sp>
          <p:nvSpPr>
            <p:cNvPr id="13" name="Rectangle 12"/>
            <p:cNvSpPr/>
            <p:nvPr/>
          </p:nvSpPr>
          <p:spPr bwMode="auto">
            <a:xfrm rot="657951">
              <a:off x="3248025" y="5581650"/>
              <a:ext cx="1016000" cy="1333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TextBox 113"/>
            <p:cNvSpPr txBox="1">
              <a:spLocks noChangeArrowheads="1"/>
            </p:cNvSpPr>
            <p:nvPr/>
          </p:nvSpPr>
          <p:spPr bwMode="auto">
            <a:xfrm rot="783264">
              <a:off x="775246" y="5370513"/>
              <a:ext cx="266121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i="1" dirty="0">
                  <a:solidFill>
                    <a:prstClr val="black"/>
                  </a:solidFill>
                  <a:latin typeface="Arial Narrow" pitchFamily="34" charset="0"/>
                </a:rPr>
                <a:t>Billing / Customer Service </a:t>
              </a:r>
            </a:p>
          </p:txBody>
        </p:sp>
        <p:sp>
          <p:nvSpPr>
            <p:cNvPr id="15" name="Freeform 14"/>
            <p:cNvSpPr/>
            <p:nvPr/>
          </p:nvSpPr>
          <p:spPr bwMode="auto">
            <a:xfrm rot="21257395">
              <a:off x="6394450" y="4749800"/>
              <a:ext cx="130175" cy="55563"/>
            </a:xfrm>
            <a:custGeom>
              <a:avLst/>
              <a:gdLst>
                <a:gd name="connsiteX0" fmla="*/ 0 w 130969"/>
                <a:gd name="connsiteY0" fmla="*/ 0 h 54769"/>
                <a:gd name="connsiteX1" fmla="*/ 11906 w 130969"/>
                <a:gd name="connsiteY1" fmla="*/ 7144 h 54769"/>
                <a:gd name="connsiteX2" fmla="*/ 19050 w 130969"/>
                <a:gd name="connsiteY2" fmla="*/ 11906 h 54769"/>
                <a:gd name="connsiteX3" fmla="*/ 33337 w 130969"/>
                <a:gd name="connsiteY3" fmla="*/ 16669 h 54769"/>
                <a:gd name="connsiteX4" fmla="*/ 40481 w 130969"/>
                <a:gd name="connsiteY4" fmla="*/ 21431 h 54769"/>
                <a:gd name="connsiteX5" fmla="*/ 57150 w 130969"/>
                <a:gd name="connsiteY5" fmla="*/ 26194 h 54769"/>
                <a:gd name="connsiteX6" fmla="*/ 64294 w 130969"/>
                <a:gd name="connsiteY6" fmla="*/ 30956 h 54769"/>
                <a:gd name="connsiteX7" fmla="*/ 73819 w 130969"/>
                <a:gd name="connsiteY7" fmla="*/ 33338 h 54769"/>
                <a:gd name="connsiteX8" fmla="*/ 90487 w 130969"/>
                <a:gd name="connsiteY8" fmla="*/ 38100 h 54769"/>
                <a:gd name="connsiteX9" fmla="*/ 104775 w 130969"/>
                <a:gd name="connsiteY9" fmla="*/ 45244 h 54769"/>
                <a:gd name="connsiteX10" fmla="*/ 111919 w 130969"/>
                <a:gd name="connsiteY10" fmla="*/ 50006 h 54769"/>
                <a:gd name="connsiteX11" fmla="*/ 123825 w 130969"/>
                <a:gd name="connsiteY11" fmla="*/ 52388 h 54769"/>
                <a:gd name="connsiteX12" fmla="*/ 130969 w 130969"/>
                <a:gd name="connsiteY12" fmla="*/ 54769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969" h="54769">
                  <a:moveTo>
                    <a:pt x="0" y="0"/>
                  </a:moveTo>
                  <a:cubicBezTo>
                    <a:pt x="3969" y="2381"/>
                    <a:pt x="7981" y="4691"/>
                    <a:pt x="11906" y="7144"/>
                  </a:cubicBezTo>
                  <a:cubicBezTo>
                    <a:pt x="14333" y="8661"/>
                    <a:pt x="16435" y="10744"/>
                    <a:pt x="19050" y="11906"/>
                  </a:cubicBezTo>
                  <a:cubicBezTo>
                    <a:pt x="23637" y="13945"/>
                    <a:pt x="29160" y="13885"/>
                    <a:pt x="33337" y="16669"/>
                  </a:cubicBezTo>
                  <a:cubicBezTo>
                    <a:pt x="35718" y="18256"/>
                    <a:pt x="37851" y="20304"/>
                    <a:pt x="40481" y="21431"/>
                  </a:cubicBezTo>
                  <a:cubicBezTo>
                    <a:pt x="51153" y="26005"/>
                    <a:pt x="47889" y="21564"/>
                    <a:pt x="57150" y="26194"/>
                  </a:cubicBezTo>
                  <a:cubicBezTo>
                    <a:pt x="59710" y="27474"/>
                    <a:pt x="61664" y="29829"/>
                    <a:pt x="64294" y="30956"/>
                  </a:cubicBezTo>
                  <a:cubicBezTo>
                    <a:pt x="67302" y="32245"/>
                    <a:pt x="70672" y="32439"/>
                    <a:pt x="73819" y="33338"/>
                  </a:cubicBezTo>
                  <a:cubicBezTo>
                    <a:pt x="97692" y="40160"/>
                    <a:pt x="60761" y="30669"/>
                    <a:pt x="90487" y="38100"/>
                  </a:cubicBezTo>
                  <a:cubicBezTo>
                    <a:pt x="110952" y="51744"/>
                    <a:pt x="85065" y="35390"/>
                    <a:pt x="104775" y="45244"/>
                  </a:cubicBezTo>
                  <a:cubicBezTo>
                    <a:pt x="107335" y="46524"/>
                    <a:pt x="109239" y="49001"/>
                    <a:pt x="111919" y="50006"/>
                  </a:cubicBezTo>
                  <a:cubicBezTo>
                    <a:pt x="115709" y="51427"/>
                    <a:pt x="119899" y="51406"/>
                    <a:pt x="123825" y="52388"/>
                  </a:cubicBezTo>
                  <a:cubicBezTo>
                    <a:pt x="126260" y="52997"/>
                    <a:pt x="130969" y="54769"/>
                    <a:pt x="130969" y="54769"/>
                  </a:cubicBezTo>
                </a:path>
              </a:pathLst>
            </a:cu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Tree>
    <p:extLst>
      <p:ext uri="{BB962C8B-B14F-4D97-AF65-F5344CB8AC3E}">
        <p14:creationId xmlns:p14="http://schemas.microsoft.com/office/powerpoint/2010/main" val="1235000137"/>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12"/>
          <p:cNvGrpSpPr>
            <a:grpSpLocks/>
          </p:cNvGrpSpPr>
          <p:nvPr/>
        </p:nvGrpSpPr>
        <p:grpSpPr bwMode="auto">
          <a:xfrm>
            <a:off x="7205686" y="1371600"/>
            <a:ext cx="2028435" cy="1981200"/>
            <a:chOff x="4080" y="480"/>
            <a:chExt cx="1257" cy="1248"/>
          </a:xfrm>
        </p:grpSpPr>
        <p:graphicFrame>
          <p:nvGraphicFramePr>
            <p:cNvPr id="303793" name="Object 1713"/>
            <p:cNvGraphicFramePr>
              <a:graphicFrameLocks noChangeAspect="1"/>
            </p:cNvGraphicFramePr>
            <p:nvPr/>
          </p:nvGraphicFramePr>
          <p:xfrm>
            <a:off x="4491" y="480"/>
            <a:ext cx="846" cy="1248"/>
          </p:xfrm>
          <a:graphic>
            <a:graphicData uri="http://schemas.openxmlformats.org/presentationml/2006/ole">
              <mc:AlternateContent xmlns:mc="http://schemas.openxmlformats.org/markup-compatibility/2006">
                <mc:Choice xmlns:v="urn:schemas-microsoft-com:vml" Requires="v">
                  <p:oleObj spid="_x0000_s1146" name="Clip" r:id="rId4" imgW="1107720" imgH="1631880" progId="">
                    <p:embed/>
                  </p:oleObj>
                </mc:Choice>
                <mc:Fallback>
                  <p:oleObj name="Clip" r:id="rId4" imgW="1107720" imgH="1631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 y="480"/>
                          <a:ext cx="846" cy="1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3794" name="Object 1714"/>
            <p:cNvGraphicFramePr>
              <a:graphicFrameLocks noChangeAspect="1"/>
            </p:cNvGraphicFramePr>
            <p:nvPr/>
          </p:nvGraphicFramePr>
          <p:xfrm>
            <a:off x="4080" y="1008"/>
            <a:ext cx="384" cy="384"/>
          </p:xfrm>
          <a:graphic>
            <a:graphicData uri="http://schemas.openxmlformats.org/presentationml/2006/ole">
              <mc:AlternateContent xmlns:mc="http://schemas.openxmlformats.org/markup-compatibility/2006">
                <mc:Choice xmlns:v="urn:schemas-microsoft-com:vml" Requires="v">
                  <p:oleObj spid="_x0000_s1147" name="Clip" r:id="rId6" imgW="4419360" imgH="4419360" progId="">
                    <p:embed/>
                  </p:oleObj>
                </mc:Choice>
                <mc:Fallback>
                  <p:oleObj name="Clip" r:id="rId6" imgW="4419360" imgH="4419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0" y="1008"/>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03795" name="Object 1715"/>
          <p:cNvGraphicFramePr>
            <a:graphicFrameLocks noChangeAspect="1"/>
          </p:cNvGraphicFramePr>
          <p:nvPr>
            <p:extLst>
              <p:ext uri="{D42A27DB-BD31-4B8C-83A1-F6EECF244321}">
                <p14:modId xmlns:p14="http://schemas.microsoft.com/office/powerpoint/2010/main" val="1321694377"/>
              </p:ext>
            </p:extLst>
          </p:nvPr>
        </p:nvGraphicFramePr>
        <p:xfrm>
          <a:off x="2804984" y="1997621"/>
          <a:ext cx="1310511" cy="1360091"/>
        </p:xfrm>
        <a:graphic>
          <a:graphicData uri="http://schemas.openxmlformats.org/presentationml/2006/ole">
            <mc:AlternateContent xmlns:mc="http://schemas.openxmlformats.org/markup-compatibility/2006">
              <mc:Choice xmlns:v="urn:schemas-microsoft-com:vml" Requires="v">
                <p:oleObj spid="_x0000_s1148" name="Clip" r:id="rId8" imgW="4425840" imgH="4593960" progId="">
                  <p:embed/>
                </p:oleObj>
              </mc:Choice>
              <mc:Fallback>
                <p:oleObj name="Clip" r:id="rId8" imgW="4425840" imgH="45939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4984" y="1997621"/>
                        <a:ext cx="1310511" cy="1360091"/>
                      </a:xfrm>
                      <a:prstGeom prst="rect">
                        <a:avLst/>
                      </a:prstGeom>
                      <a:noFill/>
                      <a:extLst/>
                    </p:spPr>
                  </p:pic>
                </p:oleObj>
              </mc:Fallback>
            </mc:AlternateContent>
          </a:graphicData>
        </a:graphic>
      </p:graphicFrame>
      <p:graphicFrame>
        <p:nvGraphicFramePr>
          <p:cNvPr id="303796" name="Object 1716"/>
          <p:cNvGraphicFramePr>
            <a:graphicFrameLocks noChangeAspect="1"/>
          </p:cNvGraphicFramePr>
          <p:nvPr>
            <p:extLst>
              <p:ext uri="{D42A27DB-BD31-4B8C-83A1-F6EECF244321}">
                <p14:modId xmlns:p14="http://schemas.microsoft.com/office/powerpoint/2010/main" val="272588294"/>
              </p:ext>
            </p:extLst>
          </p:nvPr>
        </p:nvGraphicFramePr>
        <p:xfrm>
          <a:off x="4820044" y="2118504"/>
          <a:ext cx="1524000" cy="1001183"/>
        </p:xfrm>
        <a:graphic>
          <a:graphicData uri="http://schemas.openxmlformats.org/presentationml/2006/ole">
            <mc:AlternateContent xmlns:mc="http://schemas.openxmlformats.org/markup-compatibility/2006">
              <mc:Choice xmlns:v="urn:schemas-microsoft-com:vml" Requires="v">
                <p:oleObj spid="_x0000_s1149" name="Clip" r:id="rId10" imgW="4906800" imgH="4777920" progId="">
                  <p:embed/>
                </p:oleObj>
              </mc:Choice>
              <mc:Fallback>
                <p:oleObj name="Clip" r:id="rId10" imgW="4906800" imgH="477792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0044" y="2118504"/>
                        <a:ext cx="1524000" cy="1001183"/>
                      </a:xfrm>
                      <a:prstGeom prst="rect">
                        <a:avLst/>
                      </a:prstGeom>
                      <a:noFill/>
                      <a:extLst/>
                    </p:spPr>
                  </p:pic>
                </p:oleObj>
              </mc:Fallback>
            </mc:AlternateContent>
          </a:graphicData>
        </a:graphic>
      </p:graphicFrame>
      <p:grpSp>
        <p:nvGrpSpPr>
          <p:cNvPr id="3" name="Group 1717"/>
          <p:cNvGrpSpPr>
            <a:grpSpLocks/>
          </p:cNvGrpSpPr>
          <p:nvPr/>
        </p:nvGrpSpPr>
        <p:grpSpPr bwMode="auto">
          <a:xfrm>
            <a:off x="2812637" y="4734965"/>
            <a:ext cx="847725" cy="1060450"/>
            <a:chOff x="336" y="2832"/>
            <a:chExt cx="864" cy="960"/>
          </a:xfrm>
        </p:grpSpPr>
        <p:sp>
          <p:nvSpPr>
            <p:cNvPr id="303798" name="Freeform 1718"/>
            <p:cNvSpPr>
              <a:spLocks/>
            </p:cNvSpPr>
            <p:nvPr/>
          </p:nvSpPr>
          <p:spPr bwMode="auto">
            <a:xfrm>
              <a:off x="336" y="2832"/>
              <a:ext cx="864" cy="960"/>
            </a:xfrm>
            <a:custGeom>
              <a:avLst/>
              <a:gdLst/>
              <a:ahLst/>
              <a:cxnLst>
                <a:cxn ang="0">
                  <a:pos x="1880" y="0"/>
                </a:cxn>
                <a:cxn ang="0">
                  <a:pos x="1917" y="4"/>
                </a:cxn>
                <a:cxn ang="0">
                  <a:pos x="1952" y="15"/>
                </a:cxn>
                <a:cxn ang="0">
                  <a:pos x="1984" y="32"/>
                </a:cxn>
                <a:cxn ang="0">
                  <a:pos x="2012" y="54"/>
                </a:cxn>
                <a:cxn ang="0">
                  <a:pos x="2034" y="82"/>
                </a:cxn>
                <a:cxn ang="0">
                  <a:pos x="2051" y="114"/>
                </a:cxn>
                <a:cxn ang="0">
                  <a:pos x="2062" y="149"/>
                </a:cxn>
                <a:cxn ang="0">
                  <a:pos x="2066" y="186"/>
                </a:cxn>
                <a:cxn ang="0">
                  <a:pos x="2066" y="2502"/>
                </a:cxn>
                <a:cxn ang="0">
                  <a:pos x="2062" y="2539"/>
                </a:cxn>
                <a:cxn ang="0">
                  <a:pos x="2051" y="2574"/>
                </a:cxn>
                <a:cxn ang="0">
                  <a:pos x="2034" y="2606"/>
                </a:cxn>
                <a:cxn ang="0">
                  <a:pos x="2012" y="2634"/>
                </a:cxn>
                <a:cxn ang="0">
                  <a:pos x="1984" y="2656"/>
                </a:cxn>
                <a:cxn ang="0">
                  <a:pos x="1952" y="2673"/>
                </a:cxn>
                <a:cxn ang="0">
                  <a:pos x="1917" y="2684"/>
                </a:cxn>
                <a:cxn ang="0">
                  <a:pos x="1880" y="2688"/>
                </a:cxn>
                <a:cxn ang="0">
                  <a:pos x="186" y="2688"/>
                </a:cxn>
                <a:cxn ang="0">
                  <a:pos x="149" y="2684"/>
                </a:cxn>
                <a:cxn ang="0">
                  <a:pos x="114" y="2673"/>
                </a:cxn>
                <a:cxn ang="0">
                  <a:pos x="82" y="2656"/>
                </a:cxn>
                <a:cxn ang="0">
                  <a:pos x="54" y="2634"/>
                </a:cxn>
                <a:cxn ang="0">
                  <a:pos x="32" y="2606"/>
                </a:cxn>
                <a:cxn ang="0">
                  <a:pos x="15" y="2574"/>
                </a:cxn>
                <a:cxn ang="0">
                  <a:pos x="4" y="2539"/>
                </a:cxn>
                <a:cxn ang="0">
                  <a:pos x="0" y="2502"/>
                </a:cxn>
                <a:cxn ang="0">
                  <a:pos x="0" y="186"/>
                </a:cxn>
                <a:cxn ang="0">
                  <a:pos x="4" y="149"/>
                </a:cxn>
                <a:cxn ang="0">
                  <a:pos x="15" y="114"/>
                </a:cxn>
                <a:cxn ang="0">
                  <a:pos x="32" y="82"/>
                </a:cxn>
                <a:cxn ang="0">
                  <a:pos x="54" y="54"/>
                </a:cxn>
                <a:cxn ang="0">
                  <a:pos x="82" y="32"/>
                </a:cxn>
                <a:cxn ang="0">
                  <a:pos x="114" y="15"/>
                </a:cxn>
                <a:cxn ang="0">
                  <a:pos x="149" y="4"/>
                </a:cxn>
                <a:cxn ang="0">
                  <a:pos x="186" y="0"/>
                </a:cxn>
                <a:cxn ang="0">
                  <a:pos x="1880" y="0"/>
                </a:cxn>
              </a:cxnLst>
              <a:rect l="0" t="0" r="r" b="b"/>
              <a:pathLst>
                <a:path w="2066" h="2688">
                  <a:moveTo>
                    <a:pt x="1880" y="0"/>
                  </a:moveTo>
                  <a:lnTo>
                    <a:pt x="1917" y="4"/>
                  </a:lnTo>
                  <a:lnTo>
                    <a:pt x="1952" y="15"/>
                  </a:lnTo>
                  <a:lnTo>
                    <a:pt x="1984" y="32"/>
                  </a:lnTo>
                  <a:lnTo>
                    <a:pt x="2012" y="54"/>
                  </a:lnTo>
                  <a:lnTo>
                    <a:pt x="2034" y="82"/>
                  </a:lnTo>
                  <a:lnTo>
                    <a:pt x="2051" y="114"/>
                  </a:lnTo>
                  <a:lnTo>
                    <a:pt x="2062" y="149"/>
                  </a:lnTo>
                  <a:lnTo>
                    <a:pt x="2066" y="186"/>
                  </a:lnTo>
                  <a:lnTo>
                    <a:pt x="2066" y="2502"/>
                  </a:lnTo>
                  <a:lnTo>
                    <a:pt x="2062" y="2539"/>
                  </a:lnTo>
                  <a:lnTo>
                    <a:pt x="2051" y="2574"/>
                  </a:lnTo>
                  <a:lnTo>
                    <a:pt x="2034" y="2606"/>
                  </a:lnTo>
                  <a:lnTo>
                    <a:pt x="2012" y="2634"/>
                  </a:lnTo>
                  <a:lnTo>
                    <a:pt x="1984" y="2656"/>
                  </a:lnTo>
                  <a:lnTo>
                    <a:pt x="1952" y="2673"/>
                  </a:lnTo>
                  <a:lnTo>
                    <a:pt x="1917" y="2684"/>
                  </a:lnTo>
                  <a:lnTo>
                    <a:pt x="1880" y="2688"/>
                  </a:lnTo>
                  <a:lnTo>
                    <a:pt x="186" y="2688"/>
                  </a:lnTo>
                  <a:lnTo>
                    <a:pt x="149" y="2684"/>
                  </a:lnTo>
                  <a:lnTo>
                    <a:pt x="114" y="2673"/>
                  </a:lnTo>
                  <a:lnTo>
                    <a:pt x="82" y="2656"/>
                  </a:lnTo>
                  <a:lnTo>
                    <a:pt x="54" y="2634"/>
                  </a:lnTo>
                  <a:lnTo>
                    <a:pt x="32" y="2606"/>
                  </a:lnTo>
                  <a:lnTo>
                    <a:pt x="15" y="2574"/>
                  </a:lnTo>
                  <a:lnTo>
                    <a:pt x="4" y="2539"/>
                  </a:lnTo>
                  <a:lnTo>
                    <a:pt x="0" y="2502"/>
                  </a:lnTo>
                  <a:lnTo>
                    <a:pt x="0" y="186"/>
                  </a:lnTo>
                  <a:lnTo>
                    <a:pt x="4" y="149"/>
                  </a:lnTo>
                  <a:lnTo>
                    <a:pt x="15" y="114"/>
                  </a:lnTo>
                  <a:lnTo>
                    <a:pt x="32" y="82"/>
                  </a:lnTo>
                  <a:lnTo>
                    <a:pt x="54" y="54"/>
                  </a:lnTo>
                  <a:lnTo>
                    <a:pt x="82" y="32"/>
                  </a:lnTo>
                  <a:lnTo>
                    <a:pt x="114" y="15"/>
                  </a:lnTo>
                  <a:lnTo>
                    <a:pt x="149" y="4"/>
                  </a:lnTo>
                  <a:lnTo>
                    <a:pt x="186" y="0"/>
                  </a:lnTo>
                  <a:lnTo>
                    <a:pt x="1880" y="0"/>
                  </a:lnTo>
                  <a:close/>
                </a:path>
              </a:pathLst>
            </a:custGeom>
            <a:solidFill>
              <a:srgbClr val="000000"/>
            </a:solidFill>
            <a:ln w="9525">
              <a:noFill/>
              <a:round/>
              <a:headEnd/>
              <a:tailEnd/>
            </a:ln>
          </p:spPr>
          <p:txBody>
            <a:bodyPr/>
            <a:lstStyle/>
            <a:p>
              <a:pPr defTabSz="914400"/>
              <a:endParaRPr lang="en-US" dirty="0">
                <a:solidFill>
                  <a:prstClr val="black"/>
                </a:solidFill>
              </a:endParaRPr>
            </a:p>
          </p:txBody>
        </p:sp>
        <p:grpSp>
          <p:nvGrpSpPr>
            <p:cNvPr id="4" name="Group 1719"/>
            <p:cNvGrpSpPr>
              <a:grpSpLocks/>
            </p:cNvGrpSpPr>
            <p:nvPr/>
          </p:nvGrpSpPr>
          <p:grpSpPr bwMode="auto">
            <a:xfrm>
              <a:off x="432" y="2976"/>
              <a:ext cx="716" cy="721"/>
              <a:chOff x="418" y="3044"/>
              <a:chExt cx="716" cy="721"/>
            </a:xfrm>
          </p:grpSpPr>
          <p:sp>
            <p:nvSpPr>
              <p:cNvPr id="303800" name="Freeform 1720"/>
              <p:cNvSpPr>
                <a:spLocks/>
              </p:cNvSpPr>
              <p:nvPr/>
            </p:nvSpPr>
            <p:spPr bwMode="auto">
              <a:xfrm>
                <a:off x="418" y="3044"/>
                <a:ext cx="716" cy="721"/>
              </a:xfrm>
              <a:custGeom>
                <a:avLst/>
                <a:gdLst/>
                <a:ahLst/>
                <a:cxnLst>
                  <a:cxn ang="0">
                    <a:pos x="11" y="1442"/>
                  </a:cxn>
                  <a:cxn ang="0">
                    <a:pos x="65" y="1336"/>
                  </a:cxn>
                  <a:cxn ang="0">
                    <a:pos x="112" y="1235"/>
                  </a:cxn>
                  <a:cxn ang="0">
                    <a:pos x="151" y="1140"/>
                  </a:cxn>
                  <a:cxn ang="0">
                    <a:pos x="183" y="1047"/>
                  </a:cxn>
                  <a:cxn ang="0">
                    <a:pos x="207" y="960"/>
                  </a:cxn>
                  <a:cxn ang="0">
                    <a:pos x="225" y="872"/>
                  </a:cxn>
                  <a:cxn ang="0">
                    <a:pos x="235" y="788"/>
                  </a:cxn>
                  <a:cxn ang="0">
                    <a:pos x="239" y="706"/>
                  </a:cxn>
                  <a:cxn ang="0">
                    <a:pos x="235" y="623"/>
                  </a:cxn>
                  <a:cxn ang="0">
                    <a:pos x="224" y="541"/>
                  </a:cxn>
                  <a:cxn ang="0">
                    <a:pos x="205" y="457"/>
                  </a:cxn>
                  <a:cxn ang="0">
                    <a:pos x="179" y="371"/>
                  </a:cxn>
                  <a:cxn ang="0">
                    <a:pos x="145" y="284"/>
                  </a:cxn>
                  <a:cxn ang="0">
                    <a:pos x="105" y="194"/>
                  </a:cxn>
                  <a:cxn ang="0">
                    <a:pos x="56" y="99"/>
                  </a:cxn>
                  <a:cxn ang="0">
                    <a:pos x="0" y="0"/>
                  </a:cxn>
                  <a:cxn ang="0">
                    <a:pos x="1432" y="0"/>
                  </a:cxn>
                  <a:cxn ang="0">
                    <a:pos x="1376" y="99"/>
                  </a:cxn>
                  <a:cxn ang="0">
                    <a:pos x="1327" y="194"/>
                  </a:cxn>
                  <a:cxn ang="0">
                    <a:pos x="1286" y="284"/>
                  </a:cxn>
                  <a:cxn ang="0">
                    <a:pos x="1253" y="371"/>
                  </a:cxn>
                  <a:cxn ang="0">
                    <a:pos x="1227" y="457"/>
                  </a:cxn>
                  <a:cxn ang="0">
                    <a:pos x="1208" y="541"/>
                  </a:cxn>
                  <a:cxn ang="0">
                    <a:pos x="1197" y="623"/>
                  </a:cxn>
                  <a:cxn ang="0">
                    <a:pos x="1193" y="706"/>
                  </a:cxn>
                  <a:cxn ang="0">
                    <a:pos x="1197" y="788"/>
                  </a:cxn>
                  <a:cxn ang="0">
                    <a:pos x="1208" y="872"/>
                  </a:cxn>
                  <a:cxn ang="0">
                    <a:pos x="1225" y="960"/>
                  </a:cxn>
                  <a:cxn ang="0">
                    <a:pos x="1251" y="1047"/>
                  </a:cxn>
                  <a:cxn ang="0">
                    <a:pos x="1283" y="1140"/>
                  </a:cxn>
                  <a:cxn ang="0">
                    <a:pos x="1322" y="1235"/>
                  </a:cxn>
                  <a:cxn ang="0">
                    <a:pos x="1366" y="1336"/>
                  </a:cxn>
                  <a:cxn ang="0">
                    <a:pos x="1420" y="1442"/>
                  </a:cxn>
                  <a:cxn ang="0">
                    <a:pos x="11" y="1442"/>
                  </a:cxn>
                </a:cxnLst>
                <a:rect l="0" t="0" r="r" b="b"/>
                <a:pathLst>
                  <a:path w="1432" h="1442">
                    <a:moveTo>
                      <a:pt x="11" y="1442"/>
                    </a:moveTo>
                    <a:lnTo>
                      <a:pt x="65" y="1336"/>
                    </a:lnTo>
                    <a:lnTo>
                      <a:pt x="112" y="1235"/>
                    </a:lnTo>
                    <a:lnTo>
                      <a:pt x="151" y="1140"/>
                    </a:lnTo>
                    <a:lnTo>
                      <a:pt x="183" y="1047"/>
                    </a:lnTo>
                    <a:lnTo>
                      <a:pt x="207" y="960"/>
                    </a:lnTo>
                    <a:lnTo>
                      <a:pt x="225" y="872"/>
                    </a:lnTo>
                    <a:lnTo>
                      <a:pt x="235" y="788"/>
                    </a:lnTo>
                    <a:lnTo>
                      <a:pt x="239" y="706"/>
                    </a:lnTo>
                    <a:lnTo>
                      <a:pt x="235" y="623"/>
                    </a:lnTo>
                    <a:lnTo>
                      <a:pt x="224" y="541"/>
                    </a:lnTo>
                    <a:lnTo>
                      <a:pt x="205" y="457"/>
                    </a:lnTo>
                    <a:lnTo>
                      <a:pt x="179" y="371"/>
                    </a:lnTo>
                    <a:lnTo>
                      <a:pt x="145" y="284"/>
                    </a:lnTo>
                    <a:lnTo>
                      <a:pt x="105" y="194"/>
                    </a:lnTo>
                    <a:lnTo>
                      <a:pt x="56" y="99"/>
                    </a:lnTo>
                    <a:lnTo>
                      <a:pt x="0" y="0"/>
                    </a:lnTo>
                    <a:lnTo>
                      <a:pt x="1432" y="0"/>
                    </a:lnTo>
                    <a:lnTo>
                      <a:pt x="1376" y="99"/>
                    </a:lnTo>
                    <a:lnTo>
                      <a:pt x="1327" y="194"/>
                    </a:lnTo>
                    <a:lnTo>
                      <a:pt x="1286" y="284"/>
                    </a:lnTo>
                    <a:lnTo>
                      <a:pt x="1253" y="371"/>
                    </a:lnTo>
                    <a:lnTo>
                      <a:pt x="1227" y="457"/>
                    </a:lnTo>
                    <a:lnTo>
                      <a:pt x="1208" y="541"/>
                    </a:lnTo>
                    <a:lnTo>
                      <a:pt x="1197" y="623"/>
                    </a:lnTo>
                    <a:lnTo>
                      <a:pt x="1193" y="706"/>
                    </a:lnTo>
                    <a:lnTo>
                      <a:pt x="1197" y="788"/>
                    </a:lnTo>
                    <a:lnTo>
                      <a:pt x="1208" y="872"/>
                    </a:lnTo>
                    <a:lnTo>
                      <a:pt x="1225" y="960"/>
                    </a:lnTo>
                    <a:lnTo>
                      <a:pt x="1251" y="1047"/>
                    </a:lnTo>
                    <a:lnTo>
                      <a:pt x="1283" y="1140"/>
                    </a:lnTo>
                    <a:lnTo>
                      <a:pt x="1322" y="1235"/>
                    </a:lnTo>
                    <a:lnTo>
                      <a:pt x="1366" y="1336"/>
                    </a:lnTo>
                    <a:lnTo>
                      <a:pt x="1420" y="1442"/>
                    </a:lnTo>
                    <a:lnTo>
                      <a:pt x="11" y="1442"/>
                    </a:lnTo>
                    <a:close/>
                  </a:path>
                </a:pathLst>
              </a:custGeom>
              <a:solidFill>
                <a:srgbClr val="FFFFFF"/>
              </a:solidFill>
              <a:ln w="9525">
                <a:noFill/>
                <a:round/>
                <a:headEnd/>
                <a:tailEnd/>
              </a:ln>
            </p:spPr>
            <p:txBody>
              <a:bodyPr/>
              <a:lstStyle/>
              <a:p>
                <a:pPr defTabSz="914400"/>
                <a:endParaRPr lang="en-US" dirty="0">
                  <a:solidFill>
                    <a:prstClr val="black"/>
                  </a:solidFill>
                </a:endParaRPr>
              </a:p>
            </p:txBody>
          </p:sp>
          <p:graphicFrame>
            <p:nvGraphicFramePr>
              <p:cNvPr id="303801" name="Object 1721"/>
              <p:cNvGraphicFramePr>
                <a:graphicFrameLocks noChangeAspect="1"/>
              </p:cNvGraphicFramePr>
              <p:nvPr/>
            </p:nvGraphicFramePr>
            <p:xfrm>
              <a:off x="528" y="3168"/>
              <a:ext cx="453" cy="465"/>
            </p:xfrm>
            <a:graphic>
              <a:graphicData uri="http://schemas.openxmlformats.org/presentationml/2006/ole">
                <mc:AlternateContent xmlns:mc="http://schemas.openxmlformats.org/markup-compatibility/2006">
                  <mc:Choice xmlns:v="urn:schemas-microsoft-com:vml" Requires="v">
                    <p:oleObj spid="_x0000_s1150" name="Clip" r:id="rId12" imgW="719280" imgH="738360" progId="">
                      <p:embed/>
                    </p:oleObj>
                  </mc:Choice>
                  <mc:Fallback>
                    <p:oleObj name="Clip" r:id="rId12" imgW="719280" imgH="73836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 y="3168"/>
                            <a:ext cx="453" cy="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303802" name="Freeform 1722"/>
          <p:cNvSpPr>
            <a:spLocks/>
          </p:cNvSpPr>
          <p:nvPr/>
        </p:nvSpPr>
        <p:spPr bwMode="auto">
          <a:xfrm>
            <a:off x="6336669" y="2485746"/>
            <a:ext cx="788233" cy="133350"/>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303803" name="Freeform 1723"/>
          <p:cNvSpPr>
            <a:spLocks/>
          </p:cNvSpPr>
          <p:nvPr/>
        </p:nvSpPr>
        <p:spPr bwMode="auto">
          <a:xfrm>
            <a:off x="4114924" y="2597803"/>
            <a:ext cx="1026977" cy="138706"/>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303805" name="Text Box 1725"/>
          <p:cNvSpPr txBox="1">
            <a:spLocks noChangeArrowheads="1"/>
          </p:cNvSpPr>
          <p:nvPr/>
        </p:nvSpPr>
        <p:spPr bwMode="auto">
          <a:xfrm>
            <a:off x="6492876" y="4495800"/>
            <a:ext cx="2660988" cy="1046440"/>
          </a:xfrm>
          <a:prstGeom prst="rect">
            <a:avLst/>
          </a:prstGeom>
          <a:noFill/>
          <a:ln w="9525">
            <a:noFill/>
            <a:miter lim="800000"/>
            <a:headEnd/>
            <a:tailEnd/>
          </a:ln>
          <a:effectLst/>
        </p:spPr>
        <p:txBody>
          <a:bodyPr wrap="square">
            <a:spAutoFit/>
          </a:bodyPr>
          <a:lstStyle/>
          <a:p>
            <a:pPr algn="ctr" defTabSz="914400">
              <a:spcBef>
                <a:spcPct val="50000"/>
              </a:spcBef>
            </a:pPr>
            <a:r>
              <a:rPr lang="en-US" sz="1400" b="1" dirty="0" smtClean="0"/>
              <a:t>Retail Customers’ have their Choice of over 170 certified Retail Electric Providers (REPs) in the Texas Market</a:t>
            </a:r>
            <a:r>
              <a:rPr lang="en-US" sz="2000" b="1" dirty="0"/>
              <a:t/>
            </a:r>
            <a:br>
              <a:rPr lang="en-US" sz="2000" b="1" dirty="0"/>
            </a:br>
            <a:endParaRPr lang="en-US" sz="600" b="1" dirty="0"/>
          </a:p>
        </p:txBody>
      </p:sp>
      <p:sp>
        <p:nvSpPr>
          <p:cNvPr id="16" name="Rectangle 2"/>
          <p:cNvSpPr txBox="1">
            <a:spLocks noChangeArrowheads="1"/>
          </p:cNvSpPr>
          <p:nvPr/>
        </p:nvSpPr>
        <p:spPr bwMode="auto">
          <a:xfrm>
            <a:off x="250825" y="311150"/>
            <a:ext cx="8559800" cy="7794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914400"/>
            <a:endParaRPr lang="en-US" i="1" dirty="0">
              <a:solidFill>
                <a:prstClr val="white"/>
              </a:solidFill>
            </a:endParaRPr>
          </a:p>
        </p:txBody>
      </p:sp>
      <p:pic>
        <p:nvPicPr>
          <p:cNvPr id="371740" name="Picture 28" descr="Coal News Information Category from Platt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9146" y="4657840"/>
            <a:ext cx="881053" cy="1356131"/>
          </a:xfrm>
          <a:prstGeom prst="rect">
            <a:avLst/>
          </a:prstGeom>
          <a:noFill/>
          <a:extLst>
            <a:ext uri="{909E8E84-426E-40DD-AFC4-6F175D3DCCD1}">
              <a14:hiddenFill xmlns:a14="http://schemas.microsoft.com/office/drawing/2010/main">
                <a:solidFill>
                  <a:srgbClr val="FFFFFF"/>
                </a:solidFill>
              </a14:hiddenFill>
            </a:ext>
          </a:extLst>
        </p:spPr>
      </p:pic>
      <p:pic>
        <p:nvPicPr>
          <p:cNvPr id="371753" name="Picture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44732" y="4728693"/>
            <a:ext cx="576263" cy="125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Freeform 1723"/>
          <p:cNvSpPr>
            <a:spLocks/>
          </p:cNvSpPr>
          <p:nvPr/>
        </p:nvSpPr>
        <p:spPr bwMode="auto">
          <a:xfrm rot="17487636">
            <a:off x="3012037" y="3887722"/>
            <a:ext cx="927312" cy="305164"/>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22" name="Freeform 1723"/>
          <p:cNvSpPr>
            <a:spLocks/>
          </p:cNvSpPr>
          <p:nvPr/>
        </p:nvSpPr>
        <p:spPr bwMode="auto">
          <a:xfrm rot="14143976">
            <a:off x="3919787" y="3832526"/>
            <a:ext cx="1194195" cy="280880"/>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5" name="Rounded Rectangle 4"/>
          <p:cNvSpPr/>
          <p:nvPr/>
        </p:nvSpPr>
        <p:spPr bwMode="auto">
          <a:xfrm>
            <a:off x="2673351" y="4592471"/>
            <a:ext cx="1956066" cy="1547890"/>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25" name="Text Box 28"/>
          <p:cNvSpPr txBox="1">
            <a:spLocks noChangeArrowheads="1"/>
          </p:cNvSpPr>
          <p:nvPr/>
        </p:nvSpPr>
        <p:spPr bwMode="auto">
          <a:xfrm>
            <a:off x="1295400" y="0"/>
            <a:ext cx="7620000" cy="1569660"/>
          </a:xfrm>
          <a:prstGeom prst="rect">
            <a:avLst/>
          </a:prstGeom>
          <a:noFill/>
          <a:ln w="9525">
            <a:noFill/>
            <a:miter lim="800000"/>
            <a:headEnd/>
            <a:tailEnd/>
          </a:ln>
          <a:effectLst/>
        </p:spPr>
        <p:txBody>
          <a:bodyPr wrap="square">
            <a:spAutoFit/>
          </a:bodyPr>
          <a:lstStyle/>
          <a:p>
            <a:pPr defTabSz="914400">
              <a:spcBef>
                <a:spcPct val="50000"/>
              </a:spcBef>
            </a:pPr>
            <a:r>
              <a:rPr lang="en-US" sz="1600" b="1" dirty="0" smtClean="0"/>
              <a:t>TDSPs/TDU/MOU/EC own and maintain the distribution lines </a:t>
            </a:r>
            <a:r>
              <a:rPr lang="en-US" sz="1600" b="1" dirty="0"/>
              <a:t>and </a:t>
            </a:r>
            <a:r>
              <a:rPr lang="en-US" sz="1600" b="1" dirty="0" smtClean="0"/>
              <a:t>meters. </a:t>
            </a:r>
          </a:p>
          <a:p>
            <a:pPr defTabSz="914400">
              <a:spcBef>
                <a:spcPct val="50000"/>
              </a:spcBef>
            </a:pPr>
            <a:r>
              <a:rPr lang="en-US" sz="1600" b="1" dirty="0" smtClean="0"/>
              <a:t>The TDSP/TDU’s are paid by the REP of Record (ROR) for their Retail Customer’s electric consumption and discretionary service charges associated to the premise.  </a:t>
            </a:r>
          </a:p>
          <a:p>
            <a:pPr defTabSz="914400">
              <a:spcBef>
                <a:spcPct val="50000"/>
              </a:spcBef>
            </a:pPr>
            <a:r>
              <a:rPr lang="en-US" sz="1600" b="1" dirty="0" smtClean="0"/>
              <a:t>MOU/EC payment arrangements may be different depending upon REP of Record and MOU/EC Billing Agreement(s)</a:t>
            </a:r>
            <a:r>
              <a:rPr lang="en-US" sz="1600" dirty="0" smtClean="0">
                <a:solidFill>
                  <a:prstClr val="black"/>
                </a:solidFill>
              </a:rPr>
              <a:t> </a:t>
            </a:r>
            <a:endParaRPr lang="en-US" sz="1600" dirty="0">
              <a:solidFill>
                <a:prstClr val="black"/>
              </a:solidFill>
            </a:endParaRPr>
          </a:p>
        </p:txBody>
      </p:sp>
      <p:sp>
        <p:nvSpPr>
          <p:cNvPr id="26" name="Rounded Rectangle 25"/>
          <p:cNvSpPr/>
          <p:nvPr/>
        </p:nvSpPr>
        <p:spPr bwMode="auto">
          <a:xfrm>
            <a:off x="4737392" y="4572000"/>
            <a:ext cx="1332671" cy="1568361"/>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28" name="Text Box 1725"/>
          <p:cNvSpPr txBox="1">
            <a:spLocks noChangeArrowheads="1"/>
          </p:cNvSpPr>
          <p:nvPr/>
        </p:nvSpPr>
        <p:spPr bwMode="auto">
          <a:xfrm>
            <a:off x="1272083" y="6166247"/>
            <a:ext cx="5064585" cy="615553"/>
          </a:xfrm>
          <a:prstGeom prst="rect">
            <a:avLst/>
          </a:prstGeom>
          <a:noFill/>
          <a:ln w="9525">
            <a:noFill/>
            <a:miter lim="800000"/>
            <a:headEnd/>
            <a:tailEnd/>
          </a:ln>
          <a:effectLst/>
        </p:spPr>
        <p:txBody>
          <a:bodyPr wrap="square">
            <a:spAutoFit/>
          </a:bodyPr>
          <a:lstStyle/>
          <a:p>
            <a:pPr algn="ctr" defTabSz="914400">
              <a:spcBef>
                <a:spcPct val="50000"/>
              </a:spcBef>
            </a:pPr>
            <a:r>
              <a:rPr lang="en-US" sz="1400" b="1" dirty="0"/>
              <a:t>Generation facilities </a:t>
            </a:r>
            <a:r>
              <a:rPr lang="en-US" sz="1400" b="1" dirty="0" smtClean="0"/>
              <a:t>can </a:t>
            </a:r>
            <a:r>
              <a:rPr lang="en-US" sz="1400" b="1" dirty="0"/>
              <a:t>be owned by </a:t>
            </a:r>
            <a:r>
              <a:rPr lang="en-US" sz="1400" b="1" dirty="0" smtClean="0"/>
              <a:t>Qualified Scheduling (QSEs) </a:t>
            </a:r>
            <a:r>
              <a:rPr lang="en-US" sz="1400" b="1" dirty="0"/>
              <a:t>or </a:t>
            </a:r>
            <a:r>
              <a:rPr lang="en-US" sz="1400" b="1" dirty="0" smtClean="0"/>
              <a:t>Load Serving Entities (LSEs)</a:t>
            </a:r>
            <a:r>
              <a:rPr lang="en-US" sz="2000" b="1" dirty="0"/>
              <a:t/>
            </a:r>
            <a:br>
              <a:rPr lang="en-US" sz="2000" b="1" dirty="0"/>
            </a:br>
            <a:endParaRPr lang="en-US" sz="600" b="1" dirty="0"/>
          </a:p>
        </p:txBody>
      </p:sp>
      <p:sp>
        <p:nvSpPr>
          <p:cNvPr id="29" name="Rounded Rectangle 28"/>
          <p:cNvSpPr/>
          <p:nvPr/>
        </p:nvSpPr>
        <p:spPr bwMode="auto">
          <a:xfrm>
            <a:off x="1272084" y="4527639"/>
            <a:ext cx="1258392" cy="1568361"/>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pic>
        <p:nvPicPr>
          <p:cNvPr id="374821" name="Picture 37" descr="C:\Users\00212572\Desktop\2013_New_Hire_Training\JAN_16_2013\Wind_MP90044275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42184" y="4718239"/>
            <a:ext cx="813689" cy="1241565"/>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1723"/>
          <p:cNvSpPr>
            <a:spLocks/>
          </p:cNvSpPr>
          <p:nvPr/>
        </p:nvSpPr>
        <p:spPr bwMode="auto">
          <a:xfrm rot="19395561">
            <a:off x="1800065" y="3766253"/>
            <a:ext cx="1005837" cy="217380"/>
          </a:xfrm>
          <a:custGeom>
            <a:avLst/>
            <a:gdLst/>
            <a:ahLst/>
            <a:cxnLst>
              <a:cxn ang="0">
                <a:pos x="661" y="28"/>
              </a:cxn>
              <a:cxn ang="0">
                <a:pos x="318" y="461"/>
              </a:cxn>
              <a:cxn ang="0">
                <a:pos x="312" y="230"/>
              </a:cxn>
              <a:cxn ang="0">
                <a:pos x="0" y="511"/>
              </a:cxn>
              <a:cxn ang="0">
                <a:pos x="377" y="0"/>
              </a:cxn>
              <a:cxn ang="0">
                <a:pos x="384" y="245"/>
              </a:cxn>
              <a:cxn ang="0">
                <a:pos x="661" y="28"/>
              </a:cxn>
            </a:cxnLst>
            <a:rect l="0" t="0" r="r" b="b"/>
            <a:pathLst>
              <a:path w="661" h="511">
                <a:moveTo>
                  <a:pt x="661" y="28"/>
                </a:moveTo>
                <a:lnTo>
                  <a:pt x="318" y="461"/>
                </a:lnTo>
                <a:lnTo>
                  <a:pt x="312" y="230"/>
                </a:lnTo>
                <a:lnTo>
                  <a:pt x="0" y="511"/>
                </a:lnTo>
                <a:lnTo>
                  <a:pt x="377" y="0"/>
                </a:lnTo>
                <a:lnTo>
                  <a:pt x="384" y="245"/>
                </a:lnTo>
                <a:lnTo>
                  <a:pt x="661" y="28"/>
                </a:lnTo>
                <a:close/>
              </a:path>
            </a:pathLst>
          </a:custGeom>
          <a:solidFill>
            <a:srgbClr val="FFFF00"/>
          </a:solidFill>
          <a:ln w="9525">
            <a:solidFill>
              <a:srgbClr val="000000"/>
            </a:solidFill>
            <a:round/>
            <a:headEnd/>
            <a:tailEnd/>
          </a:ln>
        </p:spPr>
        <p:txBody>
          <a:bodyPr/>
          <a:lstStyle/>
          <a:p>
            <a:pPr defTabSz="914400"/>
            <a:endParaRPr lang="en-US" dirty="0">
              <a:solidFill>
                <a:prstClr val="black"/>
              </a:solidFill>
            </a:endParaRPr>
          </a:p>
        </p:txBody>
      </p:sp>
      <p:sp>
        <p:nvSpPr>
          <p:cNvPr id="33" name="Rounded Rectangle 32"/>
          <p:cNvSpPr/>
          <p:nvPr/>
        </p:nvSpPr>
        <p:spPr bwMode="auto">
          <a:xfrm>
            <a:off x="6958553" y="3810000"/>
            <a:ext cx="1752600" cy="672624"/>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8" name="Rounded Rectangle 7"/>
          <p:cNvSpPr/>
          <p:nvPr/>
        </p:nvSpPr>
        <p:spPr bwMode="auto">
          <a:xfrm>
            <a:off x="4271892" y="1921511"/>
            <a:ext cx="3595881" cy="1533525"/>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pic>
        <p:nvPicPr>
          <p:cNvPr id="374854" name="Picture 7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43138" y="1967208"/>
            <a:ext cx="609600" cy="51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4856" name="Picture 7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04238" y="2792883"/>
            <a:ext cx="863549" cy="40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1143000" y="1828620"/>
            <a:ext cx="1130301" cy="1771830"/>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45" name="Rounded Rectangle 44"/>
          <p:cNvSpPr/>
          <p:nvPr/>
        </p:nvSpPr>
        <p:spPr bwMode="auto">
          <a:xfrm>
            <a:off x="2530476" y="1921511"/>
            <a:ext cx="1741418" cy="1533525"/>
          </a:xfrm>
          <a:prstGeom prst="roundRect">
            <a:avLst/>
          </a:prstGeom>
          <a:noFill/>
          <a:ln w="9525" cap="flat" cmpd="sng" algn="ctr">
            <a:solidFill>
              <a:schemeClr val="tx1"/>
            </a:solidFill>
            <a:prstDash val="solid"/>
            <a:round/>
            <a:headEnd type="none" w="med" len="med"/>
            <a:tailEnd type="none" w="med" len="med"/>
          </a:ln>
          <a:effectLst/>
        </p:spPr>
        <p:txBody>
          <a:bodyPr vert="horz" wrap="square" lIns="0" tIns="46038" rIns="0" bIns="46038" numCol="1" rtlCol="0" anchor="t" anchorCtr="1" compatLnSpc="1">
            <a:prstTxWarp prst="textNoShape">
              <a:avLst/>
            </a:prstTxWarp>
          </a:bodyPr>
          <a:lstStyle/>
          <a:p>
            <a:pPr defTabSz="914400" eaLnBrk="0" fontAlgn="base" hangingPunct="0">
              <a:lnSpc>
                <a:spcPct val="80000"/>
              </a:lnSpc>
              <a:spcBef>
                <a:spcPct val="0"/>
              </a:spcBef>
              <a:spcAft>
                <a:spcPct val="0"/>
              </a:spcAft>
            </a:pPr>
            <a:endParaRPr lang="en-US" sz="3200" b="1" dirty="0" smtClean="0">
              <a:solidFill>
                <a:srgbClr val="575F6D"/>
              </a:solidFill>
              <a:latin typeface="Arial" charset="0"/>
            </a:endParaRPr>
          </a:p>
        </p:txBody>
      </p:sp>
      <p:sp>
        <p:nvSpPr>
          <p:cNvPr id="6" name="TextBox 5"/>
          <p:cNvSpPr txBox="1"/>
          <p:nvPr/>
        </p:nvSpPr>
        <p:spPr>
          <a:xfrm>
            <a:off x="6950076" y="3911025"/>
            <a:ext cx="1752599" cy="584775"/>
          </a:xfrm>
          <a:prstGeom prst="rect">
            <a:avLst/>
          </a:prstGeom>
          <a:noFill/>
        </p:spPr>
        <p:txBody>
          <a:bodyPr wrap="square" rtlCol="0">
            <a:spAutoFit/>
          </a:bodyPr>
          <a:lstStyle/>
          <a:p>
            <a:pPr algn="ctr" defTabSz="914400"/>
            <a:r>
              <a:rPr lang="en-US" sz="1600" b="1" dirty="0" smtClean="0">
                <a:solidFill>
                  <a:prstClr val="black"/>
                </a:solidFill>
              </a:rPr>
              <a:t>Retail Electric Provider</a:t>
            </a:r>
            <a:endParaRPr lang="en-US" sz="1600" b="1" dirty="0">
              <a:solidFill>
                <a:prstClr val="black"/>
              </a:solidFill>
            </a:endParaRPr>
          </a:p>
        </p:txBody>
      </p:sp>
      <p:sp>
        <p:nvSpPr>
          <p:cNvPr id="7" name="Slide Number Placeholder 6"/>
          <p:cNvSpPr>
            <a:spLocks noGrp="1"/>
          </p:cNvSpPr>
          <p:nvPr>
            <p:ph type="sldNum" sz="quarter" idx="12"/>
          </p:nvPr>
        </p:nvSpPr>
        <p:spPr/>
        <p:txBody>
          <a:bodyPr/>
          <a:lstStyle/>
          <a:p>
            <a:fld id="{F99309A2-3AE9-4085-9C14-C7B09CDADA54}" type="slidenum">
              <a:rPr lang="en-US" smtClean="0"/>
              <a:pPr/>
              <a:t>11</a:t>
            </a:fld>
            <a:endParaRPr lang="en-US" dirty="0"/>
          </a:p>
        </p:txBody>
      </p:sp>
      <p:sp>
        <p:nvSpPr>
          <p:cNvPr id="35" name="TextBox 34"/>
          <p:cNvSpPr txBox="1"/>
          <p:nvPr/>
        </p:nvSpPr>
        <p:spPr>
          <a:xfrm>
            <a:off x="8321676" y="3124200"/>
            <a:ext cx="1038225" cy="369332"/>
          </a:xfrm>
          <a:prstGeom prst="rect">
            <a:avLst/>
          </a:prstGeom>
          <a:noFill/>
        </p:spPr>
        <p:txBody>
          <a:bodyPr wrap="square" rtlCol="0">
            <a:spAutoFit/>
          </a:bodyPr>
          <a:lstStyle/>
          <a:p>
            <a:pPr algn="ctr" defTabSz="914400"/>
            <a:r>
              <a:rPr lang="en-US" sz="900" b="1" dirty="0" smtClean="0"/>
              <a:t>Retail </a:t>
            </a:r>
          </a:p>
          <a:p>
            <a:pPr algn="ctr" defTabSz="914400"/>
            <a:r>
              <a:rPr lang="en-US" sz="900" b="1" dirty="0" smtClean="0"/>
              <a:t>Customer</a:t>
            </a:r>
            <a:endParaRPr lang="en-US" sz="900" b="1" dirty="0">
              <a:solidFill>
                <a:prstClr val="black"/>
              </a:solidFill>
            </a:endParaRPr>
          </a:p>
        </p:txBody>
      </p:sp>
    </p:spTree>
    <p:extLst>
      <p:ext uri="{BB962C8B-B14F-4D97-AF65-F5344CB8AC3E}">
        <p14:creationId xmlns:p14="http://schemas.microsoft.com/office/powerpoint/2010/main" val="3795500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229600" cy="1143000"/>
          </a:xfrm>
        </p:spPr>
        <p:txBody>
          <a:bodyPr>
            <a:normAutofit/>
          </a:bodyPr>
          <a:lstStyle/>
          <a:p>
            <a:r>
              <a:rPr lang="en-US" sz="2800" dirty="0" smtClean="0"/>
              <a:t>Certified Market Participants at ERCOT</a:t>
            </a:r>
            <a:endParaRPr lang="en-US" sz="2800" dirty="0"/>
          </a:p>
        </p:txBody>
      </p:sp>
      <p:sp>
        <p:nvSpPr>
          <p:cNvPr id="3" name="Content Placeholder 2"/>
          <p:cNvSpPr>
            <a:spLocks noGrp="1"/>
          </p:cNvSpPr>
          <p:nvPr>
            <p:ph sz="quarter" idx="1"/>
          </p:nvPr>
        </p:nvSpPr>
        <p:spPr>
          <a:xfrm>
            <a:off x="1752600" y="1341437"/>
            <a:ext cx="7696200" cy="4525963"/>
          </a:xfrm>
        </p:spPr>
        <p:txBody>
          <a:bodyPr>
            <a:normAutofit fontScale="62500" lnSpcReduction="20000"/>
          </a:bodyPr>
          <a:lstStyle/>
          <a:p>
            <a:r>
              <a:rPr lang="en-US" sz="3400" b="1" dirty="0" smtClean="0"/>
              <a:t>Certified REPs/CRs: Total of  (173)</a:t>
            </a:r>
          </a:p>
          <a:p>
            <a:endParaRPr lang="en-US" sz="3400" b="1" dirty="0" smtClean="0"/>
          </a:p>
          <a:p>
            <a:r>
              <a:rPr lang="en-US" sz="3400" b="1" dirty="0" smtClean="0"/>
              <a:t>Certified TDUs/TDSPs –Total of  (7 )</a:t>
            </a:r>
          </a:p>
          <a:p>
            <a:pPr lvl="1"/>
            <a:r>
              <a:rPr lang="en-US" sz="3400" dirty="0" smtClean="0"/>
              <a:t>American Electric Power Texas Central (AEP TCC)</a:t>
            </a:r>
          </a:p>
          <a:p>
            <a:pPr lvl="1"/>
            <a:r>
              <a:rPr lang="en-US" sz="3400" dirty="0" smtClean="0"/>
              <a:t>American Electric Power Texas North (AEP TNC)</a:t>
            </a:r>
          </a:p>
          <a:p>
            <a:pPr lvl="1"/>
            <a:r>
              <a:rPr lang="en-US" sz="3400" dirty="0" smtClean="0"/>
              <a:t>CenterPoint Energy (CNP) </a:t>
            </a:r>
          </a:p>
          <a:p>
            <a:pPr lvl="1"/>
            <a:r>
              <a:rPr lang="en-US" sz="3400" dirty="0" smtClean="0"/>
              <a:t>Oncor </a:t>
            </a:r>
          </a:p>
          <a:p>
            <a:pPr lvl="1"/>
            <a:r>
              <a:rPr lang="en-US" sz="3400" dirty="0" smtClean="0"/>
              <a:t>Sharyland McAllen</a:t>
            </a:r>
          </a:p>
          <a:p>
            <a:pPr lvl="1"/>
            <a:r>
              <a:rPr lang="en-US" sz="3400" dirty="0"/>
              <a:t>Sharyland Utilities (SU)</a:t>
            </a:r>
            <a:endParaRPr lang="en-US" sz="3400" dirty="0" smtClean="0"/>
          </a:p>
          <a:p>
            <a:pPr lvl="1"/>
            <a:r>
              <a:rPr lang="en-US" sz="3400" dirty="0" smtClean="0"/>
              <a:t>Texas New Mexico Power (TNMP) </a:t>
            </a:r>
          </a:p>
          <a:p>
            <a:pPr lvl="1"/>
            <a:endParaRPr lang="en-US" sz="3400" dirty="0" smtClean="0"/>
          </a:p>
          <a:p>
            <a:r>
              <a:rPr lang="en-US" sz="3400" b="1" dirty="0" smtClean="0"/>
              <a:t>Certified MOU/EC – Total of  (1) </a:t>
            </a:r>
          </a:p>
          <a:p>
            <a:pPr lvl="1"/>
            <a:r>
              <a:rPr lang="en-US" sz="3400" dirty="0" smtClean="0"/>
              <a:t>Nueces Electric Cooperative</a:t>
            </a:r>
          </a:p>
          <a:p>
            <a:endParaRPr lang="en-US" dirty="0" smtClean="0"/>
          </a:p>
          <a:p>
            <a:pPr lvl="1"/>
            <a:endParaRPr lang="en-US" dirty="0"/>
          </a:p>
          <a:p>
            <a:pPr marL="365760" lvl="1" indent="0">
              <a:buNone/>
            </a:pPr>
            <a:endParaRPr lang="en-US" dirty="0"/>
          </a:p>
        </p:txBody>
      </p:sp>
      <p:sp>
        <p:nvSpPr>
          <p:cNvPr id="4" name="Slide Number Placeholder 3"/>
          <p:cNvSpPr>
            <a:spLocks noGrp="1"/>
          </p:cNvSpPr>
          <p:nvPr>
            <p:ph type="sldNum" sz="quarter" idx="4294967295"/>
          </p:nvPr>
        </p:nvSpPr>
        <p:spPr>
          <a:xfrm>
            <a:off x="8129016" y="6108192"/>
            <a:ext cx="609600" cy="521208"/>
          </a:xfrm>
          <a:prstGeom prst="rect">
            <a:avLst/>
          </a:prstGeom>
        </p:spPr>
        <p:txBody>
          <a:bodyPr/>
          <a:lstStyle/>
          <a:p>
            <a:fld id="{F99309A2-3AE9-4085-9C14-C7B09CDADA54}" type="slidenum">
              <a:rPr lang="en-US" smtClean="0"/>
              <a:pPr/>
              <a:t>12</a:t>
            </a:fld>
            <a:endParaRPr lang="en-US" dirty="0"/>
          </a:p>
        </p:txBody>
      </p:sp>
    </p:spTree>
    <p:extLst>
      <p:ext uri="{BB962C8B-B14F-4D97-AF65-F5344CB8AC3E}">
        <p14:creationId xmlns:p14="http://schemas.microsoft.com/office/powerpoint/2010/main" val="306121666"/>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620000" cy="1143000"/>
          </a:xfrm>
        </p:spPr>
        <p:txBody>
          <a:bodyPr>
            <a:normAutofit/>
          </a:bodyPr>
          <a:lstStyle/>
          <a:p>
            <a:r>
              <a:rPr lang="en-US" sz="2800" dirty="0" smtClean="0"/>
              <a:t>ERCOT Committees &amp; Groups</a:t>
            </a:r>
            <a:endParaRPr lang="en-US" sz="2800"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13</a:t>
            </a:fld>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295401"/>
            <a:ext cx="4023360" cy="5362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24400" y="3962400"/>
            <a:ext cx="685800" cy="22860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786054000"/>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620000" cy="1143000"/>
          </a:xfrm>
        </p:spPr>
        <p:txBody>
          <a:bodyPr>
            <a:normAutofit/>
          </a:bodyPr>
          <a:lstStyle/>
          <a:p>
            <a:r>
              <a:rPr lang="en-US" sz="2800" dirty="0" smtClean="0"/>
              <a:t>SMT Governance </a:t>
            </a:r>
            <a:endParaRPr lang="en-US" sz="2800" dirty="0"/>
          </a:p>
        </p:txBody>
      </p:sp>
      <p:sp>
        <p:nvSpPr>
          <p:cNvPr id="4" name="Slide Number Placeholder 3"/>
          <p:cNvSpPr>
            <a:spLocks noGrp="1"/>
          </p:cNvSpPr>
          <p:nvPr>
            <p:ph type="sldNum" sz="quarter" idx="12"/>
          </p:nvPr>
        </p:nvSpPr>
        <p:spPr>
          <a:xfrm>
            <a:off x="9753600" y="3982701"/>
            <a:ext cx="2133600" cy="365125"/>
          </a:xfrm>
        </p:spPr>
        <p:txBody>
          <a:bodyPr/>
          <a:lstStyle/>
          <a:p>
            <a:fld id="{2C744734-EED9-4E95-8605-F304C3A682C0}" type="slidenum">
              <a:rPr lang="en-US" smtClean="0">
                <a:solidFill>
                  <a:prstClr val="white">
                    <a:tint val="75000"/>
                  </a:prstClr>
                </a:solidFill>
              </a:rPr>
              <a:pPr/>
              <a:t>14</a:t>
            </a:fld>
            <a:endParaRPr lang="en-US" dirty="0">
              <a:solidFill>
                <a:prstClr val="white">
                  <a:tint val="75000"/>
                </a:prstClr>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334181"/>
            <a:ext cx="1870454" cy="1724974"/>
          </a:xfrm>
          <a:prstGeom prst="rect">
            <a:avLst/>
          </a:prstGeom>
        </p:spPr>
      </p:pic>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589182"/>
            <a:ext cx="1870454" cy="1724974"/>
          </a:xfrm>
          <a:prstGeom prst="rect">
            <a:avLst/>
          </a:prstGeom>
        </p:spPr>
      </p:pic>
      <p:pic>
        <p:nvPicPr>
          <p:cNvPr id="8"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721" y="3925932"/>
            <a:ext cx="1870454" cy="1724974"/>
          </a:xfrm>
          <a:prstGeom prst="rect">
            <a:avLst/>
          </a:prstGeom>
        </p:spPr>
      </p:pic>
      <p:sp>
        <p:nvSpPr>
          <p:cNvPr id="9" name="TextBox 8"/>
          <p:cNvSpPr txBox="1"/>
          <p:nvPr/>
        </p:nvSpPr>
        <p:spPr>
          <a:xfrm>
            <a:off x="3429000" y="1611868"/>
            <a:ext cx="1727353" cy="369332"/>
          </a:xfrm>
          <a:prstGeom prst="rect">
            <a:avLst/>
          </a:prstGeom>
          <a:noFill/>
        </p:spPr>
        <p:txBody>
          <a:bodyPr wrap="square" rtlCol="0">
            <a:spAutoFit/>
          </a:bodyPr>
          <a:lstStyle/>
          <a:p>
            <a:r>
              <a:rPr lang="en-US" dirty="0" smtClean="0"/>
              <a:t>AMWG</a:t>
            </a:r>
            <a:endParaRPr lang="en-US" dirty="0"/>
          </a:p>
        </p:txBody>
      </p:sp>
      <p:sp>
        <p:nvSpPr>
          <p:cNvPr id="10" name="TextBox 9"/>
          <p:cNvSpPr txBox="1"/>
          <p:nvPr/>
        </p:nvSpPr>
        <p:spPr>
          <a:xfrm>
            <a:off x="4953000" y="2895600"/>
            <a:ext cx="935227" cy="369332"/>
          </a:xfrm>
          <a:prstGeom prst="rect">
            <a:avLst/>
          </a:prstGeom>
          <a:noFill/>
        </p:spPr>
        <p:txBody>
          <a:bodyPr wrap="square" rtlCol="0">
            <a:spAutoFit/>
          </a:bodyPr>
          <a:lstStyle/>
          <a:p>
            <a:r>
              <a:rPr lang="en-US" dirty="0" smtClean="0"/>
              <a:t>RMS</a:t>
            </a:r>
            <a:endParaRPr lang="en-US" dirty="0"/>
          </a:p>
        </p:txBody>
      </p:sp>
      <p:sp>
        <p:nvSpPr>
          <p:cNvPr id="11" name="TextBox 10"/>
          <p:cNvSpPr txBox="1"/>
          <p:nvPr/>
        </p:nvSpPr>
        <p:spPr>
          <a:xfrm>
            <a:off x="5888227" y="4314156"/>
            <a:ext cx="762000" cy="369332"/>
          </a:xfrm>
          <a:prstGeom prst="rect">
            <a:avLst/>
          </a:prstGeom>
          <a:noFill/>
        </p:spPr>
        <p:txBody>
          <a:bodyPr wrap="square" rtlCol="0">
            <a:spAutoFit/>
          </a:bodyPr>
          <a:lstStyle/>
          <a:p>
            <a:r>
              <a:rPr lang="en-US" dirty="0" smtClean="0"/>
              <a:t>JDOA</a:t>
            </a:r>
            <a:endParaRPr lang="en-US" dirty="0"/>
          </a:p>
        </p:txBody>
      </p:sp>
      <p:pic>
        <p:nvPicPr>
          <p:cNvPr id="12"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0613" y="5018054"/>
            <a:ext cx="1870454" cy="1724974"/>
          </a:xfrm>
          <a:prstGeom prst="rect">
            <a:avLst/>
          </a:prstGeom>
        </p:spPr>
      </p:pic>
      <p:sp>
        <p:nvSpPr>
          <p:cNvPr id="5" name="TextBox 4"/>
          <p:cNvSpPr txBox="1"/>
          <p:nvPr/>
        </p:nvSpPr>
        <p:spPr>
          <a:xfrm>
            <a:off x="7581019" y="5695875"/>
            <a:ext cx="687561" cy="369332"/>
          </a:xfrm>
          <a:prstGeom prst="rect">
            <a:avLst/>
          </a:prstGeom>
          <a:noFill/>
        </p:spPr>
        <p:txBody>
          <a:bodyPr wrap="none" rtlCol="0">
            <a:spAutoFit/>
          </a:bodyPr>
          <a:lstStyle/>
          <a:p>
            <a:r>
              <a:rPr lang="en-US" dirty="0" smtClean="0"/>
              <a:t>PUCT</a:t>
            </a:r>
            <a:endParaRPr lang="en-US" dirty="0"/>
          </a:p>
        </p:txBody>
      </p:sp>
    </p:spTree>
    <p:extLst>
      <p:ext uri="{BB962C8B-B14F-4D97-AF65-F5344CB8AC3E}">
        <p14:creationId xmlns:p14="http://schemas.microsoft.com/office/powerpoint/2010/main" val="3236626340"/>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620000" cy="1143000"/>
          </a:xfrm>
        </p:spPr>
        <p:txBody>
          <a:bodyPr>
            <a:normAutofit/>
          </a:bodyPr>
          <a:lstStyle/>
          <a:p>
            <a:r>
              <a:rPr lang="en-US" sz="2800" dirty="0" smtClean="0"/>
              <a:t>Advance Meter Working Group (AMWG)</a:t>
            </a:r>
            <a:endParaRPr lang="en-US" sz="2800" dirty="0"/>
          </a:p>
        </p:txBody>
      </p:sp>
      <p:sp>
        <p:nvSpPr>
          <p:cNvPr id="3" name="Content Placeholder 2"/>
          <p:cNvSpPr>
            <a:spLocks noGrp="1"/>
          </p:cNvSpPr>
          <p:nvPr>
            <p:ph idx="1"/>
          </p:nvPr>
        </p:nvSpPr>
        <p:spPr>
          <a:xfrm>
            <a:off x="1295400" y="1143000"/>
            <a:ext cx="7848600" cy="6248400"/>
          </a:xfrm>
        </p:spPr>
        <p:txBody>
          <a:bodyPr>
            <a:normAutofit fontScale="47500" lnSpcReduction="20000"/>
          </a:bodyPr>
          <a:lstStyle/>
          <a:p>
            <a:pPr marL="571500" lvl="1" indent="-571500">
              <a:spcBef>
                <a:spcPts val="1000"/>
              </a:spcBef>
              <a:buClr>
                <a:schemeClr val="tx1"/>
              </a:buClr>
              <a:buSzPct val="69000"/>
              <a:buFont typeface="Wingdings" panose="05000000000000000000" pitchFamily="2" charset="2"/>
              <a:buChar char="§"/>
            </a:pPr>
            <a:r>
              <a:rPr lang="en-US" sz="4200" dirty="0" smtClean="0"/>
              <a:t>Reports  </a:t>
            </a:r>
            <a:r>
              <a:rPr lang="en-US" sz="4200" dirty="0"/>
              <a:t>to the Retail Market Subcommittee (RMS), </a:t>
            </a:r>
            <a:endParaRPr lang="en-US" sz="4200" dirty="0" smtClean="0"/>
          </a:p>
          <a:p>
            <a:pPr marL="571500" lvl="1" indent="-571500">
              <a:spcBef>
                <a:spcPts val="1000"/>
              </a:spcBef>
              <a:buClr>
                <a:schemeClr val="tx1"/>
              </a:buClr>
              <a:buSzPct val="69000"/>
              <a:buFont typeface="Wingdings" panose="05000000000000000000" pitchFamily="2" charset="2"/>
              <a:buChar char="§"/>
            </a:pPr>
            <a:r>
              <a:rPr lang="en-US" sz="4200" dirty="0"/>
              <a:t>S</a:t>
            </a:r>
            <a:r>
              <a:rPr lang="en-US" sz="4200" dirty="0" smtClean="0"/>
              <a:t>erves </a:t>
            </a:r>
            <a:r>
              <a:rPr lang="en-US" sz="4200" dirty="0"/>
              <a:t>as the forum for addressing topics related to advanced metering systems in ERCOT such as data monitoring, issue identification and resolution, as well as, identifying improvement opportunities related to advanced meter data using the defined change control process. </a:t>
            </a:r>
          </a:p>
          <a:p>
            <a:pPr marL="571500" lvl="1" indent="-571500">
              <a:spcBef>
                <a:spcPts val="1000"/>
              </a:spcBef>
              <a:buClr>
                <a:schemeClr val="tx1"/>
              </a:buClr>
              <a:buSzPct val="69000"/>
              <a:buFont typeface="Wingdings" panose="05000000000000000000" pitchFamily="2" charset="2"/>
              <a:buChar char="§"/>
            </a:pPr>
            <a:r>
              <a:rPr lang="en-US" altLang="en-US" sz="4200" dirty="0" smtClean="0"/>
              <a:t>Created </a:t>
            </a:r>
            <a:r>
              <a:rPr lang="en-US" altLang="en-US" sz="4200" dirty="0"/>
              <a:t>March 2013 when the Advanced Metering Implementation Team (AMIT) was </a:t>
            </a:r>
            <a:r>
              <a:rPr lang="en-US" altLang="en-US" sz="4200" dirty="0" err="1" smtClean="0"/>
              <a:t>sunsetted</a:t>
            </a:r>
            <a:r>
              <a:rPr lang="en-US" altLang="en-US" sz="4200" dirty="0" smtClean="0"/>
              <a:t>  </a:t>
            </a:r>
            <a:r>
              <a:rPr lang="en-US" altLang="en-US" sz="4200" dirty="0"/>
              <a:t>and the technology identified in original requirements for SMT was implemented (except 3</a:t>
            </a:r>
            <a:r>
              <a:rPr lang="en-US" altLang="en-US" sz="4200" baseline="30000" dirty="0"/>
              <a:t>rd</a:t>
            </a:r>
            <a:r>
              <a:rPr lang="en-US" altLang="en-US" sz="4200" dirty="0"/>
              <a:t> party) </a:t>
            </a:r>
          </a:p>
          <a:p>
            <a:pPr marL="571500" lvl="1" indent="-571500">
              <a:spcBef>
                <a:spcPts val="1000"/>
              </a:spcBef>
              <a:buClr>
                <a:schemeClr val="tx1"/>
              </a:buClr>
              <a:buSzPct val="69000"/>
              <a:buFont typeface="Wingdings" panose="05000000000000000000" pitchFamily="2" charset="2"/>
              <a:buChar char="§"/>
            </a:pPr>
            <a:r>
              <a:rPr lang="en-US" altLang="en-US" sz="4200" dirty="0" smtClean="0"/>
              <a:t>Created </a:t>
            </a:r>
            <a:r>
              <a:rPr lang="en-US" altLang="en-US" sz="4200" dirty="0"/>
              <a:t>to provide an avenue to </a:t>
            </a:r>
            <a:r>
              <a:rPr lang="en-US" sz="4200" dirty="0"/>
              <a:t>follow technology advances and provide feedback on market and customer needs pertaining to Smart Meter Texas, Third Party Access, Service Level Agreements, Technological advances etc. </a:t>
            </a:r>
          </a:p>
          <a:p>
            <a:pPr marL="571500" lvl="1" indent="-571500">
              <a:spcBef>
                <a:spcPts val="1000"/>
              </a:spcBef>
              <a:buClr>
                <a:schemeClr val="tx1"/>
              </a:buClr>
              <a:buSzPct val="69000"/>
              <a:buFont typeface="Wingdings" panose="05000000000000000000" pitchFamily="2" charset="2"/>
              <a:buChar char="§"/>
            </a:pPr>
            <a:r>
              <a:rPr lang="en-US" sz="4200" dirty="0" smtClean="0"/>
              <a:t>2015 </a:t>
            </a:r>
            <a:r>
              <a:rPr lang="en-US" sz="4200" dirty="0"/>
              <a:t>AMWG Co Chairs are John Schatz with TXU </a:t>
            </a:r>
            <a:r>
              <a:rPr lang="en-US" sz="4200" dirty="0" smtClean="0"/>
              <a:t>Energy and </a:t>
            </a:r>
            <a:r>
              <a:rPr lang="en-US" sz="4200" dirty="0"/>
              <a:t>Esther Kent with </a:t>
            </a:r>
            <a:r>
              <a:rPr lang="en-US" sz="4200" dirty="0" err="1"/>
              <a:t>CenterPoint</a:t>
            </a:r>
            <a:r>
              <a:rPr lang="en-US" sz="4200" dirty="0"/>
              <a:t> </a:t>
            </a:r>
            <a:r>
              <a:rPr lang="en-US" sz="4200" dirty="0" smtClean="0"/>
              <a:t>Energy</a:t>
            </a:r>
          </a:p>
          <a:p>
            <a:pPr marL="571500" lvl="1" indent="-571500">
              <a:spcBef>
                <a:spcPts val="1000"/>
              </a:spcBef>
              <a:buClr>
                <a:schemeClr val="tx1"/>
              </a:buClr>
              <a:buSzPct val="69000"/>
              <a:buFont typeface="Wingdings" panose="05000000000000000000" pitchFamily="2" charset="2"/>
              <a:buChar char="§"/>
            </a:pPr>
            <a:r>
              <a:rPr lang="en-US" sz="4200" dirty="0" smtClean="0"/>
              <a:t>Participants include Retail </a:t>
            </a:r>
            <a:r>
              <a:rPr lang="en-US" sz="4200" dirty="0"/>
              <a:t>Electric Providers, Transmission &amp; Distribution Service Providers (TDSPs), Public Utility Commission of Texas (PUCT) Staff, Electric Reliability Council of Texas (ERCOT) </a:t>
            </a:r>
            <a:r>
              <a:rPr lang="en-US" sz="4200" dirty="0" smtClean="0"/>
              <a:t>Staff</a:t>
            </a:r>
            <a:r>
              <a:rPr lang="en-US" sz="4200" dirty="0"/>
              <a:t> </a:t>
            </a:r>
            <a:r>
              <a:rPr lang="en-US" sz="4200" dirty="0" smtClean="0"/>
              <a:t>and 3</a:t>
            </a:r>
            <a:r>
              <a:rPr lang="en-US" sz="4200" baseline="30000" dirty="0" smtClean="0"/>
              <a:t>rd</a:t>
            </a:r>
            <a:r>
              <a:rPr lang="en-US" sz="4200" dirty="0" smtClean="0"/>
              <a:t> Party Service Providers, Consumer Groups.</a:t>
            </a:r>
            <a:endParaRPr lang="en-US" sz="2000"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15</a:t>
            </a:fld>
            <a:endParaRPr lang="en-US" dirty="0"/>
          </a:p>
        </p:txBody>
      </p:sp>
    </p:spTree>
    <p:extLst>
      <p:ext uri="{BB962C8B-B14F-4D97-AF65-F5344CB8AC3E}">
        <p14:creationId xmlns:p14="http://schemas.microsoft.com/office/powerpoint/2010/main" val="780433009"/>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620000" cy="1143000"/>
          </a:xfrm>
        </p:spPr>
        <p:txBody>
          <a:bodyPr>
            <a:normAutofit/>
          </a:bodyPr>
          <a:lstStyle/>
          <a:p>
            <a:r>
              <a:rPr lang="en-US" sz="2800" dirty="0" smtClean="0"/>
              <a:t>Retail Market Subcommittee (RMS) </a:t>
            </a:r>
            <a:endParaRPr lang="en-US" sz="2800" dirty="0"/>
          </a:p>
        </p:txBody>
      </p:sp>
      <p:sp>
        <p:nvSpPr>
          <p:cNvPr id="3" name="Content Placeholder 2"/>
          <p:cNvSpPr>
            <a:spLocks noGrp="1"/>
          </p:cNvSpPr>
          <p:nvPr>
            <p:ph idx="1"/>
          </p:nvPr>
        </p:nvSpPr>
        <p:spPr>
          <a:xfrm>
            <a:off x="1295400" y="1600200"/>
            <a:ext cx="7696200" cy="4648200"/>
          </a:xfrm>
        </p:spPr>
        <p:txBody>
          <a:bodyPr>
            <a:normAutofit/>
          </a:bodyPr>
          <a:lstStyle/>
          <a:p>
            <a:r>
              <a:rPr lang="en-US" sz="2400" dirty="0" smtClean="0"/>
              <a:t>RMS serves </a:t>
            </a:r>
            <a:r>
              <a:rPr lang="en-US" sz="2400" dirty="0"/>
              <a:t>as a forum for issue resolution in regards to retail market matters directly affecting ERCOT and ERCOT protocols. The RMS is also responsible for monitoring Public Utility Commission (PUCT) rulings as they apply to retail markets and retail market </a:t>
            </a:r>
            <a:r>
              <a:rPr lang="en-US" sz="2400" dirty="0" smtClean="0"/>
              <a:t>participants </a:t>
            </a:r>
          </a:p>
          <a:p>
            <a:r>
              <a:rPr lang="en-US" sz="2400" dirty="0" smtClean="0"/>
              <a:t>Members include Retail Electric Providers, Transmission &amp; Distribution Service Providers (TDSPs), Electric Reliability Council of Texas (ERCOT) Staff, Consumer Groups</a:t>
            </a:r>
            <a:endParaRPr lang="en-US" sz="2400"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16</a:t>
            </a:fld>
            <a:endParaRPr lang="en-US" dirty="0"/>
          </a:p>
        </p:txBody>
      </p:sp>
    </p:spTree>
    <p:extLst>
      <p:ext uri="{BB962C8B-B14F-4D97-AF65-F5344CB8AC3E}">
        <p14:creationId xmlns:p14="http://schemas.microsoft.com/office/powerpoint/2010/main" val="1692399129"/>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143000"/>
          </a:xfrm>
        </p:spPr>
        <p:txBody>
          <a:bodyPr>
            <a:normAutofit/>
          </a:bodyPr>
          <a:lstStyle/>
          <a:p>
            <a:r>
              <a:rPr lang="en-US" sz="2800" dirty="0" smtClean="0"/>
              <a:t>Joint Development &amp; Operation Agreement  (JDOA)</a:t>
            </a:r>
            <a:endParaRPr lang="en-US" sz="2800" dirty="0"/>
          </a:p>
        </p:txBody>
      </p:sp>
      <p:sp>
        <p:nvSpPr>
          <p:cNvPr id="3" name="Content Placeholder 2"/>
          <p:cNvSpPr>
            <a:spLocks noGrp="1"/>
          </p:cNvSpPr>
          <p:nvPr>
            <p:ph idx="1"/>
          </p:nvPr>
        </p:nvSpPr>
        <p:spPr>
          <a:xfrm>
            <a:off x="1295400" y="1493837"/>
            <a:ext cx="7696200" cy="4525963"/>
          </a:xfrm>
        </p:spPr>
        <p:txBody>
          <a:bodyPr>
            <a:noAutofit/>
          </a:bodyPr>
          <a:lstStyle/>
          <a:p>
            <a:r>
              <a:rPr lang="en-US" sz="2400" dirty="0"/>
              <a:t>As part of AMS settlement, TDSPs were required to have a portal for customers to access meter data. A very long list of requirements was developed by the Texas Market. Collectively the TDSPs recommended a single </a:t>
            </a:r>
            <a:r>
              <a:rPr lang="en-US" sz="2400" dirty="0" smtClean="0"/>
              <a:t>data </a:t>
            </a:r>
            <a:r>
              <a:rPr lang="en-US" sz="2400" dirty="0"/>
              <a:t>repository and portal, to which the Texas Market and PUC strongly supported</a:t>
            </a:r>
            <a:r>
              <a:rPr lang="en-US" sz="2400" dirty="0" smtClean="0"/>
              <a:t>.  Thus the formation of the JDOA</a:t>
            </a:r>
          </a:p>
          <a:p>
            <a:r>
              <a:rPr lang="en-US" sz="2400" dirty="0" smtClean="0"/>
              <a:t>Members are Donny Helm (Oncor), Jeff Stracener, Greg Filipkowski (AEP), Bobby Roberts (TNMP) and Esther Kent (CNP)</a:t>
            </a:r>
          </a:p>
          <a:p>
            <a:r>
              <a:rPr lang="en-US" sz="2400" dirty="0"/>
              <a:t>Operations </a:t>
            </a:r>
            <a:r>
              <a:rPr lang="en-US" sz="2400" dirty="0" smtClean="0"/>
              <a:t>Manager is </a:t>
            </a:r>
            <a:r>
              <a:rPr lang="en-US" sz="2400" dirty="0"/>
              <a:t>Andrea </a:t>
            </a:r>
            <a:r>
              <a:rPr lang="en-US" sz="2400" dirty="0" smtClean="0"/>
              <a:t>O’Flaherty-Brown</a:t>
            </a:r>
          </a:p>
          <a:p>
            <a:r>
              <a:rPr lang="en-US" sz="2400" dirty="0" smtClean="0"/>
              <a:t>Manages funding for SMT</a:t>
            </a:r>
            <a:endParaRPr lang="en-US" sz="2400"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17</a:t>
            </a:fld>
            <a:endParaRPr lang="en-US" dirty="0"/>
          </a:p>
        </p:txBody>
      </p:sp>
    </p:spTree>
    <p:extLst>
      <p:ext uri="{BB962C8B-B14F-4D97-AF65-F5344CB8AC3E}">
        <p14:creationId xmlns:p14="http://schemas.microsoft.com/office/powerpoint/2010/main" val="1061873227"/>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143000"/>
          </a:xfrm>
        </p:spPr>
        <p:txBody>
          <a:bodyPr>
            <a:normAutofit/>
          </a:bodyPr>
          <a:lstStyle/>
          <a:p>
            <a:r>
              <a:rPr lang="en-US" sz="2800" dirty="0" smtClean="0"/>
              <a:t>Public Utility Commission (PUCT)</a:t>
            </a:r>
            <a:endParaRPr lang="en-US" sz="2800" dirty="0"/>
          </a:p>
        </p:txBody>
      </p:sp>
      <p:sp>
        <p:nvSpPr>
          <p:cNvPr id="3" name="Content Placeholder 2"/>
          <p:cNvSpPr>
            <a:spLocks noGrp="1"/>
          </p:cNvSpPr>
          <p:nvPr>
            <p:ph idx="1"/>
          </p:nvPr>
        </p:nvSpPr>
        <p:spPr/>
        <p:txBody>
          <a:bodyPr>
            <a:normAutofit/>
          </a:bodyPr>
          <a:lstStyle/>
          <a:p>
            <a:r>
              <a:rPr lang="en-US" sz="2400" dirty="0"/>
              <a:t>The Public Utility Commission of Texas regulates the state's electric, telecommunication, and water and sewer utilities, implements respective legislation, and offers customer assistance in resolving consumer complaints.</a:t>
            </a:r>
          </a:p>
          <a:p>
            <a:r>
              <a:rPr lang="en-US" sz="2400" dirty="0" smtClean="0"/>
              <a:t>Their stated mission is ‘</a:t>
            </a:r>
            <a:r>
              <a:rPr lang="en-US" sz="2400" dirty="0"/>
              <a:t>We protect customers, foster competition, and promote high quality infrastructure</a:t>
            </a:r>
            <a:r>
              <a:rPr lang="en-US" sz="2400" dirty="0" smtClean="0"/>
              <a:t>.’</a:t>
            </a:r>
          </a:p>
          <a:p>
            <a:r>
              <a:rPr lang="en-US" sz="2400" dirty="0" smtClean="0">
                <a:hlinkClick r:id="rId2"/>
              </a:rPr>
              <a:t>http</a:t>
            </a:r>
            <a:r>
              <a:rPr lang="en-US" sz="2400" dirty="0">
                <a:hlinkClick r:id="rId2"/>
              </a:rPr>
              <a:t>://www.puc.texas.gov</a:t>
            </a:r>
            <a:r>
              <a:rPr lang="en-US" sz="2400" dirty="0" smtClean="0">
                <a:hlinkClick r:id="rId2"/>
              </a:rPr>
              <a:t>/</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18</a:t>
            </a:fld>
            <a:endParaRPr lang="en-US" dirty="0"/>
          </a:p>
        </p:txBody>
      </p:sp>
    </p:spTree>
    <p:extLst>
      <p:ext uri="{BB962C8B-B14F-4D97-AF65-F5344CB8AC3E}">
        <p14:creationId xmlns:p14="http://schemas.microsoft.com/office/powerpoint/2010/main" val="1357802374"/>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143000"/>
          </a:xfrm>
        </p:spPr>
        <p:txBody>
          <a:bodyPr>
            <a:normAutofit/>
          </a:bodyPr>
          <a:lstStyle/>
          <a:p>
            <a:r>
              <a:rPr lang="en-US" sz="2800" dirty="0" smtClean="0"/>
              <a:t>Governing Documents</a:t>
            </a:r>
            <a:endParaRPr lang="en-US" sz="2800" dirty="0"/>
          </a:p>
        </p:txBody>
      </p:sp>
      <p:sp>
        <p:nvSpPr>
          <p:cNvPr id="3" name="Content Placeholder 2"/>
          <p:cNvSpPr>
            <a:spLocks noGrp="1"/>
          </p:cNvSpPr>
          <p:nvPr>
            <p:ph idx="1"/>
          </p:nvPr>
        </p:nvSpPr>
        <p:spPr>
          <a:xfrm>
            <a:off x="1524000" y="1752600"/>
            <a:ext cx="7315200" cy="4800600"/>
          </a:xfrm>
        </p:spPr>
        <p:txBody>
          <a:bodyPr>
            <a:normAutofit/>
          </a:bodyPr>
          <a:lstStyle/>
          <a:p>
            <a:pPr marL="0" indent="0">
              <a:buNone/>
            </a:pPr>
            <a:r>
              <a:rPr lang="en-US" sz="2400" dirty="0" smtClean="0"/>
              <a:t>1.  </a:t>
            </a:r>
            <a:r>
              <a:rPr lang="en-US" sz="2400" dirty="0"/>
              <a:t>Public Utility Regulatory Act (PURA)</a:t>
            </a:r>
          </a:p>
          <a:p>
            <a:pPr marL="0" indent="0">
              <a:buNone/>
            </a:pPr>
            <a:r>
              <a:rPr lang="en-US" sz="2400" dirty="0">
                <a:hlinkClick r:id="rId2"/>
              </a:rPr>
              <a:t>https://www.puc.texas.gov/agency/rulesnlaws/statutes/Pura11.pdf</a:t>
            </a:r>
            <a:r>
              <a:rPr lang="en-US" sz="2400" dirty="0"/>
              <a:t> </a:t>
            </a:r>
            <a:endParaRPr lang="en-US" sz="2400" dirty="0" smtClean="0"/>
          </a:p>
          <a:p>
            <a:pPr marL="0" indent="0">
              <a:buNone/>
            </a:pPr>
            <a:r>
              <a:rPr lang="en-US" sz="2400" dirty="0" smtClean="0"/>
              <a:t>2. Electric </a:t>
            </a:r>
            <a:r>
              <a:rPr lang="en-US" sz="2400" dirty="0"/>
              <a:t>Substantive Rules</a:t>
            </a:r>
          </a:p>
          <a:p>
            <a:pPr marL="0" indent="0">
              <a:buNone/>
            </a:pPr>
            <a:r>
              <a:rPr lang="en-US" sz="2400" dirty="0">
                <a:hlinkClick r:id="rId3"/>
              </a:rPr>
              <a:t>http://www.puc.texas.gov/agency/rulesnlaws/subrules/electric/Electric.aspx</a:t>
            </a:r>
            <a:r>
              <a:rPr lang="en-US" sz="2400" dirty="0"/>
              <a:t> </a:t>
            </a:r>
          </a:p>
          <a:p>
            <a:pPr marL="0" indent="0" fontAlgn="t">
              <a:buNone/>
            </a:pPr>
            <a:r>
              <a:rPr lang="en-US" sz="2400" dirty="0" smtClean="0"/>
              <a:t>3. </a:t>
            </a:r>
            <a:r>
              <a:rPr lang="en-US" sz="2400" dirty="0"/>
              <a:t>Rates &amp; Tariffs</a:t>
            </a:r>
          </a:p>
          <a:p>
            <a:pPr marL="0" indent="0" fontAlgn="t">
              <a:buNone/>
            </a:pPr>
            <a:r>
              <a:rPr lang="en-US" sz="2400" dirty="0">
                <a:hlinkClick r:id="rId4"/>
              </a:rPr>
              <a:t>http://www.puc.texas.gov/industry/electric/rates</a:t>
            </a:r>
            <a:r>
              <a:rPr lang="en-US" sz="2400" dirty="0" smtClean="0">
                <a:hlinkClick r:id="rId4"/>
              </a:rPr>
              <a:t>/</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19</a:t>
            </a:fld>
            <a:endParaRPr lang="en-US" dirty="0"/>
          </a:p>
        </p:txBody>
      </p:sp>
    </p:spTree>
    <p:extLst>
      <p:ext uri="{BB962C8B-B14F-4D97-AF65-F5344CB8AC3E}">
        <p14:creationId xmlns:p14="http://schemas.microsoft.com/office/powerpoint/2010/main" val="3229303432"/>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391400" cy="2209799"/>
          </a:xfrm>
          <a:ln>
            <a:noFill/>
          </a:ln>
        </p:spPr>
        <p:txBody>
          <a:bodyPr>
            <a:noAutofit/>
          </a:bodyPr>
          <a:lstStyle/>
          <a:p>
            <a:r>
              <a:rPr lang="en-US" sz="4400" dirty="0" smtClean="0">
                <a:effectLst/>
              </a:rPr>
              <a:t>Introductions</a:t>
            </a:r>
            <a:endParaRPr lang="en-US" sz="4400" b="1" dirty="0"/>
          </a:p>
        </p:txBody>
      </p:sp>
      <p:sp>
        <p:nvSpPr>
          <p:cNvPr id="3" name="Subtitle 2"/>
          <p:cNvSpPr>
            <a:spLocks noGrp="1"/>
          </p:cNvSpPr>
          <p:nvPr>
            <p:ph type="subTitle" idx="1"/>
          </p:nvPr>
        </p:nvSpPr>
        <p:spPr>
          <a:xfrm>
            <a:off x="1828800" y="2819400"/>
            <a:ext cx="7157987" cy="2590800"/>
          </a:xfrm>
          <a:ln>
            <a:noFill/>
          </a:ln>
        </p:spPr>
        <p:txBody>
          <a:bodyPr>
            <a:normAutofit/>
          </a:bodyPr>
          <a:lstStyle/>
          <a:p>
            <a:pPr algn="l"/>
            <a:r>
              <a:rPr lang="en-US" sz="2800" dirty="0" smtClean="0">
                <a:solidFill>
                  <a:schemeClr val="tx1"/>
                </a:solidFill>
              </a:rPr>
              <a:t>Kathy Scott </a:t>
            </a:r>
          </a:p>
          <a:p>
            <a:pPr algn="l"/>
            <a:r>
              <a:rPr lang="en-US" sz="2800" dirty="0" smtClean="0">
                <a:solidFill>
                  <a:schemeClr val="tx1"/>
                </a:solidFill>
              </a:rPr>
              <a:t>July 23, 2015 </a:t>
            </a:r>
            <a:endParaRPr lang="en-US" sz="2800" dirty="0">
              <a:solidFill>
                <a:schemeClr val="tx1"/>
              </a:solidFill>
            </a:endParaRP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391400" cy="2209799"/>
          </a:xfrm>
          <a:ln>
            <a:noFill/>
          </a:ln>
        </p:spPr>
        <p:txBody>
          <a:bodyPr>
            <a:noAutofit/>
          </a:bodyPr>
          <a:lstStyle/>
          <a:p>
            <a:r>
              <a:rPr lang="en-US" sz="4400" b="1" dirty="0" smtClean="0"/>
              <a:t>Texas Data Ownership Laws, Rules &amp; Data Access Assumptions</a:t>
            </a:r>
            <a:endParaRPr lang="en-US" sz="4400" b="1" dirty="0"/>
          </a:p>
        </p:txBody>
      </p:sp>
      <p:sp>
        <p:nvSpPr>
          <p:cNvPr id="3" name="Subtitle 2"/>
          <p:cNvSpPr>
            <a:spLocks noGrp="1"/>
          </p:cNvSpPr>
          <p:nvPr>
            <p:ph type="subTitle" idx="1"/>
          </p:nvPr>
        </p:nvSpPr>
        <p:spPr>
          <a:xfrm>
            <a:off x="1828800" y="2819400"/>
            <a:ext cx="7157987" cy="2590800"/>
          </a:xfrm>
          <a:ln>
            <a:noFill/>
          </a:ln>
        </p:spPr>
        <p:txBody>
          <a:bodyPr>
            <a:normAutofit/>
          </a:bodyPr>
          <a:lstStyle/>
          <a:p>
            <a:pPr algn="l"/>
            <a:endParaRPr lang="en-US" sz="2800" dirty="0" smtClean="0">
              <a:solidFill>
                <a:schemeClr val="tx1"/>
              </a:solidFill>
            </a:endParaRPr>
          </a:p>
          <a:p>
            <a:pPr algn="l"/>
            <a:r>
              <a:rPr lang="en-US" sz="2800" dirty="0" smtClean="0">
                <a:solidFill>
                  <a:schemeClr val="tx1"/>
                </a:solidFill>
              </a:rPr>
              <a:t>Presented by Michele Gregg</a:t>
            </a:r>
          </a:p>
          <a:p>
            <a:pPr algn="l"/>
            <a:r>
              <a:rPr lang="en-US" sz="2800" dirty="0" smtClean="0">
                <a:solidFill>
                  <a:schemeClr val="tx1"/>
                </a:solidFill>
              </a:rPr>
              <a:t>July 23, 2015</a:t>
            </a:r>
            <a:endParaRPr lang="en-US" sz="2800" dirty="0">
              <a:solidFill>
                <a:schemeClr val="tx1"/>
              </a:solidFill>
            </a:endParaRPr>
          </a:p>
        </p:txBody>
      </p:sp>
    </p:spTree>
    <p:extLst>
      <p:ext uri="{BB962C8B-B14F-4D97-AF65-F5344CB8AC3E}">
        <p14:creationId xmlns:p14="http://schemas.microsoft.com/office/powerpoint/2010/main" val="3775578703"/>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143000"/>
          </a:xfrm>
        </p:spPr>
        <p:txBody>
          <a:bodyPr>
            <a:normAutofit/>
          </a:bodyPr>
          <a:lstStyle/>
          <a:p>
            <a:pPr>
              <a:defRPr/>
            </a:pPr>
            <a:r>
              <a:rPr lang="en-US" sz="2800" kern="0" dirty="0">
                <a:solidFill>
                  <a:schemeClr val="tx2"/>
                </a:solidFill>
              </a:rPr>
              <a:t>State of Texas Regulations</a:t>
            </a:r>
          </a:p>
        </p:txBody>
      </p:sp>
      <p:sp>
        <p:nvSpPr>
          <p:cNvPr id="3" name="Content Placeholder 2"/>
          <p:cNvSpPr>
            <a:spLocks noGrp="1"/>
          </p:cNvSpPr>
          <p:nvPr>
            <p:ph idx="1"/>
          </p:nvPr>
        </p:nvSpPr>
        <p:spPr>
          <a:xfrm>
            <a:off x="1295400" y="990600"/>
            <a:ext cx="7696200" cy="5181600"/>
          </a:xfrm>
        </p:spPr>
        <p:txBody>
          <a:bodyPr>
            <a:noAutofit/>
          </a:bodyPr>
          <a:lstStyle/>
          <a:p>
            <a:r>
              <a:rPr lang="en-US" altLang="zh-TW" sz="2200" b="1" dirty="0" smtClean="0">
                <a:solidFill>
                  <a:schemeClr val="tx2"/>
                </a:solidFill>
                <a:ea typeface="MS PGothic" pitchFamily="34" charset="-128"/>
                <a:cs typeface="Arial" pitchFamily="34" charset="0"/>
              </a:rPr>
              <a:t>Texas Deregulation (PURA §39.101)</a:t>
            </a:r>
          </a:p>
          <a:p>
            <a:pPr marL="0" indent="0">
              <a:buNone/>
            </a:pPr>
            <a:r>
              <a:rPr lang="en-US" altLang="en-US" sz="2200" b="1" dirty="0">
                <a:solidFill>
                  <a:schemeClr val="tx2"/>
                </a:solidFill>
                <a:ea typeface="MS PGothic" pitchFamily="34" charset="-128"/>
                <a:cs typeface="Arial" pitchFamily="34" charset="0"/>
              </a:rPr>
              <a:t> </a:t>
            </a:r>
            <a:r>
              <a:rPr lang="en-US" altLang="en-US" sz="2200" b="1" dirty="0" smtClean="0">
                <a:solidFill>
                  <a:schemeClr val="tx2"/>
                </a:solidFill>
                <a:ea typeface="MS PGothic" pitchFamily="34" charset="-128"/>
                <a:cs typeface="Arial" pitchFamily="34" charset="0"/>
              </a:rPr>
              <a:t>     </a:t>
            </a:r>
            <a:r>
              <a:rPr lang="en-US" altLang="en-US" sz="2200" dirty="0" smtClean="0">
                <a:ea typeface="MS PGothic" pitchFamily="34" charset="-128"/>
                <a:cs typeface="Arial" pitchFamily="34" charset="0"/>
              </a:rPr>
              <a:t>Section </a:t>
            </a:r>
            <a:r>
              <a:rPr lang="en-US" altLang="en-US" sz="2200" dirty="0">
                <a:ea typeface="MS PGothic" pitchFamily="34" charset="-128"/>
                <a:cs typeface="Arial" pitchFamily="34" charset="0"/>
              </a:rPr>
              <a:t>39.101</a:t>
            </a:r>
          </a:p>
          <a:p>
            <a:pPr lvl="2">
              <a:buFontTx/>
              <a:buChar char="•"/>
            </a:pPr>
            <a:r>
              <a:rPr lang="en-US" altLang="en-US" sz="2200" dirty="0" smtClean="0">
                <a:ea typeface="MS PGothic" pitchFamily="34" charset="-128"/>
                <a:cs typeface="Arial" pitchFamily="34" charset="0"/>
              </a:rPr>
              <a:t>Retail customer protections  include:</a:t>
            </a:r>
            <a:endParaRPr lang="en-US" altLang="en-US" sz="2200" dirty="0">
              <a:ea typeface="MS PGothic" pitchFamily="34" charset="-128"/>
              <a:cs typeface="Arial" pitchFamily="34" charset="0"/>
            </a:endParaRPr>
          </a:p>
          <a:p>
            <a:pPr lvl="3">
              <a:buFont typeface="Calibri" panose="020F0502020204030204" pitchFamily="34" charset="0"/>
              <a:buChar char="⁻"/>
            </a:pPr>
            <a:r>
              <a:rPr lang="en-US" altLang="en-US" sz="2200" dirty="0" smtClean="0">
                <a:ea typeface="MS PGothic" pitchFamily="34" charset="-128"/>
                <a:cs typeface="Arial" pitchFamily="34" charset="0"/>
              </a:rPr>
              <a:t>Customer </a:t>
            </a:r>
            <a:r>
              <a:rPr lang="en-US" altLang="en-US" sz="2200" dirty="0">
                <a:ea typeface="MS PGothic" pitchFamily="34" charset="-128"/>
                <a:cs typeface="Arial" pitchFamily="34" charset="0"/>
              </a:rPr>
              <a:t>consumption and credit </a:t>
            </a:r>
            <a:r>
              <a:rPr lang="en-US" altLang="en-US" sz="2200" dirty="0" smtClean="0">
                <a:ea typeface="MS PGothic" pitchFamily="34" charset="-128"/>
                <a:cs typeface="Arial" pitchFamily="34" charset="0"/>
              </a:rPr>
              <a:t>information privacy</a:t>
            </a:r>
            <a:endParaRPr lang="en-US" altLang="en-US" sz="2200" dirty="0">
              <a:ea typeface="MS PGothic" pitchFamily="34" charset="-128"/>
              <a:cs typeface="Arial" pitchFamily="34" charset="0"/>
            </a:endParaRPr>
          </a:p>
          <a:p>
            <a:pPr lvl="3">
              <a:buFont typeface="Calibri" panose="020F0502020204030204" pitchFamily="34" charset="0"/>
              <a:buChar char="⁻"/>
            </a:pPr>
            <a:r>
              <a:rPr lang="en-US" altLang="en-US" sz="2200" dirty="0" smtClean="0">
                <a:solidFill>
                  <a:schemeClr val="tx2"/>
                </a:solidFill>
                <a:ea typeface="MS PGothic" pitchFamily="34" charset="-128"/>
                <a:cs typeface="Arial" pitchFamily="34" charset="0"/>
              </a:rPr>
              <a:t>Accurate </a:t>
            </a:r>
            <a:r>
              <a:rPr lang="en-US" altLang="en-US" sz="2200" dirty="0" smtClean="0">
                <a:ea typeface="MS PGothic" pitchFamily="34" charset="-128"/>
                <a:cs typeface="Arial" pitchFamily="34" charset="0"/>
              </a:rPr>
              <a:t>metering </a:t>
            </a:r>
            <a:r>
              <a:rPr lang="en-US" altLang="en-US" sz="2200" dirty="0">
                <a:ea typeface="MS PGothic" pitchFamily="34" charset="-128"/>
                <a:cs typeface="Arial" pitchFamily="34" charset="0"/>
              </a:rPr>
              <a:t>and billing</a:t>
            </a:r>
          </a:p>
          <a:p>
            <a:r>
              <a:rPr lang="en-US" altLang="en-US" sz="2200" b="1" dirty="0" smtClean="0">
                <a:solidFill>
                  <a:schemeClr val="tx2"/>
                </a:solidFill>
                <a:ea typeface="MS PGothic" pitchFamily="34" charset="-128"/>
                <a:cs typeface="Arial" pitchFamily="34" charset="0"/>
              </a:rPr>
              <a:t>Texas </a:t>
            </a:r>
            <a:r>
              <a:rPr lang="en-US" altLang="en-US" sz="2200" b="1" dirty="0">
                <a:solidFill>
                  <a:schemeClr val="tx2"/>
                </a:solidFill>
                <a:ea typeface="MS PGothic" pitchFamily="34" charset="-128"/>
                <a:cs typeface="Arial" pitchFamily="34" charset="0"/>
              </a:rPr>
              <a:t>Advanced </a:t>
            </a:r>
            <a:r>
              <a:rPr lang="en-US" altLang="en-US" sz="2200" b="1" dirty="0" smtClean="0">
                <a:solidFill>
                  <a:schemeClr val="tx2"/>
                </a:solidFill>
                <a:ea typeface="MS PGothic" pitchFamily="34" charset="-128"/>
                <a:cs typeface="Arial" pitchFamily="34" charset="0"/>
              </a:rPr>
              <a:t>Metering (PURA §39.107)</a:t>
            </a:r>
          </a:p>
          <a:p>
            <a:pPr marL="0" indent="0">
              <a:buNone/>
            </a:pPr>
            <a:r>
              <a:rPr lang="en-US" altLang="en-US" sz="2200" dirty="0">
                <a:ea typeface="MS PGothic" pitchFamily="34" charset="-128"/>
                <a:cs typeface="Arial" pitchFamily="34" charset="0"/>
              </a:rPr>
              <a:t> </a:t>
            </a:r>
            <a:r>
              <a:rPr lang="en-US" altLang="en-US" sz="2200" dirty="0" smtClean="0">
                <a:ea typeface="MS PGothic" pitchFamily="34" charset="-128"/>
                <a:cs typeface="Arial" pitchFamily="34" charset="0"/>
              </a:rPr>
              <a:t>      Section </a:t>
            </a:r>
            <a:r>
              <a:rPr lang="en-US" altLang="en-US" sz="2200" dirty="0">
                <a:ea typeface="MS PGothic" pitchFamily="34" charset="-128"/>
                <a:cs typeface="Arial" pitchFamily="34" charset="0"/>
              </a:rPr>
              <a:t>39.107</a:t>
            </a:r>
          </a:p>
          <a:p>
            <a:pPr lvl="2">
              <a:buFontTx/>
              <a:buChar char="•"/>
            </a:pPr>
            <a:r>
              <a:rPr lang="en-US" altLang="en-US" sz="2200" dirty="0" smtClean="0">
                <a:ea typeface="MS PGothic" pitchFamily="34" charset="-128"/>
                <a:cs typeface="Arial" pitchFamily="34" charset="0"/>
              </a:rPr>
              <a:t>All </a:t>
            </a:r>
            <a:r>
              <a:rPr lang="en-US" altLang="en-US" sz="2200" dirty="0">
                <a:solidFill>
                  <a:schemeClr val="tx2"/>
                </a:solidFill>
                <a:ea typeface="MS PGothic" pitchFamily="34" charset="-128"/>
                <a:cs typeface="Arial" pitchFamily="34" charset="0"/>
              </a:rPr>
              <a:t>Meter </a:t>
            </a:r>
            <a:r>
              <a:rPr lang="en-US" altLang="en-US" sz="2200" dirty="0" smtClean="0">
                <a:solidFill>
                  <a:schemeClr val="tx2"/>
                </a:solidFill>
                <a:ea typeface="MS PGothic" pitchFamily="34" charset="-128"/>
                <a:cs typeface="Arial" pitchFamily="34" charset="0"/>
              </a:rPr>
              <a:t>Data</a:t>
            </a:r>
            <a:r>
              <a:rPr lang="en-US" altLang="en-US" sz="2200" dirty="0">
                <a:ea typeface="MS PGothic" pitchFamily="34" charset="-128"/>
                <a:cs typeface="Arial" pitchFamily="34" charset="0"/>
              </a:rPr>
              <a:t> </a:t>
            </a:r>
            <a:r>
              <a:rPr lang="en-US" altLang="en-US" sz="2200" dirty="0" smtClean="0">
                <a:ea typeface="MS PGothic" pitchFamily="34" charset="-128"/>
                <a:cs typeface="Arial" pitchFamily="34" charset="0"/>
              </a:rPr>
              <a:t>shall belong to the customer</a:t>
            </a:r>
          </a:p>
          <a:p>
            <a:pPr lvl="2">
              <a:buFontTx/>
              <a:buChar char="•"/>
            </a:pPr>
            <a:r>
              <a:rPr lang="en-US" altLang="en-US" sz="2200" dirty="0" smtClean="0">
                <a:ea typeface="MS PGothic" pitchFamily="34" charset="-128"/>
                <a:cs typeface="Arial" pitchFamily="34" charset="0"/>
              </a:rPr>
              <a:t>Includes all </a:t>
            </a:r>
            <a:r>
              <a:rPr lang="en-US" altLang="en-US" sz="2200" dirty="0">
                <a:ea typeface="MS PGothic" pitchFamily="34" charset="-128"/>
                <a:cs typeface="Arial" pitchFamily="34" charset="0"/>
              </a:rPr>
              <a:t>data </a:t>
            </a:r>
            <a:r>
              <a:rPr lang="en-US" altLang="en-US" sz="2200" dirty="0" smtClean="0">
                <a:ea typeface="MS PGothic" pitchFamily="34" charset="-128"/>
                <a:cs typeface="Arial" pitchFamily="34" charset="0"/>
              </a:rPr>
              <a:t>from advanced </a:t>
            </a:r>
            <a:r>
              <a:rPr lang="en-US" altLang="en-US" sz="2200" dirty="0">
                <a:ea typeface="MS PGothic" pitchFamily="34" charset="-128"/>
                <a:cs typeface="Arial" pitchFamily="34" charset="0"/>
              </a:rPr>
              <a:t>meters and meter information </a:t>
            </a:r>
            <a:r>
              <a:rPr lang="en-US" altLang="en-US" sz="2200" dirty="0" smtClean="0">
                <a:ea typeface="MS PGothic" pitchFamily="34" charset="-128"/>
                <a:cs typeface="Arial" pitchFamily="34" charset="0"/>
              </a:rPr>
              <a:t>networks</a:t>
            </a:r>
          </a:p>
          <a:p>
            <a:pPr lvl="2">
              <a:buFontTx/>
              <a:buChar char="•"/>
            </a:pPr>
            <a:r>
              <a:rPr lang="en-US" altLang="en-US" sz="2200" dirty="0" smtClean="0">
                <a:ea typeface="MS PGothic" pitchFamily="34" charset="-128"/>
                <a:cs typeface="Arial" pitchFamily="34" charset="0"/>
              </a:rPr>
              <a:t>Includes data </a:t>
            </a:r>
            <a:r>
              <a:rPr lang="en-US" altLang="en-US" sz="2200" dirty="0">
                <a:ea typeface="MS PGothic" pitchFamily="34" charset="-128"/>
                <a:cs typeface="Arial" pitchFamily="34" charset="0"/>
              </a:rPr>
              <a:t>used to calculate </a:t>
            </a:r>
            <a:r>
              <a:rPr lang="en-US" altLang="en-US" sz="2200" dirty="0" smtClean="0">
                <a:ea typeface="MS PGothic" pitchFamily="34" charset="-128"/>
                <a:cs typeface="Arial" pitchFamily="34" charset="0"/>
              </a:rPr>
              <a:t>charges, </a:t>
            </a:r>
            <a:r>
              <a:rPr lang="en-US" altLang="en-US" sz="2200" dirty="0">
                <a:ea typeface="MS PGothic" pitchFamily="34" charset="-128"/>
                <a:cs typeface="Arial" pitchFamily="34" charset="0"/>
              </a:rPr>
              <a:t>historical load data, and any other proprietary customer </a:t>
            </a:r>
            <a:r>
              <a:rPr lang="en-US" altLang="en-US" sz="2200" dirty="0" smtClean="0">
                <a:ea typeface="MS PGothic" pitchFamily="34" charset="-128"/>
                <a:cs typeface="Arial" pitchFamily="34" charset="0"/>
              </a:rPr>
              <a:t>information</a:t>
            </a:r>
            <a:endParaRPr lang="en-US" altLang="en-US" sz="2200" dirty="0">
              <a:ea typeface="MS PGothic" pitchFamily="34" charset="-128"/>
              <a:cs typeface="Arial" pitchFamily="34" charset="0"/>
            </a:endParaRPr>
          </a:p>
          <a:p>
            <a:pPr lvl="2">
              <a:buFontTx/>
              <a:buChar char="•"/>
            </a:pPr>
            <a:r>
              <a:rPr lang="en-US" altLang="en-US" sz="2200" dirty="0" smtClean="0">
                <a:ea typeface="MS PGothic" pitchFamily="34" charset="-128"/>
                <a:cs typeface="Arial" pitchFamily="34" charset="0"/>
              </a:rPr>
              <a:t>Allows customers to authorize data be </a:t>
            </a:r>
            <a:r>
              <a:rPr lang="en-US" altLang="en-US" sz="2200" dirty="0">
                <a:ea typeface="MS PGothic" pitchFamily="34" charset="-128"/>
                <a:cs typeface="Arial" pitchFamily="34" charset="0"/>
              </a:rPr>
              <a:t>provided to </a:t>
            </a:r>
            <a:r>
              <a:rPr lang="en-US" altLang="en-US" sz="2200" dirty="0" smtClean="0">
                <a:ea typeface="MS PGothic" pitchFamily="34" charset="-128"/>
                <a:cs typeface="Arial" pitchFamily="34" charset="0"/>
              </a:rPr>
              <a:t>retail </a:t>
            </a:r>
            <a:r>
              <a:rPr lang="en-US" altLang="en-US" sz="2200" dirty="0">
                <a:ea typeface="MS PGothic" pitchFamily="34" charset="-128"/>
                <a:cs typeface="Arial" pitchFamily="34" charset="0"/>
              </a:rPr>
              <a:t>electric </a:t>
            </a:r>
            <a:r>
              <a:rPr lang="en-US" altLang="en-US" sz="2200" dirty="0" smtClean="0">
                <a:ea typeface="MS PGothic" pitchFamily="34" charset="-128"/>
                <a:cs typeface="Arial" pitchFamily="34" charset="0"/>
              </a:rPr>
              <a:t>providers</a:t>
            </a:r>
            <a:endParaRPr lang="en-US" altLang="en-US" sz="2200" dirty="0">
              <a:ea typeface="MS PGothic" pitchFamily="34" charset="-128"/>
              <a:cs typeface="Arial" pitchFamily="34" charset="0"/>
            </a:endParaRPr>
          </a:p>
        </p:txBody>
      </p:sp>
      <p:sp>
        <p:nvSpPr>
          <p:cNvPr id="4" name="Slide Number Placeholder 3"/>
          <p:cNvSpPr>
            <a:spLocks noGrp="1"/>
          </p:cNvSpPr>
          <p:nvPr>
            <p:ph type="sldNum" sz="quarter" idx="12"/>
          </p:nvPr>
        </p:nvSpPr>
        <p:spPr/>
        <p:txBody>
          <a:bodyPr/>
          <a:lstStyle/>
          <a:p>
            <a:fld id="{2C744734-EED9-4E95-8605-F304C3A682C0}" type="slidenum">
              <a:rPr lang="en-US" smtClean="0"/>
              <a:pPr/>
              <a:t>21</a:t>
            </a:fld>
            <a:endParaRPr lang="en-US" dirty="0"/>
          </a:p>
        </p:txBody>
      </p:sp>
    </p:spTree>
    <p:extLst>
      <p:ext uri="{BB962C8B-B14F-4D97-AF65-F5344CB8AC3E}">
        <p14:creationId xmlns:p14="http://schemas.microsoft.com/office/powerpoint/2010/main" val="2362567337"/>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143000"/>
          </a:xfrm>
        </p:spPr>
        <p:txBody>
          <a:bodyPr>
            <a:normAutofit/>
          </a:bodyPr>
          <a:lstStyle/>
          <a:p>
            <a:r>
              <a:rPr lang="en-US" sz="2800" dirty="0" smtClean="0"/>
              <a:t>More State Regulations</a:t>
            </a:r>
            <a:endParaRPr lang="en-US" sz="2800" dirty="0"/>
          </a:p>
        </p:txBody>
      </p:sp>
      <p:sp>
        <p:nvSpPr>
          <p:cNvPr id="3" name="Content Placeholder 2"/>
          <p:cNvSpPr>
            <a:spLocks noGrp="1"/>
          </p:cNvSpPr>
          <p:nvPr>
            <p:ph idx="1"/>
          </p:nvPr>
        </p:nvSpPr>
        <p:spPr>
          <a:xfrm>
            <a:off x="1295400" y="1265237"/>
            <a:ext cx="7696200" cy="4525963"/>
          </a:xfrm>
        </p:spPr>
        <p:txBody>
          <a:bodyPr>
            <a:noAutofit/>
          </a:bodyPr>
          <a:lstStyle/>
          <a:p>
            <a:r>
              <a:rPr lang="en-US" altLang="en-US" sz="2100" b="1" dirty="0" smtClean="0">
                <a:solidFill>
                  <a:schemeClr val="tx2"/>
                </a:solidFill>
                <a:ea typeface="MS PGothic" pitchFamily="34" charset="-128"/>
                <a:cs typeface="Arial" pitchFamily="34" charset="0"/>
              </a:rPr>
              <a:t>Texas </a:t>
            </a:r>
            <a:r>
              <a:rPr lang="en-US" altLang="en-US" sz="2100" b="1" dirty="0">
                <a:solidFill>
                  <a:schemeClr val="tx2"/>
                </a:solidFill>
                <a:ea typeface="MS PGothic" pitchFamily="34" charset="-128"/>
                <a:cs typeface="Arial" pitchFamily="34" charset="0"/>
              </a:rPr>
              <a:t>Advanced </a:t>
            </a:r>
            <a:r>
              <a:rPr lang="en-US" altLang="en-US" sz="2100" b="1" dirty="0" smtClean="0">
                <a:solidFill>
                  <a:schemeClr val="tx2"/>
                </a:solidFill>
                <a:ea typeface="MS PGothic" pitchFamily="34" charset="-128"/>
                <a:cs typeface="Arial" pitchFamily="34" charset="0"/>
              </a:rPr>
              <a:t>Metering Disclosure Prohibition (PURA §39.107)</a:t>
            </a:r>
            <a:endParaRPr lang="en-US" altLang="en-US" sz="2100" b="1" dirty="0">
              <a:solidFill>
                <a:schemeClr val="tx2"/>
              </a:solidFill>
              <a:ea typeface="MS PGothic" pitchFamily="34" charset="-128"/>
              <a:cs typeface="Arial" pitchFamily="34" charset="0"/>
            </a:endParaRPr>
          </a:p>
          <a:p>
            <a:pPr marL="0" indent="0">
              <a:buNone/>
            </a:pPr>
            <a:r>
              <a:rPr lang="en-US" altLang="en-US" sz="2100" dirty="0">
                <a:ea typeface="MS PGothic" pitchFamily="34" charset="-128"/>
                <a:cs typeface="Arial" pitchFamily="34" charset="0"/>
              </a:rPr>
              <a:t>     </a:t>
            </a:r>
            <a:r>
              <a:rPr lang="en-US" altLang="en-US" sz="2100" dirty="0" smtClean="0">
                <a:ea typeface="MS PGothic" pitchFamily="34" charset="-128"/>
                <a:cs typeface="Arial" pitchFamily="34" charset="0"/>
              </a:rPr>
              <a:t>Section 39.107</a:t>
            </a:r>
          </a:p>
          <a:p>
            <a:pPr lvl="2"/>
            <a:r>
              <a:rPr lang="en-US" sz="2100" dirty="0" smtClean="0"/>
              <a:t>Requires the PUC to prohibit an electric utility from </a:t>
            </a:r>
            <a:r>
              <a:rPr lang="en-US" sz="2100" u="sng" dirty="0" smtClean="0"/>
              <a:t>selling</a:t>
            </a:r>
            <a:r>
              <a:rPr lang="en-US" sz="2100" u="sng" dirty="0"/>
              <a:t>, sharing, or disclosing</a:t>
            </a:r>
            <a:r>
              <a:rPr lang="en-US" sz="2100" dirty="0"/>
              <a:t> </a:t>
            </a:r>
            <a:r>
              <a:rPr lang="en-US" sz="2100" dirty="0" smtClean="0"/>
              <a:t>information from </a:t>
            </a:r>
            <a:r>
              <a:rPr lang="en-US" sz="2100" dirty="0"/>
              <a:t>an advanced metering </a:t>
            </a:r>
            <a:r>
              <a:rPr lang="en-US" sz="2100" dirty="0" smtClean="0"/>
              <a:t>system </a:t>
            </a:r>
            <a:r>
              <a:rPr lang="en-US" sz="2100" dirty="0"/>
              <a:t>or meter information </a:t>
            </a:r>
            <a:r>
              <a:rPr lang="en-US" sz="2100" dirty="0" smtClean="0"/>
              <a:t>network </a:t>
            </a:r>
          </a:p>
          <a:p>
            <a:pPr lvl="2"/>
            <a:r>
              <a:rPr lang="en-US" sz="2100" dirty="0" smtClean="0"/>
              <a:t>Includes </a:t>
            </a:r>
            <a:r>
              <a:rPr lang="en-US" sz="2100" dirty="0"/>
              <a:t>information used to calculate </a:t>
            </a:r>
            <a:r>
              <a:rPr lang="en-US" sz="2100" dirty="0" smtClean="0"/>
              <a:t>charges, </a:t>
            </a:r>
            <a:r>
              <a:rPr lang="en-US" sz="2100" dirty="0"/>
              <a:t>historical load data, and any other customer </a:t>
            </a:r>
            <a:r>
              <a:rPr lang="en-US" sz="2100" dirty="0" smtClean="0"/>
              <a:t>information.</a:t>
            </a:r>
          </a:p>
          <a:p>
            <a:pPr lvl="2"/>
            <a:r>
              <a:rPr lang="en-US" sz="2100" dirty="0" smtClean="0"/>
              <a:t>Requires the PUC to </a:t>
            </a:r>
            <a:r>
              <a:rPr lang="en-US" sz="2100" dirty="0"/>
              <a:t>allow an electric utility </a:t>
            </a:r>
            <a:r>
              <a:rPr lang="en-US" sz="2100" dirty="0" smtClean="0"/>
              <a:t>to </a:t>
            </a:r>
            <a:r>
              <a:rPr lang="en-US" sz="2100" dirty="0"/>
              <a:t>share information with an affiliated corporation, or other third-party entity, </a:t>
            </a:r>
            <a:r>
              <a:rPr lang="en-US" sz="2100" dirty="0" smtClean="0"/>
              <a:t>if the information is to be used only for:</a:t>
            </a:r>
          </a:p>
          <a:p>
            <a:pPr lvl="3"/>
            <a:r>
              <a:rPr lang="en-US" sz="2100" dirty="0" smtClean="0"/>
              <a:t>the </a:t>
            </a:r>
            <a:r>
              <a:rPr lang="en-US" sz="2100" dirty="0"/>
              <a:t>purpose of providing electric utility service to the customer </a:t>
            </a:r>
            <a:endParaRPr lang="en-US" sz="2100" dirty="0" smtClean="0"/>
          </a:p>
          <a:p>
            <a:pPr lvl="3"/>
            <a:r>
              <a:rPr lang="en-US" sz="2100" dirty="0" smtClean="0"/>
              <a:t>other </a:t>
            </a:r>
            <a:r>
              <a:rPr lang="en-US" sz="2100" u="sng" dirty="0"/>
              <a:t>customer-approved</a:t>
            </a:r>
            <a:r>
              <a:rPr lang="en-US" sz="2100" dirty="0"/>
              <a:t> </a:t>
            </a:r>
            <a:r>
              <a:rPr lang="en-US" sz="2100" dirty="0" smtClean="0"/>
              <a:t>services</a:t>
            </a:r>
            <a:endParaRPr lang="en-US" sz="2100"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22</a:t>
            </a:fld>
            <a:endParaRPr lang="en-US" dirty="0"/>
          </a:p>
        </p:txBody>
      </p:sp>
    </p:spTree>
    <p:extLst>
      <p:ext uri="{BB962C8B-B14F-4D97-AF65-F5344CB8AC3E}">
        <p14:creationId xmlns:p14="http://schemas.microsoft.com/office/powerpoint/2010/main" val="1521227965"/>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744734-EED9-4E95-8605-F304C3A682C0}" type="slidenum">
              <a:rPr lang="en-US" smtClean="0"/>
              <a:pPr/>
              <a:t>23</a:t>
            </a:fld>
            <a:endParaRPr lang="en-US" dirty="0"/>
          </a:p>
        </p:txBody>
      </p:sp>
      <p:pic>
        <p:nvPicPr>
          <p:cNvPr id="6" name="Content Placeholder 5"/>
          <p:cNvPicPr preferRelativeResize="0">
            <a:picLocks noGrp="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524000" y="152400"/>
            <a:ext cx="6629400" cy="6629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82045832"/>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143000"/>
          </a:xfrm>
        </p:spPr>
        <p:txBody>
          <a:bodyPr>
            <a:normAutofit/>
          </a:bodyPr>
          <a:lstStyle/>
          <a:p>
            <a:r>
              <a:rPr lang="en-US" sz="2800" dirty="0" smtClean="0"/>
              <a:t>Texas PUC Rules</a:t>
            </a:r>
            <a:endParaRPr lang="en-US" sz="2800" dirty="0"/>
          </a:p>
        </p:txBody>
      </p:sp>
      <p:sp>
        <p:nvSpPr>
          <p:cNvPr id="3" name="Content Placeholder 2"/>
          <p:cNvSpPr>
            <a:spLocks noGrp="1"/>
          </p:cNvSpPr>
          <p:nvPr>
            <p:ph idx="1"/>
          </p:nvPr>
        </p:nvSpPr>
        <p:spPr>
          <a:xfrm>
            <a:off x="1295400" y="1219200"/>
            <a:ext cx="7696200" cy="5181600"/>
          </a:xfrm>
        </p:spPr>
        <p:txBody>
          <a:bodyPr>
            <a:normAutofit fontScale="92500" lnSpcReduction="20000"/>
          </a:bodyPr>
          <a:lstStyle/>
          <a:p>
            <a:r>
              <a:rPr lang="en-US" sz="2200" dirty="0" smtClean="0"/>
              <a:t>Advanced Metering (TAC 25.130)</a:t>
            </a:r>
          </a:p>
          <a:p>
            <a:pPr marL="0" indent="0">
              <a:buNone/>
            </a:pPr>
            <a:r>
              <a:rPr lang="en-US" sz="2200" dirty="0" smtClean="0"/>
              <a:t>      AMS Features:</a:t>
            </a:r>
          </a:p>
          <a:p>
            <a:pPr lvl="1">
              <a:buFont typeface="Arial" panose="020B0604020202020204" pitchFamily="34" charset="0"/>
              <a:buChar char="•"/>
            </a:pPr>
            <a:r>
              <a:rPr lang="en-US" sz="1900" dirty="0" smtClean="0"/>
              <a:t>Provides direct</a:t>
            </a:r>
            <a:r>
              <a:rPr lang="en-US" sz="1900" dirty="0"/>
              <a:t>, real-time access to customer usage data to the customer and the customer’s REP, provided that: </a:t>
            </a:r>
          </a:p>
          <a:p>
            <a:pPr lvl="2">
              <a:buFont typeface="Calibri" panose="020F0502020204030204" pitchFamily="34" charset="0"/>
              <a:buChar char="⁻"/>
            </a:pPr>
            <a:r>
              <a:rPr lang="en-US" sz="1900" dirty="0" smtClean="0"/>
              <a:t>hourly </a:t>
            </a:r>
            <a:r>
              <a:rPr lang="en-US" sz="1900" dirty="0"/>
              <a:t>data </a:t>
            </a:r>
            <a:r>
              <a:rPr lang="en-US" sz="1900" dirty="0" smtClean="0"/>
              <a:t>must be transmitted </a:t>
            </a:r>
            <a:r>
              <a:rPr lang="en-US" sz="1900" dirty="0"/>
              <a:t>to the </a:t>
            </a:r>
            <a:r>
              <a:rPr lang="en-US" sz="1900" dirty="0" smtClean="0"/>
              <a:t>utility’s web </a:t>
            </a:r>
            <a:r>
              <a:rPr lang="en-US" sz="1900" dirty="0"/>
              <a:t>portal on a day-after </a:t>
            </a:r>
            <a:r>
              <a:rPr lang="en-US" sz="1900" dirty="0" smtClean="0"/>
              <a:t>basis</a:t>
            </a:r>
            <a:endParaRPr lang="en-US" sz="1900" dirty="0"/>
          </a:p>
          <a:p>
            <a:pPr lvl="2">
              <a:buFont typeface="Calibri" panose="020F0502020204030204" pitchFamily="34" charset="0"/>
              <a:buChar char="⁻"/>
            </a:pPr>
            <a:r>
              <a:rPr lang="en-US" sz="1900" dirty="0" smtClean="0"/>
              <a:t>as </a:t>
            </a:r>
            <a:r>
              <a:rPr lang="en-US" sz="1900" dirty="0"/>
              <a:t>soon as practicable </a:t>
            </a:r>
            <a:r>
              <a:rPr lang="en-US" sz="1900" dirty="0" smtClean="0"/>
              <a:t>15-minute </a:t>
            </a:r>
            <a:r>
              <a:rPr lang="en-US" sz="1900" dirty="0"/>
              <a:t>IDR data </a:t>
            </a:r>
            <a:r>
              <a:rPr lang="en-US" sz="1900" dirty="0" smtClean="0"/>
              <a:t>must be </a:t>
            </a:r>
            <a:r>
              <a:rPr lang="en-US" sz="1900" dirty="0"/>
              <a:t>made available on the electric utility’s web </a:t>
            </a:r>
            <a:r>
              <a:rPr lang="en-US" sz="1900" dirty="0" smtClean="0"/>
              <a:t>portal</a:t>
            </a:r>
          </a:p>
          <a:p>
            <a:pPr marL="0" lvl="2" indent="0">
              <a:buNone/>
            </a:pPr>
            <a:r>
              <a:rPr lang="en-US" sz="1800" dirty="0" smtClean="0"/>
              <a:t>        </a:t>
            </a:r>
            <a:r>
              <a:rPr lang="en-US" sz="2200" dirty="0" smtClean="0"/>
              <a:t>Access to Meter Data:</a:t>
            </a:r>
          </a:p>
          <a:p>
            <a:pPr marL="800100" lvl="3" indent="-342900">
              <a:buFont typeface="Arial" panose="020B0604020202020204" pitchFamily="34" charset="0"/>
              <a:buChar char="•"/>
            </a:pPr>
            <a:r>
              <a:rPr lang="en-US" sz="1900" dirty="0" smtClean="0"/>
              <a:t>Read-only access must be provided to the customer, the </a:t>
            </a:r>
            <a:r>
              <a:rPr lang="en-US" sz="1900" dirty="0"/>
              <a:t>customer’s REP, and other entities authorized by the customer </a:t>
            </a:r>
            <a:endParaRPr lang="en-US" sz="1900" dirty="0" smtClean="0"/>
          </a:p>
          <a:p>
            <a:pPr marL="800100" lvl="3" indent="-342900">
              <a:buFont typeface="Arial" panose="020B0604020202020204" pitchFamily="34" charset="0"/>
              <a:buChar char="•"/>
            </a:pPr>
            <a:r>
              <a:rPr lang="en-US" sz="1900" dirty="0" smtClean="0"/>
              <a:t>Access to the </a:t>
            </a:r>
            <a:r>
              <a:rPr lang="en-US" sz="1900" dirty="0"/>
              <a:t>customer’s advanced meter </a:t>
            </a:r>
            <a:r>
              <a:rPr lang="en-US" sz="1900" dirty="0" smtClean="0"/>
              <a:t>data includes: </a:t>
            </a:r>
          </a:p>
          <a:p>
            <a:pPr marL="1257300" lvl="4" indent="-342900">
              <a:buFont typeface="Calibri" panose="020F0502020204030204" pitchFamily="34" charset="0"/>
              <a:buChar char="⁻"/>
            </a:pPr>
            <a:r>
              <a:rPr lang="en-US" sz="1800" dirty="0" smtClean="0"/>
              <a:t>meter </a:t>
            </a:r>
            <a:r>
              <a:rPr lang="en-US" sz="1800" dirty="0"/>
              <a:t>data used to calculate charges for </a:t>
            </a:r>
            <a:r>
              <a:rPr lang="en-US" sz="1800" dirty="0" smtClean="0"/>
              <a:t>service</a:t>
            </a:r>
          </a:p>
          <a:p>
            <a:pPr marL="1257300" lvl="4" indent="-342900">
              <a:buFont typeface="Calibri" panose="020F0502020204030204" pitchFamily="34" charset="0"/>
              <a:buChar char="⁻"/>
            </a:pPr>
            <a:r>
              <a:rPr lang="en-US" sz="1800" dirty="0" smtClean="0"/>
              <a:t>historical </a:t>
            </a:r>
            <a:r>
              <a:rPr lang="en-US" sz="1800" dirty="0"/>
              <a:t>load </a:t>
            </a:r>
            <a:r>
              <a:rPr lang="en-US" sz="1800" dirty="0" smtClean="0"/>
              <a:t>data</a:t>
            </a:r>
          </a:p>
          <a:p>
            <a:pPr marL="1257300" lvl="4" indent="-342900">
              <a:buFont typeface="Calibri" panose="020F0502020204030204" pitchFamily="34" charset="0"/>
              <a:buChar char="⁻"/>
            </a:pPr>
            <a:r>
              <a:rPr lang="en-US" sz="1800" dirty="0" smtClean="0"/>
              <a:t>any </a:t>
            </a:r>
            <a:r>
              <a:rPr lang="en-US" sz="1800" dirty="0"/>
              <a:t>other proprietary customer information. </a:t>
            </a:r>
            <a:endParaRPr lang="en-US" sz="1800" dirty="0" smtClean="0"/>
          </a:p>
          <a:p>
            <a:pPr marL="742950" lvl="3" indent="-285750">
              <a:buFont typeface="Arial" panose="020B0604020202020204" pitchFamily="34" charset="0"/>
              <a:buChar char="•"/>
            </a:pPr>
            <a:r>
              <a:rPr lang="en-US" sz="1900" dirty="0" smtClean="0"/>
              <a:t>Access must be </a:t>
            </a:r>
            <a:r>
              <a:rPr lang="en-US" sz="1900" dirty="0"/>
              <a:t>convenient and </a:t>
            </a:r>
            <a:r>
              <a:rPr lang="en-US" sz="1900" dirty="0" smtClean="0"/>
              <a:t>secure </a:t>
            </a:r>
          </a:p>
          <a:p>
            <a:pPr marL="742950" lvl="3" indent="-285750">
              <a:buFont typeface="Arial" panose="020B0604020202020204" pitchFamily="34" charset="0"/>
              <a:buChar char="•"/>
            </a:pPr>
            <a:r>
              <a:rPr lang="en-US" sz="1900" dirty="0" smtClean="0"/>
              <a:t>Data must </a:t>
            </a:r>
            <a:r>
              <a:rPr lang="en-US" sz="1900" dirty="0"/>
              <a:t>be made available no later than the day after it was </a:t>
            </a:r>
            <a:r>
              <a:rPr lang="en-US" sz="1900" dirty="0" smtClean="0"/>
              <a:t>created</a:t>
            </a:r>
          </a:p>
          <a:p>
            <a:pPr marL="742950" lvl="3" indent="-285750">
              <a:buFont typeface="Arial" panose="020B0604020202020204" pitchFamily="34" charset="0"/>
              <a:buChar char="•"/>
            </a:pPr>
            <a:r>
              <a:rPr lang="en-US" sz="1900" dirty="0" smtClean="0"/>
              <a:t>Allows a customer to authorize his/her data to be available to an entity other than his/her REP of Record </a:t>
            </a:r>
          </a:p>
        </p:txBody>
      </p:sp>
      <p:sp>
        <p:nvSpPr>
          <p:cNvPr id="4" name="Slide Number Placeholder 3"/>
          <p:cNvSpPr>
            <a:spLocks noGrp="1"/>
          </p:cNvSpPr>
          <p:nvPr>
            <p:ph type="sldNum" sz="quarter" idx="12"/>
          </p:nvPr>
        </p:nvSpPr>
        <p:spPr/>
        <p:txBody>
          <a:bodyPr/>
          <a:lstStyle/>
          <a:p>
            <a:fld id="{2C744734-EED9-4E95-8605-F304C3A682C0}" type="slidenum">
              <a:rPr lang="en-US" smtClean="0"/>
              <a:pPr/>
              <a:t>24</a:t>
            </a:fld>
            <a:endParaRPr lang="en-US" dirty="0"/>
          </a:p>
        </p:txBody>
      </p:sp>
    </p:spTree>
    <p:extLst>
      <p:ext uri="{BB962C8B-B14F-4D97-AF65-F5344CB8AC3E}">
        <p14:creationId xmlns:p14="http://schemas.microsoft.com/office/powerpoint/2010/main" val="519216738"/>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0"/>
            <a:ext cx="7620000" cy="1143000"/>
          </a:xfrm>
        </p:spPr>
        <p:txBody>
          <a:bodyPr>
            <a:normAutofit/>
          </a:bodyPr>
          <a:lstStyle/>
          <a:p>
            <a:r>
              <a:rPr lang="en-US" sz="2800" dirty="0" smtClean="0"/>
              <a:t>More PUC Rules</a:t>
            </a:r>
            <a:endParaRPr lang="en-US" sz="2800" dirty="0"/>
          </a:p>
        </p:txBody>
      </p:sp>
      <p:sp>
        <p:nvSpPr>
          <p:cNvPr id="7" name="Content Placeholder 6"/>
          <p:cNvSpPr>
            <a:spLocks noGrp="1"/>
          </p:cNvSpPr>
          <p:nvPr>
            <p:ph idx="1"/>
          </p:nvPr>
        </p:nvSpPr>
        <p:spPr>
          <a:xfrm>
            <a:off x="1295400" y="1219200"/>
            <a:ext cx="7696200" cy="5257800"/>
          </a:xfrm>
        </p:spPr>
        <p:txBody>
          <a:bodyPr>
            <a:normAutofit/>
          </a:bodyPr>
          <a:lstStyle/>
          <a:p>
            <a:r>
              <a:rPr lang="en-US" sz="2200" dirty="0" smtClean="0"/>
              <a:t>Privacy of Advanced Metering System Information (TAC 25.44 &amp; TAC 25.500</a:t>
            </a:r>
          </a:p>
          <a:p>
            <a:pPr lvl="1">
              <a:buFont typeface="Arial" panose="020B0604020202020204" pitchFamily="34" charset="0"/>
              <a:buChar char="•"/>
            </a:pPr>
            <a:r>
              <a:rPr lang="en-US" sz="1900" dirty="0" smtClean="0"/>
              <a:t>TAC 25.44 is included in the Customer Service &amp; Protection section of Electric Substantive Rules</a:t>
            </a:r>
          </a:p>
          <a:p>
            <a:pPr lvl="1">
              <a:buFont typeface="Arial" panose="020B0604020202020204" pitchFamily="34" charset="0"/>
              <a:buChar char="•"/>
            </a:pPr>
            <a:r>
              <a:rPr lang="en-US" sz="1900" dirty="0" smtClean="0"/>
              <a:t>TAC 25.500 is included </a:t>
            </a:r>
            <a:r>
              <a:rPr lang="en-US" sz="1900" dirty="0"/>
              <a:t>in the Customer Protection Rules for Retail Service section of Electric Substantive Rules</a:t>
            </a:r>
          </a:p>
          <a:p>
            <a:pPr lvl="1">
              <a:buFont typeface="Arial" panose="020B0604020202020204" pitchFamily="34" charset="0"/>
              <a:buChar char="•"/>
            </a:pPr>
            <a:r>
              <a:rPr lang="en-US" sz="1900" dirty="0" smtClean="0"/>
              <a:t>Implemented new PURA provisions passed by the Legislature in 2013</a:t>
            </a:r>
          </a:p>
          <a:p>
            <a:pPr lvl="1">
              <a:buFont typeface="Arial" panose="020B0604020202020204" pitchFamily="34" charset="0"/>
              <a:buChar char="•"/>
            </a:pPr>
            <a:r>
              <a:rPr lang="en-US" sz="1900" dirty="0" smtClean="0"/>
              <a:t>Reinforces prohibitions on electric utilities from:</a:t>
            </a:r>
          </a:p>
          <a:p>
            <a:pPr lvl="2">
              <a:buFont typeface="Calibri" panose="020F0502020204030204" pitchFamily="34" charset="0"/>
              <a:buChar char="⁻"/>
            </a:pPr>
            <a:r>
              <a:rPr lang="en-US" sz="1800" dirty="0" smtClean="0"/>
              <a:t>selling, sharing, </a:t>
            </a:r>
            <a:r>
              <a:rPr lang="en-US" sz="1800" dirty="0"/>
              <a:t>or </a:t>
            </a:r>
            <a:r>
              <a:rPr lang="en-US" sz="1800" dirty="0" smtClean="0"/>
              <a:t>disclosing </a:t>
            </a:r>
            <a:r>
              <a:rPr lang="en-US" sz="1800" dirty="0"/>
              <a:t>information </a:t>
            </a:r>
            <a:r>
              <a:rPr lang="en-US" sz="1800" dirty="0" smtClean="0"/>
              <a:t>from </a:t>
            </a:r>
            <a:r>
              <a:rPr lang="en-US" sz="1800" dirty="0"/>
              <a:t>an advanced metering system or meter information </a:t>
            </a:r>
            <a:r>
              <a:rPr lang="en-US" sz="1800" dirty="0" smtClean="0"/>
              <a:t>network</a:t>
            </a:r>
          </a:p>
          <a:p>
            <a:pPr lvl="2">
              <a:buFont typeface="Calibri" panose="020F0502020204030204" pitchFamily="34" charset="0"/>
              <a:buChar char="⁻"/>
            </a:pPr>
            <a:r>
              <a:rPr lang="en-US" sz="1800" dirty="0" smtClean="0"/>
              <a:t>Includes data used </a:t>
            </a:r>
            <a:r>
              <a:rPr lang="en-US" sz="1800" dirty="0"/>
              <a:t>to calculate charges for service, historical load data, and any other customer </a:t>
            </a:r>
            <a:r>
              <a:rPr lang="en-US" sz="1800" dirty="0" smtClean="0"/>
              <a:t>information </a:t>
            </a:r>
          </a:p>
          <a:p>
            <a:pPr lvl="1">
              <a:buFont typeface="Arial" panose="020B0604020202020204" pitchFamily="34" charset="0"/>
              <a:buChar char="•"/>
            </a:pPr>
            <a:r>
              <a:rPr lang="en-US" sz="1900" dirty="0" smtClean="0"/>
              <a:t>Provides an exception for affiliates of the utility or third parties only if </a:t>
            </a:r>
            <a:r>
              <a:rPr lang="en-US" sz="1900" dirty="0"/>
              <a:t>the information is to be used </a:t>
            </a:r>
            <a:r>
              <a:rPr lang="en-US" sz="1900" dirty="0" smtClean="0"/>
              <a:t>solely </a:t>
            </a:r>
            <a:r>
              <a:rPr lang="en-US" sz="1900" dirty="0"/>
              <a:t>for the purpose of: </a:t>
            </a:r>
          </a:p>
          <a:p>
            <a:pPr lvl="2">
              <a:buFont typeface="Calibri" panose="020F0502020204030204" pitchFamily="34" charset="0"/>
              <a:buChar char="⁻"/>
            </a:pPr>
            <a:r>
              <a:rPr lang="en-US" sz="1800" dirty="0" smtClean="0"/>
              <a:t>Providing </a:t>
            </a:r>
            <a:r>
              <a:rPr lang="en-US" sz="1800" dirty="0"/>
              <a:t>electric utility service to the </a:t>
            </a:r>
            <a:r>
              <a:rPr lang="en-US" sz="1800" dirty="0" smtClean="0"/>
              <a:t>customer</a:t>
            </a:r>
            <a:endParaRPr lang="en-US" sz="1800" dirty="0"/>
          </a:p>
          <a:p>
            <a:pPr lvl="2">
              <a:buFont typeface="Calibri" panose="020F0502020204030204" pitchFamily="34" charset="0"/>
              <a:buChar char="⁻"/>
            </a:pPr>
            <a:r>
              <a:rPr lang="en-US" sz="1800" dirty="0" smtClean="0"/>
              <a:t>Other </a:t>
            </a:r>
            <a:r>
              <a:rPr lang="en-US" sz="1800" u="sng" dirty="0"/>
              <a:t>customer-approved</a:t>
            </a:r>
            <a:r>
              <a:rPr lang="en-US" sz="1800" dirty="0"/>
              <a:t> </a:t>
            </a:r>
            <a:r>
              <a:rPr lang="en-US" sz="1800" dirty="0" smtClean="0"/>
              <a:t>services</a:t>
            </a:r>
            <a:endParaRPr lang="en-US" sz="1800" dirty="0"/>
          </a:p>
          <a:p>
            <a:pPr lvl="3"/>
            <a:endParaRPr lang="en-US" sz="1700" dirty="0" smtClean="0"/>
          </a:p>
          <a:p>
            <a:endParaRPr lang="en-US" sz="2200" dirty="0"/>
          </a:p>
        </p:txBody>
      </p:sp>
      <p:sp>
        <p:nvSpPr>
          <p:cNvPr id="5" name="Slide Number Placeholder 4"/>
          <p:cNvSpPr>
            <a:spLocks noGrp="1"/>
          </p:cNvSpPr>
          <p:nvPr>
            <p:ph type="sldNum" sz="quarter" idx="12"/>
          </p:nvPr>
        </p:nvSpPr>
        <p:spPr/>
        <p:txBody>
          <a:bodyPr/>
          <a:lstStyle/>
          <a:p>
            <a:fld id="{2C744734-EED9-4E95-8605-F304C3A682C0}" type="slidenum">
              <a:rPr lang="en-US" smtClean="0"/>
              <a:pPr/>
              <a:t>25</a:t>
            </a:fld>
            <a:endParaRPr lang="en-US" dirty="0"/>
          </a:p>
        </p:txBody>
      </p:sp>
    </p:spTree>
    <p:extLst>
      <p:ext uri="{BB962C8B-B14F-4D97-AF65-F5344CB8AC3E}">
        <p14:creationId xmlns:p14="http://schemas.microsoft.com/office/powerpoint/2010/main" val="2450660251"/>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0"/>
            <a:ext cx="7620000" cy="1143000"/>
          </a:xfrm>
        </p:spPr>
        <p:txBody>
          <a:bodyPr>
            <a:normAutofit/>
          </a:bodyPr>
          <a:lstStyle/>
          <a:p>
            <a:r>
              <a:rPr lang="en-US" sz="2800" dirty="0" smtClean="0"/>
              <a:t>Provisions in PUC-Approved Third Party Design</a:t>
            </a:r>
            <a:endParaRPr lang="en-US" sz="2800" dirty="0"/>
          </a:p>
        </p:txBody>
      </p:sp>
      <p:sp>
        <p:nvSpPr>
          <p:cNvPr id="7" name="Content Placeholder 6"/>
          <p:cNvSpPr>
            <a:spLocks noGrp="1"/>
          </p:cNvSpPr>
          <p:nvPr>
            <p:ph idx="1"/>
          </p:nvPr>
        </p:nvSpPr>
        <p:spPr>
          <a:xfrm>
            <a:off x="1295400" y="1447800"/>
            <a:ext cx="7696200" cy="4876800"/>
          </a:xfrm>
        </p:spPr>
        <p:txBody>
          <a:bodyPr>
            <a:normAutofit fontScale="85000" lnSpcReduction="20000"/>
          </a:bodyPr>
          <a:lstStyle/>
          <a:p>
            <a:pPr marL="0" indent="0">
              <a:buNone/>
            </a:pPr>
            <a:r>
              <a:rPr lang="en-US" sz="2600" b="1" dirty="0" smtClean="0"/>
              <a:t>Key Provisions Approved</a:t>
            </a:r>
            <a:r>
              <a:rPr lang="en-US" sz="2600" dirty="0" smtClean="0"/>
              <a:t>:</a:t>
            </a:r>
          </a:p>
          <a:p>
            <a:pPr marL="0" indent="0">
              <a:buNone/>
            </a:pPr>
            <a:endParaRPr lang="en-US" sz="2600" dirty="0"/>
          </a:p>
          <a:p>
            <a:r>
              <a:rPr lang="en-US" sz="2400" dirty="0" err="1" smtClean="0"/>
              <a:t>SmartMeterTexas</a:t>
            </a:r>
            <a:r>
              <a:rPr lang="en-US" sz="2400" dirty="0" smtClean="0"/>
              <a:t> (SMT) </a:t>
            </a:r>
            <a:r>
              <a:rPr lang="en-US" sz="2400" dirty="0"/>
              <a:t>is the conduit for customer </a:t>
            </a:r>
            <a:r>
              <a:rPr lang="en-US" sz="2400" dirty="0" smtClean="0"/>
              <a:t>information</a:t>
            </a:r>
          </a:p>
          <a:p>
            <a:r>
              <a:rPr lang="en-US" sz="2400" dirty="0" smtClean="0"/>
              <a:t>Customer must opt-in rather than opt-out </a:t>
            </a:r>
            <a:endParaRPr lang="en-US" sz="2400" dirty="0"/>
          </a:p>
          <a:p>
            <a:r>
              <a:rPr lang="en-US" sz="2400" dirty="0"/>
              <a:t>Customer can </a:t>
            </a:r>
            <a:r>
              <a:rPr lang="en-US" sz="2400" dirty="0" smtClean="0"/>
              <a:t>grant </a:t>
            </a:r>
            <a:r>
              <a:rPr lang="en-US" sz="2400" dirty="0"/>
              <a:t>or revoke access to a third party of their choice </a:t>
            </a:r>
            <a:r>
              <a:rPr lang="en-US" sz="2400" dirty="0" smtClean="0"/>
              <a:t>at any time</a:t>
            </a:r>
            <a:endParaRPr lang="en-US" sz="2400" dirty="0"/>
          </a:p>
          <a:p>
            <a:r>
              <a:rPr lang="en-US" sz="2400" dirty="0"/>
              <a:t>Customer must  </a:t>
            </a:r>
            <a:r>
              <a:rPr lang="en-US" sz="2400" dirty="0" smtClean="0"/>
              <a:t>accept or reject the Access </a:t>
            </a:r>
            <a:r>
              <a:rPr lang="en-US" sz="2400" dirty="0"/>
              <a:t>Agreement </a:t>
            </a:r>
            <a:r>
              <a:rPr lang="en-US" sz="2400" dirty="0" smtClean="0"/>
              <a:t> through electronic authorization </a:t>
            </a:r>
            <a:r>
              <a:rPr lang="en-US" sz="2400" dirty="0"/>
              <a:t>prior to information being provided to Third-Party </a:t>
            </a:r>
            <a:endParaRPr lang="en-US" sz="2400" dirty="0" smtClean="0"/>
          </a:p>
          <a:p>
            <a:r>
              <a:rPr lang="en-US" sz="2400" dirty="0" smtClean="0"/>
              <a:t>Agreement lengths vary in duration and customer can choose length</a:t>
            </a:r>
            <a:endParaRPr lang="en-US" sz="2400" dirty="0"/>
          </a:p>
          <a:p>
            <a:r>
              <a:rPr lang="en-US" sz="2400" dirty="0" smtClean="0"/>
              <a:t>Process is </a:t>
            </a:r>
            <a:r>
              <a:rPr lang="en-US" sz="2400" dirty="0"/>
              <a:t>driven by security &amp; customer data </a:t>
            </a:r>
            <a:r>
              <a:rPr lang="en-US" sz="2400" dirty="0" smtClean="0"/>
              <a:t>privacy with verification through SMT</a:t>
            </a:r>
            <a:endParaRPr lang="en-US" sz="2400" dirty="0"/>
          </a:p>
          <a:p>
            <a:r>
              <a:rPr lang="en-US" sz="2400" dirty="0" smtClean="0"/>
              <a:t>Disclosures are provided to the customer that they control and manage their agreements with third parties, that third parties are not regulated by a state agency and that customers should read and understand third party privacy policies before accepting an agreement</a:t>
            </a:r>
            <a:endParaRPr lang="en-US" sz="2400" dirty="0"/>
          </a:p>
          <a:p>
            <a:pPr marL="0" indent="0">
              <a:buNone/>
            </a:pPr>
            <a:endParaRPr lang="en-US" sz="2400" dirty="0"/>
          </a:p>
        </p:txBody>
      </p:sp>
      <p:sp>
        <p:nvSpPr>
          <p:cNvPr id="5" name="Slide Number Placeholder 4"/>
          <p:cNvSpPr>
            <a:spLocks noGrp="1"/>
          </p:cNvSpPr>
          <p:nvPr>
            <p:ph type="sldNum" sz="quarter" idx="12"/>
          </p:nvPr>
        </p:nvSpPr>
        <p:spPr/>
        <p:txBody>
          <a:bodyPr/>
          <a:lstStyle/>
          <a:p>
            <a:fld id="{2C744734-EED9-4E95-8605-F304C3A682C0}" type="slidenum">
              <a:rPr lang="en-US" smtClean="0"/>
              <a:pPr/>
              <a:t>26</a:t>
            </a:fld>
            <a:endParaRPr lang="en-US" dirty="0"/>
          </a:p>
        </p:txBody>
      </p:sp>
    </p:spTree>
    <p:extLst>
      <p:ext uri="{BB962C8B-B14F-4D97-AF65-F5344CB8AC3E}">
        <p14:creationId xmlns:p14="http://schemas.microsoft.com/office/powerpoint/2010/main" val="766810099"/>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391400" cy="2209799"/>
          </a:xfrm>
          <a:ln>
            <a:noFill/>
          </a:ln>
        </p:spPr>
        <p:txBody>
          <a:bodyPr>
            <a:noAutofit/>
          </a:bodyPr>
          <a:lstStyle/>
          <a:p>
            <a:r>
              <a:rPr lang="en-US" sz="4400" dirty="0" smtClean="0">
                <a:effectLst/>
              </a:rPr>
              <a:t>Texas Competitive Market Management </a:t>
            </a:r>
            <a:r>
              <a:rPr lang="en-US" sz="4400" dirty="0">
                <a:effectLst/>
              </a:rPr>
              <a:t>and </a:t>
            </a:r>
            <a:r>
              <a:rPr lang="en-US" sz="4400" dirty="0" smtClean="0">
                <a:effectLst/>
              </a:rPr>
              <a:t>Improvement Process </a:t>
            </a:r>
            <a:endParaRPr lang="en-US" sz="4400" b="1" dirty="0"/>
          </a:p>
        </p:txBody>
      </p:sp>
      <p:sp>
        <p:nvSpPr>
          <p:cNvPr id="3" name="Subtitle 2"/>
          <p:cNvSpPr>
            <a:spLocks noGrp="1"/>
          </p:cNvSpPr>
          <p:nvPr>
            <p:ph type="subTitle" idx="1"/>
          </p:nvPr>
        </p:nvSpPr>
        <p:spPr>
          <a:xfrm>
            <a:off x="1828800" y="2819400"/>
            <a:ext cx="7157987" cy="2590800"/>
          </a:xfrm>
          <a:ln>
            <a:noFill/>
          </a:ln>
        </p:spPr>
        <p:txBody>
          <a:bodyPr>
            <a:normAutofit/>
          </a:bodyPr>
          <a:lstStyle/>
          <a:p>
            <a:pPr algn="l"/>
            <a:r>
              <a:rPr lang="en-US" sz="2800" dirty="0" smtClean="0">
                <a:solidFill>
                  <a:schemeClr val="tx1"/>
                </a:solidFill>
              </a:rPr>
              <a:t>Kathy Scott </a:t>
            </a:r>
          </a:p>
          <a:p>
            <a:pPr algn="l"/>
            <a:r>
              <a:rPr lang="en-US" sz="2800" dirty="0" smtClean="0">
                <a:solidFill>
                  <a:schemeClr val="tx1"/>
                </a:solidFill>
              </a:rPr>
              <a:t>July 23, 2015 </a:t>
            </a:r>
            <a:endParaRPr lang="en-US" sz="2800" dirty="0">
              <a:solidFill>
                <a:schemeClr val="tx1"/>
              </a:solidFill>
            </a:endParaRPr>
          </a:p>
        </p:txBody>
      </p:sp>
    </p:spTree>
    <p:extLst>
      <p:ext uri="{BB962C8B-B14F-4D97-AF65-F5344CB8AC3E}">
        <p14:creationId xmlns:p14="http://schemas.microsoft.com/office/powerpoint/2010/main" val="3524751013"/>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 Have an Idea to Make Smart Meter Texas (SMT) Processes Better!</a:t>
            </a:r>
            <a:endParaRPr lang="en-US" sz="3600"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28</a:t>
            </a:fld>
            <a:endParaRPr lang="en-US" dirty="0"/>
          </a:p>
        </p:txBody>
      </p:sp>
      <p:pic>
        <p:nvPicPr>
          <p:cNvPr id="1029" name="Picture 5" descr="C:\Users\00015621\AppData\Local\Microsoft\Windows\Temporary Internet Files\Content.IE5\Q9G264JJ\mentionner-auteur-fosterartofchill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792" y="1713554"/>
            <a:ext cx="7162800" cy="477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86600" y="2438400"/>
            <a:ext cx="1600200" cy="646331"/>
          </a:xfrm>
          <a:prstGeom prst="rect">
            <a:avLst/>
          </a:prstGeom>
          <a:noFill/>
        </p:spPr>
        <p:txBody>
          <a:bodyPr wrap="square" rtlCol="0">
            <a:spAutoFit/>
          </a:bodyPr>
          <a:lstStyle/>
          <a:p>
            <a:r>
              <a:rPr lang="en-US" b="1" dirty="0" smtClean="0"/>
              <a:t>Who should I Call  or Email ?</a:t>
            </a:r>
            <a:endParaRPr lang="en-US" b="1" dirty="0"/>
          </a:p>
        </p:txBody>
      </p:sp>
      <p:sp>
        <p:nvSpPr>
          <p:cNvPr id="5" name="TextBox 4"/>
          <p:cNvSpPr txBox="1"/>
          <p:nvPr/>
        </p:nvSpPr>
        <p:spPr>
          <a:xfrm>
            <a:off x="2057400" y="2133600"/>
            <a:ext cx="1143000" cy="1200329"/>
          </a:xfrm>
          <a:prstGeom prst="rect">
            <a:avLst/>
          </a:prstGeom>
          <a:noFill/>
        </p:spPr>
        <p:txBody>
          <a:bodyPr wrap="square" rtlCol="0">
            <a:spAutoFit/>
          </a:bodyPr>
          <a:lstStyle/>
          <a:p>
            <a:r>
              <a:rPr lang="en-US" b="1" dirty="0" smtClean="0"/>
              <a:t>Is there a specific group or listserv? </a:t>
            </a:r>
            <a:endParaRPr lang="en-US" b="1" dirty="0"/>
          </a:p>
        </p:txBody>
      </p:sp>
      <p:sp>
        <p:nvSpPr>
          <p:cNvPr id="8" name="Right Arrow 7"/>
          <p:cNvSpPr/>
          <p:nvPr/>
        </p:nvSpPr>
        <p:spPr>
          <a:xfrm flipH="1">
            <a:off x="2971798" y="2590800"/>
            <a:ext cx="999671" cy="32316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0" name="Right Arrow 9"/>
          <p:cNvSpPr/>
          <p:nvPr/>
        </p:nvSpPr>
        <p:spPr>
          <a:xfrm rot="10519654" flipH="1" flipV="1">
            <a:off x="6254346" y="2794839"/>
            <a:ext cx="829584" cy="3092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4344134" flipH="1">
            <a:off x="5544237" y="3811733"/>
            <a:ext cx="1003159" cy="31234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14081" y="4516566"/>
            <a:ext cx="1955488" cy="1200329"/>
          </a:xfrm>
          <a:prstGeom prst="rect">
            <a:avLst/>
          </a:prstGeom>
          <a:noFill/>
        </p:spPr>
        <p:txBody>
          <a:bodyPr wrap="square" rtlCol="0">
            <a:spAutoFit/>
          </a:bodyPr>
          <a:lstStyle/>
          <a:p>
            <a:r>
              <a:rPr lang="en-US" b="1" dirty="0" smtClean="0"/>
              <a:t>I need to get this out to the Texas market before I forget IT!!!</a:t>
            </a:r>
            <a:endParaRPr lang="en-US" b="1" dirty="0"/>
          </a:p>
        </p:txBody>
      </p:sp>
      <p:sp>
        <p:nvSpPr>
          <p:cNvPr id="14" name="Right Arrow 13"/>
          <p:cNvSpPr/>
          <p:nvPr/>
        </p:nvSpPr>
        <p:spPr>
          <a:xfrm rot="18912823" flipH="1">
            <a:off x="3252002" y="4047369"/>
            <a:ext cx="987519" cy="30397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0" y="4655066"/>
            <a:ext cx="1216392" cy="923330"/>
          </a:xfrm>
          <a:prstGeom prst="rect">
            <a:avLst/>
          </a:prstGeom>
          <a:noFill/>
        </p:spPr>
        <p:txBody>
          <a:bodyPr wrap="square" rtlCol="0">
            <a:spAutoFit/>
          </a:bodyPr>
          <a:lstStyle/>
          <a:p>
            <a:r>
              <a:rPr lang="en-US" b="1" dirty="0" smtClean="0"/>
              <a:t>I Need </a:t>
            </a:r>
            <a:r>
              <a:rPr lang="en-US" b="1" dirty="0" smtClean="0">
                <a:solidFill>
                  <a:srgbClr val="FFC000"/>
                </a:solidFill>
              </a:rPr>
              <a:t>HELP, Please!!!</a:t>
            </a:r>
            <a:endParaRPr lang="en-US" b="1" dirty="0">
              <a:solidFill>
                <a:srgbClr val="FFC000"/>
              </a:solidFill>
            </a:endParaRPr>
          </a:p>
        </p:txBody>
      </p:sp>
    </p:spTree>
    <p:extLst>
      <p:ext uri="{BB962C8B-B14F-4D97-AF65-F5344CB8AC3E}">
        <p14:creationId xmlns:p14="http://schemas.microsoft.com/office/powerpoint/2010/main" val="423827094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circle(in)">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 calcmode="lin" valueType="num">
                                      <p:cBhvr>
                                        <p:cTn id="50" dur="1000" fill="hold"/>
                                        <p:tgtEl>
                                          <p:spTgt spid="13"/>
                                        </p:tgtEl>
                                        <p:attrNameLst>
                                          <p:attrName>style.rotation</p:attrName>
                                        </p:attrNameLst>
                                      </p:cBhvr>
                                      <p:tavLst>
                                        <p:tav tm="0">
                                          <p:val>
                                            <p:fltVal val="90"/>
                                          </p:val>
                                        </p:tav>
                                        <p:tav tm="100000">
                                          <p:val>
                                            <p:fltVal val="0"/>
                                          </p:val>
                                        </p:tav>
                                      </p:tavLst>
                                    </p:anim>
                                    <p:animEffect transition="in" filter="fade">
                                      <p:cBhvr>
                                        <p:cTn id="5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animBg="1"/>
      <p:bldP spid="10" grpId="0" animBg="1"/>
      <p:bldP spid="12" grpId="0" animBg="1"/>
      <p:bldP spid="11" grpId="0"/>
      <p:bldP spid="14"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AMWG Issue Process:</a:t>
            </a:r>
            <a:endParaRPr lang="en-US" dirty="0"/>
          </a:p>
        </p:txBody>
      </p:sp>
      <p:sp>
        <p:nvSpPr>
          <p:cNvPr id="3" name="Content Placeholder 2"/>
          <p:cNvSpPr>
            <a:spLocks noGrp="1"/>
          </p:cNvSpPr>
          <p:nvPr>
            <p:ph idx="1"/>
          </p:nvPr>
        </p:nvSpPr>
        <p:spPr>
          <a:xfrm>
            <a:off x="1295400" y="1295400"/>
            <a:ext cx="7696200" cy="5410200"/>
          </a:xfrm>
        </p:spPr>
        <p:txBody>
          <a:bodyPr>
            <a:normAutofit fontScale="77500" lnSpcReduction="20000"/>
          </a:bodyPr>
          <a:lstStyle/>
          <a:p>
            <a:r>
              <a:rPr lang="en-US" dirty="0" smtClean="0"/>
              <a:t>The Advanced Metering Working Group (AMWG) considers and discuss ideas, suggestions or process improvements by receiving “Issues” from Market Participants (MPs), MPs also includes 3</a:t>
            </a:r>
            <a:r>
              <a:rPr lang="en-US" baseline="30000" dirty="0" smtClean="0"/>
              <a:t>rd</a:t>
            </a:r>
            <a:r>
              <a:rPr lang="en-US" dirty="0" smtClean="0"/>
              <a:t> Parties.   </a:t>
            </a:r>
          </a:p>
          <a:p>
            <a:r>
              <a:rPr lang="en-US" dirty="0" smtClean="0"/>
              <a:t>What is the “Issues Process”? </a:t>
            </a:r>
          </a:p>
          <a:p>
            <a:pPr lvl="1"/>
            <a:r>
              <a:rPr lang="en-US" dirty="0" smtClean="0"/>
              <a:t>It is the market approved formal process where issues are identified by Market Participants and documented on an “AMWG Issues Tracking form” to be reviewed and discussed by the Advanced Metering Working Group (AMWG)  </a:t>
            </a:r>
          </a:p>
          <a:p>
            <a:pPr lvl="1"/>
            <a:r>
              <a:rPr lang="en-US" dirty="0"/>
              <a:t>Market Participants , especially the </a:t>
            </a:r>
            <a:r>
              <a:rPr lang="en-US" dirty="0" smtClean="0"/>
              <a:t>submitter of the Issue, is required to be available for the AMWG meeting either in person or via web-conference </a:t>
            </a:r>
            <a:r>
              <a:rPr lang="en-US" dirty="0"/>
              <a:t>to address any questions or provide </a:t>
            </a:r>
            <a:r>
              <a:rPr lang="en-US" dirty="0" smtClean="0"/>
              <a:t>clarifications concerning their issue  to AMWG.</a:t>
            </a:r>
            <a:endParaRPr lang="en-US" dirty="0"/>
          </a:p>
          <a:p>
            <a:pPr lvl="1"/>
            <a:r>
              <a:rPr lang="en-US" dirty="0" smtClean="0"/>
              <a:t>Issues </a:t>
            </a:r>
            <a:r>
              <a:rPr lang="en-US" dirty="0"/>
              <a:t>brought forth through this process may be used by the </a:t>
            </a:r>
            <a:r>
              <a:rPr lang="en-US" dirty="0" smtClean="0"/>
              <a:t>AMWG representatives </a:t>
            </a:r>
            <a:r>
              <a:rPr lang="en-US" dirty="0"/>
              <a:t>to develop </a:t>
            </a:r>
            <a:r>
              <a:rPr lang="en-US" dirty="0" smtClean="0"/>
              <a:t>the necessary AMWG Change Request Form.     </a:t>
            </a:r>
          </a:p>
        </p:txBody>
      </p:sp>
      <p:sp>
        <p:nvSpPr>
          <p:cNvPr id="4" name="Slide Number Placeholder 3"/>
          <p:cNvSpPr>
            <a:spLocks noGrp="1"/>
          </p:cNvSpPr>
          <p:nvPr>
            <p:ph type="sldNum" sz="quarter" idx="12"/>
          </p:nvPr>
        </p:nvSpPr>
        <p:spPr/>
        <p:txBody>
          <a:bodyPr/>
          <a:lstStyle/>
          <a:p>
            <a:fld id="{2C744734-EED9-4E95-8605-F304C3A682C0}" type="slidenum">
              <a:rPr lang="en-US" smtClean="0"/>
              <a:pPr/>
              <a:t>29</a:t>
            </a:fld>
            <a:endParaRPr lang="en-US" dirty="0"/>
          </a:p>
        </p:txBody>
      </p:sp>
    </p:spTree>
    <p:extLst>
      <p:ext uri="{BB962C8B-B14F-4D97-AF65-F5344CB8AC3E}">
        <p14:creationId xmlns:p14="http://schemas.microsoft.com/office/powerpoint/2010/main" val="83016763"/>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744734-EED9-4E95-8605-F304C3A682C0}" type="slidenum">
              <a:rPr lang="en-US" smtClean="0"/>
              <a:pPr/>
              <a:t>3</a:t>
            </a:fld>
            <a:endParaRPr lang="en-US" dirty="0"/>
          </a:p>
        </p:txBody>
      </p:sp>
      <p:sp>
        <p:nvSpPr>
          <p:cNvPr id="7" name="Rectangle 2"/>
          <p:cNvSpPr>
            <a:spLocks noGrp="1" noChangeArrowheads="1"/>
          </p:cNvSpPr>
          <p:nvPr>
            <p:ph type="title"/>
          </p:nvPr>
        </p:nvSpPr>
        <p:spPr>
          <a:xfrm>
            <a:off x="1219200" y="0"/>
            <a:ext cx="8229600" cy="1143000"/>
          </a:xfrm>
        </p:spPr>
        <p:txBody>
          <a:bodyPr>
            <a:normAutofit/>
          </a:bodyPr>
          <a:lstStyle/>
          <a:p>
            <a:r>
              <a:rPr lang="en-US" altLang="en-US" sz="2800" dirty="0" smtClean="0"/>
              <a:t>Improving Third Party Access to SMT Workshop</a:t>
            </a:r>
            <a:br>
              <a:rPr lang="en-US" altLang="en-US" sz="2800" dirty="0" smtClean="0"/>
            </a:br>
            <a:r>
              <a:rPr lang="en-US" altLang="en-US" sz="2800" dirty="0" smtClean="0"/>
              <a:t>Goals and Steps</a:t>
            </a:r>
            <a:endParaRPr lang="en-US" altLang="en-US" sz="2800" dirty="0"/>
          </a:p>
        </p:txBody>
      </p:sp>
      <p:sp>
        <p:nvSpPr>
          <p:cNvPr id="8" name="Rectangle 3"/>
          <p:cNvSpPr txBox="1">
            <a:spLocks noChangeArrowheads="1"/>
          </p:cNvSpPr>
          <p:nvPr/>
        </p:nvSpPr>
        <p:spPr>
          <a:xfrm>
            <a:off x="896937" y="1143000"/>
            <a:ext cx="8247063" cy="5867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altLang="en-US" sz="2400" dirty="0" smtClean="0"/>
              <a:t>Goal – Improve Third Party access to Advanced Metering energy data and HAN devices</a:t>
            </a:r>
          </a:p>
          <a:p>
            <a:pPr marL="457200" lvl="1" indent="0">
              <a:lnSpc>
                <a:spcPct val="90000"/>
              </a:lnSpc>
              <a:buFont typeface="Arial" pitchFamily="34" charset="0"/>
              <a:buNone/>
            </a:pPr>
            <a:endParaRPr lang="en-US" altLang="en-US" sz="2400" dirty="0" smtClean="0"/>
          </a:p>
          <a:p>
            <a:pPr marL="457200" lvl="1" indent="0">
              <a:lnSpc>
                <a:spcPct val="90000"/>
              </a:lnSpc>
              <a:buFont typeface="Arial" pitchFamily="34" charset="0"/>
              <a:buNone/>
            </a:pPr>
            <a:r>
              <a:rPr lang="en-US" altLang="en-US" sz="2400" dirty="0" smtClean="0"/>
              <a:t>How -</a:t>
            </a:r>
          </a:p>
          <a:p>
            <a:pPr lvl="2">
              <a:lnSpc>
                <a:spcPct val="90000"/>
              </a:lnSpc>
              <a:spcAft>
                <a:spcPct val="35000"/>
              </a:spcAft>
            </a:pPr>
            <a:r>
              <a:rPr lang="en-US" altLang="en-US" dirty="0" smtClean="0"/>
              <a:t>Conduct a series of workshops to discuss potential improvements and a conceptual plan to accomplish those improvements </a:t>
            </a:r>
          </a:p>
          <a:p>
            <a:pPr lvl="2">
              <a:lnSpc>
                <a:spcPct val="90000"/>
              </a:lnSpc>
              <a:spcAft>
                <a:spcPct val="35000"/>
              </a:spcAft>
            </a:pPr>
            <a:r>
              <a:rPr lang="en-US" altLang="en-US" dirty="0" smtClean="0"/>
              <a:t>Level set governance, rules, boundaries and criteria that short term, mid term and long term enhancements must follow – Completed in Workshop 1 Day 1</a:t>
            </a:r>
          </a:p>
          <a:p>
            <a:pPr lvl="2">
              <a:lnSpc>
                <a:spcPct val="90000"/>
              </a:lnSpc>
            </a:pPr>
            <a:r>
              <a:rPr lang="en-US" altLang="en-US" dirty="0" smtClean="0"/>
              <a:t>Level set the potential processes to be utilized to promote and possibly implement short term and mid term improvements – Completed in Workshop 1 Day 2 (the long term improvement process is not yet known)</a:t>
            </a:r>
          </a:p>
          <a:p>
            <a:pPr lvl="2">
              <a:lnSpc>
                <a:spcPct val="90000"/>
              </a:lnSpc>
            </a:pPr>
            <a:r>
              <a:rPr lang="en-US" altLang="en-US" dirty="0" smtClean="0"/>
              <a:t>Define potential short term and mid term enhancements to the existing solution</a:t>
            </a:r>
          </a:p>
          <a:p>
            <a:pPr lvl="2">
              <a:lnSpc>
                <a:spcPct val="90000"/>
              </a:lnSpc>
            </a:pPr>
            <a:r>
              <a:rPr lang="en-US" altLang="en-US" dirty="0" smtClean="0"/>
              <a:t>Define a conceptual long term strategy for potential future improvements</a:t>
            </a:r>
          </a:p>
          <a:p>
            <a:pPr lvl="2">
              <a:lnSpc>
                <a:spcPct val="90000"/>
              </a:lnSpc>
            </a:pPr>
            <a:r>
              <a:rPr lang="en-US" altLang="en-US" dirty="0" smtClean="0"/>
              <a:t>Create a plan outlining the possible short, mid and long term improvements</a:t>
            </a:r>
          </a:p>
          <a:p>
            <a:pPr lvl="2">
              <a:lnSpc>
                <a:spcPct val="90000"/>
              </a:lnSpc>
            </a:pPr>
            <a:endParaRPr lang="en-US" altLang="en-US" sz="2000" dirty="0" smtClean="0"/>
          </a:p>
          <a:p>
            <a:pPr lvl="2">
              <a:lnSpc>
                <a:spcPct val="90000"/>
              </a:lnSpc>
            </a:pPr>
            <a:endParaRPr lang="en-US" altLang="en-US" sz="2000" dirty="0" smtClean="0"/>
          </a:p>
          <a:p>
            <a:pPr>
              <a:lnSpc>
                <a:spcPct val="90000"/>
              </a:lnSpc>
            </a:pPr>
            <a:endParaRPr lang="en-US" altLang="en-US" sz="2000" dirty="0" smtClean="0"/>
          </a:p>
          <a:p>
            <a:pPr>
              <a:lnSpc>
                <a:spcPct val="90000"/>
              </a:lnSpc>
              <a:spcBef>
                <a:spcPts val="13"/>
              </a:spcBef>
            </a:pPr>
            <a:endParaRPr lang="en-US" altLang="en-US" sz="2000" dirty="0"/>
          </a:p>
        </p:txBody>
      </p:sp>
    </p:spTree>
    <p:extLst>
      <p:ext uri="{BB962C8B-B14F-4D97-AF65-F5344CB8AC3E}">
        <p14:creationId xmlns:p14="http://schemas.microsoft.com/office/powerpoint/2010/main" val="692796735"/>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p:spPr>
        <p:txBody>
          <a:bodyPr>
            <a:noAutofit/>
          </a:bodyPr>
          <a:lstStyle/>
          <a:p>
            <a:r>
              <a:rPr lang="en-US" sz="3200" dirty="0" smtClean="0"/>
              <a:t>Advanced Metering Working Group’s Change Request Governance:  </a:t>
            </a:r>
            <a:endParaRPr lang="en-US" sz="3200" dirty="0"/>
          </a:p>
        </p:txBody>
      </p:sp>
      <p:sp>
        <p:nvSpPr>
          <p:cNvPr id="3" name="Content Placeholder 2"/>
          <p:cNvSpPr>
            <a:spLocks noGrp="1"/>
          </p:cNvSpPr>
          <p:nvPr>
            <p:ph idx="1"/>
          </p:nvPr>
        </p:nvSpPr>
        <p:spPr>
          <a:xfrm>
            <a:off x="1295400" y="1447800"/>
            <a:ext cx="7696200" cy="5410200"/>
          </a:xfrm>
        </p:spPr>
        <p:txBody>
          <a:bodyPr>
            <a:normAutofit lnSpcReduction="10000"/>
          </a:bodyPr>
          <a:lstStyle/>
          <a:p>
            <a:r>
              <a:rPr lang="en-US" sz="2400" dirty="0"/>
              <a:t>The Advanced Metering Working Group </a:t>
            </a:r>
            <a:r>
              <a:rPr lang="en-US" sz="2400" dirty="0" smtClean="0"/>
              <a:t>(AMWG) reports </a:t>
            </a:r>
            <a:r>
              <a:rPr lang="en-US" sz="2400" dirty="0"/>
              <a:t>to the </a:t>
            </a:r>
            <a:r>
              <a:rPr lang="en-US" sz="2400" dirty="0" smtClean="0"/>
              <a:t>Retail Market Subcommittee (RMS). </a:t>
            </a:r>
          </a:p>
          <a:p>
            <a:pPr lvl="1"/>
            <a:r>
              <a:rPr lang="en-US" sz="2000" dirty="0" smtClean="0"/>
              <a:t>The </a:t>
            </a:r>
            <a:r>
              <a:rPr lang="en-US" sz="2000" dirty="0"/>
              <a:t>RMS </a:t>
            </a:r>
            <a:r>
              <a:rPr lang="en-US" sz="2000" dirty="0" smtClean="0"/>
              <a:t>is responsible for: </a:t>
            </a:r>
          </a:p>
          <a:p>
            <a:pPr lvl="2"/>
            <a:r>
              <a:rPr lang="en-US" sz="1800" dirty="0" smtClean="0"/>
              <a:t>Monitoring  </a:t>
            </a:r>
            <a:r>
              <a:rPr lang="en-US" sz="1800" dirty="0"/>
              <a:t>Advanced Metering </a:t>
            </a:r>
            <a:r>
              <a:rPr lang="en-US" sz="1800" dirty="0" smtClean="0"/>
              <a:t>System </a:t>
            </a:r>
            <a:r>
              <a:rPr lang="en-US" sz="1800" dirty="0"/>
              <a:t>(AMS) </a:t>
            </a:r>
            <a:r>
              <a:rPr lang="en-US" sz="1800" dirty="0" smtClean="0"/>
              <a:t>issues, </a:t>
            </a:r>
          </a:p>
          <a:p>
            <a:pPr lvl="2"/>
            <a:r>
              <a:rPr lang="en-US" sz="1800" dirty="0" smtClean="0"/>
              <a:t>Supporting </a:t>
            </a:r>
            <a:r>
              <a:rPr lang="en-US" sz="1800" dirty="0"/>
              <a:t>the development and maintenance of Advanced Metering guidelines </a:t>
            </a:r>
            <a:r>
              <a:rPr lang="en-US" sz="1800" dirty="0" smtClean="0"/>
              <a:t>and/or Change Requests used </a:t>
            </a:r>
            <a:r>
              <a:rPr lang="en-US" sz="1800" dirty="0"/>
              <a:t>to monitor operational aspects and performance of Smart Meter Texas. </a:t>
            </a:r>
            <a:r>
              <a:rPr lang="en-US" sz="1600" dirty="0"/>
              <a:t>	</a:t>
            </a:r>
            <a:endParaRPr lang="en-US" sz="1600" dirty="0" smtClean="0"/>
          </a:p>
          <a:p>
            <a:r>
              <a:rPr lang="en-US" sz="2400" dirty="0" smtClean="0"/>
              <a:t>In comparison to other Market Revision/Change Requests,  AMWG Change Requests </a:t>
            </a:r>
            <a:r>
              <a:rPr lang="en-US" sz="2400" b="1" dirty="0" smtClean="0"/>
              <a:t>do not require </a:t>
            </a:r>
            <a:r>
              <a:rPr lang="en-US" sz="2400" dirty="0" smtClean="0"/>
              <a:t>Technical Advisory Committee (TAC) or Board approval.   </a:t>
            </a:r>
          </a:p>
          <a:p>
            <a:pPr lvl="1"/>
            <a:r>
              <a:rPr lang="en-US" sz="2000" dirty="0" smtClean="0"/>
              <a:t>Normally Market Revision/Change Requests </a:t>
            </a:r>
            <a:r>
              <a:rPr lang="en-US" sz="2000" dirty="0"/>
              <a:t>and </a:t>
            </a:r>
            <a:r>
              <a:rPr lang="en-US" sz="2000" dirty="0" smtClean="0"/>
              <a:t>Protocols  </a:t>
            </a:r>
            <a:r>
              <a:rPr lang="en-US" sz="2000" dirty="0"/>
              <a:t>go to TAC and the Board because they are funded through ERCOT’s fees </a:t>
            </a:r>
            <a:r>
              <a:rPr lang="en-US" sz="2000" dirty="0" smtClean="0"/>
              <a:t>and  therefore,  </a:t>
            </a:r>
            <a:r>
              <a:rPr lang="en-US" sz="2000" dirty="0"/>
              <a:t>ERCOT has a fiduciary responsibility whereas AMWG change requests </a:t>
            </a:r>
            <a:r>
              <a:rPr lang="en-US" sz="2000" b="1" u="sng" dirty="0"/>
              <a:t>are not currently funded </a:t>
            </a:r>
            <a:r>
              <a:rPr lang="en-US" sz="2000" dirty="0"/>
              <a:t>by </a:t>
            </a:r>
            <a:r>
              <a:rPr lang="en-US" sz="2000" dirty="0" smtClean="0"/>
              <a:t>ERCOT </a:t>
            </a:r>
            <a:r>
              <a:rPr lang="en-US" sz="2000" dirty="0"/>
              <a:t>but through the TDSPs and that’s the reason the governance goes from RMS to the JDOA </a:t>
            </a:r>
            <a:r>
              <a:rPr lang="en-US" sz="2000" dirty="0" smtClean="0"/>
              <a:t>(TDSPs) rather </a:t>
            </a:r>
            <a:r>
              <a:rPr lang="en-US" sz="2000" dirty="0"/>
              <a:t>than to TAC and the Board</a:t>
            </a:r>
            <a:endParaRPr lang="en-US" sz="2000" dirty="0" smtClean="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30</a:t>
            </a:fld>
            <a:endParaRPr lang="en-US" dirty="0"/>
          </a:p>
        </p:txBody>
      </p:sp>
    </p:spTree>
    <p:extLst>
      <p:ext uri="{BB962C8B-B14F-4D97-AF65-F5344CB8AC3E}">
        <p14:creationId xmlns:p14="http://schemas.microsoft.com/office/powerpoint/2010/main" val="2314553246"/>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772400" cy="1143000"/>
          </a:xfrm>
        </p:spPr>
        <p:txBody>
          <a:bodyPr>
            <a:normAutofit/>
          </a:bodyPr>
          <a:lstStyle/>
          <a:p>
            <a:r>
              <a:rPr lang="en-US" dirty="0" smtClean="0"/>
              <a:t>AMWG Change Request Form</a:t>
            </a:r>
            <a:endParaRPr lang="en-US" dirty="0"/>
          </a:p>
        </p:txBody>
      </p:sp>
      <p:sp>
        <p:nvSpPr>
          <p:cNvPr id="3" name="Content Placeholder 2"/>
          <p:cNvSpPr>
            <a:spLocks noGrp="1"/>
          </p:cNvSpPr>
          <p:nvPr>
            <p:ph idx="1"/>
          </p:nvPr>
        </p:nvSpPr>
        <p:spPr>
          <a:xfrm>
            <a:off x="1295400" y="1447800"/>
            <a:ext cx="7696200" cy="5029200"/>
          </a:xfrm>
        </p:spPr>
        <p:txBody>
          <a:bodyPr>
            <a:normAutofit fontScale="77500" lnSpcReduction="20000"/>
          </a:bodyPr>
          <a:lstStyle/>
          <a:p>
            <a:r>
              <a:rPr lang="en-US" dirty="0" smtClean="0"/>
              <a:t>What is a Change Request Form:</a:t>
            </a:r>
          </a:p>
          <a:p>
            <a:pPr lvl="1"/>
            <a:r>
              <a:rPr lang="en-US" dirty="0" smtClean="0"/>
              <a:t>Change Request Forms provide an historical record of the AMWG discussions that may include market cost benefit, what issue is being resolved by the change request, reports that provide the number of customers affected and/or functionality to be displayed along with attributes.   </a:t>
            </a:r>
          </a:p>
          <a:p>
            <a:pPr lvl="1"/>
            <a:endParaRPr lang="en-US" dirty="0"/>
          </a:p>
          <a:p>
            <a:pPr lvl="1"/>
            <a:r>
              <a:rPr lang="en-US" dirty="0" smtClean="0"/>
              <a:t>All Change </a:t>
            </a:r>
            <a:r>
              <a:rPr lang="en-US" dirty="0"/>
              <a:t>Requests are reviewed by the Advanced Metering </a:t>
            </a:r>
            <a:r>
              <a:rPr lang="en-US" dirty="0" smtClean="0"/>
              <a:t> Working Group to determine if a “</a:t>
            </a:r>
            <a:r>
              <a:rPr lang="en-US" b="1" dirty="0" smtClean="0"/>
              <a:t>consensus</a:t>
            </a:r>
            <a:r>
              <a:rPr lang="en-US" dirty="0" smtClean="0"/>
              <a:t>” recommendation </a:t>
            </a:r>
            <a:r>
              <a:rPr lang="en-US" dirty="0"/>
              <a:t>can be </a:t>
            </a:r>
            <a:r>
              <a:rPr lang="en-US" dirty="0" smtClean="0"/>
              <a:t>reached to move the Change Request forward to the Retail Market Subcommittee (RMS) for consideration.  </a:t>
            </a:r>
          </a:p>
          <a:p>
            <a:pPr lvl="1"/>
            <a:endParaRPr lang="en-US" dirty="0"/>
          </a:p>
          <a:p>
            <a:pPr lvl="1"/>
            <a:r>
              <a:rPr lang="en-US" dirty="0" smtClean="0"/>
              <a:t> If there is a consensus recommendation “Change Request(s)” will be  </a:t>
            </a:r>
            <a:r>
              <a:rPr lang="en-US" dirty="0"/>
              <a:t>presented to RMS for </a:t>
            </a:r>
            <a:r>
              <a:rPr lang="en-US" dirty="0" smtClean="0"/>
              <a:t>their voting consideration during their monthly scheduled meeting.  </a:t>
            </a:r>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31</a:t>
            </a:fld>
            <a:endParaRPr lang="en-US" dirty="0"/>
          </a:p>
        </p:txBody>
      </p:sp>
    </p:spTree>
    <p:extLst>
      <p:ext uri="{BB962C8B-B14F-4D97-AF65-F5344CB8AC3E}">
        <p14:creationId xmlns:p14="http://schemas.microsoft.com/office/powerpoint/2010/main" val="873611755"/>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772400" cy="1143000"/>
          </a:xfrm>
        </p:spPr>
        <p:txBody>
          <a:bodyPr>
            <a:normAutofit/>
          </a:bodyPr>
          <a:lstStyle/>
          <a:p>
            <a:r>
              <a:rPr lang="en-US" dirty="0" smtClean="0"/>
              <a:t>AMWG Change Request Form  </a:t>
            </a:r>
            <a:endParaRPr lang="en-US" dirty="0"/>
          </a:p>
        </p:txBody>
      </p:sp>
      <p:sp>
        <p:nvSpPr>
          <p:cNvPr id="3" name="Content Placeholder 2"/>
          <p:cNvSpPr>
            <a:spLocks noGrp="1"/>
          </p:cNvSpPr>
          <p:nvPr>
            <p:ph idx="1"/>
          </p:nvPr>
        </p:nvSpPr>
        <p:spPr>
          <a:xfrm>
            <a:off x="1295400" y="1447800"/>
            <a:ext cx="7696200" cy="5181600"/>
          </a:xfrm>
        </p:spPr>
        <p:txBody>
          <a:bodyPr>
            <a:normAutofit fontScale="85000" lnSpcReduction="10000"/>
          </a:bodyPr>
          <a:lstStyle/>
          <a:p>
            <a:r>
              <a:rPr lang="en-US" dirty="0" smtClean="0"/>
              <a:t>RMS </a:t>
            </a:r>
            <a:r>
              <a:rPr lang="en-US" dirty="0"/>
              <a:t>will review all Change </a:t>
            </a:r>
            <a:r>
              <a:rPr lang="en-US" dirty="0" smtClean="0"/>
              <a:t>Request Forms recommended by AMWG, RMS may vote to </a:t>
            </a:r>
            <a:r>
              <a:rPr lang="en-US" b="1" dirty="0" smtClean="0"/>
              <a:t>Approve, Table or Reject </a:t>
            </a:r>
            <a:r>
              <a:rPr lang="en-US" dirty="0" smtClean="0"/>
              <a:t>each Change Request (s) presented by AMWG Leadership.   </a:t>
            </a:r>
          </a:p>
          <a:p>
            <a:pPr lvl="1"/>
            <a:r>
              <a:rPr lang="en-US" b="1" dirty="0" smtClean="0"/>
              <a:t>If Approved by RMS</a:t>
            </a:r>
            <a:r>
              <a:rPr lang="en-US" dirty="0" smtClean="0"/>
              <a:t>, the Change Request is forwarded to the Joint TDSPs for their Approval to permit the SMT Development Oversight Team to create Cost estimates that includes Timeline to implement Change Request.  </a:t>
            </a:r>
          </a:p>
          <a:p>
            <a:pPr lvl="1"/>
            <a:r>
              <a:rPr lang="en-US" b="1" dirty="0" smtClean="0"/>
              <a:t>If Table by RMS</a:t>
            </a:r>
            <a:r>
              <a:rPr lang="en-US" dirty="0" smtClean="0"/>
              <a:t>, the Change Request may be returned to AMWG for additional research, market benefits or analysis. </a:t>
            </a:r>
          </a:p>
          <a:p>
            <a:pPr lvl="1"/>
            <a:r>
              <a:rPr lang="en-US" b="1" dirty="0" smtClean="0"/>
              <a:t>If Reject</a:t>
            </a:r>
            <a:r>
              <a:rPr lang="en-US" b="1" dirty="0"/>
              <a:t> </a:t>
            </a:r>
            <a:r>
              <a:rPr lang="en-US" b="1" dirty="0" smtClean="0"/>
              <a:t>by RMS</a:t>
            </a:r>
            <a:r>
              <a:rPr lang="en-US" dirty="0" smtClean="0"/>
              <a:t>,  the Change Request is no longer considered by RMS and/or discussed by AMWG                                </a:t>
            </a:r>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32</a:t>
            </a:fld>
            <a:endParaRPr lang="en-US" dirty="0"/>
          </a:p>
        </p:txBody>
      </p:sp>
    </p:spTree>
    <p:extLst>
      <p:ext uri="{BB962C8B-B14F-4D97-AF65-F5344CB8AC3E}">
        <p14:creationId xmlns:p14="http://schemas.microsoft.com/office/powerpoint/2010/main" val="3339509057"/>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p:spPr>
        <p:txBody>
          <a:bodyPr>
            <a:noAutofit/>
          </a:bodyPr>
          <a:lstStyle/>
          <a:p>
            <a:r>
              <a:rPr lang="en-US" sz="3200" dirty="0"/>
              <a:t>Approval Process </a:t>
            </a:r>
            <a:r>
              <a:rPr lang="en-US" sz="3200" dirty="0" smtClean="0"/>
              <a:t>for Change Requests with Cost/Implementation Estimates</a:t>
            </a:r>
            <a:endParaRPr lang="en-US" sz="3200" dirty="0"/>
          </a:p>
        </p:txBody>
      </p:sp>
      <p:sp>
        <p:nvSpPr>
          <p:cNvPr id="3" name="Content Placeholder 2"/>
          <p:cNvSpPr>
            <a:spLocks noGrp="1"/>
          </p:cNvSpPr>
          <p:nvPr>
            <p:ph idx="1"/>
          </p:nvPr>
        </p:nvSpPr>
        <p:spPr>
          <a:xfrm>
            <a:off x="1295400" y="1295400"/>
            <a:ext cx="7696200" cy="5791200"/>
          </a:xfrm>
        </p:spPr>
        <p:txBody>
          <a:bodyPr>
            <a:normAutofit fontScale="77500" lnSpcReduction="20000"/>
          </a:bodyPr>
          <a:lstStyle/>
          <a:p>
            <a:r>
              <a:rPr lang="en-US" sz="3100" dirty="0" smtClean="0"/>
              <a:t>RMS Approved Change Request(s) with Cost and Timeline to Implement Estimates are provided back to AMWG for review, discussion and again to gain consensus to move forward to RMS for their voting consideration.   </a:t>
            </a:r>
          </a:p>
          <a:p>
            <a:r>
              <a:rPr lang="en-US" sz="3100" dirty="0" smtClean="0"/>
              <a:t>RMS Approved AMWG </a:t>
            </a:r>
            <a:r>
              <a:rPr lang="en-US" sz="3100" dirty="0"/>
              <a:t>Change </a:t>
            </a:r>
            <a:r>
              <a:rPr lang="en-US" sz="3100" dirty="0" smtClean="0"/>
              <a:t>Request(s) now includes storyboard(s), scope of work and estimated cost and timeline to implement is re-considered  by RMS </a:t>
            </a:r>
            <a:r>
              <a:rPr lang="en-US" sz="3100" dirty="0"/>
              <a:t>for their final approval.  </a:t>
            </a:r>
          </a:p>
          <a:p>
            <a:pPr lvl="1"/>
            <a:r>
              <a:rPr lang="en-US" b="1" dirty="0" smtClean="0"/>
              <a:t>If Approved by RMS</a:t>
            </a:r>
            <a:r>
              <a:rPr lang="en-US" dirty="0" smtClean="0"/>
              <a:t>, </a:t>
            </a:r>
            <a:r>
              <a:rPr lang="en-US" dirty="0"/>
              <a:t>the Change Request is forwarded to the Smart Meter Texas (SMT) Joint TDSPs for their </a:t>
            </a:r>
            <a:r>
              <a:rPr lang="en-US" dirty="0" smtClean="0"/>
              <a:t>“Final” Approval  to  schedule, which may be considered as a bundle of work that is included as a SMT Project or SMT system upgrade .    </a:t>
            </a:r>
            <a:endParaRPr lang="en-US" dirty="0"/>
          </a:p>
          <a:p>
            <a:pPr lvl="1"/>
            <a:r>
              <a:rPr lang="en-US" b="1" dirty="0"/>
              <a:t>If the Joint TDSPs Approved the AMWG Change Request</a:t>
            </a:r>
            <a:r>
              <a:rPr lang="en-US" dirty="0"/>
              <a:t>, then the SMT Development Oversight Project Team establishes the priority of the approved AMWG Change Request and will facilitate detailed design, development, testing, and implementation. </a:t>
            </a:r>
          </a:p>
        </p:txBody>
      </p:sp>
      <p:sp>
        <p:nvSpPr>
          <p:cNvPr id="4" name="Slide Number Placeholder 3"/>
          <p:cNvSpPr>
            <a:spLocks noGrp="1"/>
          </p:cNvSpPr>
          <p:nvPr>
            <p:ph type="sldNum" sz="quarter" idx="12"/>
          </p:nvPr>
        </p:nvSpPr>
        <p:spPr/>
        <p:txBody>
          <a:bodyPr/>
          <a:lstStyle/>
          <a:p>
            <a:fld id="{2C744734-EED9-4E95-8605-F304C3A682C0}" type="slidenum">
              <a:rPr lang="en-US" smtClean="0"/>
              <a:pPr/>
              <a:t>33</a:t>
            </a:fld>
            <a:endParaRPr lang="en-US" dirty="0"/>
          </a:p>
        </p:txBody>
      </p:sp>
    </p:spTree>
    <p:extLst>
      <p:ext uri="{BB962C8B-B14F-4D97-AF65-F5344CB8AC3E}">
        <p14:creationId xmlns:p14="http://schemas.microsoft.com/office/powerpoint/2010/main" val="1971118264"/>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p:spPr>
        <p:txBody>
          <a:bodyPr>
            <a:noAutofit/>
          </a:bodyPr>
          <a:lstStyle/>
          <a:p>
            <a:r>
              <a:rPr lang="en-US" sz="3200" dirty="0"/>
              <a:t>Approval Process for Change Request(s) with </a:t>
            </a:r>
            <a:r>
              <a:rPr lang="en-US" sz="3200" dirty="0" smtClean="0"/>
              <a:t>Cost/Implementation </a:t>
            </a:r>
            <a:r>
              <a:rPr lang="en-US" sz="3200" dirty="0"/>
              <a:t>Estimates</a:t>
            </a:r>
          </a:p>
        </p:txBody>
      </p:sp>
      <p:sp>
        <p:nvSpPr>
          <p:cNvPr id="3" name="Content Placeholder 2"/>
          <p:cNvSpPr>
            <a:spLocks noGrp="1"/>
          </p:cNvSpPr>
          <p:nvPr>
            <p:ph idx="1"/>
          </p:nvPr>
        </p:nvSpPr>
        <p:spPr>
          <a:xfrm>
            <a:off x="1295400" y="1447800"/>
            <a:ext cx="7696200" cy="5410200"/>
          </a:xfrm>
        </p:spPr>
        <p:txBody>
          <a:bodyPr>
            <a:normAutofit fontScale="92500" lnSpcReduction="10000"/>
          </a:bodyPr>
          <a:lstStyle/>
          <a:p>
            <a:pPr lvl="1"/>
            <a:r>
              <a:rPr lang="en-US" b="1" dirty="0" smtClean="0"/>
              <a:t>If Tabled by RMS</a:t>
            </a:r>
            <a:r>
              <a:rPr lang="en-US" dirty="0" smtClean="0"/>
              <a:t>, the Change Request may be returned to AMWG for additional research, analysis or business case justification. </a:t>
            </a:r>
          </a:p>
          <a:p>
            <a:pPr lvl="1"/>
            <a:r>
              <a:rPr lang="en-US" b="1" dirty="0" smtClean="0"/>
              <a:t>If Rejected by RMS</a:t>
            </a:r>
            <a:r>
              <a:rPr lang="en-US" dirty="0" smtClean="0"/>
              <a:t>, </a:t>
            </a:r>
            <a:r>
              <a:rPr lang="en-US" dirty="0"/>
              <a:t>the Change Request is no longer considered by RMS or discussed by </a:t>
            </a:r>
            <a:r>
              <a:rPr lang="en-US" dirty="0" smtClean="0"/>
              <a:t>AMWG, however,  </a:t>
            </a:r>
          </a:p>
          <a:p>
            <a:pPr lvl="2"/>
            <a:r>
              <a:rPr lang="en-US" i="1" dirty="0"/>
              <a:t>If an AMWG Change Request is not </a:t>
            </a:r>
            <a:r>
              <a:rPr lang="en-US" i="1" dirty="0" smtClean="0"/>
              <a:t>approved (rejected), </a:t>
            </a:r>
            <a:r>
              <a:rPr lang="en-US" i="1" dirty="0"/>
              <a:t>the Market Participant can request that the AMWG Change Request be implemented as long as the Market Participant agrees to </a:t>
            </a:r>
            <a:r>
              <a:rPr lang="en-US" i="1" dirty="0" smtClean="0"/>
              <a:t>the prepay of the </a:t>
            </a:r>
            <a:r>
              <a:rPr lang="en-US" i="1" dirty="0"/>
              <a:t>entire cost of implementing such AMWG Change Request to the Joint </a:t>
            </a:r>
            <a:r>
              <a:rPr lang="en-US" i="1" dirty="0" smtClean="0"/>
              <a:t>TDSPs </a:t>
            </a:r>
            <a:r>
              <a:rPr lang="en-US" i="1" dirty="0"/>
              <a:t>and as long as implementing the AMWG Change Request does not adversely affect operations of the SMT for other Market Participants.  </a:t>
            </a:r>
            <a:endParaRPr lang="en-US" dirty="0"/>
          </a:p>
          <a:p>
            <a:pPr marL="457200" lvl="1"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34</a:t>
            </a:fld>
            <a:endParaRPr lang="en-US" dirty="0"/>
          </a:p>
        </p:txBody>
      </p:sp>
    </p:spTree>
    <p:extLst>
      <p:ext uri="{BB962C8B-B14F-4D97-AF65-F5344CB8AC3E}">
        <p14:creationId xmlns:p14="http://schemas.microsoft.com/office/powerpoint/2010/main" val="3652227512"/>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p:spPr>
        <p:txBody>
          <a:bodyPr>
            <a:noAutofit/>
          </a:bodyPr>
          <a:lstStyle/>
          <a:p>
            <a:r>
              <a:rPr lang="en-US" sz="3200" dirty="0" smtClean="0"/>
              <a:t>Joint TDSPs</a:t>
            </a:r>
            <a:r>
              <a:rPr lang="en-US" sz="3200" dirty="0"/>
              <a:t>’ Evaluation </a:t>
            </a:r>
            <a:r>
              <a:rPr lang="en-US" sz="3200" dirty="0" smtClean="0"/>
              <a:t>Process for             All Change Requests</a:t>
            </a:r>
            <a:endParaRPr lang="en-US" sz="3200" dirty="0"/>
          </a:p>
        </p:txBody>
      </p:sp>
      <p:sp>
        <p:nvSpPr>
          <p:cNvPr id="3" name="Content Placeholder 2"/>
          <p:cNvSpPr>
            <a:spLocks noGrp="1"/>
          </p:cNvSpPr>
          <p:nvPr>
            <p:ph idx="1"/>
          </p:nvPr>
        </p:nvSpPr>
        <p:spPr>
          <a:xfrm>
            <a:off x="1295400" y="1447800"/>
            <a:ext cx="7696200" cy="5410200"/>
          </a:xfrm>
        </p:spPr>
        <p:txBody>
          <a:bodyPr>
            <a:normAutofit/>
          </a:bodyPr>
          <a:lstStyle/>
          <a:p>
            <a:r>
              <a:rPr lang="en-US" sz="3600" i="1" dirty="0" smtClean="0"/>
              <a:t>Joint TDSPs will reject any Change Request that may negatively impact SMT’s data security and data integrity. </a:t>
            </a:r>
          </a:p>
          <a:p>
            <a:endParaRPr lang="en-US" sz="3600" i="1" dirty="0" smtClean="0"/>
          </a:p>
          <a:p>
            <a:r>
              <a:rPr lang="en-US" sz="3600" i="1" dirty="0" smtClean="0"/>
              <a:t>Joint TDSPs will reject any Change Request that jeopardizes SMT’s  system reliability and system performance.                </a:t>
            </a:r>
            <a:endParaRPr lang="en-US" sz="3600" i="1"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35</a:t>
            </a:fld>
            <a:endParaRPr lang="en-US" dirty="0"/>
          </a:p>
        </p:txBody>
      </p:sp>
    </p:spTree>
    <p:extLst>
      <p:ext uri="{BB962C8B-B14F-4D97-AF65-F5344CB8AC3E}">
        <p14:creationId xmlns:p14="http://schemas.microsoft.com/office/powerpoint/2010/main" val="3241180621"/>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AMWG Key Links:  </a:t>
            </a:r>
            <a:endParaRPr lang="en-US" dirty="0"/>
          </a:p>
        </p:txBody>
      </p:sp>
      <p:sp>
        <p:nvSpPr>
          <p:cNvPr id="3" name="Content Placeholder 2"/>
          <p:cNvSpPr>
            <a:spLocks noGrp="1"/>
          </p:cNvSpPr>
          <p:nvPr>
            <p:ph idx="1"/>
          </p:nvPr>
        </p:nvSpPr>
        <p:spPr>
          <a:xfrm>
            <a:off x="1295400" y="1371600"/>
            <a:ext cx="7696200" cy="5029200"/>
          </a:xfrm>
        </p:spPr>
        <p:txBody>
          <a:bodyPr>
            <a:normAutofit fontScale="92500" lnSpcReduction="10000"/>
          </a:bodyPr>
          <a:lstStyle/>
          <a:p>
            <a:r>
              <a:rPr lang="en-US" b="1" dirty="0" smtClean="0"/>
              <a:t>AMWG Issue Tracking Request Form</a:t>
            </a:r>
            <a:r>
              <a:rPr lang="en-US" dirty="0" smtClean="0"/>
              <a:t>: </a:t>
            </a:r>
          </a:p>
          <a:p>
            <a:pPr lvl="1"/>
            <a:r>
              <a:rPr lang="en-US" sz="2600" dirty="0">
                <a:hlinkClick r:id="rId2"/>
              </a:rPr>
              <a:t>http://</a:t>
            </a:r>
            <a:r>
              <a:rPr lang="en-US" sz="2600" dirty="0" smtClean="0">
                <a:hlinkClick r:id="rId2"/>
              </a:rPr>
              <a:t>www.ercot.com/content/committees/board/tac/rms/amwg/keydocs/2013/AMWG_Issue_Tracking_Request_Form.doc</a:t>
            </a:r>
            <a:r>
              <a:rPr lang="en-US" sz="2600" dirty="0" smtClean="0"/>
              <a:t> </a:t>
            </a:r>
          </a:p>
          <a:p>
            <a:r>
              <a:rPr lang="en-US" b="1" dirty="0" smtClean="0"/>
              <a:t>AMWG Change Request Form</a:t>
            </a:r>
            <a:r>
              <a:rPr lang="en-US" dirty="0" smtClean="0"/>
              <a:t>: </a:t>
            </a:r>
          </a:p>
          <a:p>
            <a:pPr lvl="1"/>
            <a:r>
              <a:rPr lang="en-US" sz="2600" dirty="0">
                <a:hlinkClick r:id="rId3"/>
              </a:rPr>
              <a:t>http://</a:t>
            </a:r>
            <a:r>
              <a:rPr lang="en-US" sz="2600" dirty="0" smtClean="0">
                <a:hlinkClick r:id="rId3"/>
              </a:rPr>
              <a:t>www.ercot.com/content/committees/board/tac/rms/amwg/keydocs/2013/AMWG_Change_Request_Form.doc</a:t>
            </a:r>
            <a:r>
              <a:rPr lang="en-US" sz="2600" dirty="0" smtClean="0"/>
              <a:t> </a:t>
            </a:r>
          </a:p>
          <a:p>
            <a:r>
              <a:rPr lang="en-US" b="1" dirty="0" smtClean="0"/>
              <a:t>SMT AMWG Status Updates 06/16/15</a:t>
            </a:r>
            <a:r>
              <a:rPr lang="en-US" dirty="0" smtClean="0"/>
              <a:t>:  </a:t>
            </a:r>
          </a:p>
          <a:p>
            <a:pPr lvl="1"/>
            <a:r>
              <a:rPr lang="en-US" sz="2600" dirty="0">
                <a:hlinkClick r:id="rId4"/>
              </a:rPr>
              <a:t>http://</a:t>
            </a:r>
            <a:r>
              <a:rPr lang="en-US" sz="2600" dirty="0" smtClean="0">
                <a:hlinkClick r:id="rId4"/>
              </a:rPr>
              <a:t>www.ercot.com/content/wcm/key_documents_lists/55949/SMT_AMWG_Status_Update_6_16_2015v1.pptx</a:t>
            </a:r>
            <a:endParaRPr lang="en-US" sz="2600"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36</a:t>
            </a:fld>
            <a:endParaRPr lang="en-US" dirty="0"/>
          </a:p>
        </p:txBody>
      </p:sp>
    </p:spTree>
    <p:extLst>
      <p:ext uri="{BB962C8B-B14F-4D97-AF65-F5344CB8AC3E}">
        <p14:creationId xmlns:p14="http://schemas.microsoft.com/office/powerpoint/2010/main" val="2668627729"/>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391400" cy="2209799"/>
          </a:xfrm>
          <a:ln>
            <a:noFill/>
          </a:ln>
        </p:spPr>
        <p:txBody>
          <a:bodyPr anchor="t">
            <a:noAutofit/>
          </a:bodyPr>
          <a:lstStyle/>
          <a:p>
            <a:r>
              <a:rPr lang="en-US" sz="3200" dirty="0" smtClean="0"/>
              <a:t>Assess </a:t>
            </a:r>
            <a:r>
              <a:rPr lang="en-US" sz="3200" dirty="0"/>
              <a:t>the differences between strategies for the Texas’ competitive market versus other </a:t>
            </a:r>
            <a:r>
              <a:rPr lang="en-US" sz="3200" dirty="0" smtClean="0"/>
              <a:t>competitive states </a:t>
            </a:r>
            <a:r>
              <a:rPr lang="en-US" sz="3200" dirty="0"/>
              <a:t>regarding third party access to customer </a:t>
            </a:r>
            <a:r>
              <a:rPr lang="en-US" sz="3200" dirty="0" smtClean="0"/>
              <a:t>data.</a:t>
            </a:r>
            <a:endParaRPr lang="en-US" sz="3200" dirty="0"/>
          </a:p>
        </p:txBody>
      </p:sp>
      <p:sp>
        <p:nvSpPr>
          <p:cNvPr id="3" name="Subtitle 2"/>
          <p:cNvSpPr>
            <a:spLocks noGrp="1"/>
          </p:cNvSpPr>
          <p:nvPr>
            <p:ph type="subTitle" idx="1"/>
          </p:nvPr>
        </p:nvSpPr>
        <p:spPr>
          <a:xfrm>
            <a:off x="1828800" y="3657600"/>
            <a:ext cx="7157987" cy="1600200"/>
          </a:xfrm>
          <a:ln>
            <a:noFill/>
          </a:ln>
        </p:spPr>
        <p:txBody>
          <a:bodyPr>
            <a:normAutofit/>
          </a:bodyPr>
          <a:lstStyle/>
          <a:p>
            <a:pPr algn="l"/>
            <a:r>
              <a:rPr lang="en-US" sz="2800" dirty="0" smtClean="0">
                <a:solidFill>
                  <a:schemeClr val="tx1"/>
                </a:solidFill>
              </a:rPr>
              <a:t>Mark A. Smith, Principal Smart Energy</a:t>
            </a:r>
          </a:p>
          <a:p>
            <a:pPr algn="l"/>
            <a:r>
              <a:rPr lang="en-US" sz="2800" dirty="0" smtClean="0">
                <a:solidFill>
                  <a:schemeClr val="tx1"/>
                </a:solidFill>
              </a:rPr>
              <a:t>Reliant, an NRG company</a:t>
            </a:r>
          </a:p>
          <a:p>
            <a:pPr algn="l"/>
            <a:r>
              <a:rPr lang="en-US" sz="2800" dirty="0" smtClean="0">
                <a:solidFill>
                  <a:schemeClr val="tx1"/>
                </a:solidFill>
              </a:rPr>
              <a:t>July 23, 2015</a:t>
            </a:r>
            <a:endParaRPr lang="en-US" sz="2800" dirty="0">
              <a:solidFill>
                <a:schemeClr val="tx1"/>
              </a:solidFill>
            </a:endParaRPr>
          </a:p>
        </p:txBody>
      </p:sp>
    </p:spTree>
    <p:extLst>
      <p:ext uri="{BB962C8B-B14F-4D97-AF65-F5344CB8AC3E}">
        <p14:creationId xmlns:p14="http://schemas.microsoft.com/office/powerpoint/2010/main" val="1656265076"/>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 Comparison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Texas – Reliant / Smart </a:t>
            </a:r>
            <a:r>
              <a:rPr lang="en-US" dirty="0"/>
              <a:t>M</a:t>
            </a:r>
            <a:r>
              <a:rPr lang="en-US" dirty="0" smtClean="0"/>
              <a:t>eter Texas</a:t>
            </a:r>
          </a:p>
          <a:p>
            <a:pPr lvl="1"/>
            <a:r>
              <a:rPr lang="en-US" dirty="0" smtClean="0"/>
              <a:t>Reliant serves customers in the competitive regions of Texas</a:t>
            </a:r>
          </a:p>
          <a:p>
            <a:r>
              <a:rPr lang="en-US" dirty="0" smtClean="0"/>
              <a:t>Northeast – NRG Home / PPL Energy</a:t>
            </a:r>
          </a:p>
          <a:p>
            <a:pPr lvl="1"/>
            <a:r>
              <a:rPr lang="en-US" dirty="0" smtClean="0"/>
              <a:t>PPL Energy serves </a:t>
            </a:r>
            <a:r>
              <a:rPr lang="en-US" dirty="0"/>
              <a:t>about 1.4 million customers in 29 </a:t>
            </a:r>
            <a:r>
              <a:rPr lang="en-US" dirty="0" smtClean="0"/>
              <a:t>counties in </a:t>
            </a:r>
            <a:r>
              <a:rPr lang="en-US" dirty="0"/>
              <a:t>central and eastern </a:t>
            </a:r>
            <a:r>
              <a:rPr lang="en-US" dirty="0" smtClean="0"/>
              <a:t>Pennsylvania</a:t>
            </a:r>
            <a:r>
              <a:rPr lang="en-US" dirty="0"/>
              <a:t> </a:t>
            </a:r>
            <a:r>
              <a:rPr lang="en-US" dirty="0" smtClean="0"/>
              <a:t>within the PJM Competitive Retail Market</a:t>
            </a:r>
            <a:r>
              <a:rPr lang="en-US" dirty="0"/>
              <a:t>  </a:t>
            </a:r>
          </a:p>
          <a:p>
            <a:pPr lvl="1"/>
            <a:r>
              <a:rPr lang="en-US" dirty="0"/>
              <a:t>NRG Home serves customers in Connecticut, District of Columbia, Illinois, Maryland, Massachusetts, New Jersey, New York</a:t>
            </a:r>
            <a:r>
              <a:rPr lang="en-US" dirty="0" smtClean="0"/>
              <a:t>, Delaware, Ohio, </a:t>
            </a:r>
            <a:r>
              <a:rPr lang="en-US" dirty="0"/>
              <a:t>and Pennsylvania. </a:t>
            </a:r>
          </a:p>
          <a:p>
            <a:pPr lvl="1"/>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38</a:t>
            </a:fld>
            <a:endParaRPr lang="en-US" dirty="0"/>
          </a:p>
        </p:txBody>
      </p:sp>
    </p:spTree>
    <p:extLst>
      <p:ext uri="{BB962C8B-B14F-4D97-AF65-F5344CB8AC3E}">
        <p14:creationId xmlns:p14="http://schemas.microsoft.com/office/powerpoint/2010/main" val="3995021560"/>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Interval Usage Data </a:t>
            </a:r>
            <a:r>
              <a:rPr lang="en-US" dirty="0"/>
              <a:t>A</a:t>
            </a:r>
            <a:r>
              <a:rPr lang="en-US" dirty="0" smtClean="0"/>
              <a:t>ccess – Available Data (SMT vs. PPL)</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39</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84113295"/>
              </p:ext>
            </p:extLst>
          </p:nvPr>
        </p:nvGraphicFramePr>
        <p:xfrm>
          <a:off x="762000" y="1752600"/>
          <a:ext cx="8928100" cy="4867275"/>
        </p:xfrm>
        <a:graphic>
          <a:graphicData uri="http://schemas.openxmlformats.org/presentationml/2006/ole">
            <mc:AlternateContent xmlns:mc="http://schemas.openxmlformats.org/markup-compatibility/2006">
              <mc:Choice xmlns:v="urn:schemas-microsoft-com:vml" Requires="v">
                <p:oleObj spid="_x0000_s3083" name="Worksheet" r:id="rId4" imgW="7181741" imgH="3914814" progId="Excel.Sheet.12">
                  <p:embed/>
                </p:oleObj>
              </mc:Choice>
              <mc:Fallback>
                <p:oleObj name="Worksheet" r:id="rId4" imgW="7181741" imgH="3914814" progId="Excel.Sheet.12">
                  <p:embed/>
                  <p:pic>
                    <p:nvPicPr>
                      <p:cNvPr id="0" name=""/>
                      <p:cNvPicPr/>
                      <p:nvPr/>
                    </p:nvPicPr>
                    <p:blipFill>
                      <a:blip r:embed="rId5"/>
                      <a:stretch>
                        <a:fillRect/>
                      </a:stretch>
                    </p:blipFill>
                    <p:spPr>
                      <a:xfrm>
                        <a:off x="762000" y="1752600"/>
                        <a:ext cx="8928100" cy="4867275"/>
                      </a:xfrm>
                      <a:prstGeom prst="rect">
                        <a:avLst/>
                      </a:prstGeom>
                    </p:spPr>
                  </p:pic>
                </p:oleObj>
              </mc:Fallback>
            </mc:AlternateContent>
          </a:graphicData>
        </a:graphic>
      </p:graphicFrame>
    </p:spTree>
    <p:extLst>
      <p:ext uri="{BB962C8B-B14F-4D97-AF65-F5344CB8AC3E}">
        <p14:creationId xmlns:p14="http://schemas.microsoft.com/office/powerpoint/2010/main" val="3929519371"/>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744734-EED9-4E95-8605-F304C3A682C0}" type="slidenum">
              <a:rPr lang="en-US" smtClean="0"/>
              <a:pPr/>
              <a:t>4</a:t>
            </a:fld>
            <a:endParaRPr lang="en-US" dirty="0"/>
          </a:p>
        </p:txBody>
      </p:sp>
      <p:sp>
        <p:nvSpPr>
          <p:cNvPr id="7" name="Rectangle 2"/>
          <p:cNvSpPr>
            <a:spLocks noGrp="1" noChangeArrowheads="1"/>
          </p:cNvSpPr>
          <p:nvPr>
            <p:ph type="title"/>
          </p:nvPr>
        </p:nvSpPr>
        <p:spPr>
          <a:xfrm>
            <a:off x="1219200" y="0"/>
            <a:ext cx="8839200" cy="1143000"/>
          </a:xfrm>
        </p:spPr>
        <p:txBody>
          <a:bodyPr>
            <a:normAutofit/>
          </a:bodyPr>
          <a:lstStyle/>
          <a:p>
            <a:r>
              <a:rPr lang="en-US" altLang="en-US" sz="2800" dirty="0" smtClean="0"/>
              <a:t>Improving Third Party Access to SMT Workshop Rules of Engagement</a:t>
            </a:r>
            <a:endParaRPr lang="en-US" altLang="en-US" sz="2800" dirty="0"/>
          </a:p>
        </p:txBody>
      </p:sp>
      <p:sp>
        <p:nvSpPr>
          <p:cNvPr id="8" name="Rectangle 3"/>
          <p:cNvSpPr txBox="1">
            <a:spLocks noChangeArrowheads="1"/>
          </p:cNvSpPr>
          <p:nvPr/>
        </p:nvSpPr>
        <p:spPr>
          <a:xfrm>
            <a:off x="1201737" y="1447800"/>
            <a:ext cx="8247063" cy="586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90000"/>
              </a:lnSpc>
              <a:spcAft>
                <a:spcPct val="35000"/>
              </a:spcAft>
              <a:buFont typeface="Arial" panose="020B0604020202020204" pitchFamily="34" charset="0"/>
              <a:buChar char="•"/>
            </a:pPr>
            <a:r>
              <a:rPr lang="en-US" altLang="en-US" sz="2400" dirty="0" smtClean="0"/>
              <a:t>Ask questions during the speakers presentations and participate interactively during the workshop</a:t>
            </a:r>
          </a:p>
          <a:p>
            <a:pPr lvl="2">
              <a:lnSpc>
                <a:spcPct val="90000"/>
              </a:lnSpc>
              <a:spcAft>
                <a:spcPct val="35000"/>
              </a:spcAft>
              <a:buFont typeface="Courier New" panose="02070309020205020404" pitchFamily="49" charset="0"/>
              <a:buChar char="o"/>
            </a:pPr>
            <a:r>
              <a:rPr lang="en-US" altLang="en-US" dirty="0" smtClean="0"/>
              <a:t>There are no bad questions</a:t>
            </a:r>
          </a:p>
          <a:p>
            <a:pPr lvl="1">
              <a:lnSpc>
                <a:spcPct val="90000"/>
              </a:lnSpc>
              <a:spcAft>
                <a:spcPct val="35000"/>
              </a:spcAft>
              <a:buFont typeface="Arial" panose="020B0604020202020204" pitchFamily="34" charset="0"/>
              <a:buChar char="•"/>
            </a:pPr>
            <a:r>
              <a:rPr lang="en-US" altLang="en-US" sz="2400" dirty="0" smtClean="0"/>
              <a:t>Use the microphones provided in the room</a:t>
            </a:r>
          </a:p>
          <a:p>
            <a:pPr lvl="1">
              <a:lnSpc>
                <a:spcPct val="90000"/>
              </a:lnSpc>
              <a:spcAft>
                <a:spcPct val="35000"/>
              </a:spcAft>
              <a:buFont typeface="Arial" panose="020B0604020202020204" pitchFamily="34" charset="0"/>
              <a:buChar char="•"/>
            </a:pPr>
            <a:r>
              <a:rPr lang="en-US" altLang="en-US" sz="2400" dirty="0" smtClean="0"/>
              <a:t>Mute cell phones</a:t>
            </a:r>
          </a:p>
          <a:p>
            <a:pPr lvl="1">
              <a:lnSpc>
                <a:spcPct val="90000"/>
              </a:lnSpc>
              <a:spcAft>
                <a:spcPct val="35000"/>
              </a:spcAft>
              <a:buFont typeface="Arial" panose="020B0604020202020204" pitchFamily="34" charset="0"/>
              <a:buChar char="•"/>
            </a:pPr>
            <a:r>
              <a:rPr lang="en-US" altLang="en-US" sz="2400" dirty="0" smtClean="0"/>
              <a:t>Take unrelated discussions outside of the room</a:t>
            </a:r>
          </a:p>
          <a:p>
            <a:pPr lvl="1">
              <a:lnSpc>
                <a:spcPct val="90000"/>
              </a:lnSpc>
              <a:spcAft>
                <a:spcPct val="35000"/>
              </a:spcAft>
              <a:buFont typeface="Arial" panose="020B0604020202020204" pitchFamily="34" charset="0"/>
              <a:buChar char="•"/>
            </a:pPr>
            <a:r>
              <a:rPr lang="en-US" altLang="en-US" sz="2400" dirty="0" smtClean="0"/>
              <a:t>Limit side bar discussions</a:t>
            </a:r>
          </a:p>
          <a:p>
            <a:pPr lvl="1">
              <a:lnSpc>
                <a:spcPct val="90000"/>
              </a:lnSpc>
              <a:spcAft>
                <a:spcPct val="35000"/>
              </a:spcAft>
              <a:buFont typeface="Arial" panose="020B0604020202020204" pitchFamily="34" charset="0"/>
              <a:buChar char="•"/>
            </a:pPr>
            <a:r>
              <a:rPr lang="en-US" altLang="en-US" sz="2400" dirty="0" smtClean="0"/>
              <a:t>Restrooms are located around the corner just past </a:t>
            </a:r>
            <a:r>
              <a:rPr lang="en-US" altLang="en-US" sz="2400" smtClean="0"/>
              <a:t>the </a:t>
            </a:r>
            <a:r>
              <a:rPr lang="en-US" altLang="en-US" sz="2400" smtClean="0"/>
              <a:t>elevators</a:t>
            </a:r>
            <a:endParaRPr lang="en-US" altLang="en-US" sz="2000" dirty="0" smtClean="0"/>
          </a:p>
          <a:p>
            <a:pPr>
              <a:lnSpc>
                <a:spcPct val="90000"/>
              </a:lnSpc>
            </a:pPr>
            <a:endParaRPr lang="en-US" altLang="en-US" sz="2000" dirty="0" smtClean="0"/>
          </a:p>
          <a:p>
            <a:pPr>
              <a:lnSpc>
                <a:spcPct val="90000"/>
              </a:lnSpc>
              <a:spcBef>
                <a:spcPts val="13"/>
              </a:spcBef>
            </a:pPr>
            <a:endParaRPr lang="en-US" altLang="en-US" sz="2000" dirty="0"/>
          </a:p>
        </p:txBody>
      </p:sp>
    </p:spTree>
    <p:extLst>
      <p:ext uri="{BB962C8B-B14F-4D97-AF65-F5344CB8AC3E}">
        <p14:creationId xmlns:p14="http://schemas.microsoft.com/office/powerpoint/2010/main" val="1510276599"/>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PPL Interval Usage Data Access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Customer Portal (My Account) – Free Access</a:t>
            </a:r>
          </a:p>
          <a:p>
            <a:pPr lvl="1"/>
            <a:r>
              <a:rPr lang="en-US" dirty="0"/>
              <a:t>Available charts include: </a:t>
            </a:r>
            <a:endParaRPr lang="en-US" dirty="0" smtClean="0"/>
          </a:p>
          <a:p>
            <a:pPr lvl="2"/>
            <a:r>
              <a:rPr lang="en-US" dirty="0" smtClean="0"/>
              <a:t>Daily </a:t>
            </a:r>
            <a:r>
              <a:rPr lang="en-US" dirty="0"/>
              <a:t>Energy Use and </a:t>
            </a:r>
            <a:r>
              <a:rPr lang="en-US" dirty="0" smtClean="0"/>
              <a:t>Weather</a:t>
            </a:r>
          </a:p>
          <a:p>
            <a:pPr lvl="2"/>
            <a:r>
              <a:rPr lang="en-US" dirty="0" smtClean="0"/>
              <a:t>Total </a:t>
            </a:r>
            <a:r>
              <a:rPr lang="en-US" dirty="0"/>
              <a:t>Daily Energy </a:t>
            </a:r>
            <a:r>
              <a:rPr lang="en-US" dirty="0" smtClean="0"/>
              <a:t>Use</a:t>
            </a:r>
          </a:p>
          <a:p>
            <a:pPr lvl="2"/>
            <a:r>
              <a:rPr lang="en-US" dirty="0" smtClean="0"/>
              <a:t>Average </a:t>
            </a:r>
            <a:r>
              <a:rPr lang="en-US" dirty="0"/>
              <a:t>Daily Energy Use and Hourly </a:t>
            </a:r>
            <a:r>
              <a:rPr lang="en-US" dirty="0" smtClean="0"/>
              <a:t>Energy.</a:t>
            </a:r>
          </a:p>
          <a:p>
            <a:pPr lvl="2"/>
            <a:r>
              <a:rPr lang="en-US" dirty="0" smtClean="0"/>
              <a:t>Trends </a:t>
            </a:r>
            <a:r>
              <a:rPr lang="en-US" dirty="0"/>
              <a:t>by billing cycle, month and week. </a:t>
            </a:r>
            <a:endParaRPr lang="en-US" dirty="0" smtClean="0"/>
          </a:p>
          <a:p>
            <a:pPr lvl="2"/>
            <a:r>
              <a:rPr lang="en-US" dirty="0" smtClean="0"/>
              <a:t>Print </a:t>
            </a:r>
            <a:r>
              <a:rPr lang="en-US" dirty="0"/>
              <a:t>the charts or export the data into </a:t>
            </a:r>
            <a:r>
              <a:rPr lang="en-US" dirty="0" smtClean="0"/>
              <a:t>Excel </a:t>
            </a:r>
            <a:r>
              <a:rPr lang="en-US" dirty="0"/>
              <a:t>format. </a:t>
            </a:r>
            <a:endParaRPr lang="en-US" dirty="0" smtClean="0"/>
          </a:p>
          <a:p>
            <a:pPr lvl="1"/>
            <a:r>
              <a:rPr lang="en-US" dirty="0" smtClean="0"/>
              <a:t>Analyze My Bill</a:t>
            </a:r>
          </a:p>
          <a:p>
            <a:r>
              <a:rPr lang="en-US" dirty="0" smtClean="0"/>
              <a:t>Supplier Portal – Free Access</a:t>
            </a:r>
          </a:p>
          <a:p>
            <a:pPr lvl="1"/>
            <a:r>
              <a:rPr lang="en-US" dirty="0" smtClean="0"/>
              <a:t>Used by EGS’s (REPs), EDI Vendors and Service providers</a:t>
            </a:r>
          </a:p>
          <a:p>
            <a:pPr lvl="1"/>
            <a:r>
              <a:rPr lang="en-US" dirty="0" smtClean="0"/>
              <a:t>Registration is required</a:t>
            </a:r>
          </a:p>
          <a:p>
            <a:r>
              <a:rPr lang="en-US" dirty="0" smtClean="0"/>
              <a:t>EDI Files (3</a:t>
            </a:r>
            <a:r>
              <a:rPr lang="en-US" baseline="30000" dirty="0" smtClean="0"/>
              <a:t>rd</a:t>
            </a:r>
            <a:r>
              <a:rPr lang="en-US" dirty="0" smtClean="0"/>
              <a:t> party must be EDI authorized in PPL) - Free</a:t>
            </a:r>
          </a:p>
          <a:p>
            <a:pPr lvl="1"/>
            <a:r>
              <a:rPr lang="en-US" dirty="0" smtClean="0"/>
              <a:t>814 Historical Usage, or 814 Historical Interval Usage Requests</a:t>
            </a:r>
          </a:p>
          <a:p>
            <a:pPr lvl="1"/>
            <a:r>
              <a:rPr lang="en-US" dirty="0" smtClean="0"/>
              <a:t>867 HU/HIU response</a:t>
            </a:r>
          </a:p>
          <a:p>
            <a:r>
              <a:rPr lang="en-US" dirty="0" smtClean="0"/>
              <a:t>Manual LOA requests (business) – Paid Access, not used by NRG Home</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40</a:t>
            </a:fld>
            <a:endParaRPr lang="en-US" dirty="0"/>
          </a:p>
        </p:txBody>
      </p:sp>
    </p:spTree>
    <p:extLst>
      <p:ext uri="{BB962C8B-B14F-4D97-AF65-F5344CB8AC3E}">
        <p14:creationId xmlns:p14="http://schemas.microsoft.com/office/powerpoint/2010/main" val="3548706265"/>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PPL Manual LOA required information (business accounts)</a:t>
            </a:r>
            <a:endParaRPr lang="en-US" sz="3600" dirty="0"/>
          </a:p>
        </p:txBody>
      </p:sp>
      <p:sp>
        <p:nvSpPr>
          <p:cNvPr id="3" name="Content Placeholder 2"/>
          <p:cNvSpPr>
            <a:spLocks noGrp="1"/>
          </p:cNvSpPr>
          <p:nvPr>
            <p:ph idx="1"/>
          </p:nvPr>
        </p:nvSpPr>
        <p:spPr>
          <a:xfrm>
            <a:off x="1295400" y="1600200"/>
            <a:ext cx="7696200" cy="5257800"/>
          </a:xfrm>
        </p:spPr>
        <p:txBody>
          <a:bodyPr>
            <a:normAutofit fontScale="47500" lnSpcReduction="20000"/>
          </a:bodyPr>
          <a:lstStyle/>
          <a:p>
            <a:r>
              <a:rPr lang="en-US" sz="4600" dirty="0"/>
              <a:t>Companies or individuals authorized to receive the information.</a:t>
            </a:r>
          </a:p>
          <a:p>
            <a:r>
              <a:rPr lang="en-US" sz="4600" dirty="0"/>
              <a:t>Where PPL Electric Utilities should send the </a:t>
            </a:r>
            <a:r>
              <a:rPr lang="en-US" sz="4600" dirty="0" smtClean="0"/>
              <a:t>information</a:t>
            </a:r>
          </a:p>
          <a:p>
            <a:r>
              <a:rPr lang="en-US" sz="4600" dirty="0" smtClean="0"/>
              <a:t>An </a:t>
            </a:r>
            <a:r>
              <a:rPr lang="en-US" sz="4600" dirty="0"/>
              <a:t>expiration date. A release with no expiration date will be considered a one-time authorization. PPL Electric Utilities will respond to such authorizations only once.</a:t>
            </a:r>
          </a:p>
          <a:p>
            <a:r>
              <a:rPr lang="en-US" sz="4600" dirty="0"/>
              <a:t>The customer account numbers in body of the letter or on a separate attachment. Attachments must be signed and dated by the customer.</a:t>
            </a:r>
          </a:p>
          <a:p>
            <a:r>
              <a:rPr lang="en-US" sz="4600" dirty="0"/>
              <a:t>The letter must be signed and dated by the customer, with the individual’s printed name and title.</a:t>
            </a:r>
          </a:p>
          <a:p>
            <a:r>
              <a:rPr lang="en-US" sz="4600" dirty="0"/>
              <a:t>Submitter must confirm that they understand the fee structure and that they will accept the invoicing for the type of data requested</a:t>
            </a:r>
            <a:r>
              <a:rPr lang="en-US" sz="4600" dirty="0" smtClean="0"/>
              <a:t>.</a:t>
            </a:r>
          </a:p>
          <a:p>
            <a:endParaRPr lang="en-US" sz="1700" dirty="0" smtClean="0"/>
          </a:p>
          <a:p>
            <a:pPr lvl="1">
              <a:lnSpc>
                <a:spcPct val="120000"/>
              </a:lnSpc>
              <a:spcBef>
                <a:spcPts val="0"/>
              </a:spcBef>
              <a:spcAft>
                <a:spcPts val="600"/>
              </a:spcAft>
            </a:pPr>
            <a:r>
              <a:rPr lang="en-US" sz="3500" dirty="0" smtClean="0"/>
              <a:t>Historical </a:t>
            </a:r>
            <a:r>
              <a:rPr lang="en-US" sz="3500" dirty="0"/>
              <a:t>Monthly Usage $5 per </a:t>
            </a:r>
            <a:r>
              <a:rPr lang="en-US" sz="3500" dirty="0" smtClean="0"/>
              <a:t>account; </a:t>
            </a:r>
            <a:r>
              <a:rPr lang="en-US" sz="3500" dirty="0"/>
              <a:t>Up to four years of history</a:t>
            </a:r>
            <a:br>
              <a:rPr lang="en-US" sz="3500" dirty="0"/>
            </a:br>
            <a:r>
              <a:rPr lang="en-US" sz="3500" dirty="0"/>
              <a:t>Historical Interval Usage $150 per </a:t>
            </a:r>
            <a:r>
              <a:rPr lang="en-US" sz="3500" dirty="0" smtClean="0"/>
              <a:t>account; </a:t>
            </a:r>
            <a:r>
              <a:rPr lang="en-US" sz="3500" dirty="0"/>
              <a:t>Up to twelve months of history</a:t>
            </a: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41</a:t>
            </a:fld>
            <a:endParaRPr lang="en-US" dirty="0"/>
          </a:p>
        </p:txBody>
      </p:sp>
    </p:spTree>
    <p:extLst>
      <p:ext uri="{BB962C8B-B14F-4D97-AF65-F5344CB8AC3E}">
        <p14:creationId xmlns:p14="http://schemas.microsoft.com/office/powerpoint/2010/main" val="2568373537"/>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PPL Supplier Portal</a:t>
            </a:r>
            <a:endParaRPr lang="en-US" dirty="0"/>
          </a:p>
        </p:txBody>
      </p:sp>
      <p:sp>
        <p:nvSpPr>
          <p:cNvPr id="3" name="Slide Number Placeholder 2"/>
          <p:cNvSpPr>
            <a:spLocks noGrp="1"/>
          </p:cNvSpPr>
          <p:nvPr>
            <p:ph type="sldNum" sz="quarter" idx="12"/>
          </p:nvPr>
        </p:nvSpPr>
        <p:spPr/>
        <p:txBody>
          <a:bodyPr/>
          <a:lstStyle/>
          <a:p>
            <a:fld id="{2C744734-EED9-4E95-8605-F304C3A682C0}" type="slidenum">
              <a:rPr lang="en-US" smtClean="0"/>
              <a:pPr/>
              <a:t>42</a:t>
            </a:fld>
            <a:endParaRPr lang="en-US" dirty="0"/>
          </a:p>
        </p:txBody>
      </p:sp>
      <p:sp>
        <p:nvSpPr>
          <p:cNvPr id="5" name="Content Placeholder 4"/>
          <p:cNvSpPr txBox="1">
            <a:spLocks/>
          </p:cNvSpPr>
          <p:nvPr/>
        </p:nvSpPr>
        <p:spPr>
          <a:xfrm>
            <a:off x="1295400" y="1600200"/>
            <a:ext cx="76962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Access to customer account, billing and usage information.</a:t>
            </a:r>
          </a:p>
          <a:p>
            <a:r>
              <a:rPr lang="en-US" dirty="0" smtClean="0"/>
              <a:t>Access is provided for registered parties:</a:t>
            </a:r>
          </a:p>
          <a:p>
            <a:pPr marL="857250" lvl="1" indent="-457200"/>
            <a:r>
              <a:rPr lang="en-US" dirty="0"/>
              <a:t>Electric Generation Supplier (EGS)</a:t>
            </a:r>
          </a:p>
          <a:p>
            <a:pPr marL="857250" lvl="1" indent="-457200"/>
            <a:r>
              <a:rPr lang="en-US" dirty="0" smtClean="0"/>
              <a:t>Broker / Consultant</a:t>
            </a:r>
          </a:p>
          <a:p>
            <a:pPr marL="857250" lvl="1" indent="-457200"/>
            <a:r>
              <a:rPr lang="en-US" dirty="0" smtClean="0"/>
              <a:t>EDI provider</a:t>
            </a:r>
          </a:p>
          <a:p>
            <a:pPr marL="857250" lvl="1" indent="-457200"/>
            <a:r>
              <a:rPr lang="en-US" dirty="0" smtClean="0"/>
              <a:t>Other</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580006794"/>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 View (LOA submit)</a:t>
            </a:r>
            <a:endParaRPr lang="en-US" dirty="0"/>
          </a:p>
        </p:txBody>
      </p:sp>
      <p:sp>
        <p:nvSpPr>
          <p:cNvPr id="3" name="Slide Number Placeholder 2"/>
          <p:cNvSpPr>
            <a:spLocks noGrp="1"/>
          </p:cNvSpPr>
          <p:nvPr>
            <p:ph type="sldNum" sz="quarter" idx="12"/>
          </p:nvPr>
        </p:nvSpPr>
        <p:spPr/>
        <p:txBody>
          <a:bodyPr/>
          <a:lstStyle/>
          <a:p>
            <a:fld id="{2C744734-EED9-4E95-8605-F304C3A682C0}" type="slidenum">
              <a:rPr lang="en-US" smtClean="0"/>
              <a:pPr/>
              <a:t>43</a:t>
            </a:fld>
            <a:endParaRPr lang="en-US" dirty="0"/>
          </a:p>
        </p:txBody>
      </p:sp>
      <p:sp>
        <p:nvSpPr>
          <p:cNvPr id="4" name="Rectangle 3"/>
          <p:cNvSpPr/>
          <p:nvPr/>
        </p:nvSpPr>
        <p:spPr>
          <a:xfrm>
            <a:off x="1371600" y="1524000"/>
            <a:ext cx="7696200" cy="4708981"/>
          </a:xfrm>
          <a:prstGeom prst="rect">
            <a:avLst/>
          </a:prstGeom>
        </p:spPr>
        <p:txBody>
          <a:bodyPr wrap="square">
            <a:spAutoFit/>
          </a:bodyPr>
          <a:lstStyle/>
          <a:p>
            <a:pPr marL="285750" indent="-285750">
              <a:buFont typeface="Arial" pitchFamily="34" charset="0"/>
              <a:buChar char="•"/>
            </a:pPr>
            <a:r>
              <a:rPr lang="en-US" sz="2400" dirty="0"/>
              <a:t>To search for an account number, the EGS or 3rd party must know </a:t>
            </a:r>
            <a:r>
              <a:rPr lang="en-US" sz="2400" dirty="0" smtClean="0"/>
              <a:t>the name of </a:t>
            </a:r>
            <a:r>
              <a:rPr lang="en-US" sz="2400" dirty="0"/>
              <a:t>the customer as it appears on the customer’s PPL electric bill at </a:t>
            </a:r>
            <a:r>
              <a:rPr lang="en-US" sz="2400" dirty="0" smtClean="0"/>
              <a:t>a minimum</a:t>
            </a:r>
            <a:r>
              <a:rPr lang="en-US" sz="2400" dirty="0"/>
              <a:t>, verify a letter of authorization, select the Proof of ID the </a:t>
            </a:r>
            <a:r>
              <a:rPr lang="en-US" sz="2400" dirty="0" smtClean="0"/>
              <a:t>customer supplied</a:t>
            </a:r>
            <a:r>
              <a:rPr lang="en-US" sz="2400" dirty="0"/>
              <a:t>, and attest that the use of the tool was </a:t>
            </a:r>
            <a:r>
              <a:rPr lang="en-US" sz="2400" dirty="0" smtClean="0"/>
              <a:t>from Marketing </a:t>
            </a:r>
            <a:r>
              <a:rPr lang="en-US" sz="2400" dirty="0"/>
              <a:t>Activities at </a:t>
            </a:r>
            <a:r>
              <a:rPr lang="en-US" sz="2400" dirty="0" smtClean="0"/>
              <a:t>a Public Venue</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The </a:t>
            </a:r>
            <a:r>
              <a:rPr lang="en-US" sz="2400" dirty="0"/>
              <a:t>account number can then be retrieved using a variety of </a:t>
            </a:r>
            <a:r>
              <a:rPr lang="en-US" sz="2400" dirty="0" smtClean="0"/>
              <a:t>search choices, ultimately </a:t>
            </a:r>
            <a:r>
              <a:rPr lang="en-US" sz="2400" dirty="0"/>
              <a:t>returning the account number, which can then </a:t>
            </a:r>
            <a:r>
              <a:rPr lang="en-US" sz="2400" dirty="0" smtClean="0"/>
              <a:t>be used </a:t>
            </a:r>
            <a:r>
              <a:rPr lang="en-US" sz="2400" dirty="0"/>
              <a:t>to </a:t>
            </a:r>
            <a:r>
              <a:rPr lang="en-US" sz="2400" dirty="0" smtClean="0"/>
              <a:t>obtain further </a:t>
            </a:r>
            <a:r>
              <a:rPr lang="en-US" sz="2400" dirty="0"/>
              <a:t>customer information</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917276487"/>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 View (LOA submit)</a:t>
            </a:r>
            <a:endParaRPr lang="en-US" dirty="0"/>
          </a:p>
        </p:txBody>
      </p:sp>
      <p:sp>
        <p:nvSpPr>
          <p:cNvPr id="3" name="Slide Number Placeholder 2"/>
          <p:cNvSpPr>
            <a:spLocks noGrp="1"/>
          </p:cNvSpPr>
          <p:nvPr>
            <p:ph type="sldNum" sz="quarter" idx="12"/>
          </p:nvPr>
        </p:nvSpPr>
        <p:spPr/>
        <p:txBody>
          <a:bodyPr/>
          <a:lstStyle/>
          <a:p>
            <a:fld id="{2C744734-EED9-4E95-8605-F304C3A682C0}" type="slidenum">
              <a:rPr lang="en-US" smtClean="0"/>
              <a:pPr/>
              <a:t>44</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0" t="2160" r="1350" b="1565"/>
          <a:stretch/>
        </p:blipFill>
        <p:spPr bwMode="auto">
          <a:xfrm>
            <a:off x="1524000" y="1524000"/>
            <a:ext cx="715383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0" y="5943600"/>
            <a:ext cx="7239000" cy="553998"/>
          </a:xfrm>
          <a:prstGeom prst="rect">
            <a:avLst/>
          </a:prstGeom>
        </p:spPr>
        <p:txBody>
          <a:bodyPr wrap="square">
            <a:spAutoFit/>
          </a:bodyPr>
          <a:lstStyle/>
          <a:p>
            <a:r>
              <a:rPr lang="en-US" sz="1000" dirty="0">
                <a:hlinkClick r:id="rId3"/>
              </a:rPr>
              <a:t>https://www.pplelectric.com/~/</a:t>
            </a:r>
            <a:r>
              <a:rPr lang="en-US" sz="1000" dirty="0" smtClean="0">
                <a:hlinkClick r:id="rId3"/>
              </a:rPr>
              <a:t>media/pplelectric/at%20your%20service/docs/general-supplier-reference-information/2014supplierconference.pdf?la=en</a:t>
            </a:r>
            <a:r>
              <a:rPr lang="en-US" sz="1000" dirty="0" smtClean="0"/>
              <a:t>  </a:t>
            </a:r>
            <a:r>
              <a:rPr lang="en-US" sz="1000" dirty="0" err="1" smtClean="0"/>
              <a:t>pg</a:t>
            </a:r>
            <a:r>
              <a:rPr lang="en-US" sz="1000" dirty="0" smtClean="0"/>
              <a:t> 148</a:t>
            </a:r>
          </a:p>
          <a:p>
            <a:endParaRPr lang="en-US" sz="1000" dirty="0"/>
          </a:p>
        </p:txBody>
      </p:sp>
    </p:spTree>
    <p:extLst>
      <p:ext uri="{BB962C8B-B14F-4D97-AF65-F5344CB8AC3E}">
        <p14:creationId xmlns:p14="http://schemas.microsoft.com/office/powerpoint/2010/main" val="694676911"/>
      </p:ext>
    </p:extLst>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PPL Request </a:t>
            </a:r>
            <a:r>
              <a:rPr lang="en-US" dirty="0"/>
              <a:t>Meter Interval Usage</a:t>
            </a:r>
          </a:p>
        </p:txBody>
      </p:sp>
      <p:sp>
        <p:nvSpPr>
          <p:cNvPr id="5" name="Content Placeholder 4"/>
          <p:cNvSpPr>
            <a:spLocks noGrp="1"/>
          </p:cNvSpPr>
          <p:nvPr>
            <p:ph idx="1"/>
          </p:nvPr>
        </p:nvSpPr>
        <p:spPr/>
        <p:txBody>
          <a:bodyPr>
            <a:normAutofit lnSpcReduction="10000"/>
          </a:bodyPr>
          <a:lstStyle/>
          <a:p>
            <a:r>
              <a:rPr lang="en-US" dirty="0" smtClean="0"/>
              <a:t>Provides individual </a:t>
            </a:r>
            <a:r>
              <a:rPr lang="en-US" dirty="0"/>
              <a:t>meter interval usage for all meters assigned to an account </a:t>
            </a:r>
            <a:r>
              <a:rPr lang="en-US" dirty="0" smtClean="0"/>
              <a:t>number</a:t>
            </a:r>
          </a:p>
          <a:p>
            <a:r>
              <a:rPr lang="en-US" dirty="0" smtClean="0"/>
              <a:t>Provides </a:t>
            </a:r>
            <a:r>
              <a:rPr lang="en-US" dirty="0"/>
              <a:t>the </a:t>
            </a:r>
            <a:r>
              <a:rPr lang="en-US" dirty="0" smtClean="0"/>
              <a:t>one </a:t>
            </a:r>
            <a:r>
              <a:rPr lang="en-US" dirty="0"/>
              <a:t>year minus three days of data </a:t>
            </a:r>
            <a:endParaRPr lang="en-US" dirty="0" smtClean="0"/>
          </a:p>
          <a:p>
            <a:r>
              <a:rPr lang="en-US" dirty="0" smtClean="0"/>
              <a:t>Excel </a:t>
            </a:r>
            <a:r>
              <a:rPr lang="en-US" dirty="0"/>
              <a:t>export </a:t>
            </a:r>
            <a:r>
              <a:rPr lang="en-US" dirty="0" smtClean="0"/>
              <a:t>capabilities</a:t>
            </a:r>
          </a:p>
          <a:p>
            <a:r>
              <a:rPr lang="en-US" dirty="0" smtClean="0"/>
              <a:t>One account number at a time can be entered</a:t>
            </a:r>
            <a:r>
              <a:rPr lang="en-US" dirty="0"/>
              <a:t/>
            </a:r>
            <a:br>
              <a:rPr lang="en-US"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C744734-EED9-4E95-8605-F304C3A682C0}" type="slidenum">
              <a:rPr lang="en-US" smtClean="0"/>
              <a:pPr/>
              <a:t>45</a:t>
            </a:fld>
            <a:endParaRPr lang="en-US" dirty="0"/>
          </a:p>
        </p:txBody>
      </p:sp>
    </p:spTree>
    <p:extLst>
      <p:ext uri="{BB962C8B-B14F-4D97-AF65-F5344CB8AC3E}">
        <p14:creationId xmlns:p14="http://schemas.microsoft.com/office/powerpoint/2010/main" val="3858827184"/>
      </p:ext>
    </p:extLst>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number entry</a:t>
            </a:r>
            <a:endParaRPr lang="en-US" dirty="0"/>
          </a:p>
        </p:txBody>
      </p:sp>
      <p:sp>
        <p:nvSpPr>
          <p:cNvPr id="3" name="Slide Number Placeholder 2"/>
          <p:cNvSpPr>
            <a:spLocks noGrp="1"/>
          </p:cNvSpPr>
          <p:nvPr>
            <p:ph type="sldNum" sz="quarter" idx="12"/>
          </p:nvPr>
        </p:nvSpPr>
        <p:spPr/>
        <p:txBody>
          <a:bodyPr/>
          <a:lstStyle/>
          <a:p>
            <a:fld id="{2C744734-EED9-4E95-8605-F304C3A682C0}" type="slidenum">
              <a:rPr lang="en-US" smtClean="0"/>
              <a:pPr/>
              <a:t>46</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382" y="1867674"/>
            <a:ext cx="7107218" cy="415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36803"/>
      </p:ext>
    </p:extLst>
  </p:cSld>
  <p:clrMapOvr>
    <a:masterClrMapping/>
  </p:clrMapOvr>
  <p:transition spd="med">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Usage</a:t>
            </a:r>
            <a:endParaRPr lang="en-US" dirty="0"/>
          </a:p>
        </p:txBody>
      </p:sp>
      <p:sp>
        <p:nvSpPr>
          <p:cNvPr id="3" name="Slide Number Placeholder 2"/>
          <p:cNvSpPr>
            <a:spLocks noGrp="1"/>
          </p:cNvSpPr>
          <p:nvPr>
            <p:ph type="sldNum" sz="quarter" idx="12"/>
          </p:nvPr>
        </p:nvSpPr>
        <p:spPr/>
        <p:txBody>
          <a:bodyPr/>
          <a:lstStyle/>
          <a:p>
            <a:fld id="{2C744734-EED9-4E95-8605-F304C3A682C0}" type="slidenum">
              <a:rPr lang="en-US" smtClean="0"/>
              <a:pPr/>
              <a:t>47</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7007596"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010658"/>
      </p:ext>
    </p:extLst>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PPL Third Party Data Access Observations</a:t>
            </a:r>
            <a:endParaRPr lang="en-US" dirty="0">
              <a:solidFill>
                <a:srgbClr val="FFFF00"/>
              </a:solidFill>
            </a:endParaRPr>
          </a:p>
        </p:txBody>
      </p:sp>
      <p:sp>
        <p:nvSpPr>
          <p:cNvPr id="3" name="Slide Number Placeholder 2"/>
          <p:cNvSpPr>
            <a:spLocks noGrp="1"/>
          </p:cNvSpPr>
          <p:nvPr>
            <p:ph type="sldNum" sz="quarter" idx="12"/>
          </p:nvPr>
        </p:nvSpPr>
        <p:spPr/>
        <p:txBody>
          <a:bodyPr/>
          <a:lstStyle/>
          <a:p>
            <a:fld id="{2C744734-EED9-4E95-8605-F304C3A682C0}" type="slidenum">
              <a:rPr lang="en-US" smtClean="0"/>
              <a:pPr/>
              <a:t>48</a:t>
            </a:fld>
            <a:endParaRPr lang="en-US" dirty="0"/>
          </a:p>
        </p:txBody>
      </p:sp>
      <p:sp>
        <p:nvSpPr>
          <p:cNvPr id="4" name="Content Placeholder 2"/>
          <p:cNvSpPr txBox="1">
            <a:spLocks/>
          </p:cNvSpPr>
          <p:nvPr/>
        </p:nvSpPr>
        <p:spPr>
          <a:xfrm>
            <a:off x="1295400" y="1600200"/>
            <a:ext cx="7696200" cy="510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1000" dirty="0" smtClean="0"/>
          </a:p>
          <a:p>
            <a:endParaRPr lang="en-US" sz="1100" dirty="0"/>
          </a:p>
        </p:txBody>
      </p:sp>
      <p:sp>
        <p:nvSpPr>
          <p:cNvPr id="5" name="Content Placeholder 4"/>
          <p:cNvSpPr txBox="1">
            <a:spLocks/>
          </p:cNvSpPr>
          <p:nvPr/>
        </p:nvSpPr>
        <p:spPr>
          <a:xfrm>
            <a:off x="1295400" y="1600200"/>
            <a:ext cx="7696200" cy="452596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Explicit or attested LOA appears to be the only means of obtaining customer usage data as a 3</a:t>
            </a:r>
            <a:r>
              <a:rPr lang="en-US" baseline="30000" dirty="0" smtClean="0"/>
              <a:t>rd</a:t>
            </a:r>
            <a:r>
              <a:rPr lang="en-US" dirty="0" smtClean="0"/>
              <a:t> party.  </a:t>
            </a:r>
          </a:p>
          <a:p>
            <a:r>
              <a:rPr lang="en-US" dirty="0" smtClean="0"/>
              <a:t>There appears to be no means of creating an ongoing data agreement with the customer as a third party (Green Button Connect or SMT 3</a:t>
            </a:r>
            <a:r>
              <a:rPr lang="en-US" baseline="30000" dirty="0" smtClean="0"/>
              <a:t>rd</a:t>
            </a:r>
            <a:r>
              <a:rPr lang="en-US" dirty="0" smtClean="0"/>
              <a:t> party agreement)</a:t>
            </a:r>
          </a:p>
          <a:p>
            <a:r>
              <a:rPr lang="en-US" dirty="0" smtClean="0"/>
              <a:t>Data access appears to predominately be manual (up to 10 accounts at a time) with the exception of EDI – suppliers can access all interval usage from PPL via EDI if they choose</a:t>
            </a:r>
          </a:p>
          <a:p>
            <a:pPr marL="0" indent="0">
              <a:buFont typeface="Arial" pitchFamily="34" charset="0"/>
              <a:buNone/>
            </a:pP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792810395"/>
      </p:ext>
    </p:extLst>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Smart Meter Texas</a:t>
            </a:r>
            <a:r>
              <a:rPr lang="en-US" dirty="0" smtClean="0"/>
              <a:t>, Data Access</a:t>
            </a:r>
            <a:endParaRPr lang="en-US" dirty="0"/>
          </a:p>
        </p:txBody>
      </p:sp>
      <p:sp>
        <p:nvSpPr>
          <p:cNvPr id="3" name="Content Placeholder 2"/>
          <p:cNvSpPr>
            <a:spLocks noGrp="1"/>
          </p:cNvSpPr>
          <p:nvPr>
            <p:ph idx="1"/>
          </p:nvPr>
        </p:nvSpPr>
        <p:spPr/>
        <p:txBody>
          <a:bodyPr/>
          <a:lstStyle/>
          <a:p>
            <a:r>
              <a:rPr lang="en-US" dirty="0" smtClean="0"/>
              <a:t>Registered Access</a:t>
            </a:r>
          </a:p>
          <a:p>
            <a:pPr lvl="1"/>
            <a:r>
              <a:rPr lang="en-US" dirty="0" smtClean="0"/>
              <a:t>Customer (friends and family as well)</a:t>
            </a:r>
          </a:p>
          <a:p>
            <a:pPr lvl="1"/>
            <a:r>
              <a:rPr lang="en-US" dirty="0" smtClean="0"/>
              <a:t>REP (acting as Rep of Record)</a:t>
            </a:r>
          </a:p>
          <a:p>
            <a:pPr lvl="1"/>
            <a:r>
              <a:rPr lang="en-US" dirty="0" smtClean="0"/>
              <a:t>Third </a:t>
            </a:r>
            <a:r>
              <a:rPr lang="en-US" dirty="0"/>
              <a:t>P</a:t>
            </a:r>
            <a:r>
              <a:rPr lang="en-US" dirty="0" smtClean="0"/>
              <a:t>arties</a:t>
            </a:r>
          </a:p>
          <a:p>
            <a:pPr lvl="2"/>
            <a:r>
              <a:rPr lang="en-US" dirty="0" smtClean="0"/>
              <a:t>REP</a:t>
            </a:r>
          </a:p>
          <a:p>
            <a:pPr lvl="2"/>
            <a:r>
              <a:rPr lang="en-US" dirty="0" smtClean="0"/>
              <a:t>Service Provider</a:t>
            </a:r>
          </a:p>
          <a:p>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49</a:t>
            </a:fld>
            <a:endParaRPr lang="en-US" dirty="0"/>
          </a:p>
        </p:txBody>
      </p:sp>
    </p:spTree>
    <p:extLst>
      <p:ext uri="{BB962C8B-B14F-4D97-AF65-F5344CB8AC3E}">
        <p14:creationId xmlns:p14="http://schemas.microsoft.com/office/powerpoint/2010/main" val="894359743"/>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447800" y="0"/>
            <a:ext cx="7391400" cy="685800"/>
          </a:xfrm>
        </p:spPr>
        <p:txBody>
          <a:bodyPr>
            <a:normAutofit/>
          </a:bodyPr>
          <a:lstStyle/>
          <a:p>
            <a:pPr algn="ctr"/>
            <a:r>
              <a:rPr lang="en-US" sz="2400" dirty="0" smtClean="0"/>
              <a:t>Agenda  Day 1 </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630970584"/>
              </p:ext>
            </p:extLst>
          </p:nvPr>
        </p:nvGraphicFramePr>
        <p:xfrm>
          <a:off x="2209800" y="838202"/>
          <a:ext cx="6324600" cy="5486397"/>
        </p:xfrm>
        <a:graphic>
          <a:graphicData uri="http://schemas.openxmlformats.org/drawingml/2006/table">
            <a:tbl>
              <a:tblPr firstRow="1" firstCol="1" bandRow="1">
                <a:tableStyleId>{5C22544A-7EE6-4342-B048-85BDC9FD1C3A}</a:tableStyleId>
              </a:tblPr>
              <a:tblGrid>
                <a:gridCol w="4578711"/>
                <a:gridCol w="1091181"/>
                <a:gridCol w="654708"/>
              </a:tblGrid>
              <a:tr h="343752">
                <a:tc>
                  <a:txBody>
                    <a:bodyPr/>
                    <a:lstStyle/>
                    <a:p>
                      <a:endParaRPr lang="en-US" sz="1400" dirty="0"/>
                    </a:p>
                  </a:txBody>
                  <a:tcPr marL="54750" marR="54750" marT="0" marB="0"/>
                </a:tc>
                <a:tc>
                  <a:txBody>
                    <a:bodyPr/>
                    <a:lstStyle/>
                    <a:p>
                      <a:endParaRPr lang="en-US" sz="1400"/>
                    </a:p>
                  </a:txBody>
                  <a:tcPr marL="72999" marR="72999" marT="36500" marB="36500"/>
                </a:tc>
                <a:tc>
                  <a:txBody>
                    <a:bodyPr/>
                    <a:lstStyle/>
                    <a:p>
                      <a:endParaRPr lang="en-US" sz="1400"/>
                    </a:p>
                  </a:txBody>
                  <a:tcPr marL="72999" marR="72999" marT="36500" marB="36500"/>
                </a:tc>
              </a:tr>
              <a:tr h="538234">
                <a:tc>
                  <a:txBody>
                    <a:bodyPr/>
                    <a:lstStyle/>
                    <a:p>
                      <a:pPr marL="0" marR="0" hangingPunct="0">
                        <a:spcBef>
                          <a:spcPts val="0"/>
                        </a:spcBef>
                        <a:spcAft>
                          <a:spcPts val="0"/>
                        </a:spcAft>
                      </a:pPr>
                      <a:r>
                        <a:rPr lang="en-US" sz="1200" dirty="0">
                          <a:effectLst/>
                        </a:rPr>
                        <a:t>1. Antitrust Admonition</a:t>
                      </a:r>
                      <a:endParaRPr lang="en-US" sz="1200" dirty="0">
                        <a:effectLst/>
                        <a:latin typeface="Times New Roman"/>
                        <a:ea typeface="Times New Roman"/>
                      </a:endParaRPr>
                    </a:p>
                  </a:txBody>
                  <a:tcPr marL="54750" marR="54750" marT="0" marB="0"/>
                </a:tc>
                <a:tc>
                  <a:txBody>
                    <a:bodyPr/>
                    <a:lstStyle/>
                    <a:p>
                      <a:endParaRPr lang="en-US" sz="1200" dirty="0">
                        <a:effectLst/>
                        <a:latin typeface="Times New Roman"/>
                      </a:endParaRPr>
                    </a:p>
                  </a:txBody>
                  <a:tcPr marL="54750" marR="54750" marT="0" marB="0"/>
                </a:tc>
                <a:tc>
                  <a:txBody>
                    <a:bodyPr/>
                    <a:lstStyle/>
                    <a:p>
                      <a:pPr marL="0" marR="0" fontAlgn="auto" hangingPunct="1">
                        <a:spcBef>
                          <a:spcPts val="0"/>
                        </a:spcBef>
                        <a:spcAft>
                          <a:spcPts val="0"/>
                        </a:spcAft>
                      </a:pPr>
                      <a:r>
                        <a:rPr lang="en-US" sz="1200" dirty="0">
                          <a:effectLst/>
                        </a:rPr>
                        <a:t>1:00PM</a:t>
                      </a:r>
                      <a:endParaRPr lang="en-US" sz="1200" dirty="0">
                        <a:effectLst/>
                        <a:latin typeface="Times New Roman"/>
                        <a:ea typeface="Times New Roman"/>
                      </a:endParaRPr>
                    </a:p>
                  </a:txBody>
                  <a:tcPr marL="54750" marR="54750" marT="0" marB="0"/>
                </a:tc>
              </a:tr>
              <a:tr h="343752">
                <a:tc>
                  <a:txBody>
                    <a:bodyPr/>
                    <a:lstStyle/>
                    <a:p>
                      <a:pPr marL="0" marR="0" hangingPunct="0">
                        <a:spcBef>
                          <a:spcPts val="0"/>
                        </a:spcBef>
                        <a:spcAft>
                          <a:spcPts val="0"/>
                        </a:spcAft>
                      </a:pPr>
                      <a:r>
                        <a:rPr lang="en-US" sz="1200">
                          <a:effectLst/>
                        </a:rPr>
                        <a:t>2. Introductions</a:t>
                      </a:r>
                      <a:endParaRPr lang="en-US" sz="1200">
                        <a:effectLst/>
                        <a:latin typeface="Times New Roman"/>
                        <a:ea typeface="Times New Roman"/>
                      </a:endParaRPr>
                    </a:p>
                  </a:txBody>
                  <a:tcPr marL="54750" marR="54750" marT="0" marB="0"/>
                </a:tc>
                <a:tc>
                  <a:txBody>
                    <a:bodyPr/>
                    <a:lstStyle/>
                    <a:p>
                      <a:pPr marL="0" marR="0" hangingPunct="0">
                        <a:spcBef>
                          <a:spcPts val="0"/>
                        </a:spcBef>
                        <a:spcAft>
                          <a:spcPts val="0"/>
                        </a:spcAft>
                      </a:pPr>
                      <a:r>
                        <a:rPr lang="en-US" sz="1200">
                          <a:effectLst/>
                        </a:rPr>
                        <a:t>K Scott</a:t>
                      </a:r>
                      <a:endParaRPr lang="en-US" sz="1200">
                        <a:effectLst/>
                        <a:latin typeface="Times New Roman"/>
                        <a:ea typeface="Times New Roman"/>
                      </a:endParaRPr>
                    </a:p>
                  </a:txBody>
                  <a:tcPr marL="54750" marR="54750" marT="0" marB="0"/>
                </a:tc>
                <a:tc>
                  <a:txBody>
                    <a:bodyPr/>
                    <a:lstStyle/>
                    <a:p>
                      <a:pPr marL="0" marR="0" hangingPunct="0">
                        <a:spcBef>
                          <a:spcPts val="0"/>
                        </a:spcBef>
                        <a:spcAft>
                          <a:spcPts val="0"/>
                        </a:spcAft>
                      </a:pPr>
                      <a:r>
                        <a:rPr lang="en-US" sz="1200" dirty="0">
                          <a:effectLst/>
                        </a:rPr>
                        <a:t> </a:t>
                      </a:r>
                      <a:endParaRPr lang="en-US" sz="1200" dirty="0">
                        <a:effectLst/>
                        <a:latin typeface="Times New Roman"/>
                        <a:ea typeface="Times New Roman"/>
                      </a:endParaRPr>
                    </a:p>
                  </a:txBody>
                  <a:tcPr marL="54750" marR="54750" marT="0" marB="0"/>
                </a:tc>
              </a:tr>
              <a:tr h="717646">
                <a:tc>
                  <a:txBody>
                    <a:bodyPr/>
                    <a:lstStyle/>
                    <a:p>
                      <a:pPr marL="0" marR="0" fontAlgn="auto" hangingPunct="1">
                        <a:spcBef>
                          <a:spcPts val="0"/>
                        </a:spcBef>
                        <a:spcAft>
                          <a:spcPts val="0"/>
                        </a:spcAft>
                      </a:pPr>
                      <a:r>
                        <a:rPr lang="en-US" sz="1200">
                          <a:effectLst/>
                        </a:rPr>
                        <a:t>3. Examine the Texas competitive market structure and governance influences on 3rd Party access to customer data and in-home devices </a:t>
                      </a:r>
                      <a:endParaRPr lang="en-US" sz="1200">
                        <a:effectLst/>
                        <a:latin typeface="Times New Roman"/>
                        <a:ea typeface="Times New Roman"/>
                      </a:endParaRPr>
                    </a:p>
                  </a:txBody>
                  <a:tcPr marL="54750" marR="54750" marT="0" marB="0"/>
                </a:tc>
                <a:tc>
                  <a:txBody>
                    <a:bodyPr/>
                    <a:lstStyle/>
                    <a:p>
                      <a:pPr marL="0" marR="0" hangingPunct="0">
                        <a:spcBef>
                          <a:spcPts val="0"/>
                        </a:spcBef>
                        <a:spcAft>
                          <a:spcPts val="0"/>
                        </a:spcAft>
                      </a:pPr>
                      <a:r>
                        <a:rPr lang="en-US" sz="1200">
                          <a:effectLst/>
                        </a:rPr>
                        <a:t>E Kent/ </a:t>
                      </a:r>
                    </a:p>
                    <a:p>
                      <a:pPr marL="0" marR="0" hangingPunct="0">
                        <a:spcBef>
                          <a:spcPts val="0"/>
                        </a:spcBef>
                        <a:spcAft>
                          <a:spcPts val="0"/>
                        </a:spcAft>
                      </a:pPr>
                      <a:r>
                        <a:rPr lang="en-US" sz="1200">
                          <a:effectLst/>
                        </a:rPr>
                        <a:t>J Schatz </a:t>
                      </a:r>
                      <a:endParaRPr lang="en-US" sz="1200">
                        <a:effectLst/>
                        <a:latin typeface="Times New Roman"/>
                        <a:ea typeface="Times New Roman"/>
                      </a:endParaRPr>
                    </a:p>
                  </a:txBody>
                  <a:tcPr marL="54750" marR="54750" marT="0" marB="0"/>
                </a:tc>
                <a:tc>
                  <a:txBody>
                    <a:bodyPr/>
                    <a:lstStyle/>
                    <a:p>
                      <a:pPr marL="0" marR="0" algn="just" hangingPunct="0">
                        <a:spcBef>
                          <a:spcPts val="0"/>
                        </a:spcBef>
                        <a:spcAft>
                          <a:spcPts val="0"/>
                        </a:spcAft>
                      </a:pPr>
                      <a:r>
                        <a:rPr lang="en-US" sz="1200" dirty="0">
                          <a:effectLst/>
                        </a:rPr>
                        <a:t> </a:t>
                      </a:r>
                      <a:endParaRPr lang="en-US" sz="1200" dirty="0">
                        <a:effectLst/>
                        <a:latin typeface="Times New Roman"/>
                        <a:ea typeface="Times New Roman"/>
                      </a:endParaRPr>
                    </a:p>
                  </a:txBody>
                  <a:tcPr marL="54750" marR="54750" marT="0" marB="0"/>
                </a:tc>
              </a:tr>
              <a:tr h="538234">
                <a:tc>
                  <a:txBody>
                    <a:bodyPr/>
                    <a:lstStyle/>
                    <a:p>
                      <a:pPr marL="0" marR="0" algn="just" hangingPunct="0">
                        <a:spcBef>
                          <a:spcPts val="0"/>
                        </a:spcBef>
                        <a:spcAft>
                          <a:spcPts val="0"/>
                        </a:spcAft>
                      </a:pPr>
                      <a:r>
                        <a:rPr lang="en-US" sz="1200">
                          <a:effectLst/>
                        </a:rPr>
                        <a:t>4. Understand data ownership and data privacy rules, laws, and security policies</a:t>
                      </a:r>
                      <a:endParaRPr lang="en-US" sz="1200">
                        <a:effectLst/>
                        <a:latin typeface="Times New Roman"/>
                        <a:ea typeface="Times New Roman"/>
                      </a:endParaRPr>
                    </a:p>
                  </a:txBody>
                  <a:tcPr marL="54750" marR="54750" marT="0" marB="0"/>
                </a:tc>
                <a:tc>
                  <a:txBody>
                    <a:bodyPr/>
                    <a:lstStyle/>
                    <a:p>
                      <a:pPr marL="0" marR="0" algn="just" hangingPunct="0">
                        <a:spcBef>
                          <a:spcPts val="0"/>
                        </a:spcBef>
                        <a:spcAft>
                          <a:spcPts val="0"/>
                        </a:spcAft>
                      </a:pPr>
                      <a:r>
                        <a:rPr lang="en-US" sz="1200">
                          <a:effectLst/>
                        </a:rPr>
                        <a:t>Michele Gregg</a:t>
                      </a:r>
                      <a:endParaRPr lang="en-US" sz="1200">
                        <a:effectLst/>
                        <a:latin typeface="Times New Roman"/>
                        <a:ea typeface="Times New Roman"/>
                      </a:endParaRPr>
                    </a:p>
                  </a:txBody>
                  <a:tcPr marL="54750" marR="54750" marT="0" marB="0"/>
                </a:tc>
                <a:tc>
                  <a:txBody>
                    <a:bodyPr/>
                    <a:lstStyle/>
                    <a:p>
                      <a:pPr marL="0" marR="0" algn="just" hangingPunct="0">
                        <a:spcBef>
                          <a:spcPts val="0"/>
                        </a:spcBef>
                        <a:spcAft>
                          <a:spcPts val="0"/>
                        </a:spcAft>
                      </a:pPr>
                      <a:r>
                        <a:rPr lang="en-US" sz="1200" dirty="0">
                          <a:effectLst/>
                        </a:rPr>
                        <a:t> </a:t>
                      </a:r>
                      <a:endParaRPr lang="en-US" sz="1200" dirty="0">
                        <a:effectLst/>
                        <a:latin typeface="Times New Roman"/>
                        <a:ea typeface="Times New Roman"/>
                      </a:endParaRPr>
                    </a:p>
                  </a:txBody>
                  <a:tcPr marL="54750" marR="54750" marT="0" marB="0"/>
                </a:tc>
              </a:tr>
              <a:tr h="538234">
                <a:tc>
                  <a:txBody>
                    <a:bodyPr/>
                    <a:lstStyle/>
                    <a:p>
                      <a:pPr marL="0" marR="0" fontAlgn="auto" hangingPunct="1">
                        <a:spcBef>
                          <a:spcPts val="0"/>
                        </a:spcBef>
                        <a:spcAft>
                          <a:spcPts val="0"/>
                        </a:spcAft>
                      </a:pPr>
                      <a:r>
                        <a:rPr lang="en-US" sz="1200">
                          <a:effectLst/>
                        </a:rPr>
                        <a:t>5. Review the Texas competitive market management and improvement process </a:t>
                      </a:r>
                      <a:endParaRPr lang="en-US" sz="1200">
                        <a:effectLst/>
                        <a:latin typeface="Times New Roman"/>
                        <a:ea typeface="Times New Roman"/>
                      </a:endParaRPr>
                    </a:p>
                  </a:txBody>
                  <a:tcPr marL="54750" marR="54750" marT="0" marB="0"/>
                </a:tc>
                <a:tc>
                  <a:txBody>
                    <a:bodyPr/>
                    <a:lstStyle/>
                    <a:p>
                      <a:pPr marL="0" marR="0" algn="just" hangingPunct="0">
                        <a:spcBef>
                          <a:spcPts val="0"/>
                        </a:spcBef>
                        <a:spcAft>
                          <a:spcPts val="0"/>
                        </a:spcAft>
                      </a:pPr>
                      <a:r>
                        <a:rPr lang="en-US" sz="1200">
                          <a:effectLst/>
                        </a:rPr>
                        <a:t>Kathy Scott</a:t>
                      </a:r>
                      <a:endParaRPr lang="en-US" sz="1200">
                        <a:effectLst/>
                        <a:latin typeface="Times New Roman"/>
                        <a:ea typeface="Times New Roman"/>
                      </a:endParaRPr>
                    </a:p>
                  </a:txBody>
                  <a:tcPr marL="54750" marR="54750" marT="0" marB="0"/>
                </a:tc>
                <a:tc>
                  <a:txBody>
                    <a:bodyPr/>
                    <a:lstStyle/>
                    <a:p>
                      <a:pPr marL="0" marR="0" algn="just" hangingPunct="0">
                        <a:spcBef>
                          <a:spcPts val="0"/>
                        </a:spcBef>
                        <a:spcAft>
                          <a:spcPts val="0"/>
                        </a:spcAft>
                      </a:pPr>
                      <a:r>
                        <a:rPr lang="en-US" sz="1200" dirty="0">
                          <a:effectLst/>
                        </a:rPr>
                        <a:t> </a:t>
                      </a:r>
                      <a:endParaRPr lang="en-US" sz="1200" dirty="0">
                        <a:effectLst/>
                        <a:latin typeface="Times New Roman"/>
                        <a:ea typeface="Times New Roman"/>
                      </a:endParaRPr>
                    </a:p>
                  </a:txBody>
                  <a:tcPr marL="54750" marR="54750" marT="0" marB="0"/>
                </a:tc>
              </a:tr>
              <a:tr h="897057">
                <a:tc>
                  <a:txBody>
                    <a:bodyPr/>
                    <a:lstStyle/>
                    <a:p>
                      <a:pPr marL="0" marR="0" algn="just" hangingPunct="0">
                        <a:spcBef>
                          <a:spcPts val="0"/>
                        </a:spcBef>
                        <a:spcAft>
                          <a:spcPts val="0"/>
                        </a:spcAft>
                      </a:pPr>
                      <a:r>
                        <a:rPr lang="en-US" sz="1200" dirty="0">
                          <a:effectLst/>
                        </a:rPr>
                        <a:t>6. </a:t>
                      </a:r>
                      <a:r>
                        <a:rPr lang="en-US" sz="1200" smtClean="0">
                          <a:effectLst/>
                        </a:rPr>
                        <a:t>Assess </a:t>
                      </a:r>
                      <a:r>
                        <a:rPr lang="en-US" sz="1200">
                          <a:effectLst/>
                        </a:rPr>
                        <a:t>the differences between strategies for the Texas’ competitive market versus another non-regulated state regarding third party access to customer data </a:t>
                      </a:r>
                      <a:endParaRPr lang="en-US" sz="1200">
                        <a:effectLst/>
                        <a:latin typeface="Times New Roman"/>
                        <a:ea typeface="Times New Roman"/>
                      </a:endParaRPr>
                    </a:p>
                  </a:txBody>
                  <a:tcPr marL="54750" marR="54750" marT="0" marB="0"/>
                </a:tc>
                <a:tc>
                  <a:txBody>
                    <a:bodyPr/>
                    <a:lstStyle/>
                    <a:p>
                      <a:pPr marL="0" marR="0" hangingPunct="0">
                        <a:spcBef>
                          <a:spcPts val="0"/>
                        </a:spcBef>
                        <a:spcAft>
                          <a:spcPts val="0"/>
                        </a:spcAft>
                      </a:pPr>
                      <a:r>
                        <a:rPr lang="en-US" sz="1200">
                          <a:effectLst/>
                        </a:rPr>
                        <a:t>Mark Smith</a:t>
                      </a:r>
                    </a:p>
                    <a:p>
                      <a:pPr marL="0" marR="0" algn="just" hangingPunct="0">
                        <a:spcBef>
                          <a:spcPts val="0"/>
                        </a:spcBef>
                        <a:spcAft>
                          <a:spcPts val="0"/>
                        </a:spcAft>
                      </a:pPr>
                      <a:r>
                        <a:rPr lang="en-US" sz="1200">
                          <a:effectLst/>
                        </a:rPr>
                        <a:t> </a:t>
                      </a:r>
                      <a:endParaRPr lang="en-US" sz="1200">
                        <a:effectLst/>
                        <a:latin typeface="Times New Roman"/>
                        <a:ea typeface="Times New Roman"/>
                      </a:endParaRPr>
                    </a:p>
                  </a:txBody>
                  <a:tcPr marL="54750" marR="54750" marT="0" marB="0"/>
                </a:tc>
                <a:tc>
                  <a:txBody>
                    <a:bodyPr/>
                    <a:lstStyle/>
                    <a:p>
                      <a:pPr marL="0" marR="0" algn="just" hangingPunct="0">
                        <a:spcBef>
                          <a:spcPts val="0"/>
                        </a:spcBef>
                        <a:spcAft>
                          <a:spcPts val="0"/>
                        </a:spcAft>
                      </a:pPr>
                      <a:r>
                        <a:rPr lang="en-US" sz="1200" dirty="0">
                          <a:effectLst/>
                        </a:rPr>
                        <a:t> </a:t>
                      </a:r>
                      <a:endParaRPr lang="en-US" sz="1200" dirty="0">
                        <a:effectLst/>
                        <a:latin typeface="Times New Roman"/>
                        <a:ea typeface="Times New Roman"/>
                      </a:endParaRPr>
                    </a:p>
                  </a:txBody>
                  <a:tcPr marL="54750" marR="54750" marT="0" marB="0"/>
                </a:tc>
              </a:tr>
              <a:tr h="1031254">
                <a:tc>
                  <a:txBody>
                    <a:bodyPr/>
                    <a:lstStyle/>
                    <a:p>
                      <a:pPr marL="0" marR="0" fontAlgn="auto" hangingPunct="1">
                        <a:spcBef>
                          <a:spcPts val="0"/>
                        </a:spcBef>
                        <a:spcAft>
                          <a:spcPts val="0"/>
                        </a:spcAft>
                      </a:pPr>
                      <a:r>
                        <a:rPr lang="en-US" sz="1200" dirty="0" smtClean="0">
                          <a:effectLst/>
                        </a:rPr>
                        <a:t>7. Study Green Button and Green Button Connect in the Texas market versus other regulated states</a:t>
                      </a:r>
                      <a:endParaRPr lang="en-US" sz="1200" dirty="0">
                        <a:effectLst/>
                        <a:latin typeface="Times New Roman"/>
                        <a:ea typeface="Times New Roman"/>
                      </a:endParaRPr>
                    </a:p>
                  </a:txBody>
                  <a:tcPr marL="54750" marR="54750" marT="0" marB="0"/>
                </a:tc>
                <a:tc>
                  <a:txBody>
                    <a:bodyPr/>
                    <a:lstStyle/>
                    <a:p>
                      <a:pPr marL="0" marR="0" algn="just" hangingPunct="0">
                        <a:spcBef>
                          <a:spcPts val="0"/>
                        </a:spcBef>
                        <a:spcAft>
                          <a:spcPts val="0"/>
                        </a:spcAft>
                      </a:pPr>
                      <a:r>
                        <a:rPr lang="en-US" sz="1200" dirty="0" smtClean="0">
                          <a:effectLst/>
                        </a:rPr>
                        <a:t>Donny Helm/ </a:t>
                      </a:r>
                    </a:p>
                    <a:p>
                      <a:pPr marL="0" marR="0" algn="just" hangingPunct="0">
                        <a:spcBef>
                          <a:spcPts val="0"/>
                        </a:spcBef>
                        <a:spcAft>
                          <a:spcPts val="0"/>
                        </a:spcAft>
                      </a:pPr>
                      <a:r>
                        <a:rPr lang="en-US" sz="1200" dirty="0" smtClean="0">
                          <a:effectLst/>
                          <a:latin typeface="Times New Roman"/>
                          <a:ea typeface="Times New Roman"/>
                        </a:rPr>
                        <a:t>Andrea</a:t>
                      </a:r>
                      <a:r>
                        <a:rPr lang="en-US" sz="1200" baseline="0" dirty="0" smtClean="0">
                          <a:effectLst/>
                          <a:latin typeface="Times New Roman"/>
                          <a:ea typeface="Times New Roman"/>
                        </a:rPr>
                        <a:t> OFlaherty</a:t>
                      </a:r>
                      <a:endParaRPr lang="en-US" sz="1200" dirty="0">
                        <a:effectLst/>
                        <a:latin typeface="Times New Roman"/>
                        <a:ea typeface="Times New Roman"/>
                      </a:endParaRPr>
                    </a:p>
                  </a:txBody>
                  <a:tcPr marL="54750" marR="54750" marT="0" marB="0"/>
                </a:tc>
                <a:tc>
                  <a:txBody>
                    <a:bodyPr/>
                    <a:lstStyle/>
                    <a:p>
                      <a:pPr marL="0" marR="0" algn="just" hangingPunct="0">
                        <a:spcBef>
                          <a:spcPts val="0"/>
                        </a:spcBef>
                        <a:spcAft>
                          <a:spcPts val="0"/>
                        </a:spcAft>
                      </a:pPr>
                      <a:r>
                        <a:rPr lang="en-US" sz="1200" dirty="0">
                          <a:effectLst/>
                        </a:rPr>
                        <a:t> </a:t>
                      </a:r>
                      <a:endParaRPr lang="en-US" sz="1200" dirty="0">
                        <a:effectLst/>
                        <a:latin typeface="Times New Roman"/>
                        <a:ea typeface="Times New Roman"/>
                      </a:endParaRPr>
                    </a:p>
                  </a:txBody>
                  <a:tcPr marL="54750" marR="54750" marT="0" marB="0"/>
                </a:tc>
              </a:tr>
              <a:tr h="538234">
                <a:tc>
                  <a:txBody>
                    <a:bodyPr/>
                    <a:lstStyle/>
                    <a:p>
                      <a:pPr marL="0" marR="0" algn="just" hangingPunct="0">
                        <a:spcBef>
                          <a:spcPts val="0"/>
                        </a:spcBef>
                        <a:spcAft>
                          <a:spcPts val="0"/>
                        </a:spcAft>
                      </a:pPr>
                      <a:r>
                        <a:rPr lang="en-US" sz="1200" dirty="0">
                          <a:effectLst/>
                        </a:rPr>
                        <a:t>8. Adjourn</a:t>
                      </a:r>
                      <a:endParaRPr lang="en-US" sz="1200" dirty="0">
                        <a:effectLst/>
                        <a:latin typeface="Times New Roman"/>
                        <a:ea typeface="Times New Roman"/>
                      </a:endParaRPr>
                    </a:p>
                  </a:txBody>
                  <a:tcPr marL="54750" marR="54750" marT="0" marB="0"/>
                </a:tc>
                <a:tc>
                  <a:txBody>
                    <a:bodyPr/>
                    <a:lstStyle/>
                    <a:p>
                      <a:pPr marL="0" marR="0" algn="just" hangingPunct="0">
                        <a:spcBef>
                          <a:spcPts val="0"/>
                        </a:spcBef>
                        <a:spcAft>
                          <a:spcPts val="0"/>
                        </a:spcAft>
                      </a:pPr>
                      <a:r>
                        <a:rPr lang="en-US" sz="1200">
                          <a:effectLst/>
                        </a:rPr>
                        <a:t> </a:t>
                      </a:r>
                      <a:endParaRPr lang="en-US" sz="1200">
                        <a:effectLst/>
                        <a:latin typeface="Times New Roman"/>
                        <a:ea typeface="Times New Roman"/>
                      </a:endParaRPr>
                    </a:p>
                  </a:txBody>
                  <a:tcPr marL="54750" marR="54750" marT="0" marB="0"/>
                </a:tc>
                <a:tc>
                  <a:txBody>
                    <a:bodyPr/>
                    <a:lstStyle/>
                    <a:p>
                      <a:pPr marL="0" marR="0" algn="just" hangingPunct="0">
                        <a:spcBef>
                          <a:spcPts val="0"/>
                        </a:spcBef>
                        <a:spcAft>
                          <a:spcPts val="0"/>
                        </a:spcAft>
                      </a:pPr>
                      <a:r>
                        <a:rPr lang="en-US" sz="1200" dirty="0">
                          <a:effectLst/>
                        </a:rPr>
                        <a:t>5:00PM</a:t>
                      </a:r>
                      <a:endParaRPr lang="en-US" sz="1200" dirty="0">
                        <a:effectLst/>
                        <a:latin typeface="Times New Roman"/>
                        <a:ea typeface="Times New Roman"/>
                      </a:endParaRPr>
                    </a:p>
                  </a:txBody>
                  <a:tcPr marL="54750" marR="54750" marT="0" marB="0"/>
                </a:tc>
              </a:tr>
            </a:tbl>
          </a:graphicData>
        </a:graphic>
      </p:graphicFrame>
      <p:sp>
        <p:nvSpPr>
          <p:cNvPr id="3" name="Rectangle 1"/>
          <p:cNvSpPr>
            <a:spLocks noChangeArrowheads="1"/>
          </p:cNvSpPr>
          <p:nvPr/>
        </p:nvSpPr>
        <p:spPr bwMode="auto">
          <a:xfrm>
            <a:off x="2770188" y="1431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36629603"/>
      </p:ext>
    </p:extLst>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Smart Meter Texas</a:t>
            </a:r>
            <a:br>
              <a:rPr lang="en-US" dirty="0" smtClean="0"/>
            </a:br>
            <a:r>
              <a:rPr lang="en-US" dirty="0" smtClean="0"/>
              <a:t>Third Party Access Agreement</a:t>
            </a:r>
            <a:endParaRPr lang="en-US" dirty="0"/>
          </a:p>
        </p:txBody>
      </p:sp>
      <p:sp>
        <p:nvSpPr>
          <p:cNvPr id="3" name="Slide Number Placeholder 2"/>
          <p:cNvSpPr>
            <a:spLocks noGrp="1"/>
          </p:cNvSpPr>
          <p:nvPr>
            <p:ph type="sldNum" sz="quarter" idx="12"/>
          </p:nvPr>
        </p:nvSpPr>
        <p:spPr/>
        <p:txBody>
          <a:bodyPr/>
          <a:lstStyle/>
          <a:p>
            <a:fld id="{2C744734-EED9-4E95-8605-F304C3A682C0}" type="slidenum">
              <a:rPr lang="en-US" smtClean="0"/>
              <a:pPr/>
              <a:t>50</a:t>
            </a:fld>
            <a:endParaRPr lang="en-US" dirty="0"/>
          </a:p>
        </p:txBody>
      </p:sp>
      <p:sp>
        <p:nvSpPr>
          <p:cNvPr id="4" name="Content Placeholder 2"/>
          <p:cNvSpPr txBox="1">
            <a:spLocks/>
          </p:cNvSpPr>
          <p:nvPr/>
        </p:nvSpPr>
        <p:spPr>
          <a:xfrm>
            <a:off x="1295400" y="1600200"/>
            <a:ext cx="7696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Customers must explicitly grant Third Parties access to their usage data </a:t>
            </a:r>
            <a:endParaRPr lang="en-US" dirty="0" smtClean="0"/>
          </a:p>
          <a:p>
            <a:pPr lvl="0"/>
            <a:r>
              <a:rPr lang="en-US" dirty="0" smtClean="0"/>
              <a:t>SMT </a:t>
            </a:r>
            <a:r>
              <a:rPr lang="en-US" dirty="0"/>
              <a:t>enables this </a:t>
            </a:r>
            <a:r>
              <a:rPr lang="en-US" dirty="0" smtClean="0"/>
              <a:t>authorization through several automated business processes that capture the customer’s permission within SMT.</a:t>
            </a:r>
            <a:endParaRPr lang="en-US" dirty="0"/>
          </a:p>
        </p:txBody>
      </p:sp>
    </p:spTree>
    <p:extLst>
      <p:ext uri="{BB962C8B-B14F-4D97-AF65-F5344CB8AC3E}">
        <p14:creationId xmlns:p14="http://schemas.microsoft.com/office/powerpoint/2010/main" val="1953858071"/>
      </p:ext>
    </p:extLst>
  </p:cSld>
  <p:clrMapOvr>
    <a:masterClrMapping/>
  </p:clrMapOvr>
  <p:transition spd="med">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SMT Energy Data Agreement</a:t>
            </a:r>
            <a:endParaRPr lang="en-US" dirty="0"/>
          </a:p>
        </p:txBody>
      </p:sp>
      <p:sp>
        <p:nvSpPr>
          <p:cNvPr id="3" name="Slide Number Placeholder 2"/>
          <p:cNvSpPr>
            <a:spLocks noGrp="1"/>
          </p:cNvSpPr>
          <p:nvPr>
            <p:ph type="sldNum" sz="quarter" idx="12"/>
          </p:nvPr>
        </p:nvSpPr>
        <p:spPr/>
        <p:txBody>
          <a:bodyPr/>
          <a:lstStyle/>
          <a:p>
            <a:fld id="{2C744734-EED9-4E95-8605-F304C3A682C0}" type="slidenum">
              <a:rPr lang="en-US" smtClean="0"/>
              <a:pPr/>
              <a:t>51</a:t>
            </a:fld>
            <a:endParaRPr lang="en-US" dirty="0"/>
          </a:p>
        </p:txBody>
      </p:sp>
      <p:sp>
        <p:nvSpPr>
          <p:cNvPr id="4" name="Content Placeholder 2"/>
          <p:cNvSpPr txBox="1">
            <a:spLocks/>
          </p:cNvSpPr>
          <p:nvPr/>
        </p:nvSpPr>
        <p:spPr>
          <a:xfrm>
            <a:off x="1295400" y="1600200"/>
            <a:ext cx="7696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smtClean="0"/>
              <a:t>A customer may accept, reject or allow the invitation to expire (30 days).</a:t>
            </a:r>
          </a:p>
          <a:p>
            <a:pPr lvl="0"/>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82668107"/>
              </p:ext>
            </p:extLst>
          </p:nvPr>
        </p:nvGraphicFramePr>
        <p:xfrm>
          <a:off x="1524000" y="2819400"/>
          <a:ext cx="7086600" cy="2819400"/>
        </p:xfrm>
        <a:graphic>
          <a:graphicData uri="http://schemas.openxmlformats.org/drawingml/2006/table">
            <a:tbl>
              <a:tblPr firstRow="1" firstCol="1" bandRow="1">
                <a:tableStyleId>{5C22544A-7EE6-4342-B048-85BDC9FD1C3A}</a:tableStyleId>
              </a:tblPr>
              <a:tblGrid>
                <a:gridCol w="1827824"/>
                <a:gridCol w="5258776"/>
              </a:tblGrid>
              <a:tr h="458674">
                <a:tc>
                  <a:txBody>
                    <a:bodyPr/>
                    <a:lstStyle/>
                    <a:p>
                      <a:pPr marL="0" marR="0">
                        <a:lnSpc>
                          <a:spcPct val="150000"/>
                        </a:lnSpc>
                        <a:spcBef>
                          <a:spcPts val="700"/>
                        </a:spcBef>
                        <a:spcAft>
                          <a:spcPts val="600"/>
                        </a:spcAft>
                      </a:pPr>
                      <a:r>
                        <a:rPr lang="en-US" sz="1800" dirty="0">
                          <a:effectLst/>
                          <a:latin typeface="+mn-lt"/>
                        </a:rPr>
                        <a:t>Agreement</a:t>
                      </a:r>
                      <a:endParaRPr lang="en-US" sz="1800" dirty="0">
                        <a:effectLst/>
                        <a:latin typeface="+mn-lt"/>
                        <a:ea typeface="Times New Roman"/>
                        <a:cs typeface="Arial"/>
                      </a:endParaRPr>
                    </a:p>
                  </a:txBody>
                  <a:tcPr marL="68580" marR="68580" marT="0" marB="0"/>
                </a:tc>
                <a:tc>
                  <a:txBody>
                    <a:bodyPr/>
                    <a:lstStyle/>
                    <a:p>
                      <a:pPr marL="0" marR="0">
                        <a:lnSpc>
                          <a:spcPct val="150000"/>
                        </a:lnSpc>
                        <a:spcBef>
                          <a:spcPts val="700"/>
                        </a:spcBef>
                        <a:spcAft>
                          <a:spcPts val="600"/>
                        </a:spcAft>
                      </a:pPr>
                      <a:r>
                        <a:rPr lang="en-US" sz="1800" dirty="0">
                          <a:effectLst/>
                          <a:latin typeface="+mn-lt"/>
                        </a:rPr>
                        <a:t>Description</a:t>
                      </a:r>
                      <a:endParaRPr lang="en-US" sz="1800" dirty="0">
                        <a:effectLst/>
                        <a:latin typeface="+mn-lt"/>
                        <a:ea typeface="Times New Roman"/>
                        <a:cs typeface="Arial"/>
                      </a:endParaRPr>
                    </a:p>
                  </a:txBody>
                  <a:tcPr marL="68580" marR="68580" marT="0" marB="0"/>
                </a:tc>
              </a:tr>
              <a:tr h="2360726">
                <a:tc>
                  <a:txBody>
                    <a:bodyPr/>
                    <a:lstStyle/>
                    <a:p>
                      <a:pPr marL="0" marR="0">
                        <a:lnSpc>
                          <a:spcPct val="100000"/>
                        </a:lnSpc>
                        <a:spcBef>
                          <a:spcPts val="1200"/>
                        </a:spcBef>
                        <a:spcAft>
                          <a:spcPts val="600"/>
                        </a:spcAft>
                      </a:pPr>
                      <a:r>
                        <a:rPr lang="en-US" sz="1600" dirty="0" smtClean="0">
                          <a:effectLst/>
                          <a:latin typeface="+mn-lt"/>
                        </a:rPr>
                        <a:t>Energy </a:t>
                      </a:r>
                      <a:r>
                        <a:rPr lang="en-US" sz="1600" dirty="0">
                          <a:effectLst/>
                          <a:latin typeface="+mn-lt"/>
                        </a:rPr>
                        <a:t>Data Agreement</a:t>
                      </a:r>
                      <a:endParaRPr lang="en-US" sz="1600" dirty="0">
                        <a:effectLst/>
                        <a:latin typeface="+mn-lt"/>
                        <a:ea typeface="Times New Roman"/>
                        <a:cs typeface="Arial"/>
                      </a:endParaRPr>
                    </a:p>
                  </a:txBody>
                  <a:tcPr marL="68580" marR="68580" marT="0" marB="0"/>
                </a:tc>
                <a:tc>
                  <a:txBody>
                    <a:bodyPr/>
                    <a:lstStyle/>
                    <a:p>
                      <a:pPr marL="342900" marR="0" lvl="0" indent="-342900" algn="just">
                        <a:lnSpc>
                          <a:spcPct val="100000"/>
                        </a:lnSpc>
                        <a:spcBef>
                          <a:spcPts val="0"/>
                        </a:spcBef>
                        <a:spcAft>
                          <a:spcPts val="600"/>
                        </a:spcAft>
                        <a:buFont typeface="Symbol"/>
                        <a:buChar char=""/>
                      </a:pPr>
                      <a:r>
                        <a:rPr lang="en-US" sz="1600" dirty="0">
                          <a:effectLst/>
                          <a:latin typeface="+mn-lt"/>
                        </a:rPr>
                        <a:t>Authorizes a Third Party to access a Customer’s energy usage data, meter information, and premise information</a:t>
                      </a:r>
                    </a:p>
                    <a:p>
                      <a:pPr marL="342900" marR="0" lvl="0" indent="-342900" algn="just">
                        <a:lnSpc>
                          <a:spcPct val="100000"/>
                        </a:lnSpc>
                        <a:spcBef>
                          <a:spcPts val="0"/>
                        </a:spcBef>
                        <a:spcAft>
                          <a:spcPts val="600"/>
                        </a:spcAft>
                        <a:buFont typeface="Symbol"/>
                        <a:buChar char=""/>
                      </a:pPr>
                      <a:r>
                        <a:rPr lang="en-US" sz="1600" dirty="0">
                          <a:effectLst/>
                          <a:latin typeface="+mn-lt"/>
                        </a:rPr>
                        <a:t>The term of the agreement may be for a one time access or for a duration of 1 month up to 1 year</a:t>
                      </a:r>
                    </a:p>
                    <a:p>
                      <a:pPr marL="342900" marR="0" lvl="0" indent="-342900">
                        <a:lnSpc>
                          <a:spcPct val="100000"/>
                        </a:lnSpc>
                        <a:spcBef>
                          <a:spcPts val="0"/>
                        </a:spcBef>
                        <a:spcAft>
                          <a:spcPts val="0"/>
                        </a:spcAft>
                        <a:buFont typeface="Symbol"/>
                        <a:buChar char=""/>
                      </a:pPr>
                      <a:r>
                        <a:rPr lang="en-US" sz="1600" dirty="0">
                          <a:effectLst/>
                          <a:latin typeface="+mn-lt"/>
                        </a:rPr>
                        <a:t>The agreement may include all of the ESIIDs in the Customer’s account or just specific ESIIDs</a:t>
                      </a:r>
                    </a:p>
                    <a:p>
                      <a:pPr marL="342900" marR="0" lvl="0" indent="-342900" algn="just">
                        <a:lnSpc>
                          <a:spcPct val="100000"/>
                        </a:lnSpc>
                        <a:spcBef>
                          <a:spcPts val="0"/>
                        </a:spcBef>
                        <a:spcAft>
                          <a:spcPts val="600"/>
                        </a:spcAft>
                        <a:buFont typeface="Symbol"/>
                        <a:buChar char=""/>
                      </a:pPr>
                      <a:r>
                        <a:rPr lang="en-US" sz="1600" dirty="0">
                          <a:effectLst/>
                          <a:latin typeface="+mn-lt"/>
                        </a:rPr>
                        <a:t>A Customer may enter into an unlimited number of Energy Data Agreements </a:t>
                      </a:r>
                      <a:endParaRPr lang="en-US" sz="1600" dirty="0">
                        <a:effectLst/>
                        <a:latin typeface="+mn-lt"/>
                        <a:ea typeface="Calibri"/>
                        <a:cs typeface="Arial"/>
                      </a:endParaRPr>
                    </a:p>
                  </a:txBody>
                  <a:tcPr marL="68580" marR="68580" marT="0" marB="0"/>
                </a:tc>
              </a:tr>
            </a:tbl>
          </a:graphicData>
        </a:graphic>
      </p:graphicFrame>
    </p:spTree>
    <p:extLst>
      <p:ext uri="{BB962C8B-B14F-4D97-AF65-F5344CB8AC3E}">
        <p14:creationId xmlns:p14="http://schemas.microsoft.com/office/powerpoint/2010/main" val="401332198"/>
      </p:ext>
    </p:extLst>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Smart Meter Texas, Third Party Data Access Interfaces</a:t>
            </a:r>
            <a:endParaRPr lang="en-US" dirty="0"/>
          </a:p>
        </p:txBody>
      </p:sp>
      <p:sp>
        <p:nvSpPr>
          <p:cNvPr id="3" name="Content Placeholder 2"/>
          <p:cNvSpPr>
            <a:spLocks noGrp="1"/>
          </p:cNvSpPr>
          <p:nvPr>
            <p:ph idx="1"/>
          </p:nvPr>
        </p:nvSpPr>
        <p:spPr>
          <a:xfrm>
            <a:off x="1295400" y="1600200"/>
            <a:ext cx="7696200" cy="5105400"/>
          </a:xfrm>
        </p:spPr>
        <p:txBody>
          <a:bodyPr>
            <a:normAutofit fontScale="77500" lnSpcReduction="20000"/>
          </a:bodyPr>
          <a:lstStyle/>
          <a:p>
            <a:r>
              <a:rPr lang="en-US" dirty="0" smtClean="0"/>
              <a:t>Interfaces</a:t>
            </a:r>
          </a:p>
          <a:p>
            <a:pPr lvl="1"/>
            <a:r>
              <a:rPr lang="en-US" dirty="0" smtClean="0"/>
              <a:t>Web Portal </a:t>
            </a:r>
          </a:p>
          <a:p>
            <a:pPr lvl="2"/>
            <a:r>
              <a:rPr lang="en-US" dirty="0"/>
              <a:t>S</a:t>
            </a:r>
            <a:r>
              <a:rPr lang="en-US" dirty="0" smtClean="0"/>
              <a:t>imple</a:t>
            </a:r>
            <a:r>
              <a:rPr lang="en-US" dirty="0"/>
              <a:t>, user friendly, browser-based point of </a:t>
            </a:r>
            <a:r>
              <a:rPr lang="en-US" dirty="0" smtClean="0"/>
              <a:t>access to account and customer data.</a:t>
            </a:r>
          </a:p>
          <a:p>
            <a:pPr lvl="1"/>
            <a:r>
              <a:rPr lang="en-US" dirty="0" smtClean="0"/>
              <a:t>FTPS </a:t>
            </a:r>
          </a:p>
          <a:p>
            <a:pPr lvl="2"/>
            <a:r>
              <a:rPr lang="en-US" dirty="0" smtClean="0"/>
              <a:t>Any </a:t>
            </a:r>
            <a:r>
              <a:rPr lang="en-US" dirty="0"/>
              <a:t>usage reports requested by a Third Party on the SMT web portal or through usage APIs will be sent by SMT to the Third Party’s FTPS folder and stored for ten (10) </a:t>
            </a:r>
            <a:r>
              <a:rPr lang="en-US" dirty="0" smtClean="0"/>
              <a:t>days</a:t>
            </a:r>
          </a:p>
          <a:p>
            <a:pPr lvl="2"/>
            <a:r>
              <a:rPr lang="en-US" dirty="0" smtClean="0"/>
              <a:t>A Third </a:t>
            </a:r>
            <a:r>
              <a:rPr lang="en-US" dirty="0"/>
              <a:t>Party may schedule daily or monthly Customer usage reports that will be sent to the Third Party’s FTPS </a:t>
            </a:r>
            <a:r>
              <a:rPr lang="en-US" dirty="0" smtClean="0"/>
              <a:t>folder</a:t>
            </a:r>
          </a:p>
          <a:p>
            <a:pPr lvl="1"/>
            <a:r>
              <a:rPr lang="en-US" dirty="0" smtClean="0"/>
              <a:t>API</a:t>
            </a:r>
          </a:p>
          <a:p>
            <a:pPr lvl="2"/>
            <a:r>
              <a:rPr lang="en-US" dirty="0" smtClean="0"/>
              <a:t>Provides </a:t>
            </a:r>
            <a:r>
              <a:rPr lang="en-US" dirty="0"/>
              <a:t>a machine to machine communications channel for Third Parties to interact with </a:t>
            </a:r>
            <a:r>
              <a:rPr lang="en-US" dirty="0" smtClean="0"/>
              <a:t>SMT</a:t>
            </a:r>
          </a:p>
          <a:p>
            <a:pPr lvl="2"/>
            <a:r>
              <a:rPr lang="en-US" dirty="0" smtClean="0"/>
              <a:t>Third parties must go </a:t>
            </a:r>
            <a:r>
              <a:rPr lang="en-US" dirty="0"/>
              <a:t>through a testing procedure to validate that their system is communicating correctly using the SMT API</a:t>
            </a:r>
            <a:endParaRPr lang="en-US" dirty="0" smtClean="0"/>
          </a:p>
          <a:p>
            <a:pPr lvl="2"/>
            <a:r>
              <a:rPr lang="en-US" dirty="0"/>
              <a:t>There are four different categories of APIs available: usage APIs, re-branding API, agreement invitation APIs, and HAN APIs</a:t>
            </a:r>
            <a:r>
              <a:rPr lang="en-US" dirty="0" smtClean="0"/>
              <a:t>.</a:t>
            </a:r>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52</a:t>
            </a:fld>
            <a:endParaRPr lang="en-US" dirty="0"/>
          </a:p>
        </p:txBody>
      </p:sp>
    </p:spTree>
    <p:extLst>
      <p:ext uri="{BB962C8B-B14F-4D97-AF65-F5344CB8AC3E}">
        <p14:creationId xmlns:p14="http://schemas.microsoft.com/office/powerpoint/2010/main" val="2437699376"/>
      </p:ext>
    </p:extLst>
  </p:cSld>
  <p:clrMapOvr>
    <a:masterClrMapping/>
  </p:clrMapOvr>
  <p:transition spd="med">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Smart Meter Texas, Third Party Data Access Observations</a:t>
            </a:r>
            <a:endParaRPr lang="en-US" dirty="0"/>
          </a:p>
        </p:txBody>
      </p:sp>
      <p:sp>
        <p:nvSpPr>
          <p:cNvPr id="3" name="Content Placeholder 2"/>
          <p:cNvSpPr>
            <a:spLocks noGrp="1"/>
          </p:cNvSpPr>
          <p:nvPr>
            <p:ph idx="1"/>
          </p:nvPr>
        </p:nvSpPr>
        <p:spPr>
          <a:xfrm>
            <a:off x="1295400" y="1600200"/>
            <a:ext cx="7696200" cy="5105400"/>
          </a:xfrm>
        </p:spPr>
        <p:txBody>
          <a:bodyPr>
            <a:normAutofit fontScale="85000" lnSpcReduction="10000"/>
          </a:bodyPr>
          <a:lstStyle/>
          <a:p>
            <a:r>
              <a:rPr lang="en-US" dirty="0" smtClean="0"/>
              <a:t>Best Practices</a:t>
            </a:r>
          </a:p>
          <a:p>
            <a:pPr lvl="1"/>
            <a:r>
              <a:rPr lang="en-US" dirty="0" smtClean="0"/>
              <a:t>System infrastructure that allows for use of automated permissioning and API/FTPS systems for automation</a:t>
            </a:r>
          </a:p>
          <a:p>
            <a:pPr lvl="1"/>
            <a:r>
              <a:rPr lang="en-US" dirty="0" smtClean="0"/>
              <a:t>Also, allows for manual web portal functionality</a:t>
            </a:r>
          </a:p>
          <a:p>
            <a:pPr lvl="1"/>
            <a:r>
              <a:rPr lang="en-US" dirty="0" smtClean="0"/>
              <a:t>Allows for scalable data access</a:t>
            </a:r>
          </a:p>
          <a:p>
            <a:pPr lvl="1"/>
            <a:r>
              <a:rPr lang="en-US" dirty="0" smtClean="0"/>
              <a:t>Assures customers data privacy</a:t>
            </a:r>
          </a:p>
          <a:p>
            <a:r>
              <a:rPr lang="en-US" dirty="0" smtClean="0"/>
              <a:t>Enhancement Opportunities</a:t>
            </a:r>
          </a:p>
          <a:p>
            <a:pPr lvl="1"/>
            <a:r>
              <a:rPr lang="en-US" dirty="0" smtClean="0"/>
              <a:t>Capability to allow a customer to accept an agreement without the need to create an SMT account?</a:t>
            </a:r>
          </a:p>
          <a:p>
            <a:pPr lvl="1"/>
            <a:r>
              <a:rPr lang="en-US" dirty="0" smtClean="0"/>
              <a:t>Future support for Green Button Connect functionality?</a:t>
            </a:r>
          </a:p>
          <a:p>
            <a:pPr lvl="1"/>
            <a:r>
              <a:rPr lang="en-US" dirty="0" smtClean="0"/>
              <a:t>Others? Discuss</a:t>
            </a:r>
            <a:endParaRPr lang="en-US"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53</a:t>
            </a:fld>
            <a:endParaRPr lang="en-US" dirty="0"/>
          </a:p>
        </p:txBody>
      </p:sp>
    </p:spTree>
    <p:extLst>
      <p:ext uri="{BB962C8B-B14F-4D97-AF65-F5344CB8AC3E}">
        <p14:creationId xmlns:p14="http://schemas.microsoft.com/office/powerpoint/2010/main" val="1299609217"/>
      </p:ext>
    </p:extLst>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28800"/>
            <a:ext cx="7620000" cy="1143000"/>
          </a:xfrm>
        </p:spPr>
        <p:txBody>
          <a:bodyPr>
            <a:normAutofit/>
          </a:bodyPr>
          <a:lstStyle/>
          <a:p>
            <a:pPr algn="ctr"/>
            <a:r>
              <a:rPr lang="en-US" sz="6000" dirty="0" smtClean="0"/>
              <a:t>Appendices</a:t>
            </a:r>
            <a:endParaRPr lang="en-US" sz="6000" dirty="0"/>
          </a:p>
        </p:txBody>
      </p:sp>
      <p:sp>
        <p:nvSpPr>
          <p:cNvPr id="5" name="Slide Number Placeholder 4"/>
          <p:cNvSpPr>
            <a:spLocks noGrp="1"/>
          </p:cNvSpPr>
          <p:nvPr>
            <p:ph type="sldNum" sz="quarter" idx="12"/>
          </p:nvPr>
        </p:nvSpPr>
        <p:spPr/>
        <p:txBody>
          <a:bodyPr/>
          <a:lstStyle/>
          <a:p>
            <a:fld id="{2C744734-EED9-4E95-8605-F304C3A682C0}" type="slidenum">
              <a:rPr lang="en-US" smtClean="0"/>
              <a:pPr/>
              <a:t>54</a:t>
            </a:fld>
            <a:endParaRPr lang="en-US" dirty="0"/>
          </a:p>
        </p:txBody>
      </p:sp>
    </p:spTree>
    <p:extLst>
      <p:ext uri="{BB962C8B-B14F-4D97-AF65-F5344CB8AC3E}">
        <p14:creationId xmlns:p14="http://schemas.microsoft.com/office/powerpoint/2010/main" val="1010382671"/>
      </p:ext>
    </p:extLst>
  </p:cSld>
  <p:clrMapOvr>
    <a:masterClrMapping/>
  </p:clrMapOvr>
  <p:transition spd="med">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diagram color 1.png"/>
          <p:cNvPicPr>
            <a:picLocks noChangeAspect="1"/>
          </p:cNvPicPr>
          <p:nvPr/>
        </p:nvPicPr>
        <p:blipFill>
          <a:blip r:embed="rId2" cstate="print"/>
          <a:srcRect l="677"/>
          <a:stretch>
            <a:fillRect/>
          </a:stretch>
        </p:blipFill>
        <p:spPr bwMode="auto">
          <a:xfrm>
            <a:off x="304800" y="1447800"/>
            <a:ext cx="8439150" cy="4572000"/>
          </a:xfrm>
          <a:prstGeom prst="rect">
            <a:avLst/>
          </a:prstGeom>
          <a:solidFill>
            <a:schemeClr val="tx1"/>
          </a:solidFill>
          <a:ln w="9525">
            <a:noFill/>
            <a:miter lim="800000"/>
            <a:headEnd/>
            <a:tailEnd/>
          </a:ln>
        </p:spPr>
      </p:pic>
      <p:sp>
        <p:nvSpPr>
          <p:cNvPr id="8" name="Title 1"/>
          <p:cNvSpPr>
            <a:spLocks noGrp="1"/>
          </p:cNvSpPr>
          <p:nvPr>
            <p:ph type="title"/>
          </p:nvPr>
        </p:nvSpPr>
        <p:spPr/>
        <p:txBody>
          <a:bodyPr/>
          <a:lstStyle/>
          <a:p>
            <a:pPr eaLnBrk="1" hangingPunct="1"/>
            <a:r>
              <a:rPr lang="en-US" dirty="0" smtClean="0"/>
              <a:t>SMART METER TEXAS™</a:t>
            </a:r>
          </a:p>
        </p:txBody>
      </p:sp>
      <p:sp>
        <p:nvSpPr>
          <p:cNvPr id="2" name="Slide Number Placeholder 1"/>
          <p:cNvSpPr>
            <a:spLocks noGrp="1"/>
          </p:cNvSpPr>
          <p:nvPr>
            <p:ph type="sldNum" sz="quarter" idx="12"/>
          </p:nvPr>
        </p:nvSpPr>
        <p:spPr/>
        <p:txBody>
          <a:bodyPr/>
          <a:lstStyle/>
          <a:p>
            <a:fld id="{2C744734-EED9-4E95-8605-F304C3A682C0}" type="slidenum">
              <a:rPr lang="en-US" smtClean="0"/>
              <a:pPr/>
              <a:t>55</a:t>
            </a:fld>
            <a:endParaRPr lang="en-US" dirty="0"/>
          </a:p>
        </p:txBody>
      </p:sp>
    </p:spTree>
    <p:extLst>
      <p:ext uri="{BB962C8B-B14F-4D97-AF65-F5344CB8AC3E}">
        <p14:creationId xmlns:p14="http://schemas.microsoft.com/office/powerpoint/2010/main" val="704588576"/>
      </p:ext>
    </p:extLst>
  </p:cSld>
  <p:clrMapOvr>
    <a:masterClrMapping/>
  </p:clrMapOvr>
  <p:transition spd="med">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371600" y="4953000"/>
            <a:ext cx="7620000" cy="1600200"/>
          </a:xfrm>
        </p:spPr>
        <p:txBody>
          <a:bodyPr>
            <a:normAutofit fontScale="70000" lnSpcReduction="20000"/>
          </a:bodyPr>
          <a:lstStyle/>
          <a:p>
            <a:r>
              <a:rPr lang="en-US" dirty="0" smtClean="0"/>
              <a:t>Smart Meter Data provided in a 15-minute, day after basis</a:t>
            </a:r>
          </a:p>
          <a:p>
            <a:r>
              <a:rPr lang="en-US" dirty="0" smtClean="0"/>
              <a:t>500 + Million data points per day </a:t>
            </a:r>
          </a:p>
          <a:p>
            <a:r>
              <a:rPr lang="en-US" dirty="0" smtClean="0"/>
              <a:t>Service for Customers, REPs, 3</a:t>
            </a:r>
            <a:r>
              <a:rPr lang="en-US" baseline="30000" dirty="0" smtClean="0"/>
              <a:t>rd</a:t>
            </a:r>
            <a:r>
              <a:rPr lang="en-US" dirty="0" smtClean="0"/>
              <a:t> Parties</a:t>
            </a:r>
          </a:p>
          <a:p>
            <a:r>
              <a:rPr lang="en-US" dirty="0" smtClean="0"/>
              <a:t>Standard tool for all Utilities in ERCOT Joining of In Home Devices for Customers, REPs, and 3</a:t>
            </a:r>
            <a:r>
              <a:rPr lang="en-US" baseline="30000" dirty="0" smtClean="0"/>
              <a:t>rd</a:t>
            </a:r>
            <a:r>
              <a:rPr lang="en-US" dirty="0" smtClean="0"/>
              <a:t> Parties</a:t>
            </a:r>
            <a:endParaRPr lang="en-US" dirty="0"/>
          </a:p>
        </p:txBody>
      </p:sp>
      <p:pic>
        <p:nvPicPr>
          <p:cNvPr id="7" name="Picture 6" descr="Portal 2.png"/>
          <p:cNvPicPr>
            <a:picLocks noChangeAspect="1"/>
          </p:cNvPicPr>
          <p:nvPr/>
        </p:nvPicPr>
        <p:blipFill>
          <a:blip r:embed="rId3" cstate="print"/>
          <a:srcRect l="1181" t="8808" r="2925" b="18438"/>
          <a:stretch>
            <a:fillRect/>
          </a:stretch>
        </p:blipFill>
        <p:spPr>
          <a:xfrm>
            <a:off x="609600" y="1143000"/>
            <a:ext cx="8229600" cy="3733800"/>
          </a:xfrm>
          <a:prstGeom prst="rect">
            <a:avLst/>
          </a:prstGeom>
          <a:noFill/>
        </p:spPr>
      </p:pic>
      <p:sp>
        <p:nvSpPr>
          <p:cNvPr id="8" name="Title 1"/>
          <p:cNvSpPr>
            <a:spLocks noGrp="1"/>
          </p:cNvSpPr>
          <p:nvPr>
            <p:ph type="title"/>
          </p:nvPr>
        </p:nvSpPr>
        <p:spPr>
          <a:xfrm>
            <a:off x="1295400" y="152400"/>
            <a:ext cx="7391400" cy="1143000"/>
          </a:xfrm>
        </p:spPr>
        <p:txBody>
          <a:bodyPr/>
          <a:lstStyle/>
          <a:p>
            <a:pPr eaLnBrk="1" hangingPunct="1"/>
            <a:r>
              <a:rPr lang="en-US" dirty="0" smtClean="0"/>
              <a:t>SMART METER TEXAS™</a:t>
            </a:r>
          </a:p>
        </p:txBody>
      </p:sp>
      <p:sp>
        <p:nvSpPr>
          <p:cNvPr id="4" name="Slide Number Placeholder 3"/>
          <p:cNvSpPr>
            <a:spLocks noGrp="1"/>
          </p:cNvSpPr>
          <p:nvPr>
            <p:ph type="sldNum" sz="quarter" idx="12"/>
          </p:nvPr>
        </p:nvSpPr>
        <p:spPr/>
        <p:txBody>
          <a:bodyPr/>
          <a:lstStyle/>
          <a:p>
            <a:fld id="{2C744734-EED9-4E95-8605-F304C3A682C0}" type="slidenum">
              <a:rPr lang="en-US" smtClean="0"/>
              <a:pPr/>
              <a:t>56</a:t>
            </a:fld>
            <a:endParaRPr lang="en-US" dirty="0"/>
          </a:p>
        </p:txBody>
      </p:sp>
    </p:spTree>
    <p:extLst>
      <p:ext uri="{BB962C8B-B14F-4D97-AF65-F5344CB8AC3E}">
        <p14:creationId xmlns:p14="http://schemas.microsoft.com/office/powerpoint/2010/main" val="798579820"/>
      </p:ext>
    </p:extLst>
  </p:cSld>
  <p:clrMapOvr>
    <a:masterClrMapping/>
  </p:clrMapOvr>
  <p:transition spd="med">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sz="half" idx="1"/>
          </p:nvPr>
        </p:nvSpPr>
        <p:spPr>
          <a:xfrm>
            <a:off x="1295400" y="1600200"/>
            <a:ext cx="7543800" cy="4525963"/>
          </a:xfrm>
        </p:spPr>
        <p:txBody>
          <a:bodyPr>
            <a:normAutofit/>
          </a:bodyPr>
          <a:lstStyle/>
          <a:p>
            <a:r>
              <a:rPr lang="en-US" sz="1600" b="1" dirty="0"/>
              <a:t>Supplier or Electric Generation Supplier (EGS</a:t>
            </a:r>
            <a:r>
              <a:rPr lang="en-US" sz="1600" b="1" dirty="0" smtClean="0"/>
              <a:t>) -</a:t>
            </a:r>
            <a:r>
              <a:rPr lang="en-US" sz="1600" dirty="0" smtClean="0"/>
              <a:t> </a:t>
            </a:r>
            <a:r>
              <a:rPr lang="en-US" sz="1600" dirty="0"/>
              <a:t>A person or corporation, generator, broker, marketer, aggregator or any other entity licensed by the PUC that sells electricity to customers, using the transmission or distribution facilities of an electric distribution company (EDC).</a:t>
            </a:r>
          </a:p>
        </p:txBody>
      </p:sp>
      <p:sp>
        <p:nvSpPr>
          <p:cNvPr id="5" name="Slide Number Placeholder 4"/>
          <p:cNvSpPr>
            <a:spLocks noGrp="1"/>
          </p:cNvSpPr>
          <p:nvPr>
            <p:ph type="sldNum" sz="quarter" idx="12"/>
          </p:nvPr>
        </p:nvSpPr>
        <p:spPr/>
        <p:txBody>
          <a:bodyPr/>
          <a:lstStyle/>
          <a:p>
            <a:fld id="{2C744734-EED9-4E95-8605-F304C3A682C0}" type="slidenum">
              <a:rPr lang="en-US" smtClean="0"/>
              <a:pPr/>
              <a:t>57</a:t>
            </a:fld>
            <a:endParaRPr lang="en-US" dirty="0"/>
          </a:p>
        </p:txBody>
      </p:sp>
    </p:spTree>
    <p:extLst>
      <p:ext uri="{BB962C8B-B14F-4D97-AF65-F5344CB8AC3E}">
        <p14:creationId xmlns:p14="http://schemas.microsoft.com/office/powerpoint/2010/main" val="1620142461"/>
      </p:ext>
    </p:extLst>
  </p:cSld>
  <p:clrMapOvr>
    <a:masterClrMapping/>
  </p:clrMapOvr>
  <p:transition spd="med">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0" name="Rectangle 6"/>
          <p:cNvSpPr txBox="1">
            <a:spLocks noGrp="1" noChangeArrowheads="1"/>
          </p:cNvSpPr>
          <p:nvPr/>
        </p:nvSpPr>
        <p:spPr bwMode="auto">
          <a:xfrm>
            <a:off x="7543800" y="6731000"/>
            <a:ext cx="2133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fld id="{88F8DB7B-544F-4E67-A700-6E9507B7F73E}" type="slidenum">
              <a:rPr lang="en-US" altLang="en-US" sz="800">
                <a:cs typeface="Arial" pitchFamily="34" charset="0"/>
              </a:rPr>
              <a:pPr algn="r" eaLnBrk="1" hangingPunct="1"/>
              <a:t>58</a:t>
            </a:fld>
            <a:endParaRPr lang="en-US" altLang="en-US" sz="800">
              <a:cs typeface="Arial" pitchFamily="34" charset="0"/>
            </a:endParaRPr>
          </a:p>
        </p:txBody>
      </p:sp>
      <p:sp>
        <p:nvSpPr>
          <p:cNvPr id="39" name="Title 1"/>
          <p:cNvSpPr txBox="1">
            <a:spLocks/>
          </p:cNvSpPr>
          <p:nvPr/>
        </p:nvSpPr>
        <p:spPr>
          <a:xfrm>
            <a:off x="1524000" y="533400"/>
            <a:ext cx="7696200" cy="2209799"/>
          </a:xfrm>
          <a:prstGeom prst="rect">
            <a:avLst/>
          </a:prstGeom>
          <a:ln>
            <a:noFill/>
          </a:ln>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Cambria" pitchFamily="18" charset="0"/>
                <a:ea typeface="+mj-ea"/>
                <a:cs typeface="+mj-cs"/>
              </a:defRPr>
            </a:lvl1pPr>
          </a:lstStyle>
          <a:p>
            <a:r>
              <a:rPr lang="en-US" dirty="0" smtClean="0"/>
              <a:t>Study Green Button and Green Button Connect </a:t>
            </a:r>
            <a:endParaRPr lang="en-US" dirty="0"/>
          </a:p>
        </p:txBody>
      </p:sp>
      <p:sp>
        <p:nvSpPr>
          <p:cNvPr id="40" name="Subtitle 2"/>
          <p:cNvSpPr txBox="1">
            <a:spLocks/>
          </p:cNvSpPr>
          <p:nvPr/>
        </p:nvSpPr>
        <p:spPr>
          <a:xfrm>
            <a:off x="1757413" y="2819400"/>
            <a:ext cx="7462787" cy="25908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Presented by Donny Helm and Andrea OFlaherty</a:t>
            </a:r>
          </a:p>
          <a:p>
            <a:r>
              <a:rPr lang="en-US" sz="2800" dirty="0" smtClean="0"/>
              <a:t>Date 7/23/15</a:t>
            </a:r>
            <a:endParaRPr lang="en-US" sz="2800" dirty="0"/>
          </a:p>
        </p:txBody>
      </p:sp>
    </p:spTree>
    <p:extLst>
      <p:ext uri="{BB962C8B-B14F-4D97-AF65-F5344CB8AC3E}">
        <p14:creationId xmlns:p14="http://schemas.microsoft.com/office/powerpoint/2010/main" val="2995495600"/>
      </p:ext>
    </p:extLst>
  </p:cSld>
  <p:clrMapOvr>
    <a:masterClrMapping/>
  </p:clrMapOvr>
  <p:transition spd="med">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35021" y="76200"/>
            <a:ext cx="7304179" cy="523220"/>
          </a:xfrm>
          <a:prstGeom prst="rect">
            <a:avLst/>
          </a:prstGeom>
          <a:noFill/>
        </p:spPr>
        <p:txBody>
          <a:bodyPr wrap="none" rtlCol="0">
            <a:spAutoFit/>
          </a:bodyPr>
          <a:lstStyle/>
          <a:p>
            <a:r>
              <a:rPr lang="en-US" sz="2800" b="1" dirty="0" smtClean="0"/>
              <a:t>Advanced Metering System (AMS) – The Players</a:t>
            </a:r>
            <a:endParaRPr lang="en-US" sz="2800" b="1" dirty="0"/>
          </a:p>
        </p:txBody>
      </p:sp>
      <p:grpSp>
        <p:nvGrpSpPr>
          <p:cNvPr id="7" name="Group 3"/>
          <p:cNvGrpSpPr>
            <a:grpSpLocks/>
          </p:cNvGrpSpPr>
          <p:nvPr/>
        </p:nvGrpSpPr>
        <p:grpSpPr bwMode="auto">
          <a:xfrm>
            <a:off x="7805738" y="4437063"/>
            <a:ext cx="1338262" cy="1317625"/>
            <a:chOff x="4512" y="2736"/>
            <a:chExt cx="843" cy="830"/>
          </a:xfrm>
        </p:grpSpPr>
        <p:pic>
          <p:nvPicPr>
            <p:cNvPr id="8" name="Picture 15" descr="MCj042476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 y="2736"/>
              <a:ext cx="843"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 y="3240"/>
              <a:ext cx="8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17"/>
          <p:cNvSpPr txBox="1">
            <a:spLocks noChangeArrowheads="1"/>
          </p:cNvSpPr>
          <p:nvPr/>
        </p:nvSpPr>
        <p:spPr bwMode="auto">
          <a:xfrm>
            <a:off x="8045450" y="5835460"/>
            <a:ext cx="1069975" cy="457200"/>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defRPr/>
            </a:pPr>
            <a:r>
              <a:rPr lang="en-US" sz="1200" b="1" dirty="0">
                <a:solidFill>
                  <a:schemeClr val="bg1"/>
                </a:solidFill>
                <a:cs typeface="Arial" pitchFamily="34" charset="0"/>
              </a:rPr>
              <a:t>Consumers   (X 3 million</a:t>
            </a:r>
            <a:r>
              <a:rPr lang="en-US" sz="1200" dirty="0">
                <a:cs typeface="Arial" pitchFamily="34" charset="0"/>
              </a:rPr>
              <a:t>)</a:t>
            </a:r>
          </a:p>
        </p:txBody>
      </p:sp>
      <p:pic>
        <p:nvPicPr>
          <p:cNvPr id="11" name="Picture 7" descr="MCBD0580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1538" y="3001963"/>
            <a:ext cx="152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MCj020249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2538" y="2908300"/>
            <a:ext cx="1117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MCj0434847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7538" y="46910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MCj020249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8938" y="1633538"/>
            <a:ext cx="1117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6510147" y="1030224"/>
            <a:ext cx="2307336" cy="461665"/>
          </a:xfrm>
          <a:prstGeom prst="rect">
            <a:avLst/>
          </a:prstGeom>
          <a:solidFill>
            <a:srgbClr val="FF9900"/>
          </a:solidFill>
          <a:ln w="9525">
            <a:noFill/>
            <a:miter lim="800000"/>
            <a:headEnd/>
            <a:tailEnd/>
          </a:ln>
          <a:effectLst/>
          <a:scene3d>
            <a:camera prst="orthographicFront"/>
            <a:lightRig rig="threePt" dir="t"/>
          </a:scene3d>
          <a:sp3d>
            <a:bevelT/>
          </a:sp3d>
        </p:spPr>
        <p:txBody>
          <a:bodyPr>
            <a:spAutoFit/>
          </a:bodyPr>
          <a:lstStyle/>
          <a:p>
            <a:pPr algn="ctr">
              <a:defRPr/>
            </a:pPr>
            <a:r>
              <a:rPr lang="en-US" sz="1200" b="1" dirty="0">
                <a:solidFill>
                  <a:schemeClr val="bg1"/>
                </a:solidFill>
                <a:cs typeface="Arial" pitchFamily="34" charset="0"/>
              </a:rPr>
              <a:t>Retail Electric Providers </a:t>
            </a:r>
          </a:p>
          <a:p>
            <a:pPr algn="ctr">
              <a:defRPr/>
            </a:pPr>
            <a:r>
              <a:rPr lang="en-US" sz="1200" b="1" dirty="0">
                <a:solidFill>
                  <a:schemeClr val="bg1"/>
                </a:solidFill>
                <a:cs typeface="Arial" pitchFamily="34" charset="0"/>
              </a:rPr>
              <a:t>Third-Parties</a:t>
            </a:r>
          </a:p>
        </p:txBody>
      </p:sp>
      <p:sp>
        <p:nvSpPr>
          <p:cNvPr id="16" name="Text Box 12"/>
          <p:cNvSpPr txBox="1">
            <a:spLocks noChangeArrowheads="1"/>
          </p:cNvSpPr>
          <p:nvPr/>
        </p:nvSpPr>
        <p:spPr bwMode="auto">
          <a:xfrm>
            <a:off x="4394835" y="2556955"/>
            <a:ext cx="820738" cy="274637"/>
          </a:xfrm>
          <a:prstGeom prst="rect">
            <a:avLst/>
          </a:prstGeom>
          <a:solidFill>
            <a:srgbClr val="FF9900"/>
          </a:solidFill>
          <a:ln w="9525">
            <a:noFill/>
            <a:miter lim="800000"/>
            <a:headEnd/>
            <a:tailEnd/>
          </a:ln>
          <a:effectLst/>
          <a:scene3d>
            <a:camera prst="orthographicFront"/>
            <a:lightRig rig="threePt" dir="t"/>
          </a:scene3d>
          <a:sp3d>
            <a:bevelT/>
          </a:sp3d>
        </p:spPr>
        <p:txBody>
          <a:bodyPr>
            <a:spAutoFit/>
          </a:bodyPr>
          <a:lstStyle/>
          <a:p>
            <a:pPr algn="ctr">
              <a:defRPr/>
            </a:pPr>
            <a:r>
              <a:rPr lang="en-US" sz="1200" b="1" dirty="0">
                <a:solidFill>
                  <a:schemeClr val="bg1"/>
                </a:solidFill>
                <a:cs typeface="Arial" pitchFamily="34" charset="0"/>
              </a:rPr>
              <a:t>ERCOT</a:t>
            </a:r>
          </a:p>
        </p:txBody>
      </p:sp>
      <p:sp>
        <p:nvSpPr>
          <p:cNvPr id="17" name="Text Box 13"/>
          <p:cNvSpPr txBox="1">
            <a:spLocks noChangeArrowheads="1"/>
          </p:cNvSpPr>
          <p:nvPr/>
        </p:nvSpPr>
        <p:spPr bwMode="auto">
          <a:xfrm>
            <a:off x="1328547" y="2409000"/>
            <a:ext cx="1371600" cy="276999"/>
          </a:xfrm>
          <a:prstGeom prst="rect">
            <a:avLst/>
          </a:prstGeom>
          <a:solidFill>
            <a:srgbClr val="FF9900"/>
          </a:solidFill>
          <a:ln w="9525">
            <a:noFill/>
            <a:miter lim="800000"/>
            <a:headEnd/>
            <a:tailEnd/>
          </a:ln>
          <a:effectLst/>
          <a:scene3d>
            <a:camera prst="orthographicFront"/>
            <a:lightRig rig="threePt" dir="t"/>
          </a:scene3d>
          <a:sp3d>
            <a:bevelT/>
          </a:sp3d>
        </p:spPr>
        <p:txBody>
          <a:bodyPr>
            <a:spAutoFit/>
          </a:bodyPr>
          <a:lstStyle/>
          <a:p>
            <a:pPr algn="ctr">
              <a:defRPr/>
            </a:pPr>
            <a:r>
              <a:rPr lang="en-US" sz="1200" b="1" dirty="0">
                <a:solidFill>
                  <a:schemeClr val="bg1"/>
                </a:solidFill>
                <a:cs typeface="Arial" pitchFamily="34" charset="0"/>
              </a:rPr>
              <a:t>TDSP IT System</a:t>
            </a:r>
          </a:p>
        </p:txBody>
      </p:sp>
      <p:sp>
        <p:nvSpPr>
          <p:cNvPr id="18" name="Text Box 14"/>
          <p:cNvSpPr txBox="1">
            <a:spLocks noChangeArrowheads="1"/>
          </p:cNvSpPr>
          <p:nvPr/>
        </p:nvSpPr>
        <p:spPr bwMode="auto">
          <a:xfrm>
            <a:off x="1142619" y="5605272"/>
            <a:ext cx="2057400" cy="503238"/>
          </a:xfrm>
          <a:prstGeom prst="rect">
            <a:avLst/>
          </a:prstGeom>
          <a:solidFill>
            <a:srgbClr val="FF9900"/>
          </a:solidFill>
          <a:ln w="9525">
            <a:noFill/>
            <a:miter lim="800000"/>
            <a:headEnd/>
            <a:tailEnd/>
          </a:ln>
          <a:effectLst/>
          <a:scene3d>
            <a:camera prst="orthographicFront"/>
            <a:lightRig rig="threePt" dir="t"/>
          </a:scene3d>
          <a:sp3d>
            <a:bevelT/>
          </a:sp3d>
        </p:spPr>
        <p:txBody>
          <a:bodyPr>
            <a:spAutoFit/>
          </a:bodyPr>
          <a:lstStyle/>
          <a:p>
            <a:pPr algn="ctr">
              <a:spcBef>
                <a:spcPct val="25000"/>
              </a:spcBef>
              <a:defRPr/>
            </a:pPr>
            <a:r>
              <a:rPr lang="en-US" sz="1200" b="1" dirty="0">
                <a:solidFill>
                  <a:schemeClr val="bg1"/>
                </a:solidFill>
                <a:cs typeface="Arial" pitchFamily="34" charset="0"/>
              </a:rPr>
              <a:t>SMART METER TEXAS</a:t>
            </a:r>
          </a:p>
          <a:p>
            <a:pPr algn="ctr">
              <a:spcBef>
                <a:spcPct val="25000"/>
              </a:spcBef>
              <a:defRPr/>
            </a:pPr>
            <a:r>
              <a:rPr lang="en-US" sz="1200" b="1" dirty="0">
                <a:solidFill>
                  <a:schemeClr val="bg1"/>
                </a:solidFill>
                <a:cs typeface="Arial" pitchFamily="34" charset="0"/>
              </a:rPr>
              <a:t> Host (IBM)</a:t>
            </a:r>
          </a:p>
        </p:txBody>
      </p:sp>
      <p:cxnSp>
        <p:nvCxnSpPr>
          <p:cNvPr id="19" name="AutoShape 15"/>
          <p:cNvCxnSpPr>
            <a:cxnSpLocks noChangeShapeType="1"/>
          </p:cNvCxnSpPr>
          <p:nvPr/>
        </p:nvCxnSpPr>
        <p:spPr bwMode="auto">
          <a:xfrm rot="16200000" flipH="1">
            <a:off x="1788128" y="3931254"/>
            <a:ext cx="1392237" cy="1346200"/>
          </a:xfrm>
          <a:prstGeom prst="bentConnector2">
            <a:avLst/>
          </a:prstGeom>
          <a:noFill/>
          <a:ln w="63500">
            <a:solidFill>
              <a:srgbClr val="FF6600"/>
            </a:solidFill>
            <a:miter lim="800000"/>
            <a:headEnd type="triangle" w="med" len="med"/>
            <a:tailEnd type="triangle" w="med" len="med"/>
          </a:ln>
          <a:effectLst/>
          <a:scene3d>
            <a:camera prst="orthographicFront"/>
            <a:lightRig rig="threePt" dir="t"/>
          </a:scene3d>
          <a:sp3d>
            <a:bevelT/>
          </a:sp3d>
        </p:spPr>
      </p:cxnSp>
      <p:cxnSp>
        <p:nvCxnSpPr>
          <p:cNvPr id="20" name="AutoShape 16"/>
          <p:cNvCxnSpPr>
            <a:cxnSpLocks noChangeShapeType="1"/>
          </p:cNvCxnSpPr>
          <p:nvPr/>
        </p:nvCxnSpPr>
        <p:spPr bwMode="auto">
          <a:xfrm flipV="1">
            <a:off x="2345563" y="3371215"/>
            <a:ext cx="2311400" cy="6350"/>
          </a:xfrm>
          <a:prstGeom prst="bentConnector3">
            <a:avLst>
              <a:gd name="adj1" fmla="val 50000"/>
            </a:avLst>
          </a:prstGeom>
          <a:noFill/>
          <a:ln w="63500">
            <a:solidFill>
              <a:srgbClr val="0000FF"/>
            </a:solidFill>
            <a:miter lim="800000"/>
            <a:headEnd type="triangle" w="med" len="med"/>
            <a:tailEnd type="triangle" w="med" len="med"/>
          </a:ln>
          <a:effectLst/>
          <a:scene3d>
            <a:camera prst="orthographicFront"/>
            <a:lightRig rig="threePt" dir="t"/>
          </a:scene3d>
          <a:sp3d>
            <a:bevelT/>
          </a:sp3d>
        </p:spPr>
      </p:cxnSp>
      <p:cxnSp>
        <p:nvCxnSpPr>
          <p:cNvPr id="21" name="AutoShape 17"/>
          <p:cNvCxnSpPr>
            <a:cxnSpLocks noChangeShapeType="1"/>
          </p:cNvCxnSpPr>
          <p:nvPr/>
        </p:nvCxnSpPr>
        <p:spPr bwMode="auto">
          <a:xfrm>
            <a:off x="4376547" y="5300472"/>
            <a:ext cx="3516313" cy="1588"/>
          </a:xfrm>
          <a:prstGeom prst="bentConnector3">
            <a:avLst>
              <a:gd name="adj1" fmla="val 49977"/>
            </a:avLst>
          </a:prstGeom>
          <a:noFill/>
          <a:ln w="50800">
            <a:solidFill>
              <a:schemeClr val="tx1"/>
            </a:solidFill>
            <a:miter lim="800000"/>
            <a:headEnd type="triangle" w="med" len="med"/>
            <a:tailEnd type="triangle" w="med" len="med"/>
          </a:ln>
          <a:effectLst/>
          <a:scene3d>
            <a:camera prst="orthographicFront"/>
            <a:lightRig rig="threePt" dir="t"/>
          </a:scene3d>
          <a:sp3d>
            <a:bevelT/>
          </a:sp3d>
        </p:spPr>
      </p:cxnSp>
      <p:cxnSp>
        <p:nvCxnSpPr>
          <p:cNvPr id="22" name="AutoShape 18"/>
          <p:cNvCxnSpPr>
            <a:cxnSpLocks noChangeShapeType="1"/>
          </p:cNvCxnSpPr>
          <p:nvPr/>
        </p:nvCxnSpPr>
        <p:spPr bwMode="auto">
          <a:xfrm rot="5400000" flipH="1">
            <a:off x="7014179" y="2975578"/>
            <a:ext cx="2303462" cy="619125"/>
          </a:xfrm>
          <a:prstGeom prst="bentConnector2">
            <a:avLst/>
          </a:prstGeom>
          <a:noFill/>
          <a:ln w="63500">
            <a:solidFill>
              <a:srgbClr val="00FF00"/>
            </a:solidFill>
            <a:miter lim="800000"/>
            <a:headEnd type="triangle" w="med" len="med"/>
            <a:tailEnd type="triangle" w="med" len="med"/>
          </a:ln>
          <a:effectLst/>
          <a:scene3d>
            <a:camera prst="orthographicFront"/>
            <a:lightRig rig="threePt" dir="t"/>
          </a:scene3d>
          <a:sp3d>
            <a:bevelT/>
          </a:sp3d>
        </p:spPr>
      </p:cxnSp>
      <p:cxnSp>
        <p:nvCxnSpPr>
          <p:cNvPr id="23" name="AutoShape 19"/>
          <p:cNvCxnSpPr>
            <a:cxnSpLocks noChangeShapeType="1"/>
          </p:cNvCxnSpPr>
          <p:nvPr/>
        </p:nvCxnSpPr>
        <p:spPr bwMode="auto">
          <a:xfrm flipV="1">
            <a:off x="5432235" y="2144522"/>
            <a:ext cx="1295400" cy="744538"/>
          </a:xfrm>
          <a:prstGeom prst="bentConnector3">
            <a:avLst>
              <a:gd name="adj1" fmla="val -1106"/>
            </a:avLst>
          </a:prstGeom>
          <a:noFill/>
          <a:ln w="63500">
            <a:solidFill>
              <a:srgbClr val="0000FF"/>
            </a:solidFill>
            <a:miter lim="800000"/>
            <a:headEnd type="triangle" w="med" len="med"/>
            <a:tailEnd type="triangle" w="med" len="med"/>
          </a:ln>
          <a:effectLst/>
          <a:scene3d>
            <a:camera prst="orthographicFront"/>
            <a:lightRig rig="threePt" dir="t"/>
          </a:scene3d>
          <a:sp3d>
            <a:bevelT/>
          </a:sp3d>
        </p:spPr>
      </p:cxnSp>
      <p:cxnSp>
        <p:nvCxnSpPr>
          <p:cNvPr id="24" name="AutoShape 20"/>
          <p:cNvCxnSpPr>
            <a:cxnSpLocks noChangeShapeType="1"/>
          </p:cNvCxnSpPr>
          <p:nvPr/>
        </p:nvCxnSpPr>
        <p:spPr bwMode="auto">
          <a:xfrm rot="16200000">
            <a:off x="4503547" y="1896872"/>
            <a:ext cx="2057400" cy="3530600"/>
          </a:xfrm>
          <a:prstGeom prst="bentConnector3">
            <a:avLst>
              <a:gd name="adj1" fmla="val 21370"/>
            </a:avLst>
          </a:prstGeom>
          <a:noFill/>
          <a:ln w="63500">
            <a:solidFill>
              <a:srgbClr val="FF6600"/>
            </a:solidFill>
            <a:miter lim="800000"/>
            <a:headEnd type="triangle" w="med" len="med"/>
            <a:tailEnd type="triangle" w="med" len="med"/>
          </a:ln>
          <a:effectLst/>
          <a:scene3d>
            <a:camera prst="orthographicFront"/>
            <a:lightRig rig="threePt" dir="t"/>
          </a:scene3d>
          <a:sp3d>
            <a:bevelT/>
          </a:sp3d>
        </p:spPr>
      </p:cxnSp>
      <p:sp>
        <p:nvSpPr>
          <p:cNvPr id="25" name="Text Box 21"/>
          <p:cNvSpPr txBox="1">
            <a:spLocks noChangeArrowheads="1"/>
          </p:cNvSpPr>
          <p:nvPr/>
        </p:nvSpPr>
        <p:spPr bwMode="auto">
          <a:xfrm>
            <a:off x="2090738" y="2909888"/>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eaLnBrk="1" hangingPunct="1"/>
            <a:r>
              <a:rPr lang="en-US" altLang="en-US" sz="1200">
                <a:cs typeface="Arial" pitchFamily="34" charset="0"/>
              </a:rPr>
              <a:t> ( Monthly Meter Readings and Daily 15 Minute VEE Data )</a:t>
            </a:r>
          </a:p>
        </p:txBody>
      </p:sp>
      <p:sp>
        <p:nvSpPr>
          <p:cNvPr id="26" name="Text Box 22"/>
          <p:cNvSpPr txBox="1">
            <a:spLocks noChangeArrowheads="1"/>
          </p:cNvSpPr>
          <p:nvPr/>
        </p:nvSpPr>
        <p:spPr bwMode="auto">
          <a:xfrm>
            <a:off x="4986338" y="1222375"/>
            <a:ext cx="167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eaLnBrk="1" hangingPunct="1"/>
            <a:r>
              <a:rPr lang="en-US" altLang="en-US" sz="1200">
                <a:cs typeface="Arial" pitchFamily="34" charset="0"/>
              </a:rPr>
              <a:t>Daily 15 Minute Settlement Transactions </a:t>
            </a:r>
            <a:r>
              <a:rPr lang="en-US" altLang="en-US" sz="1200">
                <a:solidFill>
                  <a:schemeClr val="tx2"/>
                </a:solidFill>
                <a:cs typeface="Arial" pitchFamily="34" charset="0"/>
              </a:rPr>
              <a:t>and Market Transactions</a:t>
            </a:r>
          </a:p>
        </p:txBody>
      </p:sp>
      <p:sp>
        <p:nvSpPr>
          <p:cNvPr id="27" name="Text Box 23"/>
          <p:cNvSpPr txBox="1">
            <a:spLocks noChangeArrowheads="1"/>
          </p:cNvSpPr>
          <p:nvPr/>
        </p:nvSpPr>
        <p:spPr bwMode="auto">
          <a:xfrm>
            <a:off x="1766888" y="4386263"/>
            <a:ext cx="1619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eaLnBrk="1" hangingPunct="1"/>
            <a:r>
              <a:rPr lang="en-US" altLang="en-US" sz="1200">
                <a:solidFill>
                  <a:schemeClr val="tx2"/>
                </a:solidFill>
                <a:cs typeface="Arial" pitchFamily="34" charset="0"/>
              </a:rPr>
              <a:t>Meter / HAN Services</a:t>
            </a:r>
          </a:p>
          <a:p>
            <a:pPr algn="l" eaLnBrk="1" hangingPunct="1"/>
            <a:r>
              <a:rPr lang="en-US" altLang="en-US" sz="1200">
                <a:cs typeface="Arial" pitchFamily="34" charset="0"/>
              </a:rPr>
              <a:t>( Daily and 15 Minute Meter Data)</a:t>
            </a:r>
          </a:p>
        </p:txBody>
      </p:sp>
      <p:sp>
        <p:nvSpPr>
          <p:cNvPr id="28" name="Text Box 24"/>
          <p:cNvSpPr txBox="1">
            <a:spLocks noChangeArrowheads="1"/>
          </p:cNvSpPr>
          <p:nvPr/>
        </p:nvSpPr>
        <p:spPr bwMode="auto">
          <a:xfrm>
            <a:off x="7512050" y="2819400"/>
            <a:ext cx="1066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eaLnBrk="1" hangingPunct="1"/>
            <a:r>
              <a:rPr lang="en-US" altLang="en-US" sz="1200" dirty="0">
                <a:solidFill>
                  <a:schemeClr val="tx2"/>
                </a:solidFill>
                <a:cs typeface="Arial" pitchFamily="34" charset="0"/>
              </a:rPr>
              <a:t>Optional Path</a:t>
            </a:r>
          </a:p>
          <a:p>
            <a:pPr eaLnBrk="1" hangingPunct="1"/>
            <a:r>
              <a:rPr lang="en-US" altLang="en-US" sz="1200" dirty="0">
                <a:solidFill>
                  <a:schemeClr val="tx2"/>
                </a:solidFill>
                <a:cs typeface="Arial" pitchFamily="34" charset="0"/>
              </a:rPr>
              <a:t> for  Retail</a:t>
            </a:r>
          </a:p>
          <a:p>
            <a:pPr eaLnBrk="1" hangingPunct="1"/>
            <a:r>
              <a:rPr lang="en-US" altLang="en-US" sz="1200" dirty="0">
                <a:solidFill>
                  <a:schemeClr val="tx2"/>
                </a:solidFill>
                <a:cs typeface="Arial" pitchFamily="34" charset="0"/>
              </a:rPr>
              <a:t>Electric</a:t>
            </a:r>
          </a:p>
          <a:p>
            <a:pPr eaLnBrk="1" hangingPunct="1"/>
            <a:r>
              <a:rPr lang="en-US" altLang="en-US" sz="1200" dirty="0">
                <a:solidFill>
                  <a:schemeClr val="tx2"/>
                </a:solidFill>
                <a:cs typeface="Arial" pitchFamily="34" charset="0"/>
              </a:rPr>
              <a:t>Provider</a:t>
            </a:r>
          </a:p>
          <a:p>
            <a:pPr eaLnBrk="1" hangingPunct="1"/>
            <a:r>
              <a:rPr lang="en-US" altLang="en-US" sz="1200" dirty="0">
                <a:solidFill>
                  <a:schemeClr val="tx2"/>
                </a:solidFill>
                <a:cs typeface="Arial" pitchFamily="34" charset="0"/>
              </a:rPr>
              <a:t>HAN Services</a:t>
            </a:r>
            <a:r>
              <a:rPr lang="en-US" altLang="en-US" sz="1200" dirty="0">
                <a:cs typeface="Arial" pitchFamily="34" charset="0"/>
              </a:rPr>
              <a:t> </a:t>
            </a:r>
          </a:p>
        </p:txBody>
      </p:sp>
      <p:sp>
        <p:nvSpPr>
          <p:cNvPr id="29" name="Text Box 25"/>
          <p:cNvSpPr txBox="1">
            <a:spLocks noChangeArrowheads="1"/>
          </p:cNvSpPr>
          <p:nvPr/>
        </p:nvSpPr>
        <p:spPr bwMode="auto">
          <a:xfrm>
            <a:off x="4681538" y="4691063"/>
            <a:ext cx="2895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eaLnBrk="1" hangingPunct="1"/>
            <a:r>
              <a:rPr lang="en-US" altLang="en-US" sz="1200">
                <a:cs typeface="Arial" pitchFamily="34" charset="0"/>
              </a:rPr>
              <a:t>Historic Daily 15 Minute VEE Meter Data and limited Meter / </a:t>
            </a:r>
            <a:r>
              <a:rPr lang="en-US" altLang="en-US" sz="1200">
                <a:solidFill>
                  <a:schemeClr val="tx2"/>
                </a:solidFill>
                <a:cs typeface="Arial" pitchFamily="34" charset="0"/>
              </a:rPr>
              <a:t>HAN Services</a:t>
            </a:r>
          </a:p>
        </p:txBody>
      </p:sp>
      <p:sp>
        <p:nvSpPr>
          <p:cNvPr id="30" name="Text Box 26"/>
          <p:cNvSpPr txBox="1">
            <a:spLocks noChangeArrowheads="1"/>
          </p:cNvSpPr>
          <p:nvPr/>
        </p:nvSpPr>
        <p:spPr bwMode="auto">
          <a:xfrm>
            <a:off x="3767138" y="4233863"/>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l" eaLnBrk="1" hangingPunct="1"/>
            <a:r>
              <a:rPr lang="en-US" altLang="en-US" sz="1200">
                <a:solidFill>
                  <a:schemeClr val="tx2"/>
                </a:solidFill>
                <a:cs typeface="Arial" pitchFamily="34" charset="0"/>
              </a:rPr>
              <a:t>Meter / HAN Services (thru Oncor system)</a:t>
            </a:r>
            <a:r>
              <a:rPr lang="en-US" altLang="en-US" sz="1200">
                <a:cs typeface="Arial" pitchFamily="34" charset="0"/>
              </a:rPr>
              <a:t> and Daily 15 Minute VEE Meter Data</a:t>
            </a:r>
          </a:p>
        </p:txBody>
      </p:sp>
      <p:sp>
        <p:nvSpPr>
          <p:cNvPr id="31" name="Text Box 27"/>
          <p:cNvSpPr txBox="1">
            <a:spLocks noChangeArrowheads="1"/>
          </p:cNvSpPr>
          <p:nvPr/>
        </p:nvSpPr>
        <p:spPr bwMode="auto">
          <a:xfrm>
            <a:off x="1035050" y="6192838"/>
            <a:ext cx="26781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r>
              <a:rPr lang="en-US" altLang="en-US" sz="1200">
                <a:cs typeface="Arial" pitchFamily="34" charset="0"/>
              </a:rPr>
              <a:t>Daily and 15 Minute Meter Data</a:t>
            </a:r>
          </a:p>
        </p:txBody>
      </p:sp>
      <p:cxnSp>
        <p:nvCxnSpPr>
          <p:cNvPr id="32" name="AutoShape 29"/>
          <p:cNvCxnSpPr>
            <a:cxnSpLocks noChangeShapeType="1"/>
          </p:cNvCxnSpPr>
          <p:nvPr/>
        </p:nvCxnSpPr>
        <p:spPr bwMode="auto">
          <a:xfrm rot="10800000" flipH="1" flipV="1">
            <a:off x="1252347" y="3408172"/>
            <a:ext cx="6710363" cy="1958975"/>
          </a:xfrm>
          <a:prstGeom prst="bentConnector4">
            <a:avLst>
              <a:gd name="adj1" fmla="val -5224"/>
              <a:gd name="adj2" fmla="val 157130"/>
            </a:avLst>
          </a:prstGeom>
          <a:noFill/>
          <a:ln w="63500">
            <a:solidFill>
              <a:srgbClr val="008000"/>
            </a:solidFill>
            <a:miter lim="800000"/>
            <a:headEnd type="triangle" w="med" len="med"/>
            <a:tailEnd type="triangle" w="med" len="med"/>
          </a:ln>
          <a:effectLst/>
          <a:scene3d>
            <a:camera prst="orthographicFront"/>
            <a:lightRig rig="threePt" dir="t"/>
          </a:scene3d>
          <a:sp3d>
            <a:bevelT/>
          </a:sp3d>
        </p:spPr>
      </p:cxnSp>
      <p:sp>
        <p:nvSpPr>
          <p:cNvPr id="33" name="Rectangle 6"/>
          <p:cNvSpPr txBox="1">
            <a:spLocks noGrp="1" noChangeArrowheads="1"/>
          </p:cNvSpPr>
          <p:nvPr/>
        </p:nvSpPr>
        <p:spPr bwMode="auto">
          <a:xfrm>
            <a:off x="7543800" y="6731000"/>
            <a:ext cx="2133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fld id="{88F8DB7B-544F-4E67-A700-6E9507B7F73E}" type="slidenum">
              <a:rPr lang="en-US" altLang="en-US" sz="800">
                <a:cs typeface="Arial" pitchFamily="34" charset="0"/>
              </a:rPr>
              <a:pPr algn="r" eaLnBrk="1" hangingPunct="1"/>
              <a:t>59</a:t>
            </a:fld>
            <a:endParaRPr lang="en-US" altLang="en-US" sz="800">
              <a:cs typeface="Arial" pitchFamily="34" charset="0"/>
            </a:endParaRPr>
          </a:p>
        </p:txBody>
      </p:sp>
      <p:sp>
        <p:nvSpPr>
          <p:cNvPr id="34" name="Text Box 32"/>
          <p:cNvSpPr txBox="1">
            <a:spLocks noChangeArrowheads="1"/>
          </p:cNvSpPr>
          <p:nvPr/>
        </p:nvSpPr>
        <p:spPr bwMode="auto">
          <a:xfrm>
            <a:off x="2743200" y="3424238"/>
            <a:ext cx="1784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l" eaLnBrk="1" hangingPunct="1"/>
            <a:r>
              <a:rPr lang="en-US" altLang="en-US" sz="1200">
                <a:solidFill>
                  <a:schemeClr val="tx2"/>
                </a:solidFill>
              </a:rPr>
              <a:t>Market Transactions</a:t>
            </a:r>
          </a:p>
          <a:p>
            <a:pPr algn="l" eaLnBrk="1" hangingPunct="1"/>
            <a:endParaRPr lang="en-US" altLang="en-US" sz="1200">
              <a:solidFill>
                <a:schemeClr val="tx2"/>
              </a:solidFill>
            </a:endParaRPr>
          </a:p>
        </p:txBody>
      </p:sp>
      <p:sp>
        <p:nvSpPr>
          <p:cNvPr id="35" name="Text Box 33"/>
          <p:cNvSpPr txBox="1">
            <a:spLocks noChangeArrowheads="1"/>
          </p:cNvSpPr>
          <p:nvPr/>
        </p:nvSpPr>
        <p:spPr bwMode="auto">
          <a:xfrm>
            <a:off x="4638675" y="6218238"/>
            <a:ext cx="19446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l" eaLnBrk="1" hangingPunct="1"/>
            <a:r>
              <a:rPr lang="en-US" altLang="en-US" sz="1200">
                <a:solidFill>
                  <a:schemeClr val="tx2"/>
                </a:solidFill>
              </a:rPr>
              <a:t>Perform HAN Transactions</a:t>
            </a:r>
          </a:p>
        </p:txBody>
      </p:sp>
    </p:spTree>
    <p:extLst>
      <p:ext uri="{BB962C8B-B14F-4D97-AF65-F5344CB8AC3E}">
        <p14:creationId xmlns:p14="http://schemas.microsoft.com/office/powerpoint/2010/main" val="2640806175"/>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533400"/>
            <a:ext cx="7391400" cy="2209799"/>
          </a:xfrm>
          <a:ln>
            <a:noFill/>
          </a:ln>
        </p:spPr>
        <p:txBody>
          <a:bodyPr>
            <a:noAutofit/>
          </a:bodyPr>
          <a:lstStyle/>
          <a:p>
            <a:r>
              <a:rPr lang="en-US" sz="4400" b="1" dirty="0" smtClean="0"/>
              <a:t>Texas Competitive </a:t>
            </a:r>
            <a:br>
              <a:rPr lang="en-US" sz="4400" b="1" dirty="0" smtClean="0"/>
            </a:br>
            <a:r>
              <a:rPr lang="en-US" sz="4400" b="1" dirty="0" smtClean="0"/>
              <a:t>Market &amp; Governance</a:t>
            </a:r>
            <a:endParaRPr lang="en-US" sz="4400" b="1" dirty="0"/>
          </a:p>
        </p:txBody>
      </p:sp>
      <p:sp>
        <p:nvSpPr>
          <p:cNvPr id="3" name="Subtitle 2"/>
          <p:cNvSpPr>
            <a:spLocks noGrp="1"/>
          </p:cNvSpPr>
          <p:nvPr>
            <p:ph type="subTitle" idx="1"/>
          </p:nvPr>
        </p:nvSpPr>
        <p:spPr>
          <a:xfrm>
            <a:off x="1828800" y="2819400"/>
            <a:ext cx="7157987" cy="2590800"/>
          </a:xfrm>
          <a:ln>
            <a:noFill/>
          </a:ln>
        </p:spPr>
        <p:txBody>
          <a:bodyPr>
            <a:normAutofit/>
          </a:bodyPr>
          <a:lstStyle/>
          <a:p>
            <a:pPr algn="l"/>
            <a:r>
              <a:rPr lang="en-US" sz="2800" dirty="0" smtClean="0">
                <a:solidFill>
                  <a:schemeClr val="tx1"/>
                </a:solidFill>
              </a:rPr>
              <a:t>Esther Kent – </a:t>
            </a:r>
            <a:r>
              <a:rPr lang="en-US" sz="2800" dirty="0" err="1" smtClean="0">
                <a:solidFill>
                  <a:schemeClr val="tx1"/>
                </a:solidFill>
              </a:rPr>
              <a:t>CenterPoint</a:t>
            </a:r>
            <a:r>
              <a:rPr lang="en-US" sz="2800" dirty="0" smtClean="0">
                <a:solidFill>
                  <a:schemeClr val="tx1"/>
                </a:solidFill>
              </a:rPr>
              <a:t> Energy</a:t>
            </a:r>
          </a:p>
          <a:p>
            <a:pPr algn="l"/>
            <a:r>
              <a:rPr lang="en-US" sz="2800" dirty="0" smtClean="0">
                <a:solidFill>
                  <a:schemeClr val="tx1"/>
                </a:solidFill>
              </a:rPr>
              <a:t>John Schatz – TXU Energy</a:t>
            </a:r>
          </a:p>
          <a:p>
            <a:pPr algn="l"/>
            <a:endParaRPr lang="en-US" sz="2800" dirty="0" smtClean="0">
              <a:solidFill>
                <a:schemeClr val="tx1"/>
              </a:solidFill>
            </a:endParaRPr>
          </a:p>
          <a:p>
            <a:pPr algn="l"/>
            <a:r>
              <a:rPr lang="en-US" sz="2800" dirty="0" smtClean="0">
                <a:solidFill>
                  <a:schemeClr val="tx1"/>
                </a:solidFill>
              </a:rPr>
              <a:t>July 23, 2015</a:t>
            </a:r>
            <a:endParaRPr lang="en-US" sz="2800" dirty="0">
              <a:solidFill>
                <a:schemeClr val="tx1"/>
              </a:solidFill>
            </a:endParaRPr>
          </a:p>
        </p:txBody>
      </p:sp>
    </p:spTree>
    <p:extLst>
      <p:ext uri="{BB962C8B-B14F-4D97-AF65-F5344CB8AC3E}">
        <p14:creationId xmlns:p14="http://schemas.microsoft.com/office/powerpoint/2010/main" val="838477263"/>
      </p:ext>
    </p:extLst>
  </p:cSld>
  <p:clrMapOvr>
    <a:masterClrMapping/>
  </p:clrMapOvr>
  <p:transition spd="med">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1834236"/>
            <a:ext cx="21336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Data Custodian</a:t>
            </a:r>
            <a:endParaRPr lang="en-US" dirty="0"/>
          </a:p>
        </p:txBody>
      </p:sp>
      <p:sp>
        <p:nvSpPr>
          <p:cNvPr id="5" name="Rectangle 4"/>
          <p:cNvSpPr/>
          <p:nvPr/>
        </p:nvSpPr>
        <p:spPr>
          <a:xfrm>
            <a:off x="6400800" y="1834236"/>
            <a:ext cx="21336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Third Party</a:t>
            </a:r>
            <a:endParaRPr lang="en-US" dirty="0"/>
          </a:p>
        </p:txBody>
      </p:sp>
      <p:sp>
        <p:nvSpPr>
          <p:cNvPr id="6" name="Rounded Rectangle 5"/>
          <p:cNvSpPr/>
          <p:nvPr/>
        </p:nvSpPr>
        <p:spPr>
          <a:xfrm>
            <a:off x="2324100" y="2291436"/>
            <a:ext cx="1143000" cy="83140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000" dirty="0" smtClean="0"/>
              <a:t>Web Service Provider</a:t>
            </a:r>
            <a:endParaRPr lang="en-US" sz="2000" dirty="0"/>
          </a:p>
        </p:txBody>
      </p:sp>
      <p:sp>
        <p:nvSpPr>
          <p:cNvPr id="7" name="Rounded Rectangle 6"/>
          <p:cNvSpPr/>
          <p:nvPr/>
        </p:nvSpPr>
        <p:spPr>
          <a:xfrm>
            <a:off x="6896100" y="2291436"/>
            <a:ext cx="1143000" cy="83140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600" dirty="0" smtClean="0"/>
              <a:t>Web Service Consumer</a:t>
            </a:r>
            <a:endParaRPr lang="en-US" sz="1600" dirty="0"/>
          </a:p>
        </p:txBody>
      </p:sp>
      <p:sp>
        <p:nvSpPr>
          <p:cNvPr id="8" name="Rectangle 7"/>
          <p:cNvSpPr/>
          <p:nvPr/>
        </p:nvSpPr>
        <p:spPr>
          <a:xfrm>
            <a:off x="4114800" y="4653636"/>
            <a:ext cx="21336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000" dirty="0" smtClean="0"/>
              <a:t>Retail Customer</a:t>
            </a:r>
            <a:endParaRPr lang="en-US" sz="2000" dirty="0"/>
          </a:p>
        </p:txBody>
      </p:sp>
      <p:sp>
        <p:nvSpPr>
          <p:cNvPr id="9" name="Rounded Rectangle 8"/>
          <p:cNvSpPr/>
          <p:nvPr/>
        </p:nvSpPr>
        <p:spPr>
          <a:xfrm>
            <a:off x="2324100" y="3282036"/>
            <a:ext cx="1143000" cy="685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Web Portal</a:t>
            </a:r>
            <a:endParaRPr lang="en-US" dirty="0"/>
          </a:p>
        </p:txBody>
      </p:sp>
      <p:sp>
        <p:nvSpPr>
          <p:cNvPr id="10" name="Rounded Rectangle 9"/>
          <p:cNvSpPr/>
          <p:nvPr/>
        </p:nvSpPr>
        <p:spPr>
          <a:xfrm>
            <a:off x="6896100" y="3308413"/>
            <a:ext cx="1143000" cy="685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Web Portal</a:t>
            </a:r>
            <a:endParaRPr lang="en-US" dirty="0"/>
          </a:p>
        </p:txBody>
      </p:sp>
      <p:sp>
        <p:nvSpPr>
          <p:cNvPr id="11" name="Rounded Rectangle 10"/>
          <p:cNvSpPr/>
          <p:nvPr/>
        </p:nvSpPr>
        <p:spPr>
          <a:xfrm>
            <a:off x="4610100" y="4882236"/>
            <a:ext cx="1143000" cy="685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000" dirty="0" smtClean="0"/>
              <a:t>User (Browser)</a:t>
            </a:r>
            <a:endParaRPr lang="en-US" sz="2000" dirty="0"/>
          </a:p>
        </p:txBody>
      </p:sp>
      <p:cxnSp>
        <p:nvCxnSpPr>
          <p:cNvPr id="12" name="Elbow Connector 11"/>
          <p:cNvCxnSpPr>
            <a:stCxn id="9" idx="2"/>
            <a:endCxn id="11" idx="1"/>
          </p:cNvCxnSpPr>
          <p:nvPr/>
        </p:nvCxnSpPr>
        <p:spPr>
          <a:xfrm rot="16200000" flipH="1">
            <a:off x="3124200" y="3739236"/>
            <a:ext cx="1257300" cy="1714500"/>
          </a:xfrm>
          <a:prstGeom prst="bentConnector2">
            <a:avLst/>
          </a:prstGeom>
          <a:ln>
            <a:solidFill>
              <a:srgbClr val="FF0000"/>
            </a:solidFill>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3467100" y="2819400"/>
            <a:ext cx="3429000" cy="0"/>
          </a:xfrm>
          <a:prstGeom prst="straightConnector1">
            <a:avLst/>
          </a:prstGeom>
          <a:ln>
            <a:solidFill>
              <a:srgbClr val="FFFF0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a:off x="3467100" y="3048000"/>
            <a:ext cx="3429000" cy="0"/>
          </a:xfrm>
          <a:prstGeom prst="straightConnector1">
            <a:avLst/>
          </a:prstGeom>
          <a:ln>
            <a:solidFill>
              <a:srgbClr val="0070C0"/>
            </a:solidFill>
            <a:prstDash val="dash"/>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stCxn id="9" idx="3"/>
            <a:endCxn id="11" idx="0"/>
          </p:cNvCxnSpPr>
          <p:nvPr/>
        </p:nvCxnSpPr>
        <p:spPr>
          <a:xfrm>
            <a:off x="3467100" y="3624936"/>
            <a:ext cx="1714500" cy="1257300"/>
          </a:xfrm>
          <a:prstGeom prst="straightConnector1">
            <a:avLst/>
          </a:prstGeom>
          <a:ln>
            <a:solidFill>
              <a:srgbClr val="0070C0"/>
            </a:solidFill>
            <a:prstDash val="dash"/>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10" idx="1"/>
            <a:endCxn id="11" idx="0"/>
          </p:cNvCxnSpPr>
          <p:nvPr/>
        </p:nvCxnSpPr>
        <p:spPr>
          <a:xfrm flipH="1">
            <a:off x="5181600" y="3651313"/>
            <a:ext cx="1714500" cy="1230923"/>
          </a:xfrm>
          <a:prstGeom prst="straightConnector1">
            <a:avLst/>
          </a:prstGeom>
          <a:ln>
            <a:solidFill>
              <a:srgbClr val="0070C0"/>
            </a:solidFill>
            <a:prstDash val="dash"/>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17" name="TextBox 27"/>
          <p:cNvSpPr txBox="1"/>
          <p:nvPr/>
        </p:nvSpPr>
        <p:spPr>
          <a:xfrm>
            <a:off x="4441676" y="3338155"/>
            <a:ext cx="1597173" cy="58477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dirty="0" smtClean="0"/>
              <a:t>One-time Authorization</a:t>
            </a:r>
            <a:endParaRPr lang="en-US" sz="1600" dirty="0"/>
          </a:p>
        </p:txBody>
      </p:sp>
      <p:sp>
        <p:nvSpPr>
          <p:cNvPr id="18" name="TextBox 28"/>
          <p:cNvSpPr txBox="1"/>
          <p:nvPr/>
        </p:nvSpPr>
        <p:spPr>
          <a:xfrm>
            <a:off x="4076137" y="2450068"/>
            <a:ext cx="1987916" cy="338554"/>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t>Automated Transfer</a:t>
            </a:r>
            <a:endParaRPr lang="en-US" sz="1600" dirty="0"/>
          </a:p>
        </p:txBody>
      </p:sp>
      <p:cxnSp>
        <p:nvCxnSpPr>
          <p:cNvPr id="19" name="Straight Connector 18"/>
          <p:cNvCxnSpPr/>
          <p:nvPr/>
        </p:nvCxnSpPr>
        <p:spPr>
          <a:xfrm flipH="1">
            <a:off x="4191000" y="3967836"/>
            <a:ext cx="250676" cy="152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43600" y="3967836"/>
            <a:ext cx="228600" cy="1524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240263" y="3015336"/>
            <a:ext cx="0" cy="41910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76166" y="2432964"/>
            <a:ext cx="3429000" cy="0"/>
          </a:xfrm>
          <a:prstGeom prst="straightConnector1">
            <a:avLst/>
          </a:prstGeom>
          <a:ln>
            <a:solidFill>
              <a:srgbClr val="66FF99"/>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3" name="TextBox 28"/>
          <p:cNvSpPr txBox="1"/>
          <p:nvPr/>
        </p:nvSpPr>
        <p:spPr>
          <a:xfrm>
            <a:off x="3933366" y="2063632"/>
            <a:ext cx="2339102" cy="338554"/>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smtClean="0"/>
              <a:t>Third Party Registration</a:t>
            </a:r>
            <a:endParaRPr lang="en-US" sz="1600" dirty="0"/>
          </a:p>
        </p:txBody>
      </p:sp>
      <p:pic>
        <p:nvPicPr>
          <p:cNvPr id="24" name="Picture 2" descr="C:\_Project\NIST\NISTGreenButton\Work\GreenButton\Artwork\GreenButtonIcons\official\connect2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332" y="1219200"/>
            <a:ext cx="1781634" cy="9047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_Project\NIST\NISTGreenButton\Work\GreenButton\Artwork\GreenButtonIcons\official\download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932" y="5181600"/>
            <a:ext cx="1781634" cy="8281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76200"/>
            <a:ext cx="7696200" cy="830997"/>
          </a:xfrm>
          <a:prstGeom prst="rect">
            <a:avLst/>
          </a:prstGeom>
          <a:noFill/>
        </p:spPr>
        <p:txBody>
          <a:bodyPr wrap="square" rtlCol="0">
            <a:spAutoFit/>
          </a:bodyPr>
          <a:lstStyle/>
          <a:p>
            <a:r>
              <a:rPr lang="en-US" sz="2800" b="1" dirty="0" smtClean="0"/>
              <a:t>Green Button Model</a:t>
            </a:r>
          </a:p>
          <a:p>
            <a:r>
              <a:rPr lang="en-US" sz="2000" b="1" dirty="0" smtClean="0"/>
              <a:t>(Download My Data &amp; Connect My Data</a:t>
            </a:r>
            <a:r>
              <a:rPr lang="en-US" sz="2000" b="1" dirty="0" smtClean="0">
                <a:solidFill>
                  <a:schemeClr val="accent2"/>
                </a:solidFill>
              </a:rPr>
              <a:t>)</a:t>
            </a:r>
            <a:endParaRPr lang="en-US" sz="2000" b="1" dirty="0">
              <a:solidFill>
                <a:schemeClr val="accent2"/>
              </a:solidFill>
            </a:endParaRPr>
          </a:p>
        </p:txBody>
      </p:sp>
    </p:spTree>
    <p:extLst>
      <p:ext uri="{BB962C8B-B14F-4D97-AF65-F5344CB8AC3E}">
        <p14:creationId xmlns:p14="http://schemas.microsoft.com/office/powerpoint/2010/main" val="71910415"/>
      </p:ext>
    </p:extLst>
  </p:cSld>
  <p:clrMapOvr>
    <a:masterClrMapping/>
  </p:clrMapOvr>
  <p:transition spd="med">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152400" y="2828647"/>
            <a:ext cx="1143000" cy="1790700"/>
            <a:chOff x="152400" y="2243547"/>
            <a:chExt cx="1143000" cy="1790700"/>
          </a:xfrm>
        </p:grpSpPr>
        <p:sp>
          <p:nvSpPr>
            <p:cNvPr id="26" name="Rectangle 25"/>
            <p:cNvSpPr/>
            <p:nvPr/>
          </p:nvSpPr>
          <p:spPr>
            <a:xfrm>
              <a:off x="152400" y="2243547"/>
              <a:ext cx="1143000" cy="17907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smtClean="0">
                  <a:solidFill>
                    <a:schemeClr val="bg1"/>
                  </a:solidFill>
                </a:rPr>
                <a:t>Data Custodian</a:t>
              </a:r>
            </a:p>
            <a:p>
              <a:pPr algn="ctr"/>
              <a:r>
                <a:rPr lang="en-US" sz="1000" b="1" dirty="0" smtClean="0">
                  <a:solidFill>
                    <a:schemeClr val="bg1"/>
                  </a:solidFill>
                </a:rPr>
                <a:t>(TDSPs - 4)</a:t>
              </a:r>
              <a:endParaRPr lang="en-US" sz="1000" b="1" dirty="0">
                <a:solidFill>
                  <a:schemeClr val="bg1"/>
                </a:solidFill>
              </a:endParaRPr>
            </a:p>
          </p:txBody>
        </p:sp>
        <p:sp>
          <p:nvSpPr>
            <p:cNvPr id="27" name="Rounded Rectangle 26"/>
            <p:cNvSpPr/>
            <p:nvPr/>
          </p:nvSpPr>
          <p:spPr>
            <a:xfrm>
              <a:off x="330201" y="2640781"/>
              <a:ext cx="760053" cy="63025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smtClean="0"/>
                <a:t>Web Service Provider</a:t>
              </a:r>
              <a:endParaRPr lang="en-US" sz="1000" b="1" dirty="0"/>
            </a:p>
          </p:txBody>
        </p:sp>
        <p:sp>
          <p:nvSpPr>
            <p:cNvPr id="28" name="Rounded Rectangle 27"/>
            <p:cNvSpPr/>
            <p:nvPr/>
          </p:nvSpPr>
          <p:spPr>
            <a:xfrm>
              <a:off x="330201" y="3391720"/>
              <a:ext cx="760053" cy="51988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smtClean="0"/>
                <a:t>Web Portal</a:t>
              </a:r>
              <a:endParaRPr lang="en-US" sz="1000" b="1" dirty="0"/>
            </a:p>
          </p:txBody>
        </p:sp>
      </p:grpSp>
      <p:grpSp>
        <p:nvGrpSpPr>
          <p:cNvPr id="31" name="Group 30"/>
          <p:cNvGrpSpPr/>
          <p:nvPr/>
        </p:nvGrpSpPr>
        <p:grpSpPr>
          <a:xfrm>
            <a:off x="7171870" y="1042300"/>
            <a:ext cx="1676400" cy="1786347"/>
            <a:chOff x="7171870" y="893836"/>
            <a:chExt cx="1676400" cy="1786347"/>
          </a:xfrm>
        </p:grpSpPr>
        <p:sp>
          <p:nvSpPr>
            <p:cNvPr id="35" name="Rectangle 34"/>
            <p:cNvSpPr/>
            <p:nvPr/>
          </p:nvSpPr>
          <p:spPr>
            <a:xfrm>
              <a:off x="7171870" y="893836"/>
              <a:ext cx="1676400" cy="178634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smtClean="0">
                  <a:solidFill>
                    <a:schemeClr val="bg1"/>
                  </a:solidFill>
                </a:rPr>
                <a:t>Third Party</a:t>
              </a:r>
            </a:p>
            <a:p>
              <a:pPr algn="ctr"/>
              <a:r>
                <a:rPr lang="en-US" sz="1000" b="1" dirty="0" smtClean="0">
                  <a:solidFill>
                    <a:schemeClr val="bg1"/>
                  </a:solidFill>
                </a:rPr>
                <a:t>(Count - ???)</a:t>
              </a:r>
              <a:endParaRPr lang="en-US" sz="1000" b="1" dirty="0">
                <a:solidFill>
                  <a:schemeClr val="bg1"/>
                </a:solidFill>
              </a:endParaRPr>
            </a:p>
          </p:txBody>
        </p:sp>
        <p:sp>
          <p:nvSpPr>
            <p:cNvPr id="36" name="Rounded Rectangle 35"/>
            <p:cNvSpPr/>
            <p:nvPr/>
          </p:nvSpPr>
          <p:spPr>
            <a:xfrm>
              <a:off x="7561034" y="1276276"/>
              <a:ext cx="898071" cy="62872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Web Service Consumer</a:t>
              </a:r>
              <a:endParaRPr lang="en-US" sz="1100" b="1" dirty="0"/>
            </a:p>
          </p:txBody>
        </p:sp>
        <p:sp>
          <p:nvSpPr>
            <p:cNvPr id="37" name="Rounded Rectangle 36"/>
            <p:cNvSpPr/>
            <p:nvPr/>
          </p:nvSpPr>
          <p:spPr>
            <a:xfrm>
              <a:off x="7561034" y="2008641"/>
              <a:ext cx="898071" cy="5186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Web Portal</a:t>
              </a:r>
              <a:endParaRPr lang="en-US" sz="1100" b="1" dirty="0"/>
            </a:p>
          </p:txBody>
        </p:sp>
      </p:grpSp>
      <p:grpSp>
        <p:nvGrpSpPr>
          <p:cNvPr id="53" name="Group 52"/>
          <p:cNvGrpSpPr/>
          <p:nvPr/>
        </p:nvGrpSpPr>
        <p:grpSpPr>
          <a:xfrm>
            <a:off x="2362200" y="2828647"/>
            <a:ext cx="1143000" cy="1790700"/>
            <a:chOff x="1981200" y="2243547"/>
            <a:chExt cx="1143000" cy="1790700"/>
          </a:xfrm>
        </p:grpSpPr>
        <p:sp>
          <p:nvSpPr>
            <p:cNvPr id="39" name="Rectangle 38"/>
            <p:cNvSpPr/>
            <p:nvPr/>
          </p:nvSpPr>
          <p:spPr>
            <a:xfrm>
              <a:off x="1981200" y="2243547"/>
              <a:ext cx="1143000" cy="17907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smtClean="0">
                  <a:solidFill>
                    <a:schemeClr val="bg1"/>
                  </a:solidFill>
                </a:rPr>
                <a:t>Data Custodian</a:t>
              </a:r>
            </a:p>
            <a:p>
              <a:pPr algn="ctr"/>
              <a:r>
                <a:rPr lang="en-US" sz="1000" b="1" dirty="0" smtClean="0">
                  <a:solidFill>
                    <a:schemeClr val="bg1"/>
                  </a:solidFill>
                </a:rPr>
                <a:t>(SMT)</a:t>
              </a:r>
              <a:endParaRPr lang="en-US" sz="1000" b="1" dirty="0">
                <a:solidFill>
                  <a:schemeClr val="bg1"/>
                </a:solidFill>
              </a:endParaRPr>
            </a:p>
          </p:txBody>
        </p:sp>
        <p:sp>
          <p:nvSpPr>
            <p:cNvPr id="40" name="Rounded Rectangle 39"/>
            <p:cNvSpPr/>
            <p:nvPr/>
          </p:nvSpPr>
          <p:spPr>
            <a:xfrm>
              <a:off x="2118423" y="2649793"/>
              <a:ext cx="836443" cy="63025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Web Service Provider</a:t>
              </a:r>
              <a:endParaRPr lang="en-US" sz="1100" b="1" dirty="0"/>
            </a:p>
          </p:txBody>
        </p:sp>
        <p:sp>
          <p:nvSpPr>
            <p:cNvPr id="41" name="Rounded Rectangle 40"/>
            <p:cNvSpPr/>
            <p:nvPr/>
          </p:nvSpPr>
          <p:spPr>
            <a:xfrm>
              <a:off x="2118423" y="3400732"/>
              <a:ext cx="836443" cy="51988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Web Portal</a:t>
              </a:r>
              <a:endParaRPr lang="en-US" sz="1100" b="1" dirty="0"/>
            </a:p>
          </p:txBody>
        </p:sp>
      </p:grpSp>
      <p:grpSp>
        <p:nvGrpSpPr>
          <p:cNvPr id="55" name="Group 54"/>
          <p:cNvGrpSpPr/>
          <p:nvPr/>
        </p:nvGrpSpPr>
        <p:grpSpPr>
          <a:xfrm>
            <a:off x="4876800" y="2828647"/>
            <a:ext cx="1143000" cy="1790700"/>
            <a:chOff x="152400" y="4095460"/>
            <a:chExt cx="1143000" cy="1790700"/>
          </a:xfrm>
        </p:grpSpPr>
        <p:sp>
          <p:nvSpPr>
            <p:cNvPr id="43" name="Rectangle 42"/>
            <p:cNvSpPr/>
            <p:nvPr/>
          </p:nvSpPr>
          <p:spPr>
            <a:xfrm>
              <a:off x="152400" y="4095460"/>
              <a:ext cx="1143000" cy="17907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smtClean="0">
                  <a:solidFill>
                    <a:schemeClr val="bg1"/>
                  </a:solidFill>
                </a:rPr>
                <a:t>Data Custodian</a:t>
              </a:r>
            </a:p>
            <a:p>
              <a:pPr algn="ctr"/>
              <a:r>
                <a:rPr lang="en-US" sz="1000" b="1" dirty="0" smtClean="0">
                  <a:solidFill>
                    <a:schemeClr val="bg1"/>
                  </a:solidFill>
                </a:rPr>
                <a:t>(REPs – 100+)</a:t>
              </a:r>
              <a:endParaRPr lang="en-US" sz="1000" b="1" dirty="0">
                <a:solidFill>
                  <a:schemeClr val="bg1"/>
                </a:solidFill>
              </a:endParaRPr>
            </a:p>
          </p:txBody>
        </p:sp>
        <p:sp>
          <p:nvSpPr>
            <p:cNvPr id="44" name="Rounded Rectangle 43"/>
            <p:cNvSpPr/>
            <p:nvPr/>
          </p:nvSpPr>
          <p:spPr>
            <a:xfrm>
              <a:off x="323550" y="4492691"/>
              <a:ext cx="796839" cy="63025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Web Service Provider</a:t>
              </a:r>
              <a:endParaRPr lang="en-US" sz="1100" b="1" dirty="0"/>
            </a:p>
          </p:txBody>
        </p:sp>
        <p:sp>
          <p:nvSpPr>
            <p:cNvPr id="45" name="Rounded Rectangle 44"/>
            <p:cNvSpPr/>
            <p:nvPr/>
          </p:nvSpPr>
          <p:spPr>
            <a:xfrm>
              <a:off x="323550" y="5243630"/>
              <a:ext cx="796839" cy="51988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Web Portal</a:t>
              </a:r>
              <a:endParaRPr lang="en-US" sz="1100" b="1" dirty="0"/>
            </a:p>
          </p:txBody>
        </p:sp>
      </p:grpSp>
      <p:grpSp>
        <p:nvGrpSpPr>
          <p:cNvPr id="48" name="Group 47"/>
          <p:cNvGrpSpPr/>
          <p:nvPr/>
        </p:nvGrpSpPr>
        <p:grpSpPr>
          <a:xfrm>
            <a:off x="7171870" y="5494556"/>
            <a:ext cx="1418766" cy="982446"/>
            <a:chOff x="3610434" y="4653636"/>
            <a:chExt cx="2133600" cy="1524000"/>
          </a:xfrm>
        </p:grpSpPr>
        <p:sp>
          <p:nvSpPr>
            <p:cNvPr id="46" name="Rectangle 45"/>
            <p:cNvSpPr/>
            <p:nvPr/>
          </p:nvSpPr>
          <p:spPr>
            <a:xfrm>
              <a:off x="3610434" y="4653636"/>
              <a:ext cx="2133600" cy="1524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solidFill>
                    <a:schemeClr val="bg1"/>
                  </a:solidFill>
                </a:rPr>
                <a:t>Retail Customer</a:t>
              </a:r>
              <a:endParaRPr lang="en-US" sz="1100" b="1" dirty="0">
                <a:solidFill>
                  <a:schemeClr val="bg1"/>
                </a:solidFill>
              </a:endParaRPr>
            </a:p>
          </p:txBody>
        </p:sp>
        <p:sp>
          <p:nvSpPr>
            <p:cNvPr id="47" name="Rounded Rectangle 46"/>
            <p:cNvSpPr/>
            <p:nvPr/>
          </p:nvSpPr>
          <p:spPr>
            <a:xfrm>
              <a:off x="4105734" y="4882236"/>
              <a:ext cx="1143000"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User (Browser)</a:t>
              </a:r>
              <a:endParaRPr lang="en-US" sz="1100" b="1" dirty="0"/>
            </a:p>
          </p:txBody>
        </p:sp>
      </p:grpSp>
      <p:cxnSp>
        <p:nvCxnSpPr>
          <p:cNvPr id="57" name="Straight Arrow Connector 56"/>
          <p:cNvCxnSpPr/>
          <p:nvPr/>
        </p:nvCxnSpPr>
        <p:spPr>
          <a:xfrm>
            <a:off x="1295400" y="3276600"/>
            <a:ext cx="1066800" cy="0"/>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303868" y="2514600"/>
            <a:ext cx="1066799" cy="707886"/>
          </a:xfrm>
          <a:prstGeom prst="rect">
            <a:avLst/>
          </a:prstGeom>
          <a:noFill/>
        </p:spPr>
        <p:txBody>
          <a:bodyPr wrap="square" rtlCol="0">
            <a:spAutoFit/>
          </a:bodyPr>
          <a:lstStyle/>
          <a:p>
            <a:pPr algn="ctr"/>
            <a:r>
              <a:rPr lang="en-US" sz="1000" b="1" dirty="0" smtClean="0"/>
              <a:t>Energy Data </a:t>
            </a:r>
          </a:p>
          <a:p>
            <a:pPr algn="ctr"/>
            <a:r>
              <a:rPr lang="en-US" sz="1000" b="1" dirty="0" smtClean="0"/>
              <a:t>(LSE File Format)</a:t>
            </a:r>
          </a:p>
          <a:p>
            <a:pPr algn="ctr"/>
            <a:r>
              <a:rPr lang="en-US" sz="1000" b="1" dirty="0" smtClean="0"/>
              <a:t> – w/o Pricing Information</a:t>
            </a:r>
            <a:endParaRPr lang="en-US" sz="1000" b="1" dirty="0"/>
          </a:p>
        </p:txBody>
      </p:sp>
      <p:cxnSp>
        <p:nvCxnSpPr>
          <p:cNvPr id="80" name="Straight Arrow Connector 79"/>
          <p:cNvCxnSpPr/>
          <p:nvPr/>
        </p:nvCxnSpPr>
        <p:spPr>
          <a:xfrm>
            <a:off x="1295400" y="4191000"/>
            <a:ext cx="10668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295401" y="4167426"/>
            <a:ext cx="1066799" cy="861774"/>
          </a:xfrm>
          <a:prstGeom prst="rect">
            <a:avLst/>
          </a:prstGeom>
          <a:noFill/>
        </p:spPr>
        <p:txBody>
          <a:bodyPr wrap="square" rtlCol="0">
            <a:spAutoFit/>
          </a:bodyPr>
          <a:lstStyle/>
          <a:p>
            <a:pPr algn="ctr"/>
            <a:r>
              <a:rPr lang="en-US" sz="1000" b="1" dirty="0" smtClean="0"/>
              <a:t>Home Area Network (HAN)</a:t>
            </a:r>
          </a:p>
          <a:p>
            <a:pPr marL="171450" indent="-171450">
              <a:buFontTx/>
              <a:buChar char="-"/>
            </a:pPr>
            <a:r>
              <a:rPr lang="en-US" sz="1000" b="1" dirty="0" smtClean="0"/>
              <a:t>Provisioning</a:t>
            </a:r>
          </a:p>
          <a:p>
            <a:pPr marL="171450" indent="-171450">
              <a:buFontTx/>
              <a:buChar char="-"/>
            </a:pPr>
            <a:r>
              <a:rPr lang="en-US" sz="1000" b="1" dirty="0" smtClean="0"/>
              <a:t>SEP 1.0 Transactions</a:t>
            </a:r>
            <a:endParaRPr lang="en-US" sz="1000" b="1" dirty="0"/>
          </a:p>
        </p:txBody>
      </p:sp>
      <p:cxnSp>
        <p:nvCxnSpPr>
          <p:cNvPr id="94" name="Straight Arrow Connector 93"/>
          <p:cNvCxnSpPr/>
          <p:nvPr/>
        </p:nvCxnSpPr>
        <p:spPr>
          <a:xfrm>
            <a:off x="3514264" y="3501264"/>
            <a:ext cx="1367071" cy="0"/>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667148" y="2815464"/>
            <a:ext cx="1066799" cy="707886"/>
          </a:xfrm>
          <a:prstGeom prst="rect">
            <a:avLst/>
          </a:prstGeom>
          <a:noFill/>
        </p:spPr>
        <p:txBody>
          <a:bodyPr wrap="square" rtlCol="0">
            <a:spAutoFit/>
          </a:bodyPr>
          <a:lstStyle/>
          <a:p>
            <a:pPr algn="ctr"/>
            <a:r>
              <a:rPr lang="en-US" sz="1000" b="1" dirty="0" smtClean="0"/>
              <a:t>Energy Data </a:t>
            </a:r>
          </a:p>
          <a:p>
            <a:pPr algn="ctr"/>
            <a:r>
              <a:rPr lang="en-US" sz="1000" b="1" dirty="0" smtClean="0"/>
              <a:t>(LSE File Format)</a:t>
            </a:r>
          </a:p>
          <a:p>
            <a:pPr algn="ctr"/>
            <a:r>
              <a:rPr lang="en-US" sz="1000" b="1" dirty="0" smtClean="0"/>
              <a:t> – w/o Pricing Information</a:t>
            </a:r>
            <a:endParaRPr lang="en-US" sz="1000" b="1" dirty="0"/>
          </a:p>
        </p:txBody>
      </p:sp>
      <p:cxnSp>
        <p:nvCxnSpPr>
          <p:cNvPr id="97" name="Straight Arrow Connector 96"/>
          <p:cNvCxnSpPr/>
          <p:nvPr/>
        </p:nvCxnSpPr>
        <p:spPr>
          <a:xfrm>
            <a:off x="3517011" y="3958464"/>
            <a:ext cx="1367071"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667148" y="3958464"/>
            <a:ext cx="1066799" cy="861774"/>
          </a:xfrm>
          <a:prstGeom prst="rect">
            <a:avLst/>
          </a:prstGeom>
          <a:noFill/>
        </p:spPr>
        <p:txBody>
          <a:bodyPr wrap="square" rtlCol="0">
            <a:spAutoFit/>
          </a:bodyPr>
          <a:lstStyle/>
          <a:p>
            <a:pPr algn="ctr"/>
            <a:r>
              <a:rPr lang="en-US" sz="1000" b="1" dirty="0" smtClean="0"/>
              <a:t>Home Area Network (HAN)</a:t>
            </a:r>
          </a:p>
          <a:p>
            <a:pPr marL="171450" indent="-171450">
              <a:buFontTx/>
              <a:buChar char="-"/>
            </a:pPr>
            <a:r>
              <a:rPr lang="en-US" sz="1000" b="1" dirty="0" smtClean="0"/>
              <a:t>Provisioning</a:t>
            </a:r>
          </a:p>
          <a:p>
            <a:pPr marL="171450" indent="-171450">
              <a:buFontTx/>
              <a:buChar char="-"/>
            </a:pPr>
            <a:r>
              <a:rPr lang="en-US" sz="1000" b="1" dirty="0" smtClean="0"/>
              <a:t>SEP 1.0 Transactions</a:t>
            </a:r>
            <a:endParaRPr lang="en-US" sz="1000" b="1" dirty="0"/>
          </a:p>
        </p:txBody>
      </p:sp>
      <p:pic>
        <p:nvPicPr>
          <p:cNvPr id="99" name="Picture 3" descr="C:\_Project\NIST\NISTGreenButton\Work\GreenButton\Artwork\GreenButtonIcons\official\download2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8998" y="4245772"/>
            <a:ext cx="719665" cy="295543"/>
          </a:xfrm>
          <a:prstGeom prst="rect">
            <a:avLst/>
          </a:prstGeom>
          <a:solidFill>
            <a:schemeClr val="tx1"/>
          </a:solidFill>
          <a:extLst/>
        </p:spPr>
      </p:pic>
      <p:cxnSp>
        <p:nvCxnSpPr>
          <p:cNvPr id="123" name="Elbow Connector 122"/>
          <p:cNvCxnSpPr>
            <a:stCxn id="99" idx="3"/>
          </p:cNvCxnSpPr>
          <p:nvPr/>
        </p:nvCxnSpPr>
        <p:spPr>
          <a:xfrm>
            <a:off x="6688663" y="4393544"/>
            <a:ext cx="635606" cy="1101012"/>
          </a:xfrm>
          <a:prstGeom prst="bentConnector2">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125"/>
          <p:cNvCxnSpPr/>
          <p:nvPr/>
        </p:nvCxnSpPr>
        <p:spPr>
          <a:xfrm>
            <a:off x="6019800" y="4144732"/>
            <a:ext cx="1481426" cy="1349825"/>
          </a:xfrm>
          <a:prstGeom prst="bentConnector3">
            <a:avLst>
              <a:gd name="adj1" fmla="val 100294"/>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5965862" y="4567708"/>
            <a:ext cx="1434571" cy="707886"/>
          </a:xfrm>
          <a:prstGeom prst="rect">
            <a:avLst/>
          </a:prstGeom>
          <a:noFill/>
        </p:spPr>
        <p:txBody>
          <a:bodyPr wrap="square" rtlCol="0">
            <a:spAutoFit/>
          </a:bodyPr>
          <a:lstStyle/>
          <a:p>
            <a:pPr algn="ctr"/>
            <a:r>
              <a:rPr lang="en-US" sz="1000" b="1" dirty="0" smtClean="0"/>
              <a:t>Green Button Download My Data – with Pricing Information</a:t>
            </a:r>
            <a:endParaRPr lang="en-US" sz="1000" b="1" dirty="0"/>
          </a:p>
        </p:txBody>
      </p:sp>
      <p:sp>
        <p:nvSpPr>
          <p:cNvPr id="131" name="TextBox 130"/>
          <p:cNvSpPr txBox="1"/>
          <p:nvPr/>
        </p:nvSpPr>
        <p:spPr>
          <a:xfrm>
            <a:off x="5978870" y="3889341"/>
            <a:ext cx="2268570" cy="246221"/>
          </a:xfrm>
          <a:prstGeom prst="rect">
            <a:avLst/>
          </a:prstGeom>
          <a:noFill/>
        </p:spPr>
        <p:txBody>
          <a:bodyPr wrap="none" rtlCol="0">
            <a:spAutoFit/>
          </a:bodyPr>
          <a:lstStyle/>
          <a:p>
            <a:r>
              <a:rPr lang="en-US" sz="1000" b="1" dirty="0" smtClean="0"/>
              <a:t>Retail Customer – Account Registration</a:t>
            </a:r>
            <a:endParaRPr lang="en-US" sz="1000" b="1" dirty="0"/>
          </a:p>
        </p:txBody>
      </p:sp>
      <p:cxnSp>
        <p:nvCxnSpPr>
          <p:cNvPr id="145" name="Elbow Connector 144"/>
          <p:cNvCxnSpPr/>
          <p:nvPr/>
        </p:nvCxnSpPr>
        <p:spPr>
          <a:xfrm flipV="1">
            <a:off x="6683147" y="2828649"/>
            <a:ext cx="1598161" cy="436180"/>
          </a:xfrm>
          <a:prstGeom prst="bentConnector3">
            <a:avLst>
              <a:gd name="adj1" fmla="val 100064"/>
            </a:avLst>
          </a:prstGeom>
          <a:ln w="38100">
            <a:solidFill>
              <a:srgbClr val="FF000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6001883" y="3018608"/>
            <a:ext cx="2214068" cy="246221"/>
          </a:xfrm>
          <a:prstGeom prst="rect">
            <a:avLst/>
          </a:prstGeom>
          <a:noFill/>
        </p:spPr>
        <p:txBody>
          <a:bodyPr wrap="none" rtlCol="0">
            <a:spAutoFit/>
          </a:bodyPr>
          <a:lstStyle/>
          <a:p>
            <a:r>
              <a:rPr lang="en-US" sz="1000" b="1" dirty="0" smtClean="0"/>
              <a:t>Third Party – Account Registration ???</a:t>
            </a:r>
            <a:endParaRPr lang="en-US" sz="1000" b="1" dirty="0"/>
          </a:p>
        </p:txBody>
      </p:sp>
      <p:cxnSp>
        <p:nvCxnSpPr>
          <p:cNvPr id="149" name="Elbow Connector 148"/>
          <p:cNvCxnSpPr>
            <a:stCxn id="150" idx="3"/>
          </p:cNvCxnSpPr>
          <p:nvPr/>
        </p:nvCxnSpPr>
        <p:spPr>
          <a:xfrm flipV="1">
            <a:off x="6685771" y="2828649"/>
            <a:ext cx="1773334" cy="583952"/>
          </a:xfrm>
          <a:prstGeom prst="bentConnector3">
            <a:avLst>
              <a:gd name="adj1" fmla="val 100183"/>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0" name="Picture 2" descr="C:\_Project\NIST\NISTGreenButton\Work\GreenButton\Artwork\GreenButtonIcons\official\connect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1888" y="3264829"/>
            <a:ext cx="713883" cy="295543"/>
          </a:xfrm>
          <a:prstGeom prst="rect">
            <a:avLst/>
          </a:prstGeom>
          <a:solidFill>
            <a:schemeClr val="tx1"/>
          </a:solidFill>
          <a:extLst/>
        </p:spPr>
      </p:pic>
      <p:sp>
        <p:nvSpPr>
          <p:cNvPr id="157" name="TextBox 156"/>
          <p:cNvSpPr txBox="1"/>
          <p:nvPr/>
        </p:nvSpPr>
        <p:spPr>
          <a:xfrm>
            <a:off x="6990661" y="3417895"/>
            <a:ext cx="1465466" cy="246221"/>
          </a:xfrm>
          <a:prstGeom prst="rect">
            <a:avLst/>
          </a:prstGeom>
          <a:noFill/>
        </p:spPr>
        <p:txBody>
          <a:bodyPr wrap="none" rtlCol="0">
            <a:spAutoFit/>
          </a:bodyPr>
          <a:lstStyle/>
          <a:p>
            <a:r>
              <a:rPr lang="en-US" sz="1000" b="1" dirty="0" smtClean="0"/>
              <a:t>Automated Transfer ???</a:t>
            </a:r>
            <a:endParaRPr lang="en-US" sz="1000" b="1" dirty="0"/>
          </a:p>
        </p:txBody>
      </p:sp>
      <p:sp>
        <p:nvSpPr>
          <p:cNvPr id="161" name="Rounded Rectangle 160"/>
          <p:cNvSpPr/>
          <p:nvPr/>
        </p:nvSpPr>
        <p:spPr>
          <a:xfrm>
            <a:off x="4708270" y="500174"/>
            <a:ext cx="4359530" cy="6281626"/>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Elbow Connector 62"/>
          <p:cNvCxnSpPr/>
          <p:nvPr/>
        </p:nvCxnSpPr>
        <p:spPr>
          <a:xfrm rot="5400000">
            <a:off x="7358382" y="4004667"/>
            <a:ext cx="2665907" cy="313870"/>
          </a:xfrm>
          <a:prstGeom prst="bentConnector3">
            <a:avLst>
              <a:gd name="adj1" fmla="val 65880"/>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flipV="1">
            <a:off x="6012738" y="2828652"/>
            <a:ext cx="2678597" cy="1036497"/>
          </a:xfrm>
          <a:prstGeom prst="bentConnector3">
            <a:avLst>
              <a:gd name="adj1" fmla="val 99942"/>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rot="5400000" flipH="1" flipV="1">
            <a:off x="6874413" y="3677635"/>
            <a:ext cx="2665905" cy="967939"/>
          </a:xfrm>
          <a:prstGeom prst="bentConnector3">
            <a:avLst>
              <a:gd name="adj1" fmla="val 50000"/>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531246" y="3626186"/>
            <a:ext cx="1657826" cy="246221"/>
          </a:xfrm>
          <a:prstGeom prst="rect">
            <a:avLst/>
          </a:prstGeom>
          <a:noFill/>
        </p:spPr>
        <p:txBody>
          <a:bodyPr wrap="none" rtlCol="0">
            <a:spAutoFit/>
          </a:bodyPr>
          <a:lstStyle/>
          <a:p>
            <a:r>
              <a:rPr lang="en-US" sz="1000" b="1" dirty="0" smtClean="0"/>
              <a:t>One-time Authorization ???</a:t>
            </a:r>
            <a:endParaRPr lang="en-US" sz="1000" b="1" dirty="0"/>
          </a:p>
        </p:txBody>
      </p:sp>
      <p:sp>
        <p:nvSpPr>
          <p:cNvPr id="83" name="TextBox 82"/>
          <p:cNvSpPr txBox="1"/>
          <p:nvPr/>
        </p:nvSpPr>
        <p:spPr>
          <a:xfrm>
            <a:off x="7636934" y="4525732"/>
            <a:ext cx="1098264" cy="861774"/>
          </a:xfrm>
          <a:prstGeom prst="rect">
            <a:avLst/>
          </a:prstGeom>
          <a:noFill/>
        </p:spPr>
        <p:txBody>
          <a:bodyPr wrap="square" rtlCol="0">
            <a:spAutoFit/>
          </a:bodyPr>
          <a:lstStyle/>
          <a:p>
            <a:pPr algn="ctr"/>
            <a:r>
              <a:rPr lang="en-US" sz="1000" b="1" dirty="0" smtClean="0"/>
              <a:t>Retail</a:t>
            </a:r>
          </a:p>
          <a:p>
            <a:pPr algn="ctr"/>
            <a:r>
              <a:rPr lang="en-US" sz="1000" b="1" dirty="0" smtClean="0"/>
              <a:t>Customer </a:t>
            </a:r>
          </a:p>
          <a:p>
            <a:pPr algn="ctr"/>
            <a:r>
              <a:rPr lang="en-US" sz="1000" b="1" dirty="0" smtClean="0"/>
              <a:t>– </a:t>
            </a:r>
          </a:p>
          <a:p>
            <a:pPr algn="ctr"/>
            <a:r>
              <a:rPr lang="en-US" sz="1000" b="1" dirty="0" smtClean="0"/>
              <a:t>Account Registration</a:t>
            </a:r>
            <a:endParaRPr lang="en-US" sz="1000" b="1" dirty="0"/>
          </a:p>
        </p:txBody>
      </p:sp>
      <p:sp>
        <p:nvSpPr>
          <p:cNvPr id="90" name="Rounded Rectangle 89"/>
          <p:cNvSpPr/>
          <p:nvPr/>
        </p:nvSpPr>
        <p:spPr>
          <a:xfrm>
            <a:off x="76200" y="2458748"/>
            <a:ext cx="6096000" cy="2540206"/>
          </a:xfrm>
          <a:prstGeom prst="round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2231650" y="2228305"/>
            <a:ext cx="1425950" cy="246221"/>
          </a:xfrm>
          <a:prstGeom prst="rect">
            <a:avLst/>
          </a:prstGeom>
          <a:noFill/>
        </p:spPr>
        <p:txBody>
          <a:bodyPr wrap="square" rtlCol="0">
            <a:spAutoFit/>
          </a:bodyPr>
          <a:lstStyle/>
          <a:p>
            <a:pPr algn="ctr"/>
            <a:r>
              <a:rPr lang="en-US" sz="1000" b="1" dirty="0" smtClean="0"/>
              <a:t>Data Custodian</a:t>
            </a:r>
            <a:endParaRPr lang="en-US" sz="1000" b="1" dirty="0"/>
          </a:p>
        </p:txBody>
      </p:sp>
      <p:sp>
        <p:nvSpPr>
          <p:cNvPr id="92" name="TextBox 91"/>
          <p:cNvSpPr txBox="1"/>
          <p:nvPr/>
        </p:nvSpPr>
        <p:spPr>
          <a:xfrm>
            <a:off x="6117850" y="283243"/>
            <a:ext cx="1425950" cy="246221"/>
          </a:xfrm>
          <a:prstGeom prst="rect">
            <a:avLst/>
          </a:prstGeom>
          <a:noFill/>
        </p:spPr>
        <p:txBody>
          <a:bodyPr wrap="square" rtlCol="0">
            <a:spAutoFit/>
          </a:bodyPr>
          <a:lstStyle/>
          <a:p>
            <a:pPr algn="ctr"/>
            <a:r>
              <a:rPr lang="en-US" sz="1000" b="1" dirty="0" smtClean="0"/>
              <a:t>Green Button Model</a:t>
            </a:r>
            <a:endParaRPr lang="en-US" sz="1000" b="1" dirty="0"/>
          </a:p>
        </p:txBody>
      </p:sp>
      <p:sp>
        <p:nvSpPr>
          <p:cNvPr id="93" name="Rounded Rectangle 92"/>
          <p:cNvSpPr/>
          <p:nvPr/>
        </p:nvSpPr>
        <p:spPr>
          <a:xfrm>
            <a:off x="5638800" y="758065"/>
            <a:ext cx="3352800" cy="4163586"/>
          </a:xfrm>
          <a:prstGeom prst="round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6019418" y="511844"/>
            <a:ext cx="2514981" cy="246221"/>
          </a:xfrm>
          <a:prstGeom prst="rect">
            <a:avLst/>
          </a:prstGeom>
          <a:noFill/>
        </p:spPr>
        <p:txBody>
          <a:bodyPr wrap="square" rtlCol="0">
            <a:spAutoFit/>
          </a:bodyPr>
          <a:lstStyle/>
          <a:p>
            <a:pPr algn="ctr"/>
            <a:r>
              <a:rPr lang="en-US" sz="1000" b="1" dirty="0" smtClean="0"/>
              <a:t>Third-Party + REPs as Third Party</a:t>
            </a:r>
            <a:endParaRPr lang="en-US" sz="1000" b="1" dirty="0"/>
          </a:p>
        </p:txBody>
      </p:sp>
      <p:cxnSp>
        <p:nvCxnSpPr>
          <p:cNvPr id="51" name="Straight Arrow Connector 50"/>
          <p:cNvCxnSpPr/>
          <p:nvPr/>
        </p:nvCxnSpPr>
        <p:spPr>
          <a:xfrm>
            <a:off x="1295400" y="3810000"/>
            <a:ext cx="10668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295400" y="3409890"/>
            <a:ext cx="1066799" cy="400110"/>
          </a:xfrm>
          <a:prstGeom prst="rect">
            <a:avLst/>
          </a:prstGeom>
          <a:noFill/>
        </p:spPr>
        <p:txBody>
          <a:bodyPr wrap="square" rtlCol="0">
            <a:spAutoFit/>
          </a:bodyPr>
          <a:lstStyle/>
          <a:p>
            <a:pPr algn="ctr"/>
            <a:r>
              <a:rPr lang="en-US" sz="1000" b="1" dirty="0" smtClean="0"/>
              <a:t>On-Demand Energy Read</a:t>
            </a:r>
            <a:endParaRPr lang="en-US" sz="1000" b="1" dirty="0"/>
          </a:p>
        </p:txBody>
      </p:sp>
      <p:sp>
        <p:nvSpPr>
          <p:cNvPr id="56" name="TextBox 55"/>
          <p:cNvSpPr txBox="1"/>
          <p:nvPr/>
        </p:nvSpPr>
        <p:spPr>
          <a:xfrm>
            <a:off x="1483872" y="76200"/>
            <a:ext cx="4535928" cy="1138773"/>
          </a:xfrm>
          <a:prstGeom prst="rect">
            <a:avLst/>
          </a:prstGeom>
          <a:noFill/>
        </p:spPr>
        <p:txBody>
          <a:bodyPr wrap="square" rtlCol="0">
            <a:spAutoFit/>
          </a:bodyPr>
          <a:lstStyle/>
          <a:p>
            <a:r>
              <a:rPr lang="en-US" sz="2800" b="1" dirty="0" smtClean="0"/>
              <a:t>Green Button Model</a:t>
            </a:r>
          </a:p>
          <a:p>
            <a:r>
              <a:rPr lang="en-US" sz="2000" b="1" dirty="0" smtClean="0"/>
              <a:t>(Data Custodians as they relate to Retail Customers and Third-Parties)</a:t>
            </a:r>
            <a:endParaRPr lang="en-US" sz="2000" b="1" dirty="0"/>
          </a:p>
        </p:txBody>
      </p:sp>
    </p:spTree>
    <p:extLst>
      <p:ext uri="{BB962C8B-B14F-4D97-AF65-F5344CB8AC3E}">
        <p14:creationId xmlns:p14="http://schemas.microsoft.com/office/powerpoint/2010/main" val="522683368"/>
      </p:ext>
    </p:extLst>
  </p:cSld>
  <p:clrMapOvr>
    <a:masterClrMapping/>
  </p:clrMapOvr>
  <p:transition spd="med">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961" y="4836738"/>
            <a:ext cx="1545439" cy="209746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152400" y="2680183"/>
            <a:ext cx="1143000" cy="1790700"/>
            <a:chOff x="152400" y="2243547"/>
            <a:chExt cx="1143000" cy="1790700"/>
          </a:xfrm>
        </p:grpSpPr>
        <p:sp>
          <p:nvSpPr>
            <p:cNvPr id="26" name="Rectangle 25"/>
            <p:cNvSpPr/>
            <p:nvPr/>
          </p:nvSpPr>
          <p:spPr>
            <a:xfrm>
              <a:off x="152400" y="2243547"/>
              <a:ext cx="1143000" cy="17907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smtClean="0">
                  <a:solidFill>
                    <a:schemeClr val="bg1"/>
                  </a:solidFill>
                </a:rPr>
                <a:t>Data Custodian</a:t>
              </a:r>
            </a:p>
            <a:p>
              <a:pPr algn="ctr"/>
              <a:r>
                <a:rPr lang="en-US" sz="1000" b="1" dirty="0" smtClean="0">
                  <a:solidFill>
                    <a:schemeClr val="bg1"/>
                  </a:solidFill>
                </a:rPr>
                <a:t>(TDSPs - </a:t>
              </a:r>
              <a:r>
                <a:rPr lang="en-US" sz="1000" b="1" dirty="0" smtClean="0"/>
                <a:t>4)</a:t>
              </a:r>
              <a:endParaRPr lang="en-US" sz="1000" b="1" dirty="0"/>
            </a:p>
          </p:txBody>
        </p:sp>
        <p:sp>
          <p:nvSpPr>
            <p:cNvPr id="27" name="Rounded Rectangle 26"/>
            <p:cNvSpPr/>
            <p:nvPr/>
          </p:nvSpPr>
          <p:spPr>
            <a:xfrm>
              <a:off x="330201" y="2640781"/>
              <a:ext cx="760053" cy="63025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smtClean="0"/>
                <a:t>Web Service Provider</a:t>
              </a:r>
              <a:endParaRPr lang="en-US" sz="1000" b="1" dirty="0"/>
            </a:p>
          </p:txBody>
        </p:sp>
        <p:sp>
          <p:nvSpPr>
            <p:cNvPr id="28" name="Rounded Rectangle 27"/>
            <p:cNvSpPr/>
            <p:nvPr/>
          </p:nvSpPr>
          <p:spPr>
            <a:xfrm>
              <a:off x="330201" y="3391720"/>
              <a:ext cx="760053" cy="51988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smtClean="0"/>
                <a:t>Web Portal</a:t>
              </a:r>
              <a:endParaRPr lang="en-US" sz="1000" b="1" dirty="0"/>
            </a:p>
          </p:txBody>
        </p:sp>
      </p:grpSp>
      <p:grpSp>
        <p:nvGrpSpPr>
          <p:cNvPr id="31" name="Group 30"/>
          <p:cNvGrpSpPr/>
          <p:nvPr/>
        </p:nvGrpSpPr>
        <p:grpSpPr>
          <a:xfrm>
            <a:off x="7171870" y="893836"/>
            <a:ext cx="1676400" cy="1786347"/>
            <a:chOff x="7171870" y="893836"/>
            <a:chExt cx="1676400" cy="1786347"/>
          </a:xfrm>
        </p:grpSpPr>
        <p:sp>
          <p:nvSpPr>
            <p:cNvPr id="35" name="Rectangle 34"/>
            <p:cNvSpPr/>
            <p:nvPr/>
          </p:nvSpPr>
          <p:spPr>
            <a:xfrm>
              <a:off x="7171870" y="893836"/>
              <a:ext cx="1676400" cy="178634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smtClean="0">
                  <a:solidFill>
                    <a:schemeClr val="bg1"/>
                  </a:solidFill>
                </a:rPr>
                <a:t>Third Party</a:t>
              </a:r>
            </a:p>
            <a:p>
              <a:pPr algn="ctr"/>
              <a:r>
                <a:rPr lang="en-US" sz="1000" b="1" dirty="0" smtClean="0">
                  <a:solidFill>
                    <a:schemeClr val="bg1"/>
                  </a:solidFill>
                </a:rPr>
                <a:t>(Count - ???)</a:t>
              </a:r>
              <a:endParaRPr lang="en-US" sz="1000" b="1" dirty="0">
                <a:solidFill>
                  <a:schemeClr val="bg1"/>
                </a:solidFill>
              </a:endParaRPr>
            </a:p>
          </p:txBody>
        </p:sp>
        <p:sp>
          <p:nvSpPr>
            <p:cNvPr id="36" name="Rounded Rectangle 35"/>
            <p:cNvSpPr/>
            <p:nvPr/>
          </p:nvSpPr>
          <p:spPr>
            <a:xfrm>
              <a:off x="7561034" y="1276276"/>
              <a:ext cx="898071" cy="62872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Web Service Consumer</a:t>
              </a:r>
              <a:endParaRPr lang="en-US" sz="1100" b="1" dirty="0"/>
            </a:p>
          </p:txBody>
        </p:sp>
        <p:sp>
          <p:nvSpPr>
            <p:cNvPr id="37" name="Rounded Rectangle 36"/>
            <p:cNvSpPr/>
            <p:nvPr/>
          </p:nvSpPr>
          <p:spPr>
            <a:xfrm>
              <a:off x="7561034" y="2008641"/>
              <a:ext cx="898071" cy="5186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Web Portal</a:t>
              </a:r>
              <a:endParaRPr lang="en-US" sz="1100" b="1" dirty="0"/>
            </a:p>
          </p:txBody>
        </p:sp>
      </p:grpSp>
      <p:grpSp>
        <p:nvGrpSpPr>
          <p:cNvPr id="53" name="Group 52"/>
          <p:cNvGrpSpPr/>
          <p:nvPr/>
        </p:nvGrpSpPr>
        <p:grpSpPr>
          <a:xfrm>
            <a:off x="2362200" y="2680183"/>
            <a:ext cx="1143000" cy="1790700"/>
            <a:chOff x="1981200" y="2243547"/>
            <a:chExt cx="1143000" cy="1790700"/>
          </a:xfrm>
        </p:grpSpPr>
        <p:sp>
          <p:nvSpPr>
            <p:cNvPr id="39" name="Rectangle 38"/>
            <p:cNvSpPr/>
            <p:nvPr/>
          </p:nvSpPr>
          <p:spPr>
            <a:xfrm>
              <a:off x="1981200" y="2243547"/>
              <a:ext cx="1143000" cy="17907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smtClean="0">
                  <a:solidFill>
                    <a:schemeClr val="bg1"/>
                  </a:solidFill>
                </a:rPr>
                <a:t>Data Custodian</a:t>
              </a:r>
            </a:p>
            <a:p>
              <a:pPr algn="ctr"/>
              <a:r>
                <a:rPr lang="en-US" sz="1000" b="1" dirty="0" smtClean="0">
                  <a:solidFill>
                    <a:schemeClr val="bg1"/>
                  </a:solidFill>
                </a:rPr>
                <a:t>(SMT)</a:t>
              </a:r>
              <a:endParaRPr lang="en-US" sz="1000" b="1" dirty="0">
                <a:solidFill>
                  <a:schemeClr val="bg1"/>
                </a:solidFill>
              </a:endParaRPr>
            </a:p>
          </p:txBody>
        </p:sp>
        <p:sp>
          <p:nvSpPr>
            <p:cNvPr id="40" name="Rounded Rectangle 39"/>
            <p:cNvSpPr/>
            <p:nvPr/>
          </p:nvSpPr>
          <p:spPr>
            <a:xfrm>
              <a:off x="2118423" y="2649793"/>
              <a:ext cx="836443" cy="63025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Web Service Provider</a:t>
              </a:r>
              <a:endParaRPr lang="en-US" sz="1100" b="1" dirty="0"/>
            </a:p>
          </p:txBody>
        </p:sp>
        <p:sp>
          <p:nvSpPr>
            <p:cNvPr id="41" name="Rounded Rectangle 40"/>
            <p:cNvSpPr/>
            <p:nvPr/>
          </p:nvSpPr>
          <p:spPr>
            <a:xfrm>
              <a:off x="2118423" y="3400732"/>
              <a:ext cx="836443" cy="51988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Web Portal</a:t>
              </a:r>
              <a:endParaRPr lang="en-US" sz="1100" b="1" dirty="0"/>
            </a:p>
          </p:txBody>
        </p:sp>
      </p:grpSp>
      <p:grpSp>
        <p:nvGrpSpPr>
          <p:cNvPr id="55" name="Group 54"/>
          <p:cNvGrpSpPr/>
          <p:nvPr/>
        </p:nvGrpSpPr>
        <p:grpSpPr>
          <a:xfrm>
            <a:off x="4876800" y="2680183"/>
            <a:ext cx="1143000" cy="1790700"/>
            <a:chOff x="152400" y="4095460"/>
            <a:chExt cx="1143000" cy="1790700"/>
          </a:xfrm>
        </p:grpSpPr>
        <p:sp>
          <p:nvSpPr>
            <p:cNvPr id="43" name="Rectangle 42"/>
            <p:cNvSpPr/>
            <p:nvPr/>
          </p:nvSpPr>
          <p:spPr>
            <a:xfrm>
              <a:off x="152400" y="4095460"/>
              <a:ext cx="1143000" cy="17907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b="1" dirty="0" smtClean="0">
                  <a:solidFill>
                    <a:schemeClr val="bg1"/>
                  </a:solidFill>
                </a:rPr>
                <a:t>Data Custodian</a:t>
              </a:r>
            </a:p>
            <a:p>
              <a:pPr algn="ctr"/>
              <a:r>
                <a:rPr lang="en-US" sz="1000" b="1" dirty="0" smtClean="0">
                  <a:solidFill>
                    <a:schemeClr val="bg1"/>
                  </a:solidFill>
                </a:rPr>
                <a:t>(REP – 100+)</a:t>
              </a:r>
              <a:endParaRPr lang="en-US" sz="1000" b="1" dirty="0">
                <a:solidFill>
                  <a:schemeClr val="bg1"/>
                </a:solidFill>
              </a:endParaRPr>
            </a:p>
          </p:txBody>
        </p:sp>
        <p:sp>
          <p:nvSpPr>
            <p:cNvPr id="44" name="Rounded Rectangle 43"/>
            <p:cNvSpPr/>
            <p:nvPr/>
          </p:nvSpPr>
          <p:spPr>
            <a:xfrm>
              <a:off x="323550" y="4492691"/>
              <a:ext cx="796839" cy="63025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Web Service Provider</a:t>
              </a:r>
              <a:endParaRPr lang="en-US" sz="1100" b="1" dirty="0"/>
            </a:p>
          </p:txBody>
        </p:sp>
        <p:sp>
          <p:nvSpPr>
            <p:cNvPr id="45" name="Rounded Rectangle 44"/>
            <p:cNvSpPr/>
            <p:nvPr/>
          </p:nvSpPr>
          <p:spPr>
            <a:xfrm>
              <a:off x="323550" y="5243630"/>
              <a:ext cx="796839" cy="51988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Web Portal</a:t>
              </a:r>
              <a:endParaRPr lang="en-US" sz="1100" b="1" dirty="0"/>
            </a:p>
          </p:txBody>
        </p:sp>
      </p:grpSp>
      <p:grpSp>
        <p:nvGrpSpPr>
          <p:cNvPr id="48" name="Group 47"/>
          <p:cNvGrpSpPr/>
          <p:nvPr/>
        </p:nvGrpSpPr>
        <p:grpSpPr>
          <a:xfrm>
            <a:off x="7171870" y="5346092"/>
            <a:ext cx="1418766" cy="982446"/>
            <a:chOff x="3610434" y="4653636"/>
            <a:chExt cx="2133600" cy="1524000"/>
          </a:xfrm>
        </p:grpSpPr>
        <p:sp>
          <p:nvSpPr>
            <p:cNvPr id="46" name="Rectangle 45"/>
            <p:cNvSpPr/>
            <p:nvPr/>
          </p:nvSpPr>
          <p:spPr>
            <a:xfrm>
              <a:off x="3610434" y="4653636"/>
              <a:ext cx="2133600" cy="1524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solidFill>
                    <a:schemeClr val="bg1"/>
                  </a:solidFill>
                </a:rPr>
                <a:t>Retail Customer</a:t>
              </a:r>
              <a:endParaRPr lang="en-US" sz="1100" b="1" dirty="0">
                <a:solidFill>
                  <a:schemeClr val="bg1"/>
                </a:solidFill>
              </a:endParaRPr>
            </a:p>
          </p:txBody>
        </p:sp>
        <p:sp>
          <p:nvSpPr>
            <p:cNvPr id="47" name="Rounded Rectangle 46"/>
            <p:cNvSpPr/>
            <p:nvPr/>
          </p:nvSpPr>
          <p:spPr>
            <a:xfrm>
              <a:off x="4105734" y="4882236"/>
              <a:ext cx="1143000" cy="685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100" b="1" dirty="0" smtClean="0"/>
                <a:t>User (Browser)</a:t>
              </a:r>
              <a:endParaRPr lang="en-US" sz="1100" b="1" dirty="0"/>
            </a:p>
          </p:txBody>
        </p:sp>
      </p:grpSp>
      <p:pic>
        <p:nvPicPr>
          <p:cNvPr id="49" name="Picture 3" descr="C:\_Project\NIST\NISTGreenButton\Work\GreenButton\Artwork\GreenButtonIcons\official\download2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9333" y="4419244"/>
            <a:ext cx="491068" cy="295543"/>
          </a:xfrm>
          <a:prstGeom prst="rect">
            <a:avLst/>
          </a:prstGeom>
          <a:solidFill>
            <a:schemeClr val="tx1"/>
          </a:solidFill>
          <a:extLst/>
        </p:spPr>
      </p:pic>
      <p:pic>
        <p:nvPicPr>
          <p:cNvPr id="51" name="Picture 2" descr="C:\_Project\NIST\NISTGreenButton\Work\GreenButton\Artwork\GreenButtonIcons\official\connect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9917" y="2384641"/>
            <a:ext cx="713883" cy="295543"/>
          </a:xfrm>
          <a:prstGeom prst="rect">
            <a:avLst/>
          </a:prstGeom>
          <a:solidFill>
            <a:schemeClr val="tx1"/>
          </a:solidFill>
          <a:extLst/>
        </p:spPr>
      </p:pic>
      <p:cxnSp>
        <p:nvCxnSpPr>
          <p:cNvPr id="57" name="Straight Arrow Connector 56"/>
          <p:cNvCxnSpPr/>
          <p:nvPr/>
        </p:nvCxnSpPr>
        <p:spPr>
          <a:xfrm>
            <a:off x="1295400" y="3048000"/>
            <a:ext cx="1066800" cy="0"/>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49" idx="2"/>
          </p:cNvCxnSpPr>
          <p:nvPr/>
        </p:nvCxnSpPr>
        <p:spPr>
          <a:xfrm rot="16200000" flipH="1">
            <a:off x="4465033" y="3204621"/>
            <a:ext cx="1196670" cy="4217002"/>
          </a:xfrm>
          <a:prstGeom prst="bentConnector2">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a:off x="2590800" y="4470883"/>
            <a:ext cx="4581070" cy="1645946"/>
          </a:xfrm>
          <a:prstGeom prst="bentConnector3">
            <a:avLst>
              <a:gd name="adj1" fmla="val -17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573985" y="5687083"/>
            <a:ext cx="3360215" cy="246221"/>
          </a:xfrm>
          <a:prstGeom prst="rect">
            <a:avLst/>
          </a:prstGeom>
          <a:noFill/>
        </p:spPr>
        <p:txBody>
          <a:bodyPr wrap="none" rtlCol="0">
            <a:spAutoFit/>
          </a:bodyPr>
          <a:lstStyle/>
          <a:p>
            <a:r>
              <a:rPr lang="en-US" sz="1000" b="1" dirty="0" smtClean="0"/>
              <a:t>Green Button Download My Data – w/o Pricing Information</a:t>
            </a:r>
            <a:endParaRPr lang="en-US" sz="1000" b="1" dirty="0"/>
          </a:p>
        </p:txBody>
      </p:sp>
      <p:sp>
        <p:nvSpPr>
          <p:cNvPr id="71" name="TextBox 70"/>
          <p:cNvSpPr txBox="1"/>
          <p:nvPr/>
        </p:nvSpPr>
        <p:spPr>
          <a:xfrm>
            <a:off x="3581400" y="5893027"/>
            <a:ext cx="2949846" cy="246221"/>
          </a:xfrm>
          <a:prstGeom prst="rect">
            <a:avLst/>
          </a:prstGeom>
          <a:noFill/>
        </p:spPr>
        <p:txBody>
          <a:bodyPr wrap="none" rtlCol="0">
            <a:spAutoFit/>
          </a:bodyPr>
          <a:lstStyle/>
          <a:p>
            <a:r>
              <a:rPr lang="en-US" sz="1000" b="1" dirty="0" smtClean="0"/>
              <a:t>Energy Data (CSV Format) – w/o Pricing Information</a:t>
            </a:r>
            <a:endParaRPr lang="en-US" sz="1000" b="1" dirty="0"/>
          </a:p>
        </p:txBody>
      </p:sp>
      <p:cxnSp>
        <p:nvCxnSpPr>
          <p:cNvPr id="74" name="Elbow Connector 73"/>
          <p:cNvCxnSpPr/>
          <p:nvPr/>
        </p:nvCxnSpPr>
        <p:spPr>
          <a:xfrm>
            <a:off x="2362200" y="4470883"/>
            <a:ext cx="4809671" cy="1854593"/>
          </a:xfrm>
          <a:prstGeom prst="bentConnector3">
            <a:avLst>
              <a:gd name="adj1" fmla="val 6"/>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581400" y="6108388"/>
            <a:ext cx="2762295" cy="246221"/>
          </a:xfrm>
          <a:prstGeom prst="rect">
            <a:avLst/>
          </a:prstGeom>
          <a:noFill/>
        </p:spPr>
        <p:txBody>
          <a:bodyPr wrap="none" rtlCol="0">
            <a:spAutoFit/>
          </a:bodyPr>
          <a:lstStyle/>
          <a:p>
            <a:r>
              <a:rPr lang="en-US" sz="1000" b="1" dirty="0" smtClean="0"/>
              <a:t>Home Area Network (HAN) Device - Provisioning</a:t>
            </a:r>
            <a:endParaRPr lang="en-US" sz="1000" b="1" dirty="0"/>
          </a:p>
        </p:txBody>
      </p:sp>
      <p:sp>
        <p:nvSpPr>
          <p:cNvPr id="79" name="TextBox 78"/>
          <p:cNvSpPr txBox="1"/>
          <p:nvPr/>
        </p:nvSpPr>
        <p:spPr>
          <a:xfrm>
            <a:off x="1303868" y="2286000"/>
            <a:ext cx="1066799" cy="707886"/>
          </a:xfrm>
          <a:prstGeom prst="rect">
            <a:avLst/>
          </a:prstGeom>
          <a:noFill/>
        </p:spPr>
        <p:txBody>
          <a:bodyPr wrap="square" rtlCol="0">
            <a:spAutoFit/>
          </a:bodyPr>
          <a:lstStyle/>
          <a:p>
            <a:pPr algn="ctr"/>
            <a:r>
              <a:rPr lang="en-US" sz="1000" b="1" dirty="0" smtClean="0"/>
              <a:t>Energy Data </a:t>
            </a:r>
          </a:p>
          <a:p>
            <a:pPr algn="ctr"/>
            <a:r>
              <a:rPr lang="en-US" sz="1000" b="1" dirty="0" smtClean="0"/>
              <a:t>(LSE File Format)</a:t>
            </a:r>
          </a:p>
          <a:p>
            <a:pPr algn="ctr"/>
            <a:r>
              <a:rPr lang="en-US" sz="1000" b="1" dirty="0" smtClean="0"/>
              <a:t> – w/o Pricing Information</a:t>
            </a:r>
            <a:endParaRPr lang="en-US" sz="1000" b="1" dirty="0"/>
          </a:p>
        </p:txBody>
      </p:sp>
      <p:cxnSp>
        <p:nvCxnSpPr>
          <p:cNvPr id="80" name="Straight Arrow Connector 79"/>
          <p:cNvCxnSpPr/>
          <p:nvPr/>
        </p:nvCxnSpPr>
        <p:spPr>
          <a:xfrm>
            <a:off x="1295400" y="4038600"/>
            <a:ext cx="10668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295401" y="4038600"/>
            <a:ext cx="1066799" cy="861774"/>
          </a:xfrm>
          <a:prstGeom prst="rect">
            <a:avLst/>
          </a:prstGeom>
          <a:noFill/>
        </p:spPr>
        <p:txBody>
          <a:bodyPr wrap="square" rtlCol="0">
            <a:spAutoFit/>
          </a:bodyPr>
          <a:lstStyle/>
          <a:p>
            <a:pPr algn="ctr"/>
            <a:r>
              <a:rPr lang="en-US" sz="1000" b="1" dirty="0" smtClean="0"/>
              <a:t>Home Area Network (HAN)</a:t>
            </a:r>
          </a:p>
          <a:p>
            <a:pPr marL="171450" indent="-171450">
              <a:buFontTx/>
              <a:buChar char="-"/>
            </a:pPr>
            <a:r>
              <a:rPr lang="en-US" sz="1000" b="1" dirty="0" smtClean="0"/>
              <a:t>Provisioning</a:t>
            </a:r>
          </a:p>
          <a:p>
            <a:pPr marL="171450" indent="-171450">
              <a:buFontTx/>
              <a:buChar char="-"/>
            </a:pPr>
            <a:r>
              <a:rPr lang="en-US" sz="1000" b="1" dirty="0" smtClean="0"/>
              <a:t>SEP 1.0 Transactions</a:t>
            </a:r>
            <a:endParaRPr lang="en-US" sz="1000" b="1" dirty="0"/>
          </a:p>
        </p:txBody>
      </p:sp>
      <p:cxnSp>
        <p:nvCxnSpPr>
          <p:cNvPr id="94" name="Straight Arrow Connector 93"/>
          <p:cNvCxnSpPr/>
          <p:nvPr/>
        </p:nvCxnSpPr>
        <p:spPr>
          <a:xfrm>
            <a:off x="3514264" y="3352800"/>
            <a:ext cx="1367071" cy="0"/>
          </a:xfrm>
          <a:prstGeom prst="straightConnector1">
            <a:avLst/>
          </a:prstGeom>
          <a:ln w="38100">
            <a:headEnd type="none"/>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667148" y="2667000"/>
            <a:ext cx="1066799" cy="707886"/>
          </a:xfrm>
          <a:prstGeom prst="rect">
            <a:avLst/>
          </a:prstGeom>
          <a:noFill/>
        </p:spPr>
        <p:txBody>
          <a:bodyPr wrap="square" rtlCol="0">
            <a:spAutoFit/>
          </a:bodyPr>
          <a:lstStyle/>
          <a:p>
            <a:pPr algn="ctr"/>
            <a:r>
              <a:rPr lang="en-US" sz="1000" b="1" dirty="0" smtClean="0"/>
              <a:t>Energy Data </a:t>
            </a:r>
          </a:p>
          <a:p>
            <a:pPr algn="ctr"/>
            <a:r>
              <a:rPr lang="en-US" sz="1000" b="1" dirty="0" smtClean="0"/>
              <a:t>(LSE File Format)</a:t>
            </a:r>
          </a:p>
          <a:p>
            <a:pPr algn="ctr"/>
            <a:r>
              <a:rPr lang="en-US" sz="1000" b="1" dirty="0" smtClean="0"/>
              <a:t> – w/o Pricing Information</a:t>
            </a:r>
            <a:endParaRPr lang="en-US" sz="1000" b="1" dirty="0"/>
          </a:p>
        </p:txBody>
      </p:sp>
      <p:cxnSp>
        <p:nvCxnSpPr>
          <p:cNvPr id="97" name="Straight Arrow Connector 96"/>
          <p:cNvCxnSpPr/>
          <p:nvPr/>
        </p:nvCxnSpPr>
        <p:spPr>
          <a:xfrm>
            <a:off x="3517011" y="3810000"/>
            <a:ext cx="1367071"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667148" y="3810000"/>
            <a:ext cx="1066799" cy="861774"/>
          </a:xfrm>
          <a:prstGeom prst="rect">
            <a:avLst/>
          </a:prstGeom>
          <a:noFill/>
        </p:spPr>
        <p:txBody>
          <a:bodyPr wrap="square" rtlCol="0">
            <a:spAutoFit/>
          </a:bodyPr>
          <a:lstStyle/>
          <a:p>
            <a:pPr algn="ctr"/>
            <a:r>
              <a:rPr lang="en-US" sz="1000" b="1" dirty="0" smtClean="0"/>
              <a:t>Home Area Network (HAN)</a:t>
            </a:r>
          </a:p>
          <a:p>
            <a:pPr marL="171450" indent="-171450">
              <a:buFontTx/>
              <a:buChar char="-"/>
            </a:pPr>
            <a:r>
              <a:rPr lang="en-US" sz="1000" b="1" dirty="0" smtClean="0"/>
              <a:t>Provisioning</a:t>
            </a:r>
          </a:p>
          <a:p>
            <a:pPr marL="171450" indent="-171450">
              <a:buFontTx/>
              <a:buChar char="-"/>
            </a:pPr>
            <a:r>
              <a:rPr lang="en-US" sz="1000" b="1" dirty="0" smtClean="0"/>
              <a:t>SEP 1.0 Transactions</a:t>
            </a:r>
            <a:endParaRPr lang="en-US" sz="1000" b="1" dirty="0"/>
          </a:p>
        </p:txBody>
      </p:sp>
      <p:pic>
        <p:nvPicPr>
          <p:cNvPr id="99" name="Picture 3" descr="C:\_Project\NIST\NISTGreenButton\Work\GreenButton\Artwork\GreenButtonIcons\official\download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8998" y="4097308"/>
            <a:ext cx="719665" cy="295543"/>
          </a:xfrm>
          <a:prstGeom prst="rect">
            <a:avLst/>
          </a:prstGeom>
          <a:solidFill>
            <a:schemeClr val="tx1"/>
          </a:solidFill>
          <a:extLst/>
        </p:spPr>
      </p:pic>
      <p:cxnSp>
        <p:nvCxnSpPr>
          <p:cNvPr id="100" name="Elbow Connector 99"/>
          <p:cNvCxnSpPr/>
          <p:nvPr/>
        </p:nvCxnSpPr>
        <p:spPr>
          <a:xfrm>
            <a:off x="3335866" y="4470883"/>
            <a:ext cx="3836005" cy="1227641"/>
          </a:xfrm>
          <a:prstGeom prst="bentConnector3">
            <a:avLst>
              <a:gd name="adj1" fmla="val -37"/>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573985" y="5460541"/>
            <a:ext cx="2268570" cy="246221"/>
          </a:xfrm>
          <a:prstGeom prst="rect">
            <a:avLst/>
          </a:prstGeom>
          <a:noFill/>
        </p:spPr>
        <p:txBody>
          <a:bodyPr wrap="none" rtlCol="0">
            <a:spAutoFit/>
          </a:bodyPr>
          <a:lstStyle/>
          <a:p>
            <a:r>
              <a:rPr lang="en-US" sz="1000" b="1" dirty="0" smtClean="0"/>
              <a:t>Retail Customer – Account Registration</a:t>
            </a:r>
            <a:endParaRPr lang="en-US" sz="1000" b="1" dirty="0"/>
          </a:p>
        </p:txBody>
      </p:sp>
      <p:cxnSp>
        <p:nvCxnSpPr>
          <p:cNvPr id="105" name="Elbow Connector 104"/>
          <p:cNvCxnSpPr/>
          <p:nvPr/>
        </p:nvCxnSpPr>
        <p:spPr>
          <a:xfrm flipV="1">
            <a:off x="2370667" y="1046236"/>
            <a:ext cx="4801203" cy="1633948"/>
          </a:xfrm>
          <a:prstGeom prst="bentConnector3">
            <a:avLst>
              <a:gd name="adj1" fmla="val 94"/>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124200" y="800015"/>
            <a:ext cx="3013967" cy="246221"/>
          </a:xfrm>
          <a:prstGeom prst="rect">
            <a:avLst/>
          </a:prstGeom>
          <a:noFill/>
        </p:spPr>
        <p:txBody>
          <a:bodyPr wrap="none" rtlCol="0">
            <a:spAutoFit/>
          </a:bodyPr>
          <a:lstStyle/>
          <a:p>
            <a:r>
              <a:rPr lang="en-US" sz="1000" b="1" dirty="0" smtClean="0"/>
              <a:t>Smart Meter Texas – Third Party Account Registration</a:t>
            </a:r>
            <a:endParaRPr lang="en-US" sz="1000" b="1" dirty="0"/>
          </a:p>
        </p:txBody>
      </p:sp>
      <p:cxnSp>
        <p:nvCxnSpPr>
          <p:cNvPr id="113" name="Elbow Connector 112"/>
          <p:cNvCxnSpPr/>
          <p:nvPr/>
        </p:nvCxnSpPr>
        <p:spPr>
          <a:xfrm flipV="1">
            <a:off x="2523067" y="1274836"/>
            <a:ext cx="4648803" cy="1405348"/>
          </a:xfrm>
          <a:prstGeom prst="bentConnector3">
            <a:avLst>
              <a:gd name="adj1" fmla="val -85"/>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124200" y="1046236"/>
            <a:ext cx="1810111" cy="246221"/>
          </a:xfrm>
          <a:prstGeom prst="rect">
            <a:avLst/>
          </a:prstGeom>
          <a:noFill/>
        </p:spPr>
        <p:txBody>
          <a:bodyPr wrap="none" rtlCol="0">
            <a:spAutoFit/>
          </a:bodyPr>
          <a:lstStyle/>
          <a:p>
            <a:r>
              <a:rPr lang="en-US" sz="1000" b="1" dirty="0" smtClean="0"/>
              <a:t>Third Party “On Behalf of” REP</a:t>
            </a:r>
            <a:endParaRPr lang="en-US" sz="1000" b="1" dirty="0"/>
          </a:p>
        </p:txBody>
      </p:sp>
      <p:cxnSp>
        <p:nvCxnSpPr>
          <p:cNvPr id="118" name="Elbow Connector 117"/>
          <p:cNvCxnSpPr/>
          <p:nvPr/>
        </p:nvCxnSpPr>
        <p:spPr>
          <a:xfrm flipV="1">
            <a:off x="2675467" y="1503436"/>
            <a:ext cx="4496403" cy="1176748"/>
          </a:xfrm>
          <a:prstGeom prst="bentConnector3">
            <a:avLst>
              <a:gd name="adj1" fmla="val -87"/>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3124200" y="1274836"/>
            <a:ext cx="4023858" cy="246221"/>
          </a:xfrm>
          <a:prstGeom prst="rect">
            <a:avLst/>
          </a:prstGeom>
          <a:noFill/>
        </p:spPr>
        <p:txBody>
          <a:bodyPr wrap="none" rtlCol="0">
            <a:spAutoFit/>
          </a:bodyPr>
          <a:lstStyle/>
          <a:p>
            <a:r>
              <a:rPr lang="en-US" sz="1000" b="1" dirty="0" smtClean="0"/>
              <a:t>Home Area Network (HAN) Device – Provisioning &amp; SEP 1.0 Transactions</a:t>
            </a:r>
            <a:endParaRPr lang="en-US" sz="1000" b="1" dirty="0"/>
          </a:p>
        </p:txBody>
      </p:sp>
      <p:cxnSp>
        <p:nvCxnSpPr>
          <p:cNvPr id="123" name="Elbow Connector 122"/>
          <p:cNvCxnSpPr>
            <a:stCxn id="99" idx="3"/>
          </p:cNvCxnSpPr>
          <p:nvPr/>
        </p:nvCxnSpPr>
        <p:spPr>
          <a:xfrm>
            <a:off x="6688663" y="4245080"/>
            <a:ext cx="635606" cy="1101012"/>
          </a:xfrm>
          <a:prstGeom prst="bentConnector2">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125"/>
          <p:cNvCxnSpPr/>
          <p:nvPr/>
        </p:nvCxnSpPr>
        <p:spPr>
          <a:xfrm>
            <a:off x="6019800" y="3996268"/>
            <a:ext cx="1481426" cy="1349825"/>
          </a:xfrm>
          <a:prstGeom prst="bentConnector3">
            <a:avLst>
              <a:gd name="adj1" fmla="val 100294"/>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5965862" y="4419244"/>
            <a:ext cx="1434571" cy="707886"/>
          </a:xfrm>
          <a:prstGeom prst="rect">
            <a:avLst/>
          </a:prstGeom>
          <a:noFill/>
        </p:spPr>
        <p:txBody>
          <a:bodyPr wrap="square" rtlCol="0">
            <a:spAutoFit/>
          </a:bodyPr>
          <a:lstStyle/>
          <a:p>
            <a:pPr algn="ctr"/>
            <a:r>
              <a:rPr lang="en-US" sz="1000" b="1" dirty="0" smtClean="0"/>
              <a:t>Green Button Download My Data – with Pricing Information</a:t>
            </a:r>
            <a:endParaRPr lang="en-US" sz="1000" b="1" dirty="0"/>
          </a:p>
        </p:txBody>
      </p:sp>
      <p:sp>
        <p:nvSpPr>
          <p:cNvPr id="131" name="TextBox 130"/>
          <p:cNvSpPr txBox="1"/>
          <p:nvPr/>
        </p:nvSpPr>
        <p:spPr>
          <a:xfrm>
            <a:off x="5978870" y="3740877"/>
            <a:ext cx="2268570" cy="246221"/>
          </a:xfrm>
          <a:prstGeom prst="rect">
            <a:avLst/>
          </a:prstGeom>
          <a:noFill/>
        </p:spPr>
        <p:txBody>
          <a:bodyPr wrap="none" rtlCol="0">
            <a:spAutoFit/>
          </a:bodyPr>
          <a:lstStyle/>
          <a:p>
            <a:r>
              <a:rPr lang="en-US" sz="1000" b="1" dirty="0" smtClean="0"/>
              <a:t>Retail Customer – Account Registration</a:t>
            </a:r>
            <a:endParaRPr lang="en-US" sz="1000" b="1" dirty="0"/>
          </a:p>
        </p:txBody>
      </p:sp>
      <p:cxnSp>
        <p:nvCxnSpPr>
          <p:cNvPr id="132" name="Elbow Connector 131"/>
          <p:cNvCxnSpPr>
            <a:endCxn id="35" idx="1"/>
          </p:cNvCxnSpPr>
          <p:nvPr/>
        </p:nvCxnSpPr>
        <p:spPr>
          <a:xfrm flipV="1">
            <a:off x="2852056" y="1787010"/>
            <a:ext cx="4319814" cy="893174"/>
          </a:xfrm>
          <a:prstGeom prst="bentConnector3">
            <a:avLst>
              <a:gd name="adj1" fmla="val -84"/>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3065276" y="1538727"/>
            <a:ext cx="3335524" cy="246221"/>
          </a:xfrm>
          <a:prstGeom prst="rect">
            <a:avLst/>
          </a:prstGeom>
          <a:noFill/>
        </p:spPr>
        <p:txBody>
          <a:bodyPr wrap="square" rtlCol="0">
            <a:spAutoFit/>
          </a:bodyPr>
          <a:lstStyle/>
          <a:p>
            <a:pPr algn="ctr"/>
            <a:r>
              <a:rPr lang="en-US" sz="1000" b="1" dirty="0" smtClean="0"/>
              <a:t>Energy Data (LSE File Format)  – w/o Pricing Information</a:t>
            </a:r>
            <a:endParaRPr lang="en-US" sz="1000" b="1" dirty="0"/>
          </a:p>
        </p:txBody>
      </p:sp>
      <p:cxnSp>
        <p:nvCxnSpPr>
          <p:cNvPr id="137" name="Elbow Connector 136"/>
          <p:cNvCxnSpPr>
            <a:stCxn id="51" idx="0"/>
          </p:cNvCxnSpPr>
          <p:nvPr/>
        </p:nvCxnSpPr>
        <p:spPr>
          <a:xfrm rot="5400000" flipH="1" flipV="1">
            <a:off x="5127949" y="340721"/>
            <a:ext cx="292831" cy="3795011"/>
          </a:xfrm>
          <a:prstGeom prst="bentConnector2">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3020784" y="1845589"/>
            <a:ext cx="3795012" cy="246221"/>
          </a:xfrm>
          <a:prstGeom prst="rect">
            <a:avLst/>
          </a:prstGeom>
          <a:noFill/>
        </p:spPr>
        <p:txBody>
          <a:bodyPr wrap="square" rtlCol="0">
            <a:spAutoFit/>
          </a:bodyPr>
          <a:lstStyle/>
          <a:p>
            <a:pPr algn="ctr"/>
            <a:r>
              <a:rPr lang="en-US" sz="1000" b="1" dirty="0" smtClean="0"/>
              <a:t>Green Button Energy Data (FTP Only) – w/o Pricing Information</a:t>
            </a:r>
            <a:endParaRPr lang="en-US" sz="1000" b="1" dirty="0"/>
          </a:p>
        </p:txBody>
      </p:sp>
      <p:cxnSp>
        <p:nvCxnSpPr>
          <p:cNvPr id="141" name="Elbow Connector 140"/>
          <p:cNvCxnSpPr>
            <a:stCxn id="51" idx="0"/>
            <a:endCxn id="43" idx="0"/>
          </p:cNvCxnSpPr>
          <p:nvPr/>
        </p:nvCxnSpPr>
        <p:spPr>
          <a:xfrm rot="16200000" flipH="1">
            <a:off x="4264808" y="1496692"/>
            <a:ext cx="295542" cy="2071441"/>
          </a:xfrm>
          <a:prstGeom prst="bentConnector3">
            <a:avLst>
              <a:gd name="adj1" fmla="val -99450"/>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flipV="1">
            <a:off x="6683147" y="2680185"/>
            <a:ext cx="1598161" cy="436180"/>
          </a:xfrm>
          <a:prstGeom prst="bentConnector3">
            <a:avLst>
              <a:gd name="adj1" fmla="val 100064"/>
            </a:avLst>
          </a:prstGeom>
          <a:ln w="38100">
            <a:solidFill>
              <a:srgbClr val="FF0000"/>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6001883" y="2870144"/>
            <a:ext cx="2214068" cy="246221"/>
          </a:xfrm>
          <a:prstGeom prst="rect">
            <a:avLst/>
          </a:prstGeom>
          <a:noFill/>
        </p:spPr>
        <p:txBody>
          <a:bodyPr wrap="none" rtlCol="0">
            <a:spAutoFit/>
          </a:bodyPr>
          <a:lstStyle/>
          <a:p>
            <a:r>
              <a:rPr lang="en-US" sz="1000" b="1" dirty="0" smtClean="0"/>
              <a:t>Third Party – Account Registration ???</a:t>
            </a:r>
            <a:endParaRPr lang="en-US" sz="1000" b="1" dirty="0"/>
          </a:p>
        </p:txBody>
      </p:sp>
      <p:cxnSp>
        <p:nvCxnSpPr>
          <p:cNvPr id="149" name="Elbow Connector 148"/>
          <p:cNvCxnSpPr>
            <a:stCxn id="150" idx="3"/>
          </p:cNvCxnSpPr>
          <p:nvPr/>
        </p:nvCxnSpPr>
        <p:spPr>
          <a:xfrm flipV="1">
            <a:off x="6685771" y="2680185"/>
            <a:ext cx="1773334" cy="583952"/>
          </a:xfrm>
          <a:prstGeom prst="bentConnector3">
            <a:avLst>
              <a:gd name="adj1" fmla="val 100183"/>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0" name="Picture 2" descr="C:\_Project\NIST\NISTGreenButton\Work\GreenButton\Artwork\GreenButtonIcons\official\connect25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1888" y="3116365"/>
            <a:ext cx="713883" cy="295543"/>
          </a:xfrm>
          <a:prstGeom prst="rect">
            <a:avLst/>
          </a:prstGeom>
          <a:solidFill>
            <a:schemeClr val="tx1"/>
          </a:solidFill>
          <a:extLst/>
        </p:spPr>
      </p:pic>
      <p:sp>
        <p:nvSpPr>
          <p:cNvPr id="157" name="TextBox 156"/>
          <p:cNvSpPr txBox="1"/>
          <p:nvPr/>
        </p:nvSpPr>
        <p:spPr>
          <a:xfrm>
            <a:off x="6990661" y="3269431"/>
            <a:ext cx="1465466" cy="246221"/>
          </a:xfrm>
          <a:prstGeom prst="rect">
            <a:avLst/>
          </a:prstGeom>
          <a:noFill/>
        </p:spPr>
        <p:txBody>
          <a:bodyPr wrap="none" rtlCol="0">
            <a:spAutoFit/>
          </a:bodyPr>
          <a:lstStyle/>
          <a:p>
            <a:r>
              <a:rPr lang="en-US" sz="1000" b="1" dirty="0" smtClean="0"/>
              <a:t>Automated Transfer ???</a:t>
            </a:r>
            <a:endParaRPr lang="en-US" sz="1000" b="1" dirty="0"/>
          </a:p>
        </p:txBody>
      </p:sp>
      <p:sp>
        <p:nvSpPr>
          <p:cNvPr id="161" name="Rounded Rectangle 160"/>
          <p:cNvSpPr/>
          <p:nvPr/>
        </p:nvSpPr>
        <p:spPr>
          <a:xfrm>
            <a:off x="4708270" y="351710"/>
            <a:ext cx="4359530" cy="6281626"/>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Elbow Connector 62"/>
          <p:cNvCxnSpPr/>
          <p:nvPr/>
        </p:nvCxnSpPr>
        <p:spPr>
          <a:xfrm rot="5400000">
            <a:off x="7358382" y="3856203"/>
            <a:ext cx="2665907" cy="313870"/>
          </a:xfrm>
          <a:prstGeom prst="bentConnector3">
            <a:avLst>
              <a:gd name="adj1" fmla="val 65880"/>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flipV="1">
            <a:off x="6012738" y="2680188"/>
            <a:ext cx="2678597" cy="1036497"/>
          </a:xfrm>
          <a:prstGeom prst="bentConnector3">
            <a:avLst>
              <a:gd name="adj1" fmla="val 99942"/>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rot="5400000" flipH="1" flipV="1">
            <a:off x="6874413" y="3529171"/>
            <a:ext cx="2665905" cy="967939"/>
          </a:xfrm>
          <a:prstGeom prst="bentConnector3">
            <a:avLst>
              <a:gd name="adj1" fmla="val 50000"/>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531246" y="3477722"/>
            <a:ext cx="1657826" cy="246221"/>
          </a:xfrm>
          <a:prstGeom prst="rect">
            <a:avLst/>
          </a:prstGeom>
          <a:noFill/>
        </p:spPr>
        <p:txBody>
          <a:bodyPr wrap="none" rtlCol="0">
            <a:spAutoFit/>
          </a:bodyPr>
          <a:lstStyle/>
          <a:p>
            <a:r>
              <a:rPr lang="en-US" sz="1000" b="1" dirty="0" smtClean="0"/>
              <a:t>One-time Authorization ???</a:t>
            </a:r>
            <a:endParaRPr lang="en-US" sz="1000" b="1" dirty="0"/>
          </a:p>
        </p:txBody>
      </p:sp>
      <p:sp>
        <p:nvSpPr>
          <p:cNvPr id="83" name="TextBox 82"/>
          <p:cNvSpPr txBox="1"/>
          <p:nvPr/>
        </p:nvSpPr>
        <p:spPr>
          <a:xfrm>
            <a:off x="7636934" y="4377268"/>
            <a:ext cx="1098264" cy="861774"/>
          </a:xfrm>
          <a:prstGeom prst="rect">
            <a:avLst/>
          </a:prstGeom>
          <a:noFill/>
        </p:spPr>
        <p:txBody>
          <a:bodyPr wrap="square" rtlCol="0">
            <a:spAutoFit/>
          </a:bodyPr>
          <a:lstStyle/>
          <a:p>
            <a:pPr algn="ctr"/>
            <a:r>
              <a:rPr lang="en-US" sz="1000" b="1" dirty="0" smtClean="0"/>
              <a:t>Retail</a:t>
            </a:r>
          </a:p>
          <a:p>
            <a:pPr algn="ctr"/>
            <a:r>
              <a:rPr lang="en-US" sz="1000" b="1" dirty="0" smtClean="0"/>
              <a:t>Customer </a:t>
            </a:r>
          </a:p>
          <a:p>
            <a:pPr algn="ctr"/>
            <a:r>
              <a:rPr lang="en-US" sz="1000" b="1" dirty="0" smtClean="0"/>
              <a:t>– </a:t>
            </a:r>
          </a:p>
          <a:p>
            <a:pPr algn="ctr"/>
            <a:r>
              <a:rPr lang="en-US" sz="1000" b="1" dirty="0" smtClean="0"/>
              <a:t>Account Registration</a:t>
            </a:r>
            <a:endParaRPr lang="en-US" sz="1000" b="1" dirty="0"/>
          </a:p>
        </p:txBody>
      </p:sp>
      <p:sp>
        <p:nvSpPr>
          <p:cNvPr id="90" name="Rounded Rectangle 89"/>
          <p:cNvSpPr/>
          <p:nvPr/>
        </p:nvSpPr>
        <p:spPr>
          <a:xfrm>
            <a:off x="76200" y="2310284"/>
            <a:ext cx="6096000" cy="2540206"/>
          </a:xfrm>
          <a:prstGeom prst="round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19200" y="1981200"/>
            <a:ext cx="1425950" cy="246221"/>
          </a:xfrm>
          <a:prstGeom prst="rect">
            <a:avLst/>
          </a:prstGeom>
          <a:noFill/>
        </p:spPr>
        <p:txBody>
          <a:bodyPr wrap="square" rtlCol="0">
            <a:spAutoFit/>
          </a:bodyPr>
          <a:lstStyle/>
          <a:p>
            <a:pPr algn="ctr"/>
            <a:r>
              <a:rPr lang="en-US" sz="1000" b="1" dirty="0" smtClean="0"/>
              <a:t>Data Custodian</a:t>
            </a:r>
            <a:endParaRPr lang="en-US" sz="1000" b="1" dirty="0"/>
          </a:p>
        </p:txBody>
      </p:sp>
      <p:sp>
        <p:nvSpPr>
          <p:cNvPr id="92" name="TextBox 91"/>
          <p:cNvSpPr txBox="1"/>
          <p:nvPr/>
        </p:nvSpPr>
        <p:spPr>
          <a:xfrm>
            <a:off x="6117850" y="134779"/>
            <a:ext cx="1425950" cy="246221"/>
          </a:xfrm>
          <a:prstGeom prst="rect">
            <a:avLst/>
          </a:prstGeom>
          <a:noFill/>
        </p:spPr>
        <p:txBody>
          <a:bodyPr wrap="square" rtlCol="0">
            <a:spAutoFit/>
          </a:bodyPr>
          <a:lstStyle/>
          <a:p>
            <a:pPr algn="ctr"/>
            <a:r>
              <a:rPr lang="en-US" sz="1000" b="1" dirty="0" smtClean="0"/>
              <a:t>Green Button Model</a:t>
            </a:r>
            <a:endParaRPr lang="en-US" sz="1000" b="1" dirty="0"/>
          </a:p>
        </p:txBody>
      </p:sp>
      <p:sp>
        <p:nvSpPr>
          <p:cNvPr id="93" name="Rounded Rectangle 92"/>
          <p:cNvSpPr/>
          <p:nvPr/>
        </p:nvSpPr>
        <p:spPr>
          <a:xfrm>
            <a:off x="5638800" y="609601"/>
            <a:ext cx="3352800" cy="4163586"/>
          </a:xfrm>
          <a:prstGeom prst="roundRect">
            <a:avLst/>
          </a:prstGeom>
          <a:noFill/>
          <a:ln w="127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6019418" y="363380"/>
            <a:ext cx="2514981" cy="246221"/>
          </a:xfrm>
          <a:prstGeom prst="rect">
            <a:avLst/>
          </a:prstGeom>
          <a:noFill/>
        </p:spPr>
        <p:txBody>
          <a:bodyPr wrap="square" rtlCol="0">
            <a:spAutoFit/>
          </a:bodyPr>
          <a:lstStyle/>
          <a:p>
            <a:pPr algn="ctr"/>
            <a:r>
              <a:rPr lang="en-US" sz="1000" b="1" dirty="0" smtClean="0"/>
              <a:t>Third-Party + REPs as Third Party</a:t>
            </a:r>
            <a:endParaRPr lang="en-US" sz="1000" b="1" dirty="0"/>
          </a:p>
        </p:txBody>
      </p:sp>
      <p:sp>
        <p:nvSpPr>
          <p:cNvPr id="102" name="Rounded Rectangle 101"/>
          <p:cNvSpPr/>
          <p:nvPr/>
        </p:nvSpPr>
        <p:spPr>
          <a:xfrm>
            <a:off x="1837267" y="1879038"/>
            <a:ext cx="6172801" cy="3759762"/>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164824" y="4903619"/>
            <a:ext cx="1456815" cy="1954381"/>
          </a:xfrm>
          <a:prstGeom prst="rect">
            <a:avLst/>
          </a:prstGeom>
          <a:noFill/>
          <a:ln w="3175">
            <a:solidFill>
              <a:schemeClr val="tx1"/>
            </a:solidFill>
          </a:ln>
        </p:spPr>
        <p:txBody>
          <a:bodyPr wrap="square" rtlCol="0">
            <a:spAutoFit/>
          </a:bodyPr>
          <a:lstStyle/>
          <a:p>
            <a:r>
              <a:rPr lang="en-US" sz="1100" u="sng" dirty="0" smtClean="0"/>
              <a:t>Third Party Agreements </a:t>
            </a:r>
            <a:r>
              <a:rPr lang="en-US" sz="1100" dirty="0" smtClean="0"/>
              <a:t>Smart Meter Texas manages HAN and Energy agreements initiated by the Third Party and authorized by the User.  The Utility (e.g. TDSPs or REPs) are not involved with this process.  </a:t>
            </a:r>
            <a:endParaRPr lang="en-US" sz="1100" dirty="0"/>
          </a:p>
        </p:txBody>
      </p:sp>
      <p:sp>
        <p:nvSpPr>
          <p:cNvPr id="2" name="Right Arrow 1"/>
          <p:cNvSpPr/>
          <p:nvPr/>
        </p:nvSpPr>
        <p:spPr>
          <a:xfrm rot="20255366">
            <a:off x="1629836" y="5604311"/>
            <a:ext cx="482601" cy="138605"/>
          </a:xfrm>
          <a:prstGeom prst="rightArrow">
            <a:avLst/>
          </a:prstGeom>
          <a:solidFill>
            <a:schemeClr val="accent4">
              <a:lumMod val="60000"/>
              <a:lumOff val="40000"/>
            </a:schemeClr>
          </a:solidFill>
          <a:ln>
            <a:solidFill>
              <a:srgbClr val="7030A0">
                <a:alpha val="4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1295400" y="3581400"/>
            <a:ext cx="10668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295400" y="3164814"/>
            <a:ext cx="1066799" cy="400110"/>
          </a:xfrm>
          <a:prstGeom prst="rect">
            <a:avLst/>
          </a:prstGeom>
          <a:noFill/>
        </p:spPr>
        <p:txBody>
          <a:bodyPr wrap="square" rtlCol="0">
            <a:spAutoFit/>
          </a:bodyPr>
          <a:lstStyle/>
          <a:p>
            <a:pPr algn="ctr"/>
            <a:r>
              <a:rPr lang="en-US" sz="1000" b="1" dirty="0" smtClean="0"/>
              <a:t>On-Demand Energy Read</a:t>
            </a:r>
            <a:endParaRPr lang="en-US" sz="1000" b="1" dirty="0"/>
          </a:p>
        </p:txBody>
      </p:sp>
      <p:cxnSp>
        <p:nvCxnSpPr>
          <p:cNvPr id="87" name="Elbow Connector 86"/>
          <p:cNvCxnSpPr/>
          <p:nvPr/>
        </p:nvCxnSpPr>
        <p:spPr>
          <a:xfrm>
            <a:off x="3488266" y="4470883"/>
            <a:ext cx="3683605" cy="999041"/>
          </a:xfrm>
          <a:prstGeom prst="bentConnector3">
            <a:avLst>
              <a:gd name="adj1" fmla="val -94"/>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583458" y="5239266"/>
            <a:ext cx="1515158" cy="246221"/>
          </a:xfrm>
          <a:prstGeom prst="rect">
            <a:avLst/>
          </a:prstGeom>
          <a:noFill/>
        </p:spPr>
        <p:txBody>
          <a:bodyPr wrap="none" rtlCol="0">
            <a:spAutoFit/>
          </a:bodyPr>
          <a:lstStyle/>
          <a:p>
            <a:r>
              <a:rPr lang="en-US" sz="1000" b="1" dirty="0" smtClean="0"/>
              <a:t>On-Demand Energy Read</a:t>
            </a:r>
            <a:endParaRPr lang="en-US" sz="1000" b="1" dirty="0"/>
          </a:p>
        </p:txBody>
      </p:sp>
      <p:sp>
        <p:nvSpPr>
          <p:cNvPr id="84" name="TextBox 83"/>
          <p:cNvSpPr txBox="1"/>
          <p:nvPr/>
        </p:nvSpPr>
        <p:spPr>
          <a:xfrm>
            <a:off x="1462206" y="-76200"/>
            <a:ext cx="4557594" cy="769441"/>
          </a:xfrm>
          <a:prstGeom prst="rect">
            <a:avLst/>
          </a:prstGeom>
          <a:noFill/>
        </p:spPr>
        <p:txBody>
          <a:bodyPr wrap="none" rtlCol="0">
            <a:spAutoFit/>
          </a:bodyPr>
          <a:lstStyle/>
          <a:p>
            <a:r>
              <a:rPr lang="en-US" sz="2400" b="1" dirty="0" smtClean="0"/>
              <a:t>Green Button Model</a:t>
            </a:r>
          </a:p>
          <a:p>
            <a:r>
              <a:rPr lang="en-US" sz="2000" b="1" dirty="0" smtClean="0"/>
              <a:t>(How it is integrated in the Texas Market)</a:t>
            </a:r>
            <a:endParaRPr lang="en-US" sz="2000" b="1" dirty="0"/>
          </a:p>
        </p:txBody>
      </p:sp>
    </p:spTree>
    <p:extLst>
      <p:ext uri="{BB962C8B-B14F-4D97-AF65-F5344CB8AC3E}">
        <p14:creationId xmlns:p14="http://schemas.microsoft.com/office/powerpoint/2010/main" val="1291816289"/>
      </p:ext>
    </p:extLst>
  </p:cSld>
  <p:clrMapOvr>
    <a:masterClrMapping/>
  </p:clrMapOvr>
  <p:transition spd="med">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0" name="Rectangle 6"/>
          <p:cNvSpPr txBox="1">
            <a:spLocks noGrp="1" noChangeArrowheads="1"/>
          </p:cNvSpPr>
          <p:nvPr/>
        </p:nvSpPr>
        <p:spPr bwMode="auto">
          <a:xfrm>
            <a:off x="7543800" y="6731000"/>
            <a:ext cx="21336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600" b="1">
                <a:solidFill>
                  <a:schemeClr val="tx1"/>
                </a:solidFill>
                <a:latin typeface="Arial" pitchFamily="34" charset="0"/>
                <a:ea typeface="Osaka"/>
                <a:cs typeface="Osaka"/>
              </a:defRPr>
            </a:lvl1pPr>
            <a:lvl2pPr marL="742950" indent="-285750" algn="ctr" eaLnBrk="0" hangingPunct="0">
              <a:defRPr sz="1600" b="1">
                <a:solidFill>
                  <a:schemeClr val="tx1"/>
                </a:solidFill>
                <a:latin typeface="Arial" pitchFamily="34" charset="0"/>
                <a:ea typeface="Osaka"/>
                <a:cs typeface="Osaka"/>
              </a:defRPr>
            </a:lvl2pPr>
            <a:lvl3pPr marL="1143000" indent="-228600" algn="ctr" eaLnBrk="0" hangingPunct="0">
              <a:defRPr sz="1600" b="1">
                <a:solidFill>
                  <a:schemeClr val="tx1"/>
                </a:solidFill>
                <a:latin typeface="Arial" pitchFamily="34" charset="0"/>
                <a:ea typeface="Osaka"/>
                <a:cs typeface="Osaka"/>
              </a:defRPr>
            </a:lvl3pPr>
            <a:lvl4pPr marL="1600200" indent="-228600" algn="ctr" eaLnBrk="0" hangingPunct="0">
              <a:defRPr sz="1600" b="1">
                <a:solidFill>
                  <a:schemeClr val="tx1"/>
                </a:solidFill>
                <a:latin typeface="Arial" pitchFamily="34" charset="0"/>
                <a:ea typeface="Osaka"/>
                <a:cs typeface="Osaka"/>
              </a:defRPr>
            </a:lvl4pPr>
            <a:lvl5pPr marL="2057400" indent="-228600" algn="ctr" eaLnBrk="0" hangingPunct="0">
              <a:defRPr sz="1600" b="1">
                <a:solidFill>
                  <a:schemeClr val="tx1"/>
                </a:solidFill>
                <a:latin typeface="Arial" pitchFamily="34" charset="0"/>
                <a:ea typeface="Osaka"/>
                <a:cs typeface="Osaka"/>
              </a:defRPr>
            </a:lvl5pPr>
            <a:lvl6pPr marL="2514600" indent="-228600" algn="ctr" eaLnBrk="0" fontAlgn="base" hangingPunct="0">
              <a:spcBef>
                <a:spcPct val="0"/>
              </a:spcBef>
              <a:spcAft>
                <a:spcPct val="0"/>
              </a:spcAft>
              <a:defRPr sz="1600" b="1">
                <a:solidFill>
                  <a:schemeClr val="tx1"/>
                </a:solidFill>
                <a:latin typeface="Arial" pitchFamily="34" charset="0"/>
                <a:ea typeface="Osaka"/>
                <a:cs typeface="Osaka"/>
              </a:defRPr>
            </a:lvl6pPr>
            <a:lvl7pPr marL="2971800" indent="-228600" algn="ctr" eaLnBrk="0" fontAlgn="base" hangingPunct="0">
              <a:spcBef>
                <a:spcPct val="0"/>
              </a:spcBef>
              <a:spcAft>
                <a:spcPct val="0"/>
              </a:spcAft>
              <a:defRPr sz="1600" b="1">
                <a:solidFill>
                  <a:schemeClr val="tx1"/>
                </a:solidFill>
                <a:latin typeface="Arial" pitchFamily="34" charset="0"/>
                <a:ea typeface="Osaka"/>
                <a:cs typeface="Osaka"/>
              </a:defRPr>
            </a:lvl7pPr>
            <a:lvl8pPr marL="3429000" indent="-228600" algn="ctr" eaLnBrk="0" fontAlgn="base" hangingPunct="0">
              <a:spcBef>
                <a:spcPct val="0"/>
              </a:spcBef>
              <a:spcAft>
                <a:spcPct val="0"/>
              </a:spcAft>
              <a:defRPr sz="1600" b="1">
                <a:solidFill>
                  <a:schemeClr val="tx1"/>
                </a:solidFill>
                <a:latin typeface="Arial" pitchFamily="34" charset="0"/>
                <a:ea typeface="Osaka"/>
                <a:cs typeface="Osaka"/>
              </a:defRPr>
            </a:lvl8pPr>
            <a:lvl9pPr marL="3886200" indent="-228600" algn="ctr" eaLnBrk="0" fontAlgn="base" hangingPunct="0">
              <a:spcBef>
                <a:spcPct val="0"/>
              </a:spcBef>
              <a:spcAft>
                <a:spcPct val="0"/>
              </a:spcAft>
              <a:defRPr sz="1600" b="1">
                <a:solidFill>
                  <a:schemeClr val="tx1"/>
                </a:solidFill>
                <a:latin typeface="Arial" pitchFamily="34" charset="0"/>
                <a:ea typeface="Osaka"/>
                <a:cs typeface="Osaka"/>
              </a:defRPr>
            </a:lvl9pPr>
          </a:lstStyle>
          <a:p>
            <a:pPr algn="r" eaLnBrk="1" hangingPunct="1"/>
            <a:fld id="{88F8DB7B-544F-4E67-A700-6E9507B7F73E}" type="slidenum">
              <a:rPr lang="en-US" altLang="en-US" sz="800">
                <a:cs typeface="Arial" pitchFamily="34" charset="0"/>
              </a:rPr>
              <a:pPr algn="r" eaLnBrk="1" hangingPunct="1"/>
              <a:t>63</a:t>
            </a:fld>
            <a:endParaRPr lang="en-US" altLang="en-US" sz="800">
              <a:cs typeface="Arial" pitchFamily="34" charset="0"/>
            </a:endParaRPr>
          </a:p>
        </p:txBody>
      </p:sp>
      <p:sp>
        <p:nvSpPr>
          <p:cNvPr id="5" name="TextBox 4"/>
          <p:cNvSpPr txBox="1"/>
          <p:nvPr/>
        </p:nvSpPr>
        <p:spPr>
          <a:xfrm>
            <a:off x="1512581" y="4875074"/>
            <a:ext cx="2470869" cy="1754326"/>
          </a:xfrm>
          <a:prstGeom prst="rect">
            <a:avLst/>
          </a:prstGeom>
          <a:noFill/>
        </p:spPr>
        <p:txBody>
          <a:bodyPr wrap="none" rtlCol="0">
            <a:spAutoFit/>
          </a:bodyPr>
          <a:lstStyle/>
          <a:p>
            <a:r>
              <a:rPr lang="en-US" dirty="0" smtClean="0"/>
              <a:t>Account Number</a:t>
            </a:r>
          </a:p>
          <a:p>
            <a:r>
              <a:rPr lang="en-US" dirty="0" smtClean="0"/>
              <a:t>Social Security Number</a:t>
            </a:r>
          </a:p>
          <a:p>
            <a:r>
              <a:rPr lang="en-US" dirty="0" smtClean="0"/>
              <a:t>Driver’s License Number</a:t>
            </a:r>
          </a:p>
          <a:p>
            <a:r>
              <a:rPr lang="en-US" dirty="0" smtClean="0"/>
              <a:t>Tax ID</a:t>
            </a:r>
          </a:p>
          <a:p>
            <a:r>
              <a:rPr lang="en-US" dirty="0" smtClean="0"/>
              <a:t>Date of Birth</a:t>
            </a:r>
          </a:p>
          <a:p>
            <a:r>
              <a:rPr lang="en-US" dirty="0" smtClean="0"/>
              <a:t>Security Information</a:t>
            </a:r>
            <a:endParaRPr lang="en-US" dirty="0"/>
          </a:p>
        </p:txBody>
      </p:sp>
      <p:sp>
        <p:nvSpPr>
          <p:cNvPr id="6" name="TextBox 5"/>
          <p:cNvSpPr txBox="1"/>
          <p:nvPr/>
        </p:nvSpPr>
        <p:spPr>
          <a:xfrm>
            <a:off x="1588781" y="2360474"/>
            <a:ext cx="2324675" cy="1754326"/>
          </a:xfrm>
          <a:prstGeom prst="rect">
            <a:avLst/>
          </a:prstGeom>
          <a:noFill/>
        </p:spPr>
        <p:txBody>
          <a:bodyPr wrap="none" rtlCol="0">
            <a:spAutoFit/>
          </a:bodyPr>
          <a:lstStyle/>
          <a:p>
            <a:r>
              <a:rPr lang="en-US" dirty="0" smtClean="0"/>
              <a:t>First Name</a:t>
            </a:r>
          </a:p>
          <a:p>
            <a:r>
              <a:rPr lang="en-US" dirty="0" smtClean="0"/>
              <a:t>Last Name</a:t>
            </a:r>
          </a:p>
          <a:p>
            <a:r>
              <a:rPr lang="en-US" dirty="0" smtClean="0"/>
              <a:t>Email Address</a:t>
            </a:r>
          </a:p>
          <a:p>
            <a:r>
              <a:rPr lang="en-US" dirty="0" smtClean="0"/>
              <a:t>Home Phone Number</a:t>
            </a:r>
          </a:p>
          <a:p>
            <a:r>
              <a:rPr lang="en-US" dirty="0" smtClean="0"/>
              <a:t>Mobile Phone Number</a:t>
            </a:r>
          </a:p>
          <a:p>
            <a:r>
              <a:rPr lang="en-US" dirty="0" smtClean="0"/>
              <a:t>Address</a:t>
            </a:r>
            <a:endParaRPr lang="en-US" dirty="0"/>
          </a:p>
        </p:txBody>
      </p:sp>
      <p:sp>
        <p:nvSpPr>
          <p:cNvPr id="7" name="TextBox 6"/>
          <p:cNvSpPr txBox="1"/>
          <p:nvPr/>
        </p:nvSpPr>
        <p:spPr>
          <a:xfrm>
            <a:off x="1741181" y="1828800"/>
            <a:ext cx="1844351" cy="461665"/>
          </a:xfrm>
          <a:prstGeom prst="rect">
            <a:avLst/>
          </a:prstGeom>
          <a:noFill/>
        </p:spPr>
        <p:txBody>
          <a:bodyPr wrap="none" rtlCol="0">
            <a:spAutoFit/>
          </a:bodyPr>
          <a:lstStyle/>
          <a:p>
            <a:r>
              <a:rPr lang="en-US" sz="2400" b="1" u="sng" dirty="0" smtClean="0"/>
              <a:t>Who You Are</a:t>
            </a:r>
            <a:endParaRPr lang="en-US" sz="2400" b="1" u="sng" dirty="0"/>
          </a:p>
        </p:txBody>
      </p:sp>
      <p:sp>
        <p:nvSpPr>
          <p:cNvPr id="8" name="TextBox 7"/>
          <p:cNvSpPr txBox="1"/>
          <p:nvPr/>
        </p:nvSpPr>
        <p:spPr>
          <a:xfrm>
            <a:off x="1664981" y="4338935"/>
            <a:ext cx="2212913" cy="461665"/>
          </a:xfrm>
          <a:prstGeom prst="rect">
            <a:avLst/>
          </a:prstGeom>
          <a:noFill/>
        </p:spPr>
        <p:txBody>
          <a:bodyPr wrap="none" rtlCol="0">
            <a:spAutoFit/>
          </a:bodyPr>
          <a:lstStyle/>
          <a:p>
            <a:r>
              <a:rPr lang="en-US" sz="2400" b="1" u="sng" dirty="0" smtClean="0"/>
              <a:t>What You Know</a:t>
            </a:r>
            <a:endParaRPr lang="en-US" sz="2400" b="1" u="sng" dirty="0"/>
          </a:p>
        </p:txBody>
      </p:sp>
      <p:cxnSp>
        <p:nvCxnSpPr>
          <p:cNvPr id="9" name="Straight Connector 8"/>
          <p:cNvCxnSpPr/>
          <p:nvPr/>
        </p:nvCxnSpPr>
        <p:spPr>
          <a:xfrm>
            <a:off x="5246381" y="1066800"/>
            <a:ext cx="0" cy="5181600"/>
          </a:xfrm>
          <a:prstGeom prst="line">
            <a:avLst/>
          </a:prstGeom>
          <a:ln w="508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82410" y="762000"/>
            <a:ext cx="3727110" cy="1077218"/>
          </a:xfrm>
          <a:prstGeom prst="rect">
            <a:avLst/>
          </a:prstGeom>
          <a:noFill/>
        </p:spPr>
        <p:txBody>
          <a:bodyPr wrap="none" rtlCol="0">
            <a:spAutoFit/>
          </a:bodyPr>
          <a:lstStyle/>
          <a:p>
            <a:pPr algn="ctr"/>
            <a:r>
              <a:rPr lang="en-US" sz="2400" b="1" i="1" dirty="0" smtClean="0"/>
              <a:t>Energy Service </a:t>
            </a:r>
          </a:p>
          <a:p>
            <a:pPr algn="ctr"/>
            <a:r>
              <a:rPr lang="en-US" sz="2400" b="1" i="1" dirty="0" smtClean="0"/>
              <a:t>Requirements</a:t>
            </a:r>
          </a:p>
          <a:p>
            <a:pPr algn="ctr"/>
            <a:r>
              <a:rPr lang="en-US" sz="1600" b="1" i="1" dirty="0" smtClean="0"/>
              <a:t>(Customer Validation – Premise Assigned)</a:t>
            </a:r>
            <a:endParaRPr lang="en-US" sz="1600" b="1" i="1" dirty="0"/>
          </a:p>
        </p:txBody>
      </p:sp>
      <p:sp>
        <p:nvSpPr>
          <p:cNvPr id="11" name="TextBox 10"/>
          <p:cNvSpPr txBox="1"/>
          <p:nvPr/>
        </p:nvSpPr>
        <p:spPr>
          <a:xfrm>
            <a:off x="6162651" y="4875074"/>
            <a:ext cx="2292615" cy="1200329"/>
          </a:xfrm>
          <a:prstGeom prst="rect">
            <a:avLst/>
          </a:prstGeom>
          <a:noFill/>
        </p:spPr>
        <p:txBody>
          <a:bodyPr wrap="none" rtlCol="0">
            <a:spAutoFit/>
          </a:bodyPr>
          <a:lstStyle/>
          <a:p>
            <a:r>
              <a:rPr lang="en-US" dirty="0" smtClean="0"/>
              <a:t>User ID</a:t>
            </a:r>
          </a:p>
          <a:p>
            <a:r>
              <a:rPr lang="en-US" dirty="0" smtClean="0"/>
              <a:t>Electric Retail Provider</a:t>
            </a:r>
          </a:p>
          <a:p>
            <a:r>
              <a:rPr lang="en-US" dirty="0" smtClean="0"/>
              <a:t>ESIID</a:t>
            </a:r>
          </a:p>
          <a:p>
            <a:r>
              <a:rPr lang="en-US" dirty="0" smtClean="0"/>
              <a:t>Meter Number</a:t>
            </a:r>
            <a:endParaRPr lang="en-US" dirty="0"/>
          </a:p>
        </p:txBody>
      </p:sp>
      <p:sp>
        <p:nvSpPr>
          <p:cNvPr id="12" name="TextBox 11"/>
          <p:cNvSpPr txBox="1"/>
          <p:nvPr/>
        </p:nvSpPr>
        <p:spPr>
          <a:xfrm>
            <a:off x="6238851" y="2360474"/>
            <a:ext cx="1609736" cy="1200329"/>
          </a:xfrm>
          <a:prstGeom prst="rect">
            <a:avLst/>
          </a:prstGeom>
          <a:noFill/>
        </p:spPr>
        <p:txBody>
          <a:bodyPr wrap="none" rtlCol="0">
            <a:spAutoFit/>
          </a:bodyPr>
          <a:lstStyle/>
          <a:p>
            <a:r>
              <a:rPr lang="en-US" dirty="0" smtClean="0"/>
              <a:t>First Name</a:t>
            </a:r>
          </a:p>
          <a:p>
            <a:r>
              <a:rPr lang="en-US" dirty="0" smtClean="0"/>
              <a:t>Last Name</a:t>
            </a:r>
          </a:p>
          <a:p>
            <a:r>
              <a:rPr lang="en-US" dirty="0" smtClean="0"/>
              <a:t>Email Address</a:t>
            </a:r>
          </a:p>
          <a:p>
            <a:r>
              <a:rPr lang="en-US" dirty="0" smtClean="0"/>
              <a:t>Phone Number</a:t>
            </a:r>
          </a:p>
        </p:txBody>
      </p:sp>
      <p:sp>
        <p:nvSpPr>
          <p:cNvPr id="13" name="TextBox 12"/>
          <p:cNvSpPr txBox="1"/>
          <p:nvPr/>
        </p:nvSpPr>
        <p:spPr>
          <a:xfrm>
            <a:off x="6391251" y="1828800"/>
            <a:ext cx="1844351" cy="461665"/>
          </a:xfrm>
          <a:prstGeom prst="rect">
            <a:avLst/>
          </a:prstGeom>
          <a:noFill/>
        </p:spPr>
        <p:txBody>
          <a:bodyPr wrap="none" rtlCol="0">
            <a:spAutoFit/>
          </a:bodyPr>
          <a:lstStyle/>
          <a:p>
            <a:r>
              <a:rPr lang="en-US" sz="2400" b="1" u="sng" dirty="0" smtClean="0"/>
              <a:t>Who You Are</a:t>
            </a:r>
            <a:endParaRPr lang="en-US" sz="2400" b="1" u="sng" dirty="0"/>
          </a:p>
        </p:txBody>
      </p:sp>
      <p:sp>
        <p:nvSpPr>
          <p:cNvPr id="14" name="TextBox 13"/>
          <p:cNvSpPr txBox="1"/>
          <p:nvPr/>
        </p:nvSpPr>
        <p:spPr>
          <a:xfrm>
            <a:off x="6315051" y="4338935"/>
            <a:ext cx="2212913" cy="461665"/>
          </a:xfrm>
          <a:prstGeom prst="rect">
            <a:avLst/>
          </a:prstGeom>
          <a:noFill/>
        </p:spPr>
        <p:txBody>
          <a:bodyPr wrap="none" rtlCol="0">
            <a:spAutoFit/>
          </a:bodyPr>
          <a:lstStyle/>
          <a:p>
            <a:r>
              <a:rPr lang="en-US" sz="2400" b="1" u="sng" dirty="0" smtClean="0"/>
              <a:t>What You Know</a:t>
            </a:r>
            <a:endParaRPr lang="en-US" sz="2400" b="1" u="sng" dirty="0"/>
          </a:p>
        </p:txBody>
      </p:sp>
      <p:sp>
        <p:nvSpPr>
          <p:cNvPr id="15" name="TextBox 14"/>
          <p:cNvSpPr txBox="1"/>
          <p:nvPr/>
        </p:nvSpPr>
        <p:spPr>
          <a:xfrm>
            <a:off x="5845406" y="762000"/>
            <a:ext cx="2917594" cy="1077218"/>
          </a:xfrm>
          <a:prstGeom prst="rect">
            <a:avLst/>
          </a:prstGeom>
          <a:noFill/>
        </p:spPr>
        <p:txBody>
          <a:bodyPr wrap="none" rtlCol="0">
            <a:spAutoFit/>
          </a:bodyPr>
          <a:lstStyle/>
          <a:p>
            <a:pPr algn="ctr"/>
            <a:r>
              <a:rPr lang="en-US" sz="2400" b="1" i="1" dirty="0" smtClean="0"/>
              <a:t>Smart Meter Texas </a:t>
            </a:r>
          </a:p>
          <a:p>
            <a:pPr algn="ctr"/>
            <a:r>
              <a:rPr lang="en-US" sz="2400" b="1" i="1" dirty="0" smtClean="0"/>
              <a:t>Requirements</a:t>
            </a:r>
          </a:p>
          <a:p>
            <a:pPr algn="ctr"/>
            <a:r>
              <a:rPr lang="en-US" sz="1600" b="1" i="1" dirty="0" smtClean="0"/>
              <a:t>(Customer – Premise Validation)</a:t>
            </a:r>
            <a:endParaRPr lang="en-US" sz="1600" b="1" i="1" dirty="0"/>
          </a:p>
        </p:txBody>
      </p:sp>
      <p:sp>
        <p:nvSpPr>
          <p:cNvPr id="16" name="TextBox 15"/>
          <p:cNvSpPr txBox="1"/>
          <p:nvPr/>
        </p:nvSpPr>
        <p:spPr>
          <a:xfrm>
            <a:off x="1219200" y="76200"/>
            <a:ext cx="6998967" cy="523220"/>
          </a:xfrm>
          <a:prstGeom prst="rect">
            <a:avLst/>
          </a:prstGeom>
          <a:noFill/>
        </p:spPr>
        <p:txBody>
          <a:bodyPr wrap="none" rtlCol="0">
            <a:spAutoFit/>
          </a:bodyPr>
          <a:lstStyle/>
          <a:p>
            <a:r>
              <a:rPr lang="en-US" sz="2800" b="1" dirty="0" smtClean="0">
                <a:latin typeface="Cambria" panose="02040503050406030204" pitchFamily="18" charset="0"/>
              </a:rPr>
              <a:t>Customer Account Registration Processes</a:t>
            </a:r>
            <a:endParaRPr lang="en-US" sz="2800" b="1" dirty="0">
              <a:latin typeface="Cambria" panose="02040503050406030204" pitchFamily="18" charset="0"/>
            </a:endParaRPr>
          </a:p>
        </p:txBody>
      </p:sp>
    </p:spTree>
    <p:extLst>
      <p:ext uri="{BB962C8B-B14F-4D97-AF65-F5344CB8AC3E}">
        <p14:creationId xmlns:p14="http://schemas.microsoft.com/office/powerpoint/2010/main" val="733035293"/>
      </p:ext>
    </p:extLst>
  </p:cSld>
  <p:clrMapOvr>
    <a:masterClrMapping/>
  </p:clrMapOvr>
  <p:transition spd="med">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71600" y="2138065"/>
            <a:ext cx="2753895" cy="4154984"/>
          </a:xfrm>
          <a:prstGeom prst="rect">
            <a:avLst/>
          </a:prstGeom>
          <a:noFill/>
        </p:spPr>
        <p:txBody>
          <a:bodyPr wrap="none" rtlCol="0">
            <a:spAutoFit/>
          </a:bodyPr>
          <a:lstStyle/>
          <a:p>
            <a:r>
              <a:rPr lang="en-US" sz="1200" dirty="0" smtClean="0"/>
              <a:t>Application Description</a:t>
            </a:r>
          </a:p>
          <a:p>
            <a:r>
              <a:rPr lang="en-US" sz="1200" dirty="0" smtClean="0"/>
              <a:t>Application Status</a:t>
            </a:r>
          </a:p>
          <a:p>
            <a:r>
              <a:rPr lang="en-US" sz="1200" dirty="0" smtClean="0"/>
              <a:t>Application Type</a:t>
            </a:r>
          </a:p>
          <a:p>
            <a:r>
              <a:rPr lang="en-US" sz="1200" dirty="0" smtClean="0"/>
              <a:t>Application Use</a:t>
            </a:r>
          </a:p>
          <a:p>
            <a:r>
              <a:rPr lang="en-US" sz="1200" dirty="0" smtClean="0"/>
              <a:t>Phone Number</a:t>
            </a:r>
          </a:p>
          <a:p>
            <a:r>
              <a:rPr lang="en-US" sz="1200" dirty="0" smtClean="0"/>
              <a:t>Authorization URI</a:t>
            </a:r>
          </a:p>
          <a:p>
            <a:r>
              <a:rPr lang="en-US" sz="1200" dirty="0" smtClean="0"/>
              <a:t>Third-Party Notify URI</a:t>
            </a:r>
          </a:p>
          <a:p>
            <a:r>
              <a:rPr lang="en-US" sz="1200" dirty="0" smtClean="0"/>
              <a:t>URI Redirect for Third-Party Landing Page</a:t>
            </a:r>
          </a:p>
          <a:p>
            <a:r>
              <a:rPr lang="en-US" sz="1200" dirty="0" smtClean="0"/>
              <a:t>URI of Third-Party’s Web Page</a:t>
            </a:r>
          </a:p>
          <a:p>
            <a:r>
              <a:rPr lang="en-US" sz="1200" dirty="0" smtClean="0"/>
              <a:t>Client Secret</a:t>
            </a:r>
          </a:p>
          <a:p>
            <a:r>
              <a:rPr lang="en-US" sz="1200" dirty="0" smtClean="0"/>
              <a:t>Logo URI</a:t>
            </a:r>
          </a:p>
          <a:p>
            <a:r>
              <a:rPr lang="en-US" sz="1200" dirty="0" smtClean="0"/>
              <a:t>Client Name</a:t>
            </a:r>
          </a:p>
          <a:p>
            <a:r>
              <a:rPr lang="en-US" sz="1200" dirty="0" smtClean="0"/>
              <a:t>Client URI</a:t>
            </a:r>
          </a:p>
          <a:p>
            <a:r>
              <a:rPr lang="en-US" sz="1200" dirty="0" smtClean="0"/>
              <a:t>Re-Direct URI</a:t>
            </a:r>
          </a:p>
          <a:p>
            <a:r>
              <a:rPr lang="en-US" sz="1200" dirty="0" smtClean="0"/>
              <a:t>Terms of Service URI</a:t>
            </a:r>
          </a:p>
          <a:p>
            <a:r>
              <a:rPr lang="en-US" sz="1200" dirty="0" smtClean="0"/>
              <a:t>Policy URI</a:t>
            </a:r>
          </a:p>
          <a:p>
            <a:r>
              <a:rPr lang="en-US" sz="1200" dirty="0" smtClean="0"/>
              <a:t>Software ID</a:t>
            </a:r>
          </a:p>
          <a:p>
            <a:r>
              <a:rPr lang="en-US" sz="1200" dirty="0" smtClean="0"/>
              <a:t>Software Version</a:t>
            </a:r>
          </a:p>
          <a:p>
            <a:r>
              <a:rPr lang="en-US" sz="1200" dirty="0" smtClean="0"/>
              <a:t>Contacts</a:t>
            </a:r>
          </a:p>
          <a:p>
            <a:r>
              <a:rPr lang="en-US" sz="1200" dirty="0" smtClean="0"/>
              <a:t>Token Endpoint Authorization Method</a:t>
            </a:r>
          </a:p>
          <a:p>
            <a:r>
              <a:rPr lang="en-US" sz="1200" dirty="0" smtClean="0"/>
              <a:t>Scope</a:t>
            </a:r>
          </a:p>
          <a:p>
            <a:r>
              <a:rPr lang="en-US" sz="1200" dirty="0" smtClean="0"/>
              <a:t>Grant Types</a:t>
            </a:r>
            <a:endParaRPr lang="en-US" sz="1200" dirty="0"/>
          </a:p>
        </p:txBody>
      </p:sp>
      <p:sp>
        <p:nvSpPr>
          <p:cNvPr id="18" name="TextBox 17"/>
          <p:cNvSpPr txBox="1"/>
          <p:nvPr/>
        </p:nvSpPr>
        <p:spPr>
          <a:xfrm>
            <a:off x="1143000" y="1600200"/>
            <a:ext cx="3686522" cy="461665"/>
          </a:xfrm>
          <a:prstGeom prst="rect">
            <a:avLst/>
          </a:prstGeom>
          <a:noFill/>
        </p:spPr>
        <p:txBody>
          <a:bodyPr wrap="none" rtlCol="0">
            <a:spAutoFit/>
          </a:bodyPr>
          <a:lstStyle/>
          <a:p>
            <a:r>
              <a:rPr lang="en-US" sz="2400" b="1" u="sng" dirty="0" smtClean="0"/>
              <a:t>OAuth2 Dynamic Client ***</a:t>
            </a:r>
            <a:endParaRPr lang="en-US" sz="2400" b="1" u="sng" dirty="0"/>
          </a:p>
        </p:txBody>
      </p:sp>
      <p:cxnSp>
        <p:nvCxnSpPr>
          <p:cNvPr id="19" name="Straight Connector 18"/>
          <p:cNvCxnSpPr/>
          <p:nvPr/>
        </p:nvCxnSpPr>
        <p:spPr>
          <a:xfrm>
            <a:off x="5105400" y="1066800"/>
            <a:ext cx="0" cy="5181600"/>
          </a:xfrm>
          <a:prstGeom prst="line">
            <a:avLst/>
          </a:prstGeom>
          <a:ln w="508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1399" y="838200"/>
            <a:ext cx="3007170" cy="707886"/>
          </a:xfrm>
          <a:prstGeom prst="rect">
            <a:avLst/>
          </a:prstGeom>
          <a:noFill/>
        </p:spPr>
        <p:txBody>
          <a:bodyPr wrap="none" rtlCol="0">
            <a:spAutoFit/>
          </a:bodyPr>
          <a:lstStyle/>
          <a:p>
            <a:pPr algn="ctr"/>
            <a:r>
              <a:rPr lang="en-US" sz="2400" b="1" i="1" dirty="0" smtClean="0"/>
              <a:t>Green Button Process</a:t>
            </a:r>
          </a:p>
          <a:p>
            <a:pPr algn="ctr"/>
            <a:r>
              <a:rPr lang="en-US" sz="1600" b="1" i="1" dirty="0" smtClean="0"/>
              <a:t>(Validation ???)</a:t>
            </a:r>
            <a:endParaRPr lang="en-US" sz="1600" b="1" i="1" dirty="0"/>
          </a:p>
        </p:txBody>
      </p:sp>
      <p:sp>
        <p:nvSpPr>
          <p:cNvPr id="21" name="TextBox 20"/>
          <p:cNvSpPr txBox="1"/>
          <p:nvPr/>
        </p:nvSpPr>
        <p:spPr>
          <a:xfrm>
            <a:off x="6021670" y="2130147"/>
            <a:ext cx="1979068" cy="2677656"/>
          </a:xfrm>
          <a:prstGeom prst="rect">
            <a:avLst/>
          </a:prstGeom>
          <a:noFill/>
        </p:spPr>
        <p:txBody>
          <a:bodyPr wrap="none" rtlCol="0">
            <a:spAutoFit/>
          </a:bodyPr>
          <a:lstStyle/>
          <a:p>
            <a:r>
              <a:rPr lang="en-US" sz="1200" dirty="0" smtClean="0"/>
              <a:t>Business Name</a:t>
            </a:r>
          </a:p>
          <a:p>
            <a:r>
              <a:rPr lang="en-US" sz="1200" dirty="0" smtClean="0"/>
              <a:t>Address</a:t>
            </a:r>
          </a:p>
          <a:p>
            <a:r>
              <a:rPr lang="en-US" sz="1200" dirty="0" smtClean="0"/>
              <a:t>City</a:t>
            </a:r>
          </a:p>
          <a:p>
            <a:r>
              <a:rPr lang="en-US" sz="1200" dirty="0" smtClean="0"/>
              <a:t>State</a:t>
            </a:r>
          </a:p>
          <a:p>
            <a:r>
              <a:rPr lang="en-US" sz="1200" dirty="0" smtClean="0"/>
              <a:t>Zip Code</a:t>
            </a:r>
          </a:p>
          <a:p>
            <a:r>
              <a:rPr lang="en-US" sz="1200" dirty="0" smtClean="0"/>
              <a:t>Country</a:t>
            </a:r>
          </a:p>
          <a:p>
            <a:r>
              <a:rPr lang="en-US" sz="1200" dirty="0" smtClean="0"/>
              <a:t>Phone Number</a:t>
            </a:r>
          </a:p>
          <a:p>
            <a:r>
              <a:rPr lang="en-US" sz="1200" dirty="0" smtClean="0"/>
              <a:t>Account Email Address</a:t>
            </a:r>
          </a:p>
          <a:p>
            <a:r>
              <a:rPr lang="en-US" sz="1200" dirty="0" smtClean="0"/>
              <a:t>DUNS Number</a:t>
            </a:r>
          </a:p>
          <a:p>
            <a:r>
              <a:rPr lang="en-US" sz="1200" dirty="0" smtClean="0"/>
              <a:t>Company URL</a:t>
            </a:r>
          </a:p>
          <a:p>
            <a:r>
              <a:rPr lang="en-US" sz="1200" dirty="0" smtClean="0"/>
              <a:t>Privacy Policy URL</a:t>
            </a:r>
          </a:p>
          <a:p>
            <a:r>
              <a:rPr lang="en-US" sz="1200" dirty="0" smtClean="0"/>
              <a:t>Upload Company Logo</a:t>
            </a:r>
          </a:p>
          <a:p>
            <a:r>
              <a:rPr lang="en-US" sz="1200" dirty="0" err="1" smtClean="0"/>
              <a:t>TRUSTe</a:t>
            </a:r>
            <a:r>
              <a:rPr lang="en-US" sz="1200" dirty="0" smtClean="0"/>
              <a:t> PRIVACYSMART Seal</a:t>
            </a:r>
          </a:p>
          <a:p>
            <a:r>
              <a:rPr lang="en-US" sz="1200" dirty="0" smtClean="0"/>
              <a:t>Upload PRIVACYSMART Logo</a:t>
            </a:r>
          </a:p>
        </p:txBody>
      </p:sp>
      <p:sp>
        <p:nvSpPr>
          <p:cNvPr id="22" name="TextBox 21"/>
          <p:cNvSpPr txBox="1"/>
          <p:nvPr/>
        </p:nvSpPr>
        <p:spPr>
          <a:xfrm>
            <a:off x="5599113" y="838200"/>
            <a:ext cx="3586110" cy="707886"/>
          </a:xfrm>
          <a:prstGeom prst="rect">
            <a:avLst/>
          </a:prstGeom>
          <a:noFill/>
        </p:spPr>
        <p:txBody>
          <a:bodyPr wrap="none" rtlCol="0">
            <a:spAutoFit/>
          </a:bodyPr>
          <a:lstStyle/>
          <a:p>
            <a:pPr algn="ctr"/>
            <a:r>
              <a:rPr lang="en-US" sz="2400" b="1" i="1" dirty="0" smtClean="0"/>
              <a:t>Smart Meter Texas Process</a:t>
            </a:r>
          </a:p>
          <a:p>
            <a:pPr algn="ctr"/>
            <a:r>
              <a:rPr lang="en-US" sz="1600" b="1" i="1" dirty="0" smtClean="0"/>
              <a:t>(DUNS Validation)</a:t>
            </a:r>
            <a:endParaRPr lang="en-US" sz="1600" b="1" i="1" dirty="0"/>
          </a:p>
        </p:txBody>
      </p:sp>
      <p:sp>
        <p:nvSpPr>
          <p:cNvPr id="23" name="TextBox 22"/>
          <p:cNvSpPr txBox="1"/>
          <p:nvPr/>
        </p:nvSpPr>
        <p:spPr>
          <a:xfrm>
            <a:off x="1259036" y="76200"/>
            <a:ext cx="7351564" cy="523220"/>
          </a:xfrm>
          <a:prstGeom prst="rect">
            <a:avLst/>
          </a:prstGeom>
          <a:noFill/>
        </p:spPr>
        <p:txBody>
          <a:bodyPr wrap="none" rtlCol="0">
            <a:spAutoFit/>
          </a:bodyPr>
          <a:lstStyle/>
          <a:p>
            <a:r>
              <a:rPr lang="en-US" sz="2800" b="1" dirty="0" smtClean="0">
                <a:latin typeface="Cambria" panose="02040503050406030204" pitchFamily="18" charset="0"/>
              </a:rPr>
              <a:t>Third-Party Account Registration Processes</a:t>
            </a:r>
            <a:endParaRPr lang="en-US" sz="2800" b="1" dirty="0">
              <a:latin typeface="Cambria" panose="02040503050406030204" pitchFamily="18" charset="0"/>
            </a:endParaRPr>
          </a:p>
        </p:txBody>
      </p:sp>
      <p:sp>
        <p:nvSpPr>
          <p:cNvPr id="24" name="TextBox 23"/>
          <p:cNvSpPr txBox="1"/>
          <p:nvPr/>
        </p:nvSpPr>
        <p:spPr>
          <a:xfrm>
            <a:off x="5715000" y="1604665"/>
            <a:ext cx="2646494" cy="461665"/>
          </a:xfrm>
          <a:prstGeom prst="rect">
            <a:avLst/>
          </a:prstGeom>
          <a:noFill/>
        </p:spPr>
        <p:txBody>
          <a:bodyPr wrap="none" rtlCol="0">
            <a:spAutoFit/>
          </a:bodyPr>
          <a:lstStyle/>
          <a:p>
            <a:r>
              <a:rPr lang="en-US" sz="2400" b="1" u="sng" dirty="0" smtClean="0"/>
              <a:t>User Interface Only</a:t>
            </a:r>
            <a:endParaRPr lang="en-US" sz="2400" b="1" u="sng" dirty="0"/>
          </a:p>
        </p:txBody>
      </p:sp>
      <p:sp>
        <p:nvSpPr>
          <p:cNvPr id="25" name="TextBox 24"/>
          <p:cNvSpPr txBox="1"/>
          <p:nvPr/>
        </p:nvSpPr>
        <p:spPr>
          <a:xfrm>
            <a:off x="5334000" y="6248400"/>
            <a:ext cx="4191000" cy="276999"/>
          </a:xfrm>
          <a:prstGeom prst="rect">
            <a:avLst/>
          </a:prstGeom>
          <a:noFill/>
        </p:spPr>
        <p:txBody>
          <a:bodyPr wrap="square" rtlCol="0">
            <a:spAutoFit/>
          </a:bodyPr>
          <a:lstStyle/>
          <a:p>
            <a:r>
              <a:rPr lang="en-US" sz="1200" b="1" i="1" dirty="0" smtClean="0"/>
              <a:t>Note:</a:t>
            </a:r>
            <a:r>
              <a:rPr lang="en-US" sz="1200" i="1" dirty="0" smtClean="0"/>
              <a:t>  No Third-Party lists are maintained for customer use</a:t>
            </a:r>
            <a:endParaRPr lang="en-US" sz="1200" i="1" dirty="0"/>
          </a:p>
        </p:txBody>
      </p:sp>
    </p:spTree>
    <p:extLst>
      <p:ext uri="{BB962C8B-B14F-4D97-AF65-F5344CB8AC3E}">
        <p14:creationId xmlns:p14="http://schemas.microsoft.com/office/powerpoint/2010/main" val="13025453"/>
      </p:ext>
    </p:extLst>
  </p:cSld>
  <p:clrMapOvr>
    <a:masterClrMapping/>
  </p:clrMapOvr>
  <p:transition spd="med">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987977" y="1371600"/>
            <a:ext cx="0" cy="5181600"/>
          </a:xfrm>
          <a:prstGeom prst="line">
            <a:avLst/>
          </a:prstGeom>
          <a:ln w="508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31489" y="1143000"/>
            <a:ext cx="2912143" cy="461665"/>
          </a:xfrm>
          <a:prstGeom prst="rect">
            <a:avLst/>
          </a:prstGeom>
          <a:noFill/>
        </p:spPr>
        <p:txBody>
          <a:bodyPr wrap="none" rtlCol="0">
            <a:spAutoFit/>
          </a:bodyPr>
          <a:lstStyle/>
          <a:p>
            <a:pPr algn="ctr"/>
            <a:r>
              <a:rPr lang="en-US" sz="2400" b="1" i="1" dirty="0" smtClean="0"/>
              <a:t>Green Button Process</a:t>
            </a:r>
          </a:p>
        </p:txBody>
      </p:sp>
      <p:sp>
        <p:nvSpPr>
          <p:cNvPr id="13" name="TextBox 12"/>
          <p:cNvSpPr txBox="1"/>
          <p:nvPr/>
        </p:nvSpPr>
        <p:spPr>
          <a:xfrm>
            <a:off x="1221816" y="2140297"/>
            <a:ext cx="3505179" cy="3046988"/>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Customer Required to have an Energy Services Agreement</a:t>
            </a:r>
          </a:p>
          <a:p>
            <a:pPr marL="171450" indent="-171450">
              <a:buFont typeface="Arial" panose="020B0604020202020204" pitchFamily="34" charset="0"/>
              <a:buChar char="•"/>
            </a:pPr>
            <a:r>
              <a:rPr lang="en-US" sz="1600" dirty="0" smtClean="0"/>
              <a:t>Customer Required to have a Web Account with Energy Service Provider or Smart Meter Texas Portal</a:t>
            </a:r>
          </a:p>
          <a:p>
            <a:pPr marL="171450" indent="-171450">
              <a:buFont typeface="Arial" panose="020B0604020202020204" pitchFamily="34" charset="0"/>
              <a:buChar char="•"/>
            </a:pPr>
            <a:r>
              <a:rPr lang="en-US" sz="1600" dirty="0" smtClean="0"/>
              <a:t>Authorization between a Customer and Third-Party is completed through a web service and web site process</a:t>
            </a:r>
          </a:p>
          <a:p>
            <a:pPr marL="171450" indent="-171450">
              <a:buFont typeface="Arial" panose="020B0604020202020204" pitchFamily="34" charset="0"/>
              <a:buChar char="•"/>
            </a:pPr>
            <a:r>
              <a:rPr lang="en-US" sz="1600" dirty="0" smtClean="0"/>
              <a:t>Energy information would have pricing information if Third-Party relationship is with the Energy Service Provider</a:t>
            </a:r>
          </a:p>
        </p:txBody>
      </p:sp>
      <p:sp>
        <p:nvSpPr>
          <p:cNvPr id="14" name="TextBox 13"/>
          <p:cNvSpPr txBox="1"/>
          <p:nvPr/>
        </p:nvSpPr>
        <p:spPr>
          <a:xfrm>
            <a:off x="5557890" y="1143000"/>
            <a:ext cx="3586110" cy="461665"/>
          </a:xfrm>
          <a:prstGeom prst="rect">
            <a:avLst/>
          </a:prstGeom>
          <a:noFill/>
        </p:spPr>
        <p:txBody>
          <a:bodyPr wrap="none" rtlCol="0">
            <a:spAutoFit/>
          </a:bodyPr>
          <a:lstStyle/>
          <a:p>
            <a:pPr algn="ctr"/>
            <a:r>
              <a:rPr lang="en-US" sz="2400" b="1" i="1" dirty="0" smtClean="0"/>
              <a:t>Smart Meter Texas Process</a:t>
            </a:r>
          </a:p>
        </p:txBody>
      </p:sp>
      <p:sp>
        <p:nvSpPr>
          <p:cNvPr id="15" name="TextBox 14"/>
          <p:cNvSpPr txBox="1"/>
          <p:nvPr/>
        </p:nvSpPr>
        <p:spPr>
          <a:xfrm>
            <a:off x="1259906" y="76200"/>
            <a:ext cx="7655494" cy="523220"/>
          </a:xfrm>
          <a:prstGeom prst="rect">
            <a:avLst/>
          </a:prstGeom>
          <a:noFill/>
        </p:spPr>
        <p:txBody>
          <a:bodyPr wrap="none" rtlCol="0">
            <a:spAutoFit/>
          </a:bodyPr>
          <a:lstStyle/>
          <a:p>
            <a:r>
              <a:rPr lang="en-US" sz="2800" b="1" dirty="0" smtClean="0">
                <a:latin typeface="Cambria" panose="02040503050406030204" pitchFamily="18" charset="0"/>
              </a:rPr>
              <a:t>Third-Party – Customer Agreement Processes</a:t>
            </a:r>
            <a:endParaRPr lang="en-US" sz="2800" b="1" dirty="0">
              <a:latin typeface="Cambria" panose="02040503050406030204" pitchFamily="18" charset="0"/>
            </a:endParaRPr>
          </a:p>
        </p:txBody>
      </p:sp>
      <p:sp>
        <p:nvSpPr>
          <p:cNvPr id="16" name="TextBox 15"/>
          <p:cNvSpPr txBox="1"/>
          <p:nvPr/>
        </p:nvSpPr>
        <p:spPr>
          <a:xfrm>
            <a:off x="5292777" y="2133600"/>
            <a:ext cx="3777639" cy="3046988"/>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Customer Required to have an Energy Services Agreement</a:t>
            </a:r>
          </a:p>
          <a:p>
            <a:pPr marL="171450" indent="-171450">
              <a:buFont typeface="Arial" panose="020B0604020202020204" pitchFamily="34" charset="0"/>
              <a:buChar char="•"/>
            </a:pPr>
            <a:r>
              <a:rPr lang="en-US" sz="1600" dirty="0" smtClean="0"/>
              <a:t>Customer Required to have a Web Account with Smart Meter Texas Portal</a:t>
            </a:r>
          </a:p>
          <a:p>
            <a:pPr marL="171450" indent="-171450">
              <a:buFont typeface="Arial" panose="020B0604020202020204" pitchFamily="34" charset="0"/>
              <a:buChar char="•"/>
            </a:pPr>
            <a:r>
              <a:rPr lang="en-US" sz="1600" dirty="0" smtClean="0"/>
              <a:t>Authorization between a Customer and Third-Party is completed through an e-mail agreement and web site process</a:t>
            </a:r>
          </a:p>
          <a:p>
            <a:pPr marL="171450" indent="-171450">
              <a:buFont typeface="Arial" panose="020B0604020202020204" pitchFamily="34" charset="0"/>
              <a:buChar char="•"/>
            </a:pPr>
            <a:r>
              <a:rPr lang="en-US" sz="1600" dirty="0" smtClean="0"/>
              <a:t>Agreements can be secured for both energy data or home-area-network (HAN) services</a:t>
            </a:r>
          </a:p>
          <a:p>
            <a:pPr marL="171450" indent="-171450">
              <a:buFont typeface="Arial" panose="020B0604020202020204" pitchFamily="34" charset="0"/>
              <a:buChar char="•"/>
            </a:pPr>
            <a:r>
              <a:rPr lang="en-US" sz="1600" dirty="0" smtClean="0"/>
              <a:t>Energy information does not include pricing data</a:t>
            </a:r>
          </a:p>
        </p:txBody>
      </p:sp>
    </p:spTree>
    <p:extLst>
      <p:ext uri="{BB962C8B-B14F-4D97-AF65-F5344CB8AC3E}">
        <p14:creationId xmlns:p14="http://schemas.microsoft.com/office/powerpoint/2010/main" val="2011380804"/>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620000" cy="1143000"/>
          </a:xfrm>
        </p:spPr>
        <p:txBody>
          <a:bodyPr>
            <a:normAutofit/>
          </a:bodyPr>
          <a:lstStyle/>
          <a:p>
            <a:r>
              <a:rPr lang="en-US" sz="2800" dirty="0" smtClean="0"/>
              <a:t>ERCOT Region</a:t>
            </a:r>
            <a:endParaRPr lang="en-US" sz="2800"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7</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5060" y="1600200"/>
            <a:ext cx="583688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97424"/>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143000"/>
          </a:xfrm>
        </p:spPr>
        <p:txBody>
          <a:bodyPr>
            <a:normAutofit/>
          </a:bodyPr>
          <a:lstStyle/>
          <a:p>
            <a:r>
              <a:rPr lang="en-US" sz="2800" dirty="0" smtClean="0"/>
              <a:t>Competitive Areas w/in ERCOT</a:t>
            </a:r>
            <a:endParaRPr lang="en-US" sz="2800" dirty="0"/>
          </a:p>
        </p:txBody>
      </p:sp>
      <p:sp>
        <p:nvSpPr>
          <p:cNvPr id="4" name="Slide Number Placeholder 3"/>
          <p:cNvSpPr>
            <a:spLocks noGrp="1"/>
          </p:cNvSpPr>
          <p:nvPr>
            <p:ph type="sldNum" sz="quarter" idx="12"/>
          </p:nvPr>
        </p:nvSpPr>
        <p:spPr/>
        <p:txBody>
          <a:bodyPr/>
          <a:lstStyle/>
          <a:p>
            <a:fld id="{2C744734-EED9-4E95-8605-F304C3A682C0}" type="slidenum">
              <a:rPr lang="en-US" smtClean="0"/>
              <a:pPr/>
              <a:t>8</a:t>
            </a:fld>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6095999" cy="467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975183"/>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620000" cy="1143000"/>
          </a:xfrm>
        </p:spPr>
        <p:txBody>
          <a:bodyPr>
            <a:normAutofit/>
          </a:bodyPr>
          <a:lstStyle/>
          <a:p>
            <a:r>
              <a:rPr lang="en-US" sz="2800" dirty="0" smtClean="0"/>
              <a:t>Electric Reliability Council of Texas (ERCOT)  Market Design </a:t>
            </a:r>
            <a:endParaRPr lang="en-US" sz="2800"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F99309A2-3AE9-4085-9C14-C7B09CDADA54}" type="slidenum">
              <a:rPr lang="en-US" smtClean="0"/>
              <a:pPr/>
              <a:t>9</a:t>
            </a:fld>
            <a:endParaRPr lang="en-US" dirty="0"/>
          </a:p>
        </p:txBody>
      </p:sp>
      <p:sp>
        <p:nvSpPr>
          <p:cNvPr id="5" name="Content Placeholder 4"/>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610600" cy="496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130860"/>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Andrea Template (will print black and whit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92D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Andrea Template (will print black and white)</Template>
  <TotalTime>316</TotalTime>
  <Words>4404</Words>
  <Application>Microsoft Office PowerPoint</Application>
  <PresentationFormat>On-screen Show (4:3)</PresentationFormat>
  <Paragraphs>631</Paragraphs>
  <Slides>65</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Andrea Template (will print black and white)</vt:lpstr>
      <vt:lpstr>Clip</vt:lpstr>
      <vt:lpstr>Worksheet</vt:lpstr>
      <vt:lpstr>Antitrust Admonition</vt:lpstr>
      <vt:lpstr>Introductions</vt:lpstr>
      <vt:lpstr>Improving Third Party Access to SMT Workshop Goals and Steps</vt:lpstr>
      <vt:lpstr>Improving Third Party Access to SMT Workshop Rules of Engagement</vt:lpstr>
      <vt:lpstr>PowerPoint Presentation</vt:lpstr>
      <vt:lpstr>Texas Competitive  Market &amp; Governance</vt:lpstr>
      <vt:lpstr>ERCOT Region</vt:lpstr>
      <vt:lpstr>Competitive Areas w/in ERCOT</vt:lpstr>
      <vt:lpstr>Electric Reliability Council of Texas (ERCOT)  Market Design </vt:lpstr>
      <vt:lpstr>ERCOT  Market Design (Retail)</vt:lpstr>
      <vt:lpstr>PowerPoint Presentation</vt:lpstr>
      <vt:lpstr>Certified Market Participants at ERCOT</vt:lpstr>
      <vt:lpstr>ERCOT Committees &amp; Groups</vt:lpstr>
      <vt:lpstr>SMT Governance </vt:lpstr>
      <vt:lpstr>Advance Meter Working Group (AMWG)</vt:lpstr>
      <vt:lpstr>Retail Market Subcommittee (RMS) </vt:lpstr>
      <vt:lpstr>Joint Development &amp; Operation Agreement  (JDOA)</vt:lpstr>
      <vt:lpstr>Public Utility Commission (PUCT)</vt:lpstr>
      <vt:lpstr>Governing Documents</vt:lpstr>
      <vt:lpstr>Texas Data Ownership Laws, Rules &amp; Data Access Assumptions</vt:lpstr>
      <vt:lpstr>State of Texas Regulations</vt:lpstr>
      <vt:lpstr>More State Regulations</vt:lpstr>
      <vt:lpstr>PowerPoint Presentation</vt:lpstr>
      <vt:lpstr>Texas PUC Rules</vt:lpstr>
      <vt:lpstr>More PUC Rules</vt:lpstr>
      <vt:lpstr>Provisions in PUC-Approved Third Party Design</vt:lpstr>
      <vt:lpstr>Texas Competitive Market Management and Improvement Process </vt:lpstr>
      <vt:lpstr>I Have an Idea to Make Smart Meter Texas (SMT) Processes Better!</vt:lpstr>
      <vt:lpstr>AMWG Issue Process:</vt:lpstr>
      <vt:lpstr>Advanced Metering Working Group’s Change Request Governance:  </vt:lpstr>
      <vt:lpstr>AMWG Change Request Form</vt:lpstr>
      <vt:lpstr>AMWG Change Request Form  </vt:lpstr>
      <vt:lpstr>Approval Process for Change Requests with Cost/Implementation Estimates</vt:lpstr>
      <vt:lpstr>Approval Process for Change Request(s) with Cost/Implementation Estimates</vt:lpstr>
      <vt:lpstr>Joint TDSPs’ Evaluation Process for             All Change Requests</vt:lpstr>
      <vt:lpstr>AMWG Key Links:  </vt:lpstr>
      <vt:lpstr>Assess the differences between strategies for the Texas’ competitive market versus other competitive states regarding third party access to customer data.</vt:lpstr>
      <vt:lpstr>Data Access Comparison</vt:lpstr>
      <vt:lpstr>Interval Usage Data Access – Available Data (SMT vs. PPL)</vt:lpstr>
      <vt:lpstr>PPL Interval Usage Data Access</vt:lpstr>
      <vt:lpstr>PPL Manual LOA required information (business accounts)</vt:lpstr>
      <vt:lpstr>PPL Supplier Portal</vt:lpstr>
      <vt:lpstr>Account View (LOA submit)</vt:lpstr>
      <vt:lpstr>Account View (LOA submit)</vt:lpstr>
      <vt:lpstr>PPL Request Meter Interval Usage</vt:lpstr>
      <vt:lpstr>Account number entry</vt:lpstr>
      <vt:lpstr>Interval Usage</vt:lpstr>
      <vt:lpstr>PPL Third Party Data Access Observations</vt:lpstr>
      <vt:lpstr>Smart Meter Texas, Data Access</vt:lpstr>
      <vt:lpstr>Smart Meter Texas Third Party Access Agreement</vt:lpstr>
      <vt:lpstr>SMT Energy Data Agreement</vt:lpstr>
      <vt:lpstr>Smart Meter Texas, Third Party Data Access Interfaces</vt:lpstr>
      <vt:lpstr>Smart Meter Texas, Third Party Data Access Observations</vt:lpstr>
      <vt:lpstr>Appendices</vt:lpstr>
      <vt:lpstr>SMART METER TEXAS™</vt:lpstr>
      <vt:lpstr>SMART METER TEXAS™</vt:lpstr>
      <vt:lpstr>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CenterPoint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Competitive Market Management and Improvement Process</dc:title>
  <dc:creator>Kathy Scott</dc:creator>
  <cp:lastModifiedBy>Kathy Scott </cp:lastModifiedBy>
  <cp:revision>49</cp:revision>
  <dcterms:created xsi:type="dcterms:W3CDTF">2015-07-01T04:15:49Z</dcterms:created>
  <dcterms:modified xsi:type="dcterms:W3CDTF">2015-07-23T17:29:12Z</dcterms:modified>
</cp:coreProperties>
</file>