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0D82-8613-4FF4-AE9B-981F4FF27B89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1070-C51C-492F-A3EA-89BE21F60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A48-041B-488C-9140-E6094949724C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D56F-14F8-4525-AB41-83ADF327E3F4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538-5DBA-473A-8A3C-6AFDAE631E3B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964A-1F81-40DF-ADA1-68C93E45F064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3606-68BB-4397-B110-0378F7F73029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69C-399A-469A-81C2-3C5FE9006797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050D-5A32-414F-9A73-4F994C773EE9}" type="datetime1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C0C-5EBE-4441-80B3-41C477C917B8}" type="datetime1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1A05-71F0-4FFD-A9EE-CC373E083B0A}" type="datetime1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7BA-79E8-4A71-AB36-C3D05A9FBA50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17-2321-4B48-96CF-7BBBD53F8704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BF0C-E5C1-42DB-84F4-B10BC2415CB0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LMP-G Policy Issues Matrix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LRISv2 Subgroup</a:t>
            </a:r>
          </a:p>
          <a:p>
            <a:r>
              <a:rPr lang="en-US" dirty="0" smtClean="0"/>
              <a:t>July 23</a:t>
            </a:r>
            <a:r>
              <a:rPr lang="en-US" baseline="30000" dirty="0" smtClean="0"/>
              <a:t>rd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1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505347"/>
              </p:ext>
            </p:extLst>
          </p:nvPr>
        </p:nvGraphicFramePr>
        <p:xfrm>
          <a:off x="457200" y="1600200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Providers should be afforded protection against stranded cost issues for DR devices.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need to be established to manage snapback effect issues. Potential for DR QSEs to shift costs onto LSEs/REPs; or could have large effect on DR QSEs, either in paying for it or designing strategies to minimize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QSEs should</a:t>
                      </a:r>
                      <a:r>
                        <a:rPr lang="en-US" baseline="0" dirty="0" smtClean="0"/>
                        <a:t> wear snapback risk and be charged for snapback effect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QSEs must obtain permission from a NOIE to solicit customers for Loads in SCED participation in NOIE territories.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 ALRs can combine customers from NOIE and competitive territories so long as minimum portfolio threshold is met and the</a:t>
                      </a:r>
                      <a:r>
                        <a:rPr lang="en-US" baseline="0" dirty="0" smtClean="0"/>
                        <a:t> customers are all within a single Load Zone.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5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Motion on LMP-G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On Oct 6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2011, TAC voted “to </a:t>
            </a:r>
            <a:r>
              <a:rPr lang="en-US" b="1" dirty="0"/>
              <a:t>affirm the WMS recommendation for the further development of the LMP minus G </a:t>
            </a:r>
            <a:r>
              <a:rPr lang="en-US" b="1" dirty="0" smtClean="0"/>
              <a:t>option”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575595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principle of LMP-G asserts </a:t>
                      </a:r>
                      <a:r>
                        <a:rPr lang="en-US" u="none" dirty="0" smtClean="0"/>
                        <a:t>that customers should </a:t>
                      </a:r>
                      <a:r>
                        <a:rPr lang="en-US" dirty="0" smtClean="0"/>
                        <a:t>not receive financial benefit more than once for providing their demand response (i.e. double payments).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PUCT rules need to be established to </a:t>
                      </a:r>
                      <a:r>
                        <a:rPr lang="en-US" u="none" dirty="0" smtClean="0"/>
                        <a:t>ensure that customers receive </a:t>
                      </a:r>
                      <a:r>
                        <a:rPr lang="en-US" dirty="0" smtClean="0"/>
                        <a:t>the appropriate incentives.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Providing the wholesale market incentives to REPs/DR QSEs will eventually trickle down to customers and fulfill the principle of LMP-G.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Consensus but Majority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LMP-VG nor LMP-Proxy $G can guarantee that every DR customer</a:t>
                      </a:r>
                      <a:r>
                        <a:rPr lang="en-US" baseline="0" dirty="0" smtClean="0"/>
                        <a:t> will</a:t>
                      </a:r>
                      <a:r>
                        <a:rPr lang="en-US" dirty="0" smtClean="0"/>
                        <a:t> not receive double payments.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policy of LMP-G is more appropriate</a:t>
                      </a:r>
                      <a:r>
                        <a:rPr lang="en-US" baseline="0" dirty="0" smtClean="0"/>
                        <a:t> than Full LMP despite accuracy and complexity concerns with LMP-G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674189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can charge an LSE/REP QSE for energy not consumed</a:t>
                      </a:r>
                      <a:r>
                        <a:rPr lang="en-US" baseline="0" dirty="0" smtClean="0"/>
                        <a:t>; UFE and T&amp;D Loss methodologies may be precedent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PUCT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LSE/REP cannot bill a customer for energy not consumed without</a:t>
                      </a:r>
                      <a:r>
                        <a:rPr lang="en-US" baseline="0" dirty="0" smtClean="0"/>
                        <a:t> changes to PURA or PUCT Substantive Rules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track customer switches and notify both REP of Record and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for customers’ right of rescission and process for rectifying inadvertent switches.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REPs</a:t>
                      </a:r>
                      <a:r>
                        <a:rPr lang="en-US" baseline="0" dirty="0" smtClean="0"/>
                        <a:t> must have</a:t>
                      </a:r>
                      <a:r>
                        <a:rPr lang="en-US" dirty="0" smtClean="0"/>
                        <a:t> ability to charge an early termination fee if customer switches to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</a:t>
                      </a:r>
                      <a:r>
                        <a:rPr lang="en-US" baseline="0" dirty="0" smtClean="0"/>
                        <a:t> define </a:t>
                      </a:r>
                      <a:r>
                        <a:rPr lang="en-US" dirty="0" smtClean="0"/>
                        <a:t>what will happen to a customer’s rate plan when customer joins a DR QSE, if the current retail service plan with the</a:t>
                      </a:r>
                      <a:r>
                        <a:rPr lang="en-US" baseline="0" dirty="0" smtClean="0"/>
                        <a:t> REP</a:t>
                      </a:r>
                      <a:r>
                        <a:rPr lang="en-US" dirty="0" smtClean="0"/>
                        <a:t> includes an incentive tied to DR capability.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301978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LSEs/REPs and DR QSEs should operate with comparable, equitable, and reasonable rules.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detail the mechanics of switch administration.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govern customer engagement and recruitment.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define consumer protection, including right of rescission and privacy of proprietary customer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track, validate, and contest (if erroneous) customer switching (e.g. from a REP DR program to a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Party).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define requirements and information disclosures to residential and small commercial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34895"/>
              </p:ext>
            </p:extLst>
          </p:nvPr>
        </p:nvGraphicFramePr>
        <p:xfrm>
          <a:off x="457200" y="1600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Stakeholders should strive to implement market policies which allow loads to contribute to wholesale price 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Implementation of new market uplifts should be minimized.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existing ORDC and Loads in SCED “bid to buy” market structures should be preserved.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Cost of implementation should be weighed against potential participation and market benefits.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LMP-Proxy $G should be prioritized</a:t>
                      </a:r>
                      <a:r>
                        <a:rPr lang="en-US" baseline="0" dirty="0" smtClean="0"/>
                        <a:t> over LMP-VG.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Eligibility rules</a:t>
                      </a:r>
                      <a:r>
                        <a:rPr lang="en-US" baseline="0" dirty="0" smtClean="0"/>
                        <a:t> need to be established</a:t>
                      </a:r>
                      <a:r>
                        <a:rPr lang="en-US" dirty="0" smtClean="0"/>
                        <a:t> to ensure DR QSEs are not participating with the same customers.  REPs</a:t>
                      </a:r>
                      <a:r>
                        <a:rPr lang="en-US" baseline="0" dirty="0" smtClean="0"/>
                        <a:t> are prevented from participated with the same customers as a result of the switching rules.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55252"/>
              </p:ext>
            </p:extLst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Certain retail rates should disqualify a customer from participation</a:t>
                      </a:r>
                      <a:r>
                        <a:rPr lang="en-US" baseline="0" dirty="0" smtClean="0"/>
                        <a:t> in a DR QSE ALR.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mechanism will need to be designed to enforce retail rate disqualification.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default rate must be established that a REP will move</a:t>
                      </a:r>
                      <a:r>
                        <a:rPr lang="en-US" baseline="0" dirty="0" smtClean="0"/>
                        <a:t> a customer to if their rate is inconsistent with Proxy $G and they signed up with a DR QSE.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value of Proxy $G should be determined</a:t>
                      </a:r>
                      <a:r>
                        <a:rPr lang="en-US" baseline="0" dirty="0" smtClean="0"/>
                        <a:t> using the POLR rate structure.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38843"/>
              </p:ext>
            </p:extLst>
          </p:nvPr>
        </p:nvGraphicFramePr>
        <p:xfrm>
          <a:off x="457200" y="1600200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DR Provider should become a new type of ERCOT Market Participant.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Customers should have a DR Provider of Record (DRPOR), similar to REP of Record.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adopted to prevent DR-blocker strategies by REPs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REP offer blocker strategies by DR QSEs.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</a:t>
                      </a:r>
                      <a:r>
                        <a:rPr lang="en-US" baseline="0" dirty="0" smtClean="0"/>
                        <a:t> established to resolve </a:t>
                      </a:r>
                      <a:r>
                        <a:rPr lang="en-US" dirty="0" smtClean="0"/>
                        <a:t>competing claims for DRPOR.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LSE/</a:t>
                      </a:r>
                      <a:r>
                        <a:rPr lang="en-US" dirty="0" smtClean="0"/>
                        <a:t>REP can be a DRPOR for another LSEs/REPs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manage DR QSE ALRs which contain</a:t>
                      </a:r>
                      <a:r>
                        <a:rPr lang="en-US" baseline="0" dirty="0" smtClean="0"/>
                        <a:t> customers from numerous </a:t>
                      </a:r>
                      <a:r>
                        <a:rPr lang="en-US" dirty="0" smtClean="0"/>
                        <a:t>LSEs/REPs</a:t>
                      </a:r>
                      <a:r>
                        <a:rPr lang="en-US" baseline="0" dirty="0" smtClean="0"/>
                        <a:t>, including maintaining minimum LSE/REP portfolio sizes within ALRs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LSE/REP DRPOR (serves 100% of its ALR Load) should have the option of participating with either an Offer to Sell or a Bid to Buy.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99867"/>
              </p:ext>
            </p:extLst>
          </p:nvPr>
        </p:nvGraphicFramePr>
        <p:xfrm>
          <a:off x="457200" y="153416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 SET is optimal mechanism for high volumes of DR-related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market transactions and notifications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TX SET transactions/notifications</a:t>
                      </a:r>
                      <a:r>
                        <a:rPr lang="en-US" baseline="0" dirty="0" smtClean="0"/>
                        <a:t> should include</a:t>
                      </a:r>
                      <a:r>
                        <a:rPr lang="en-US" baseline="0" dirty="0" smtClean="0"/>
                        <a:t>:</a:t>
                      </a:r>
                      <a:endParaRPr lang="en-US" baseline="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Request to enroll a customer with a  </a:t>
                      </a:r>
                      <a:r>
                        <a:rPr lang="en-US" sz="1600" baseline="0" dirty="0" smtClean="0"/>
                        <a:t>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Enrollment</a:t>
                      </a:r>
                      <a:r>
                        <a:rPr lang="en-US" sz="1600" baseline="0" dirty="0" smtClean="0"/>
                        <a:t> request response (accepted/rejected) </a:t>
                      </a:r>
                      <a:endParaRPr lang="en-US" sz="16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DRPOR request to discontinue a customer enrollment (and response)</a:t>
                      </a:r>
                      <a:endParaRPr lang="en-US" sz="16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enrolled with a </a:t>
                      </a:r>
                      <a:r>
                        <a:rPr lang="en-US" sz="1600" dirty="0" smtClean="0"/>
                        <a:t>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discontinued enrollment with a 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</a:t>
                      </a:r>
                      <a:r>
                        <a:rPr lang="en-US" sz="1600" dirty="0" smtClean="0"/>
                        <a:t>DRPOR that its customer</a:t>
                      </a:r>
                      <a:r>
                        <a:rPr lang="en-US" sz="1600" baseline="0" dirty="0" smtClean="0"/>
                        <a:t> has switched </a:t>
                      </a:r>
                      <a:r>
                        <a:rPr lang="en-US" sz="1600" baseline="0" dirty="0" smtClean="0"/>
                        <a:t>REPs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DRPOR that its customer</a:t>
                      </a:r>
                      <a:r>
                        <a:rPr lang="en-US" sz="1600" baseline="0" dirty="0" smtClean="0"/>
                        <a:t> has had a profile change (e.g. from RES to BUS, BUS to RES), meter type change (IDR to NIDR), Load Zone change, status change (de-energized/inactive)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Others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TX SET solution should be contingent upon a MW participation trigger.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4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1043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LMP-G Policy Issues Matrix</vt:lpstr>
      <vt:lpstr>TAC Motion on LMP-G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Motion on LMP-G</dc:title>
  <dc:creator>Barnes, Bill</dc:creator>
  <cp:lastModifiedBy>Raish, Carl</cp:lastModifiedBy>
  <cp:revision>53</cp:revision>
  <dcterms:created xsi:type="dcterms:W3CDTF">2006-08-16T00:00:00Z</dcterms:created>
  <dcterms:modified xsi:type="dcterms:W3CDTF">2015-07-22T14:14:28Z</dcterms:modified>
</cp:coreProperties>
</file>