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2"/>
  </p:notesMasterIdLst>
  <p:handoutMasterIdLst>
    <p:handoutMasterId r:id="rId13"/>
  </p:handoutMasterIdLst>
  <p:sldIdLst>
    <p:sldId id="267" r:id="rId6"/>
    <p:sldId id="316" r:id="rId7"/>
    <p:sldId id="317" r:id="rId8"/>
    <p:sldId id="318" r:id="rId9"/>
    <p:sldId id="319" r:id="rId10"/>
    <p:sldId id="312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uane, Mark" initials="M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D1E2"/>
    <a:srgbClr val="C4E3E1"/>
    <a:srgbClr val="005386"/>
    <a:srgbClr val="55BAB7"/>
    <a:srgbClr val="00385E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>
        <p:scale>
          <a:sx n="80" d="100"/>
          <a:sy n="80" d="100"/>
        </p:scale>
        <p:origin x="-804" y="-504"/>
      </p:cViewPr>
      <p:guideLst>
        <p:guide orient="horz" pos="4032"/>
        <p:guide orient="horz" pos="544"/>
        <p:guide orient="horz" pos="989"/>
        <p:guide pos="1272"/>
        <p:guide pos="353"/>
        <p:guide pos="3960"/>
        <p:guide pos="53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7/21/2015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7/21/2015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3"/>
          <p:cNvGrpSpPr>
            <a:grpSpLocks/>
          </p:cNvGrpSpPr>
          <p:nvPr/>
        </p:nvGrpSpPr>
        <p:grpSpPr bwMode="auto">
          <a:xfrm>
            <a:off x="603250" y="1498600"/>
            <a:ext cx="6470650" cy="1319213"/>
            <a:chOff x="603250" y="546100"/>
            <a:chExt cx="6470650" cy="1319323"/>
          </a:xfrm>
        </p:grpSpPr>
        <p:pic>
          <p:nvPicPr>
            <p:cNvPr id="409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3" name="Straight Connector 12"/>
            <p:cNvCxnSpPr/>
            <p:nvPr/>
          </p:nvCxnSpPr>
          <p:spPr>
            <a:xfrm flipV="1">
              <a:off x="787400" y="1852722"/>
              <a:ext cx="6286500" cy="12701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603250" y="1498064"/>
            <a:ext cx="7727950" cy="4551403"/>
            <a:chOff x="603250" y="546100"/>
            <a:chExt cx="7727950" cy="4551403"/>
          </a:xfrm>
        </p:grpSpPr>
        <p:pic>
          <p:nvPicPr>
            <p:cNvPr id="7" name="Picture 6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87400" y="1865849"/>
              <a:ext cx="7543800" cy="3231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Credit Protocols Clarifications and Corrections</a:t>
              </a:r>
              <a:endParaRPr lang="en-US" sz="2000" dirty="0" smtClean="0"/>
            </a:p>
            <a:p>
              <a:endParaRPr lang="en-US" sz="2000" dirty="0" smtClean="0"/>
            </a:p>
            <a:p>
              <a:endParaRPr lang="en-US" sz="2000" dirty="0" smtClean="0"/>
            </a:p>
            <a:p>
              <a:pPr>
                <a:tabLst>
                  <a:tab pos="5257800" algn="l"/>
                </a:tabLst>
              </a:pPr>
              <a:r>
                <a:rPr lang="en-US" b="1" dirty="0" smtClean="0"/>
                <a:t>Mark </a:t>
              </a:r>
              <a:r>
                <a:rPr lang="en-US" b="1" dirty="0"/>
                <a:t>Ruane</a:t>
              </a:r>
            </a:p>
            <a:p>
              <a:r>
                <a:rPr lang="en-US" dirty="0" smtClean="0"/>
                <a:t>Director Settlements, Retail and Credit</a:t>
              </a:r>
            </a:p>
            <a:p>
              <a:endParaRPr lang="en-US" dirty="0" smtClean="0"/>
            </a:p>
            <a:p>
              <a:r>
                <a:rPr lang="en-US" dirty="0" smtClean="0"/>
                <a:t>CWG / MCWG</a:t>
              </a:r>
            </a:p>
            <a:p>
              <a:r>
                <a:rPr lang="en-US" dirty="0" smtClean="0"/>
                <a:t>July 22, 2015</a:t>
              </a:r>
            </a:p>
            <a:p>
              <a:r>
                <a:rPr lang="en-US" dirty="0"/>
                <a:t>ERCOT </a:t>
              </a:r>
              <a:r>
                <a:rPr lang="en-US" dirty="0" smtClean="0"/>
                <a:t>Public</a:t>
              </a:r>
              <a:endParaRPr lang="en-US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Protocols Clarifications and Corrections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495300" y="829300"/>
            <a:ext cx="80391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ERCOT staff have reviewed credit Protocols and identified a number of items for correction/clarification.   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293821"/>
              </p:ext>
            </p:extLst>
          </p:nvPr>
        </p:nvGraphicFramePr>
        <p:xfrm>
          <a:off x="571500" y="1909285"/>
          <a:ext cx="7717476" cy="3148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3555"/>
                <a:gridCol w="3930732"/>
                <a:gridCol w="2363189"/>
              </a:tblGrid>
              <a:tr h="50166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Protocol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Ref. 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Rationale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016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16.11.4.1(2)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CRRA flag for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CRR activity other than FCE deleted. 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CRRA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flag was temporary pending finalization of CFTC rules.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16.11.4.1(2)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Apply SAF to DARTNET in MCE calculation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As-built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alignment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16.11.4.1(2)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DARTNET is defined as the absolute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value of net DAM clearings.  The </a:t>
                      </a:r>
                      <a:r>
                        <a:rPr lang="en-US" sz="1200" i="1" baseline="0" dirty="0" smtClean="0">
                          <a:solidFill>
                            <a:schemeClr val="tx1"/>
                          </a:solidFill>
                        </a:rPr>
                        <a:t>abs</a:t>
                      </a:r>
                      <a:r>
                        <a:rPr lang="en-US" sz="1200" i="0" baseline="0" dirty="0" smtClean="0">
                          <a:solidFill>
                            <a:schemeClr val="tx1"/>
                          </a:solidFill>
                        </a:rPr>
                        <a:t> function is applied to DARTNET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As-built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alignment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16.11.4.1(2)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“Calendar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days” changed to “Operating Days” and </a:t>
                      </a:r>
                      <a:r>
                        <a:rPr lang="en-US" sz="1200" i="1" baseline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en-US" sz="1200" i="0" baseline="0" dirty="0" smtClean="0">
                          <a:solidFill>
                            <a:schemeClr val="tx1"/>
                          </a:solidFill>
                        </a:rPr>
                        <a:t> subscript changed to </a:t>
                      </a:r>
                      <a:r>
                        <a:rPr lang="en-US" sz="1200" i="1" baseline="0" dirty="0" smtClean="0">
                          <a:solidFill>
                            <a:schemeClr val="tx1"/>
                          </a:solidFill>
                        </a:rPr>
                        <a:t>od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Protocol consistency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16.11.4.1(2)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Move Potential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Uplift (PUL) from EAL to TPE calculation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PUL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is only computed at the Counter-Party level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6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Protocols Clarifications and Corrections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495300" y="829300"/>
            <a:ext cx="80391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(cont.)   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017834"/>
              </p:ext>
            </p:extLst>
          </p:nvPr>
        </p:nvGraphicFramePr>
        <p:xfrm>
          <a:off x="571500" y="1570038"/>
          <a:ext cx="7717476" cy="3652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181"/>
                <a:gridCol w="3895106"/>
                <a:gridCol w="2363189"/>
              </a:tblGrid>
              <a:tr h="50166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Protocol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Ref. 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Rationale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16.11.4.2(1)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Delete “until ERCOT issues the first Invoice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for the Counter-Party.  After ERCOT issues the first Invoice, it shall calculate credit exposure based on the Counter-Party’s EAL.”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Protocol language on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use of the IEL is contradictory.  This aims to eliminate the contradiction.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Change “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IELq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during the first 40-day period” to “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IELq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during the first 40-day period beginning on the date that the Counter-Party commences activity in ERCOT markets”. 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Simplify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EAL</a:t>
                      </a: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equation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by grouping terms.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Simplification.  Previously suggested at CWG/MCWG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Simplify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EAL</a:t>
                      </a: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formula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by eliminating terms that evaluate to zero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Simplification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Throughout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Change “Real Time” to “Real-Time”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Protocol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consistency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456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Protocols Clarifications and Corrections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495300" y="829300"/>
            <a:ext cx="80391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(cont.)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998706"/>
              </p:ext>
            </p:extLst>
          </p:nvPr>
        </p:nvGraphicFramePr>
        <p:xfrm>
          <a:off x="571500" y="1570038"/>
          <a:ext cx="7717476" cy="3511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181"/>
                <a:gridCol w="3895106"/>
                <a:gridCol w="2363189"/>
              </a:tblGrid>
              <a:tr h="50166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Protocol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Ref. 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Rationale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Provide definitions for components of Outstanding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Unpaid Transactions (OUT) calculation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Transparency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Correct M1b =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(B, (2 + Max(1,(u+1)/2))*(1-DF)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) to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M1b = </a:t>
                      </a:r>
                      <a:r>
                        <a:rPr lang="en-US" sz="1200" b="1" u="sng" dirty="0" smtClean="0">
                          <a:solidFill>
                            <a:schemeClr val="tx1"/>
                          </a:solidFill>
                        </a:rPr>
                        <a:t>Max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(B, (2 + Max(1,(u+1)/2))*(1-DF)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Correction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Group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M1 parameters in a table specifying current change control process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Simplification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and transparency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Clarifications to RTL, RTLCNS and RTLF calculations</a:t>
                      </a:r>
                      <a:endParaRPr 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Transparency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16.11.4.5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Change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“CRR Owner” to “CRR Account Holder”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Protocol consistency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16.11.4.5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Change CRRAH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subscript from </a:t>
                      </a:r>
                      <a:r>
                        <a:rPr lang="en-US" sz="1200" i="1" baseline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1200" i="0" baseline="0" dirty="0" smtClean="0">
                          <a:solidFill>
                            <a:schemeClr val="tx1"/>
                          </a:solidFill>
                        </a:rPr>
                        <a:t> to </a:t>
                      </a:r>
                      <a:r>
                        <a:rPr lang="en-US" sz="120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Protocol consistency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75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Protocols Clarifications and Corrections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495300" y="829300"/>
            <a:ext cx="80391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In addition, other changes may be considered, including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Revising order of TPE components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Breaking out MCE into a separate sub-section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“Parameterizing” and providing change control process for additional variables used in IEL, URTA,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Where feasible, replacing verbiage with formulas</a:t>
            </a:r>
          </a:p>
        </p:txBody>
      </p:sp>
    </p:spTree>
    <p:extLst>
      <p:ext uri="{BB962C8B-B14F-4D97-AF65-F5344CB8AC3E}">
        <p14:creationId xmlns:p14="http://schemas.microsoft.com/office/powerpoint/2010/main" val="42979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508000" y="2600696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ym typeface="Wingdings" pitchFamily="2" charset="2"/>
              </a:rPr>
              <a:t>Questions</a:t>
            </a:r>
            <a:endParaRPr lang="en-US" sz="2800" b="1" dirty="0">
              <a:sym typeface="Wingdings" pitchFamily="2" charset="2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Protocols Clarifications and Corrections</a:t>
            </a:r>
          </a:p>
        </p:txBody>
      </p:sp>
    </p:spTree>
    <p:extLst>
      <p:ext uri="{BB962C8B-B14F-4D97-AF65-F5344CB8AC3E}">
        <p14:creationId xmlns:p14="http://schemas.microsoft.com/office/powerpoint/2010/main" val="83378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5894F7-4D7A-4D8F-A591-B84DC218AF70}">
  <ds:schemaRefs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24716</TotalTime>
  <Words>454</Words>
  <Application>Microsoft Office PowerPoint</Application>
  <PresentationFormat>On-screen Show (4:3)</PresentationFormat>
  <Paragraphs>91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Ruane, Mark</cp:lastModifiedBy>
  <cp:revision>334</cp:revision>
  <cp:lastPrinted>2014-07-21T20:53:41Z</cp:lastPrinted>
  <dcterms:created xsi:type="dcterms:W3CDTF">2010-04-12T23:12:02Z</dcterms:created>
  <dcterms:modified xsi:type="dcterms:W3CDTF">2015-07-21T21:27:54Z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