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33"/>
  </p:notesMasterIdLst>
  <p:sldIdLst>
    <p:sldId id="642" r:id="rId4"/>
    <p:sldId id="764" r:id="rId5"/>
    <p:sldId id="765" r:id="rId6"/>
    <p:sldId id="766" r:id="rId7"/>
    <p:sldId id="767" r:id="rId8"/>
    <p:sldId id="698" r:id="rId9"/>
    <p:sldId id="768" r:id="rId10"/>
    <p:sldId id="756" r:id="rId11"/>
    <p:sldId id="757" r:id="rId12"/>
    <p:sldId id="758" r:id="rId13"/>
    <p:sldId id="759" r:id="rId14"/>
    <p:sldId id="760" r:id="rId15"/>
    <p:sldId id="755" r:id="rId16"/>
    <p:sldId id="769" r:id="rId17"/>
    <p:sldId id="770" r:id="rId18"/>
    <p:sldId id="771" r:id="rId19"/>
    <p:sldId id="772" r:id="rId20"/>
    <p:sldId id="773" r:id="rId21"/>
    <p:sldId id="774" r:id="rId22"/>
    <p:sldId id="775" r:id="rId23"/>
    <p:sldId id="776" r:id="rId24"/>
    <p:sldId id="777" r:id="rId25"/>
    <p:sldId id="778" r:id="rId26"/>
    <p:sldId id="779" r:id="rId27"/>
    <p:sldId id="780" r:id="rId28"/>
    <p:sldId id="781" r:id="rId29"/>
    <p:sldId id="782" r:id="rId30"/>
    <p:sldId id="713" r:id="rId31"/>
    <p:sldId id="703" r:id="rId32"/>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70" d="100"/>
          <a:sy n="70" d="100"/>
        </p:scale>
        <p:origin x="-830" y="-58"/>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8</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7/20/2015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7/20/2015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7/20/2015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7/20/2015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7/20/2015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7/20/2015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7/20/2015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7/20/2015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7/20/2015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7/20/2015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7/20/2015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7/20/2015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Microsoft_Word_97_-_2003_Document24.doc"/><Relationship Id="rId18" Type="http://schemas.openxmlformats.org/officeDocument/2006/relationships/image" Target="../media/image29.wmf"/><Relationship Id="rId3" Type="http://schemas.openxmlformats.org/officeDocument/2006/relationships/oleObject" Target="../embeddings/Microsoft_Word_97_-_2003_Document19.doc"/><Relationship Id="rId21" Type="http://schemas.openxmlformats.org/officeDocument/2006/relationships/oleObject" Target="../embeddings/Microsoft_Word_97_-_2003_Document28.doc"/><Relationship Id="rId7" Type="http://schemas.openxmlformats.org/officeDocument/2006/relationships/oleObject" Target="../embeddings/Microsoft_Word_97_-_2003_Document21.doc"/><Relationship Id="rId12" Type="http://schemas.openxmlformats.org/officeDocument/2006/relationships/image" Target="../media/image26.wmf"/><Relationship Id="rId17" Type="http://schemas.openxmlformats.org/officeDocument/2006/relationships/oleObject" Target="../embeddings/Microsoft_Word_97_-_2003_Document26.doc"/><Relationship Id="rId2" Type="http://schemas.openxmlformats.org/officeDocument/2006/relationships/slideLayout" Target="../slideLayouts/slideLayout7.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Microsoft_Word_97_-_2003_Document23.doc"/><Relationship Id="rId24" Type="http://schemas.openxmlformats.org/officeDocument/2006/relationships/image" Target="../media/image32.wmf"/><Relationship Id="rId5" Type="http://schemas.openxmlformats.org/officeDocument/2006/relationships/oleObject" Target="../embeddings/Microsoft_Word_97_-_2003_Document20.doc"/><Relationship Id="rId15" Type="http://schemas.openxmlformats.org/officeDocument/2006/relationships/oleObject" Target="../embeddings/Microsoft_Word_97_-_2003_Document25.doc"/><Relationship Id="rId23" Type="http://schemas.openxmlformats.org/officeDocument/2006/relationships/oleObject" Target="../embeddings/Microsoft_Word_97_-_2003_Document29.doc"/><Relationship Id="rId10" Type="http://schemas.openxmlformats.org/officeDocument/2006/relationships/image" Target="../media/image25.wmf"/><Relationship Id="rId19" Type="http://schemas.openxmlformats.org/officeDocument/2006/relationships/oleObject" Target="../embeddings/Microsoft_Word_97_-_2003_Document27.doc"/><Relationship Id="rId4" Type="http://schemas.openxmlformats.org/officeDocument/2006/relationships/image" Target="../media/image22.wmf"/><Relationship Id="rId9" Type="http://schemas.openxmlformats.org/officeDocument/2006/relationships/oleObject" Target="../embeddings/Microsoft_Word_97_-_2003_Document22.doc"/><Relationship Id="rId14" Type="http://schemas.openxmlformats.org/officeDocument/2006/relationships/image" Target="../media/image27.wmf"/><Relationship Id="rId22" Type="http://schemas.openxmlformats.org/officeDocument/2006/relationships/image" Target="../media/image31.wmf"/></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Microsoft_Word_97_-_2003_Document35.doc"/><Relationship Id="rId18" Type="http://schemas.openxmlformats.org/officeDocument/2006/relationships/image" Target="../media/image40.wmf"/><Relationship Id="rId3" Type="http://schemas.openxmlformats.org/officeDocument/2006/relationships/oleObject" Target="../embeddings/Microsoft_Word_97_-_2003_Document30.doc"/><Relationship Id="rId21" Type="http://schemas.openxmlformats.org/officeDocument/2006/relationships/oleObject" Target="../embeddings/Microsoft_Word_97_-_2003_Document39.doc"/><Relationship Id="rId7" Type="http://schemas.openxmlformats.org/officeDocument/2006/relationships/oleObject" Target="../embeddings/Microsoft_Word_97_-_2003_Document32.doc"/><Relationship Id="rId12" Type="http://schemas.openxmlformats.org/officeDocument/2006/relationships/image" Target="../media/image37.wmf"/><Relationship Id="rId17" Type="http://schemas.openxmlformats.org/officeDocument/2006/relationships/oleObject" Target="../embeddings/Microsoft_Word_97_-_2003_Document37.doc"/><Relationship Id="rId2" Type="http://schemas.openxmlformats.org/officeDocument/2006/relationships/slideLayout" Target="../slideLayouts/slideLayout7.xml"/><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oleObject" Target="../embeddings/Microsoft_Word_97_-_2003_Document34.doc"/><Relationship Id="rId24" Type="http://schemas.openxmlformats.org/officeDocument/2006/relationships/image" Target="../media/image43.wmf"/><Relationship Id="rId5" Type="http://schemas.openxmlformats.org/officeDocument/2006/relationships/oleObject" Target="../embeddings/Microsoft_Word_97_-_2003_Document31.doc"/><Relationship Id="rId15" Type="http://schemas.openxmlformats.org/officeDocument/2006/relationships/oleObject" Target="../embeddings/Microsoft_Word_97_-_2003_Document36.doc"/><Relationship Id="rId23" Type="http://schemas.openxmlformats.org/officeDocument/2006/relationships/oleObject" Target="../embeddings/Microsoft_Word_97_-_2003_Document40.doc"/><Relationship Id="rId10" Type="http://schemas.openxmlformats.org/officeDocument/2006/relationships/image" Target="../media/image36.wmf"/><Relationship Id="rId19" Type="http://schemas.openxmlformats.org/officeDocument/2006/relationships/oleObject" Target="../embeddings/Microsoft_Word_97_-_2003_Document38.doc"/><Relationship Id="rId4" Type="http://schemas.openxmlformats.org/officeDocument/2006/relationships/image" Target="../media/image33.wmf"/><Relationship Id="rId9" Type="http://schemas.openxmlformats.org/officeDocument/2006/relationships/oleObject" Target="../embeddings/Microsoft_Word_97_-_2003_Document33.doc"/><Relationship Id="rId14" Type="http://schemas.openxmlformats.org/officeDocument/2006/relationships/image" Target="../media/image38.wmf"/><Relationship Id="rId22" Type="http://schemas.openxmlformats.org/officeDocument/2006/relationships/image" Target="../media/image4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Word_97_-_2003_Document41.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wmf"/><Relationship Id="rId5" Type="http://schemas.openxmlformats.org/officeDocument/2006/relationships/oleObject" Target="../embeddings/Microsoft_Word_97_-_2003_Document42.doc"/><Relationship Id="rId4" Type="http://schemas.openxmlformats.org/officeDocument/2006/relationships/image" Target="../media/image4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3.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13" Type="http://schemas.openxmlformats.org/officeDocument/2006/relationships/image" Target="../media/image8.wmf"/><Relationship Id="rId18"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Microsoft_Word_97_-_2003_Document5.doc"/><Relationship Id="rId17" Type="http://schemas.openxmlformats.org/officeDocument/2006/relationships/image" Target="../media/image10.wmf"/><Relationship Id="rId2" Type="http://schemas.openxmlformats.org/officeDocument/2006/relationships/slideLayout" Target="../slideLayouts/slideLayout7.xml"/><Relationship Id="rId16" Type="http://schemas.openxmlformats.org/officeDocument/2006/relationships/oleObject" Target="../embeddings/Microsoft_Word_97_-_2003_Document7.doc"/><Relationship Id="rId20"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oleObject" Target="../embeddings/Microsoft_Word_97_-_2003_Document2.doc"/><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oleObject" Target="../embeddings/Microsoft_Word_97_-_2003_Document4.doc"/><Relationship Id="rId19" Type="http://schemas.openxmlformats.org/officeDocument/2006/relationships/image" Target="../media/image11.wmf"/><Relationship Id="rId4" Type="http://schemas.openxmlformats.org/officeDocument/2006/relationships/oleObject" Target="../embeddings/Microsoft_Word_97_-_2003_Document1.doc"/><Relationship Id="rId9" Type="http://schemas.openxmlformats.org/officeDocument/2006/relationships/image" Target="../media/image6.wmf"/><Relationship Id="rId14" Type="http://schemas.openxmlformats.org/officeDocument/2006/relationships/oleObject" Target="../embeddings/Microsoft_Word_97_-_2003_Document6.doc"/><Relationship Id="rId22" Type="http://schemas.openxmlformats.org/officeDocument/2006/relationships/oleObject" Target="../embeddings/Microsoft_Word_97_-_2003_Document10.doc"/></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Microsoft_Word_97_-_2003_Document16.doc"/><Relationship Id="rId18" Type="http://schemas.openxmlformats.org/officeDocument/2006/relationships/image" Target="../media/image21.wmf"/><Relationship Id="rId3" Type="http://schemas.openxmlformats.org/officeDocument/2006/relationships/oleObject" Target="../embeddings/Microsoft_Word_97_-_2003_Document11.doc"/><Relationship Id="rId7" Type="http://schemas.openxmlformats.org/officeDocument/2006/relationships/oleObject" Target="../embeddings/Microsoft_Word_97_-_2003_Document13.doc"/><Relationship Id="rId12" Type="http://schemas.openxmlformats.org/officeDocument/2006/relationships/image" Target="../media/image18.wmf"/><Relationship Id="rId17"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Microsoft_Word_97_-_2003_Document15.doc"/><Relationship Id="rId5" Type="http://schemas.openxmlformats.org/officeDocument/2006/relationships/oleObject" Target="../embeddings/Microsoft_Word_97_-_2003_Document12.doc"/><Relationship Id="rId15" Type="http://schemas.openxmlformats.org/officeDocument/2006/relationships/oleObject" Target="../embeddings/Microsoft_Word_97_-_2003_Document17.doc"/><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Microsoft_Word_97_-_2003_Document14.doc"/><Relationship Id="rId1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July </a:t>
            </a:r>
            <a:r>
              <a:rPr lang="en-US" sz="2800" b="1" dirty="0" smtClean="0">
                <a:cs typeface="Aharoni" pitchFamily="2" charset="-79"/>
              </a:rPr>
              <a:t>22</a:t>
            </a:r>
            <a:r>
              <a:rPr lang="en-US" sz="2800" b="1" dirty="0" smtClean="0">
                <a:solidFill>
                  <a:schemeClr val="tx1"/>
                </a:solidFill>
                <a:cs typeface="Aharoni" pitchFamily="2" charset="-79"/>
              </a:rPr>
              <a:t>, </a:t>
            </a:r>
            <a:r>
              <a:rPr lang="en-US" sz="2800" b="1" dirty="0" smtClean="0">
                <a:solidFill>
                  <a:schemeClr val="tx1"/>
                </a:solidFill>
                <a:cs typeface="Aharoni" pitchFamily="2" charset="-79"/>
              </a:rPr>
              <a:t>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80388940"/>
              </p:ext>
            </p:extLst>
          </p:nvPr>
        </p:nvGraphicFramePr>
        <p:xfrm>
          <a:off x="297180" y="350520"/>
          <a:ext cx="11318266" cy="560832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Categorization</a:t>
                      </a:r>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Delivery in 2015</a:t>
                      </a:r>
                    </a:p>
                  </a:txBody>
                  <a:tcPr marL="118872" marR="118872" anchor="ctr">
                    <a:solidFill>
                      <a:srgbClr val="FFFF66"/>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8872" marR="118872" anchor="ctr">
                    <a:solidFill>
                      <a:srgbClr val="FFFF66"/>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Tabled</a:t>
                      </a: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3930"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3931"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3932"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3933"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3934"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3935"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3936"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3937"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3938"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3939"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69463794"/>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3940"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44463116"/>
              </p:ext>
            </p:extLst>
          </p:nvPr>
        </p:nvGraphicFramePr>
        <p:xfrm>
          <a:off x="297180" y="350520"/>
          <a:ext cx="11318266" cy="6328093"/>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Tabled</a:t>
                      </a:r>
                      <a:r>
                        <a:rPr lang="en-US" sz="1200" baseline="0" dirty="0" smtClean="0"/>
                        <a:t> 5/19/15</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Tabled</a:t>
                      </a:r>
                      <a:r>
                        <a:rPr lang="en-US" sz="1200" baseline="0" dirty="0" smtClean="0"/>
                        <a:t> 5/19/15</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solidFill>
                            <a:srgbClr val="FF0000"/>
                          </a:solidFill>
                        </a:rPr>
                        <a:t>AMWG Tabled</a:t>
                      </a:r>
                      <a:r>
                        <a:rPr lang="en-US" sz="1200" baseline="0" dirty="0" smtClean="0">
                          <a:solidFill>
                            <a:srgbClr val="FF0000"/>
                          </a:solidFill>
                        </a:rPr>
                        <a:t> 5/19/15 Get Further Info</a:t>
                      </a:r>
                      <a:endParaRPr lang="en-US" sz="1200" dirty="0">
                        <a:solidFill>
                          <a:srgbClr val="FF0000"/>
                        </a:solidFill>
                      </a:endParaRP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FF0000"/>
                          </a:solidFill>
                        </a:rPr>
                        <a:t>IBM Re-estimate with Hardcode vs Roll Over</a:t>
                      </a:r>
                    </a:p>
                  </a:txBody>
                  <a:tcPr marL="118872" marR="118872" anchor="ctr"/>
                </a:tc>
                <a:tc>
                  <a:txBody>
                    <a:bodyPr/>
                    <a:lstStyle/>
                    <a:p>
                      <a:r>
                        <a:rPr lang="en-US" sz="1200" dirty="0" smtClean="0">
                          <a:solidFill>
                            <a:srgbClr val="FF0000"/>
                          </a:solidFill>
                        </a:rPr>
                        <a:t>AMWG Tabled</a:t>
                      </a:r>
                      <a:r>
                        <a:rPr lang="en-US" sz="1200" baseline="0" dirty="0" smtClean="0">
                          <a:solidFill>
                            <a:srgbClr val="FF0000"/>
                          </a:solidFill>
                        </a:rPr>
                        <a:t> 5/19/15 for new Estimate</a:t>
                      </a:r>
                      <a:endParaRPr lang="en-US" sz="1200" dirty="0">
                        <a:solidFill>
                          <a:srgbClr val="FF0000"/>
                        </a:solidFill>
                      </a:endParaRPr>
                    </a:p>
                  </a:txBody>
                  <a:tcPr marL="118872" marR="118872" anchor="ctr"/>
                </a:tc>
                <a:tc>
                  <a:txBody>
                    <a:bodyPr/>
                    <a:lstStyle/>
                    <a:p>
                      <a:r>
                        <a:rPr lang="en-US" sz="120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Tabled</a:t>
                      </a:r>
                      <a:r>
                        <a:rPr lang="en-US" sz="1200" baseline="0" dirty="0" smtClean="0"/>
                        <a:t> 5/19/15</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Tabled</a:t>
                      </a:r>
                      <a:r>
                        <a:rPr lang="en-US" sz="1200" baseline="0" dirty="0" smtClean="0"/>
                        <a:t> 5/19/15</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in Process</a:t>
                      </a:r>
                    </a:p>
                  </a:txBody>
                  <a:tcPr marL="118872" marR="118872" anchor="ctr"/>
                </a:tc>
                <a:tc>
                  <a:txBody>
                    <a:bodyPr/>
                    <a:lstStyle/>
                    <a:p>
                      <a:r>
                        <a:rPr lang="en-US" sz="1200" dirty="0" smtClean="0"/>
                        <a:t>JDOA Estimate Complete</a:t>
                      </a:r>
                      <a:r>
                        <a:rPr lang="en-US" sz="1200" baseline="0" dirty="0" smtClean="0"/>
                        <a:t> </a:t>
                      </a:r>
                      <a:r>
                        <a:rPr lang="en-US" sz="1200" dirty="0" smtClean="0"/>
                        <a:t>Awaiting AMWG Review</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4978"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4979"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498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1060218"/>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4981"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4982"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4983"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17115514"/>
              </p:ext>
            </p:extLst>
          </p:nvPr>
        </p:nvGraphicFramePr>
        <p:xfrm>
          <a:off x="5791200" y="4098925"/>
          <a:ext cx="914400" cy="320675"/>
        </p:xfrm>
        <a:graphic>
          <a:graphicData uri="http://schemas.openxmlformats.org/presentationml/2006/ole">
            <mc:AlternateContent xmlns:mc="http://schemas.openxmlformats.org/markup-compatibility/2006">
              <mc:Choice xmlns:v="urn:schemas-microsoft-com:vml" Requires="v">
                <p:oleObj spid="_x0000_s14984"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4098925"/>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57697"/>
              </p:ext>
            </p:extLst>
          </p:nvPr>
        </p:nvGraphicFramePr>
        <p:xfrm>
          <a:off x="5791200" y="4708525"/>
          <a:ext cx="914400" cy="244475"/>
        </p:xfrm>
        <a:graphic>
          <a:graphicData uri="http://schemas.openxmlformats.org/presentationml/2006/ole">
            <mc:AlternateContent xmlns:mc="http://schemas.openxmlformats.org/markup-compatibility/2006">
              <mc:Choice xmlns:v="urn:schemas-microsoft-com:vml" Requires="v">
                <p:oleObj spid="_x0000_s14985"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708525"/>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4031651"/>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4986"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51657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15919148"/>
              </p:ext>
            </p:extLst>
          </p:nvPr>
        </p:nvGraphicFramePr>
        <p:xfrm>
          <a:off x="5791200" y="5622925"/>
          <a:ext cx="914400" cy="320675"/>
        </p:xfrm>
        <a:graphic>
          <a:graphicData uri="http://schemas.openxmlformats.org/presentationml/2006/ole">
            <mc:AlternateContent xmlns:mc="http://schemas.openxmlformats.org/markup-compatibility/2006">
              <mc:Choice xmlns:v="urn:schemas-microsoft-com:vml" Requires="v">
                <p:oleObj spid="_x0000_s14987"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622925"/>
                        <a:ext cx="914400" cy="3206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800927"/>
              </p:ext>
            </p:extLst>
          </p:nvPr>
        </p:nvGraphicFramePr>
        <p:xfrm>
          <a:off x="5867400" y="6172199"/>
          <a:ext cx="762000" cy="304801"/>
        </p:xfrm>
        <a:graphic>
          <a:graphicData uri="http://schemas.openxmlformats.org/presentationml/2006/ole">
            <mc:AlternateContent xmlns:mc="http://schemas.openxmlformats.org/markup-compatibility/2006">
              <mc:Choice xmlns:v="urn:schemas-microsoft-com:vml" Requires="v">
                <p:oleObj spid="_x0000_s14988"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867400" y="6172199"/>
                        <a:ext cx="762000" cy="304801"/>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63335618"/>
              </p:ext>
            </p:extLst>
          </p:nvPr>
        </p:nvGraphicFramePr>
        <p:xfrm>
          <a:off x="297180" y="350520"/>
          <a:ext cx="11318266" cy="5130800"/>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AMWG Tabled</a:t>
                      </a:r>
                      <a:r>
                        <a:rPr lang="en-US" sz="1100" b="0" baseline="0" dirty="0" smtClean="0">
                          <a:solidFill>
                            <a:schemeClr val="accent1"/>
                          </a:solidFill>
                        </a:rPr>
                        <a:t> in April Un Tabled for July</a:t>
                      </a:r>
                      <a:endParaRPr lang="en-US" sz="1100" b="0" dirty="0" smtClean="0">
                        <a:solidFill>
                          <a:schemeClr val="accent1"/>
                        </a:solidFill>
                      </a:endParaRPr>
                    </a:p>
                  </a:txBody>
                  <a:tcPr marL="118872" marR="118872" anchor="ctr"/>
                </a:tc>
                <a:tc>
                  <a:txBody>
                    <a:bodyPr/>
                    <a:lstStyle/>
                    <a:p>
                      <a:r>
                        <a:rPr lang="en-US" sz="1200" dirty="0" smtClean="0"/>
                        <a:t>JDOA Estimate Complete</a:t>
                      </a:r>
                      <a:r>
                        <a:rPr lang="en-US" sz="1200" baseline="0" dirty="0" smtClean="0"/>
                        <a:t> </a:t>
                      </a:r>
                      <a:r>
                        <a:rPr lang="en-US" sz="1200" dirty="0" smtClean="0"/>
                        <a:t>Awaiting AMWG Review</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Awaiting RMS Aug</a:t>
                      </a:r>
                    </a:p>
                  </a:txBody>
                  <a:tcPr marL="118872" marR="118872" anchor="ctr"/>
                </a:tc>
                <a:tc>
                  <a:txBody>
                    <a:bodyPr/>
                    <a:lstStyle/>
                    <a:p>
                      <a:r>
                        <a:rPr lang="en-US" sz="1200" dirty="0" smtClean="0"/>
                        <a:t>Awaiting RMS Aug</a:t>
                      </a:r>
                      <a:endParaRPr lang="en-US" sz="1200" dirty="0"/>
                    </a:p>
                  </a:txBody>
                  <a:tcPr marL="118872" marR="118872"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endParaRPr lang="en-US"/>
                    </a:p>
                  </a:txBody>
                  <a:tcPr marL="118872" marR="118872" anchor="ctr"/>
                </a:tc>
                <a:tc>
                  <a:txBody>
                    <a:bodyPr/>
                    <a:lstStyle/>
                    <a:p>
                      <a:endParaRPr lang="en-US"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151810392"/>
              </p:ext>
            </p:extLst>
          </p:nvPr>
        </p:nvGraphicFramePr>
        <p:xfrm>
          <a:off x="5791200" y="1684337"/>
          <a:ext cx="914400" cy="373063"/>
        </p:xfrm>
        <a:graphic>
          <a:graphicData uri="http://schemas.openxmlformats.org/presentationml/2006/ole">
            <mc:AlternateContent xmlns:mc="http://schemas.openxmlformats.org/markup-compatibility/2006">
              <mc:Choice xmlns:v="urn:schemas-microsoft-com:vml" Requires="v">
                <p:oleObj spid="_x0000_s15411"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684337"/>
                        <a:ext cx="914400" cy="3730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73218283"/>
              </p:ext>
            </p:extLst>
          </p:nvPr>
        </p:nvGraphicFramePr>
        <p:xfrm>
          <a:off x="5791200" y="1095375"/>
          <a:ext cx="914400" cy="396875"/>
        </p:xfrm>
        <a:graphic>
          <a:graphicData uri="http://schemas.openxmlformats.org/presentationml/2006/ole">
            <mc:AlternateContent xmlns:mc="http://schemas.openxmlformats.org/markup-compatibility/2006">
              <mc:Choice xmlns:v="urn:schemas-microsoft-com:vml" Requires="v">
                <p:oleObj spid="_x0000_s15412"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095375"/>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2768425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Storyboard and Costs Estimates </a:t>
            </a:r>
            <a:br>
              <a:rPr lang="en-US" sz="3600" b="1" dirty="0" smtClean="0"/>
            </a:br>
            <a:r>
              <a:rPr lang="en-US" sz="3600" b="1" dirty="0" smtClean="0"/>
              <a:t>AMWG CR 2015 040 and AMWG CR 2015 041</a:t>
            </a:r>
            <a:endParaRPr lang="en-US" sz="3600" dirty="0"/>
          </a:p>
        </p:txBody>
      </p:sp>
    </p:spTree>
    <p:extLst>
      <p:ext uri="{BB962C8B-B14F-4D97-AF65-F5344CB8AC3E}">
        <p14:creationId xmlns:p14="http://schemas.microsoft.com/office/powerpoint/2010/main" val="164726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4F9A8F34-6AD9-4EB0-B2A6-694E4708760A}" type="slidenum">
              <a:rPr lang="en-US" altLang="en-US" i="0" smtClean="0"/>
              <a:pPr/>
              <a:t>15</a:t>
            </a:fld>
            <a:endParaRPr lang="en-US" altLang="en-US" i="0" smtClean="0"/>
          </a:p>
        </p:txBody>
      </p:sp>
      <p:sp>
        <p:nvSpPr>
          <p:cNvPr id="15364" name="Text Box 14"/>
          <p:cNvSpPr txBox="1">
            <a:spLocks noChangeArrowheads="1"/>
          </p:cNvSpPr>
          <p:nvPr/>
        </p:nvSpPr>
        <p:spPr bwMode="auto">
          <a:xfrm>
            <a:off x="153988" y="1309688"/>
            <a:ext cx="241141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Show “Created date”  on Profile Page for following types of user </a:t>
            </a:r>
          </a:p>
          <a:p>
            <a:pPr eaLnBrk="1" hangingPunct="1"/>
            <a:endParaRPr lang="en-US" altLang="en-US" sz="1200" i="0"/>
          </a:p>
          <a:p>
            <a:pPr eaLnBrk="1" hangingPunct="1"/>
            <a:r>
              <a:rPr lang="en-US" altLang="en-US" sz="1200" i="0"/>
              <a:t> - REP</a:t>
            </a:r>
          </a:p>
          <a:p>
            <a:pPr eaLnBrk="1" hangingPunct="1"/>
            <a:r>
              <a:rPr lang="en-US" altLang="en-US" sz="1200" i="0"/>
              <a:t> - TDSP</a:t>
            </a:r>
          </a:p>
          <a:p>
            <a:pPr eaLnBrk="1" hangingPunct="1"/>
            <a:r>
              <a:rPr lang="en-US" altLang="en-US" sz="1200" i="0"/>
              <a:t> - REG</a:t>
            </a:r>
          </a:p>
          <a:p>
            <a:pPr eaLnBrk="1" hangingPunct="1"/>
            <a:r>
              <a:rPr lang="en-US" altLang="en-US" sz="1200" i="0"/>
              <a:t> - NRC</a:t>
            </a:r>
          </a:p>
          <a:p>
            <a:pPr eaLnBrk="1" hangingPunct="1"/>
            <a:endParaRPr lang="en-US" altLang="en-US" sz="1200" i="0">
              <a:solidFill>
                <a:srgbClr val="004080"/>
              </a:solidFill>
              <a:ea typeface="MS Mincho" pitchFamily="49" charset="-128"/>
            </a:endParaRP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475" y="1747838"/>
            <a:ext cx="20669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25" y="1755775"/>
            <a:ext cx="179228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113" y="2660650"/>
            <a:ext cx="2754312"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75" y="1973263"/>
            <a:ext cx="4486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350" y="5081588"/>
            <a:ext cx="6315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71" name="Rectangle 21"/>
          <p:cNvSpPr>
            <a:spLocks noChangeArrowheads="1"/>
          </p:cNvSpPr>
          <p:nvPr/>
        </p:nvSpPr>
        <p:spPr bwMode="auto">
          <a:xfrm>
            <a:off x="9072563" y="1935163"/>
            <a:ext cx="2054225" cy="404812"/>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sp>
        <p:nvSpPr>
          <p:cNvPr id="15372" name="Rectangle 22"/>
          <p:cNvSpPr>
            <a:spLocks noChangeArrowheads="1"/>
          </p:cNvSpPr>
          <p:nvPr/>
        </p:nvSpPr>
        <p:spPr bwMode="auto">
          <a:xfrm>
            <a:off x="10675938" y="666750"/>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a:solidFill>
                  <a:srgbClr val="FF0000"/>
                </a:solidFill>
                <a:ea typeface="Tms Rmn"/>
                <a:cs typeface="Gautami" pitchFamily="34" charset="0"/>
              </a:rPr>
              <a:t>High</a:t>
            </a:r>
            <a:endParaRPr lang="en-US" altLang="en-US">
              <a:ea typeface="Tms Rmn"/>
              <a:cs typeface="Gautami" pitchFamily="34" charset="0"/>
            </a:endParaRPr>
          </a:p>
        </p:txBody>
      </p:sp>
    </p:spTree>
    <p:extLst>
      <p:ext uri="{BB962C8B-B14F-4D97-AF65-F5344CB8AC3E}">
        <p14:creationId xmlns:p14="http://schemas.microsoft.com/office/powerpoint/2010/main" val="595186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138" y="1757363"/>
            <a:ext cx="2705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3219450"/>
            <a:ext cx="9234488"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8"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638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C0E0FA10-FFB8-4888-912A-459ADDEB2507}" type="slidenum">
              <a:rPr lang="en-US" altLang="en-US" i="0" smtClean="0"/>
              <a:pPr/>
              <a:t>16</a:t>
            </a:fld>
            <a:endParaRPr lang="en-US" altLang="en-US" i="0" smtClean="0"/>
          </a:p>
        </p:txBody>
      </p:sp>
      <p:sp>
        <p:nvSpPr>
          <p:cNvPr id="16390" name="Text Box 14"/>
          <p:cNvSpPr txBox="1">
            <a:spLocks noChangeArrowheads="1"/>
          </p:cNvSpPr>
          <p:nvPr/>
        </p:nvSpPr>
        <p:spPr bwMode="auto">
          <a:xfrm>
            <a:off x="153988" y="1309688"/>
            <a:ext cx="2411412"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Add user access “suspend date”, regardless if suspension is due to lack of use or performed by the user Administrator</a:t>
            </a:r>
          </a:p>
          <a:p>
            <a:pPr eaLnBrk="1" hangingPunct="1"/>
            <a:endParaRPr lang="en-US" altLang="en-US" sz="1200" i="0"/>
          </a:p>
          <a:p>
            <a:pPr eaLnBrk="1" hangingPunct="1"/>
            <a:r>
              <a:rPr lang="en-US" altLang="en-US" sz="1200" i="0"/>
              <a:t>Add “last use date” of a user</a:t>
            </a:r>
          </a:p>
          <a:p>
            <a:pPr eaLnBrk="1" hangingPunct="1">
              <a:buFontTx/>
              <a:buChar char="-"/>
            </a:pPr>
            <a:endParaRPr lang="en-US" altLang="en-US" sz="1200" i="0"/>
          </a:p>
          <a:p>
            <a:pPr eaLnBrk="1" hangingPunct="1">
              <a:buFontTx/>
              <a:buChar char="-"/>
            </a:pPr>
            <a:endParaRPr lang="en-US" altLang="en-US" sz="1200" i="0"/>
          </a:p>
          <a:p>
            <a:pPr eaLnBrk="1" hangingPunct="1"/>
            <a:r>
              <a:rPr lang="en-US" altLang="en-US" sz="1200" i="0"/>
              <a:t>It will be available only for the user-type </a:t>
            </a:r>
          </a:p>
          <a:p>
            <a:pPr eaLnBrk="1" hangingPunct="1"/>
            <a:endParaRPr lang="en-US" altLang="en-US" sz="1200" i="0"/>
          </a:p>
          <a:p>
            <a:pPr eaLnBrk="1" hangingPunct="1"/>
            <a:r>
              <a:rPr lang="en-US" altLang="en-US" sz="1200" i="0"/>
              <a:t> - REP</a:t>
            </a:r>
          </a:p>
          <a:p>
            <a:pPr eaLnBrk="1" hangingPunct="1"/>
            <a:r>
              <a:rPr lang="en-US" altLang="en-US" sz="1200" i="0"/>
              <a:t> - TDSP</a:t>
            </a:r>
          </a:p>
          <a:p>
            <a:pPr eaLnBrk="1" hangingPunct="1"/>
            <a:r>
              <a:rPr lang="en-US" altLang="en-US" sz="1200" i="0"/>
              <a:t> - REG</a:t>
            </a:r>
          </a:p>
          <a:p>
            <a:pPr eaLnBrk="1" hangingPunct="1"/>
            <a:r>
              <a:rPr lang="en-US" altLang="en-US" sz="1200" i="0"/>
              <a:t> - NRC</a:t>
            </a:r>
          </a:p>
          <a:p>
            <a:pPr eaLnBrk="1" hangingPunct="1"/>
            <a:endParaRPr lang="en-US" altLang="en-US" sz="1200" i="0">
              <a:solidFill>
                <a:srgbClr val="004080"/>
              </a:solidFill>
              <a:ea typeface="MS Mincho" pitchFamily="49" charset="-128"/>
            </a:endParaRPr>
          </a:p>
        </p:txBody>
      </p:sp>
      <p:pic>
        <p:nvPicPr>
          <p:cNvPr id="163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5288" y="1793875"/>
            <a:ext cx="3381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93" name="Rectangle 23"/>
          <p:cNvSpPr>
            <a:spLocks noChangeArrowheads="1"/>
          </p:cNvSpPr>
          <p:nvPr/>
        </p:nvSpPr>
        <p:spPr bwMode="auto">
          <a:xfrm>
            <a:off x="9618663" y="3300413"/>
            <a:ext cx="2101850" cy="3302000"/>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spTree>
    <p:extLst>
      <p:ext uri="{BB962C8B-B14F-4D97-AF65-F5344CB8AC3E}">
        <p14:creationId xmlns:p14="http://schemas.microsoft.com/office/powerpoint/2010/main" val="100724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74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F15FEEBC-EF95-4713-8728-8A26069FC128}" type="slidenum">
              <a:rPr lang="en-US" altLang="en-US" i="0" smtClean="0"/>
              <a:pPr/>
              <a:t>17</a:t>
            </a:fld>
            <a:endParaRPr lang="en-US" altLang="en-US" i="0" smtClean="0"/>
          </a:p>
        </p:txBody>
      </p:sp>
      <p:sp>
        <p:nvSpPr>
          <p:cNvPr id="17412" name="Text Box 14"/>
          <p:cNvSpPr txBox="1">
            <a:spLocks noChangeArrowheads="1"/>
          </p:cNvSpPr>
          <p:nvPr/>
        </p:nvSpPr>
        <p:spPr bwMode="auto">
          <a:xfrm>
            <a:off x="153988" y="1309688"/>
            <a:ext cx="24114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Provide “user ID” in the user profile</a:t>
            </a:r>
          </a:p>
          <a:p>
            <a:pPr eaLnBrk="1" hangingPunct="1"/>
            <a:endParaRPr lang="en-US" altLang="en-US" sz="1200" i="0"/>
          </a:p>
          <a:p>
            <a:pPr eaLnBrk="1" hangingPunct="1"/>
            <a:r>
              <a:rPr lang="en-US" altLang="en-US" sz="1200" i="0"/>
              <a:t>For following types of User</a:t>
            </a:r>
          </a:p>
          <a:p>
            <a:pPr eaLnBrk="1" hangingPunct="1"/>
            <a:endParaRPr lang="en-US" altLang="en-US" sz="1200" i="0"/>
          </a:p>
          <a:p>
            <a:pPr eaLnBrk="1" hangingPunct="1"/>
            <a:r>
              <a:rPr lang="en-US" altLang="en-US" sz="1200" i="0"/>
              <a:t> - REP</a:t>
            </a:r>
          </a:p>
          <a:p>
            <a:pPr eaLnBrk="1" hangingPunct="1"/>
            <a:r>
              <a:rPr lang="en-US" altLang="en-US" sz="1200" i="0"/>
              <a:t> - TDSP</a:t>
            </a:r>
          </a:p>
          <a:p>
            <a:pPr eaLnBrk="1" hangingPunct="1"/>
            <a:r>
              <a:rPr lang="en-US" altLang="en-US" sz="1200" i="0"/>
              <a:t> - REG</a:t>
            </a:r>
          </a:p>
          <a:p>
            <a:pPr eaLnBrk="1" hangingPunct="1"/>
            <a:r>
              <a:rPr lang="en-US" altLang="en-US" sz="1200" i="0"/>
              <a:t> - NRC</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475" y="1747838"/>
            <a:ext cx="20669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25" y="1755775"/>
            <a:ext cx="179228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113" y="2660650"/>
            <a:ext cx="2754312"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75" y="1973263"/>
            <a:ext cx="4486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350" y="5081588"/>
            <a:ext cx="6315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9" name="Rectangle 21"/>
          <p:cNvSpPr>
            <a:spLocks noChangeArrowheads="1"/>
          </p:cNvSpPr>
          <p:nvPr/>
        </p:nvSpPr>
        <p:spPr bwMode="auto">
          <a:xfrm>
            <a:off x="5046663" y="3668713"/>
            <a:ext cx="2636837" cy="261937"/>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sp>
        <p:nvSpPr>
          <p:cNvPr id="17420" name="Rectangle 12"/>
          <p:cNvSpPr>
            <a:spLocks noChangeArrowheads="1"/>
          </p:cNvSpPr>
          <p:nvPr/>
        </p:nvSpPr>
        <p:spPr bwMode="auto">
          <a:xfrm>
            <a:off x="8455025" y="3040063"/>
            <a:ext cx="1982788" cy="3556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i="0"/>
              <a:t>User-ID already exist</a:t>
            </a:r>
          </a:p>
        </p:txBody>
      </p:sp>
      <p:cxnSp>
        <p:nvCxnSpPr>
          <p:cNvPr id="17421" name="Straight Arrow Connector 14"/>
          <p:cNvCxnSpPr>
            <a:cxnSpLocks noChangeShapeType="1"/>
            <a:stCxn id="17419" idx="3"/>
            <a:endCxn id="17420" idx="1"/>
          </p:cNvCxnSpPr>
          <p:nvPr/>
        </p:nvCxnSpPr>
        <p:spPr bwMode="auto">
          <a:xfrm flipV="1">
            <a:off x="7683500" y="3217863"/>
            <a:ext cx="771525" cy="582612"/>
          </a:xfrm>
          <a:prstGeom prst="straightConnector1">
            <a:avLst/>
          </a:prstGeom>
          <a:noFill/>
          <a:ln w="1270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17422" name="Rectangle 16"/>
          <p:cNvSpPr>
            <a:spLocks noChangeArrowheads="1"/>
          </p:cNvSpPr>
          <p:nvPr/>
        </p:nvSpPr>
        <p:spPr bwMode="auto">
          <a:xfrm>
            <a:off x="9723438" y="674688"/>
            <a:ext cx="1984375" cy="357187"/>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i="0"/>
              <a:t>User-ID already exist</a:t>
            </a:r>
          </a:p>
        </p:txBody>
      </p:sp>
    </p:spTree>
    <p:extLst>
      <p:ext uri="{BB962C8B-B14F-4D97-AF65-F5344CB8AC3E}">
        <p14:creationId xmlns:p14="http://schemas.microsoft.com/office/powerpoint/2010/main" val="167937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FDBBE908-8742-46D7-9C92-689E89DB0A38}" type="slidenum">
              <a:rPr lang="en-US" altLang="en-US" i="0" smtClean="0"/>
              <a:pPr/>
              <a:t>18</a:t>
            </a:fld>
            <a:endParaRPr lang="en-US" altLang="en-US" i="0" smtClean="0"/>
          </a:p>
        </p:txBody>
      </p:sp>
      <p:sp>
        <p:nvSpPr>
          <p:cNvPr id="18436" name="Text Box 14"/>
          <p:cNvSpPr txBox="1">
            <a:spLocks noChangeArrowheads="1"/>
          </p:cNvSpPr>
          <p:nvPr/>
        </p:nvSpPr>
        <p:spPr bwMode="auto">
          <a:xfrm>
            <a:off x="153988" y="1309688"/>
            <a:ext cx="2411412"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Add capability to produce Administrator-related reports containing the following information:</a:t>
            </a:r>
          </a:p>
          <a:p>
            <a:pPr eaLnBrk="1" hangingPunct="1"/>
            <a:r>
              <a:rPr lang="en-US" altLang="en-US" sz="1200" i="0"/>
              <a:t>a. User ID</a:t>
            </a:r>
          </a:p>
          <a:p>
            <a:pPr eaLnBrk="1" hangingPunct="1"/>
            <a:r>
              <a:rPr lang="en-US" altLang="en-US" sz="1200" i="0"/>
              <a:t>b. Name</a:t>
            </a:r>
          </a:p>
          <a:p>
            <a:pPr eaLnBrk="1" hangingPunct="1"/>
            <a:r>
              <a:rPr lang="en-US" altLang="en-US" sz="1200" i="0"/>
              <a:t>c. Email address</a:t>
            </a:r>
          </a:p>
          <a:p>
            <a:pPr eaLnBrk="1" hangingPunct="1"/>
            <a:r>
              <a:rPr lang="en-US" altLang="en-US" sz="1200" i="0"/>
              <a:t>d. Access type</a:t>
            </a:r>
          </a:p>
          <a:p>
            <a:pPr eaLnBrk="1" hangingPunct="1"/>
            <a:r>
              <a:rPr lang="en-US" altLang="en-US" sz="1200" i="0"/>
              <a:t>e. Account status</a:t>
            </a:r>
          </a:p>
          <a:p>
            <a:pPr eaLnBrk="1" hangingPunct="1"/>
            <a:r>
              <a:rPr lang="en-US" altLang="en-US" sz="1200" i="0"/>
              <a:t>f. Account creation date</a:t>
            </a:r>
          </a:p>
          <a:p>
            <a:pPr eaLnBrk="1" hangingPunct="1"/>
            <a:r>
              <a:rPr lang="en-US" altLang="en-US" sz="1200" i="0"/>
              <a:t>g. Last login date</a:t>
            </a:r>
          </a:p>
          <a:p>
            <a:pPr eaLnBrk="1" hangingPunct="1"/>
            <a:endParaRPr lang="en-US" altLang="en-US" sz="1200" i="0"/>
          </a:p>
          <a:p>
            <a:pPr eaLnBrk="1" hangingPunct="1"/>
            <a:r>
              <a:rPr lang="en-US" altLang="en-US" sz="1200" i="0"/>
              <a:t>Provide search functionality based on user first name, last name, email address, or user ID</a:t>
            </a:r>
          </a:p>
          <a:p>
            <a:pPr eaLnBrk="1" hangingPunct="1"/>
            <a:endParaRPr lang="en-US" altLang="en-US" sz="1200" i="0"/>
          </a:p>
          <a:p>
            <a:pPr eaLnBrk="1" hangingPunct="1"/>
            <a:r>
              <a:rPr lang="en-US" altLang="en-US" sz="1200" i="0"/>
              <a:t>Alphabetize the administrator user list</a:t>
            </a:r>
          </a:p>
          <a:p>
            <a:pPr eaLnBrk="1" hangingPunct="1"/>
            <a:r>
              <a:rPr lang="en-US" altLang="en-US" sz="1200" i="0"/>
              <a:t>Allow for the administrator user list to be sorted by column</a:t>
            </a:r>
          </a:p>
          <a:p>
            <a:pPr eaLnBrk="1" hangingPunct="1"/>
            <a:endParaRPr lang="en-US" altLang="en-US" sz="1200" i="0"/>
          </a:p>
          <a:p>
            <a:pPr eaLnBrk="1" hangingPunct="1"/>
            <a:endParaRPr lang="en-US" altLang="en-US" sz="1200" i="0"/>
          </a:p>
          <a:p>
            <a:pPr eaLnBrk="1" hangingPunct="1"/>
            <a:endParaRPr lang="en-US" altLang="en-US" sz="1200" i="0"/>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1757363"/>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1743075"/>
            <a:ext cx="6783388"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00" y="4832350"/>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2488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0A7E8D05-1585-45AA-A45A-46761223B2E9}" type="slidenum">
              <a:rPr lang="en-US" altLang="en-US" i="0" smtClean="0"/>
              <a:pPr/>
              <a:t>19</a:t>
            </a:fld>
            <a:endParaRPr lang="en-US" altLang="en-US" i="0" smtClean="0"/>
          </a:p>
        </p:txBody>
      </p:sp>
      <p:sp>
        <p:nvSpPr>
          <p:cNvPr id="19460" name="Text Box 14"/>
          <p:cNvSpPr txBox="1">
            <a:spLocks noChangeArrowheads="1"/>
          </p:cNvSpPr>
          <p:nvPr/>
        </p:nvSpPr>
        <p:spPr bwMode="auto">
          <a:xfrm>
            <a:off x="153988" y="1309688"/>
            <a:ext cx="24114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endParaRPr lang="en-US" altLang="en-US" sz="1200" i="0"/>
          </a:p>
          <a:p>
            <a:pPr eaLnBrk="1" hangingPunct="1"/>
            <a:r>
              <a:rPr lang="en-US" altLang="en-US" sz="1200" i="0"/>
              <a:t>Allow business administrators to re-set user passwords</a:t>
            </a:r>
          </a:p>
          <a:p>
            <a:pPr eaLnBrk="1" hangingPunct="1"/>
            <a:endParaRPr lang="en-US" altLang="en-US" sz="1200" i="0"/>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1757363"/>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46250"/>
            <a:ext cx="67849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45583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Review SMT Patching Events and Schedule</a:t>
            </a:r>
            <a:endParaRPr lang="en-US" sz="36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t"/>
          <a:lstStyle/>
          <a:p>
            <a:pPr algn="ctr"/>
            <a:r>
              <a:rPr lang="en-US" altLang="en-US" sz="2000" b="1" smtClean="0">
                <a:solidFill>
                  <a:schemeClr val="accent1"/>
                </a:solidFill>
              </a:rPr>
              <a:t>AMWG CR 2015-041</a:t>
            </a:r>
            <a:endParaRPr lang="en-US" altLang="en-US" sz="2000" smtClean="0"/>
          </a:p>
        </p:txBody>
      </p:sp>
      <p:sp>
        <p:nvSpPr>
          <p:cNvPr id="20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BA50AB76-46BC-4A9B-A0E1-E8957EF1C39E}" type="slidenum">
              <a:rPr lang="en-US" altLang="en-US" i="0" smtClean="0"/>
              <a:pPr/>
              <a:t>20</a:t>
            </a:fld>
            <a:endParaRPr lang="en-US" altLang="en-US" i="0" smtClean="0"/>
          </a:p>
        </p:txBody>
      </p:sp>
      <p:sp>
        <p:nvSpPr>
          <p:cNvPr id="20484" name="Text Box 14"/>
          <p:cNvSpPr txBox="1">
            <a:spLocks noChangeArrowheads="1"/>
          </p:cNvSpPr>
          <p:nvPr/>
        </p:nvSpPr>
        <p:spPr bwMode="auto">
          <a:xfrm>
            <a:off x="842963" y="1547813"/>
            <a:ext cx="103203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endParaRPr lang="en-US" altLang="en-US" sz="1200" i="0"/>
          </a:p>
          <a:p>
            <a:pPr eaLnBrk="1" hangingPunct="1"/>
            <a:r>
              <a:rPr lang="en-US" altLang="en-US" sz="1200" i="0"/>
              <a:t>Ability for 3</a:t>
            </a:r>
            <a:r>
              <a:rPr lang="en-US" altLang="en-US" sz="1200" i="0" baseline="30000"/>
              <a:t>rd</a:t>
            </a:r>
            <a:r>
              <a:rPr lang="en-US" altLang="en-US" sz="1200" i="0"/>
              <a:t> Party users to request Enrollment reports.</a:t>
            </a:r>
          </a:p>
          <a:p>
            <a:pPr eaLnBrk="1" hangingPunct="1"/>
            <a:endParaRPr lang="en-US" altLang="en-US" sz="1200" i="0"/>
          </a:p>
          <a:p>
            <a:pPr eaLnBrk="1" hangingPunct="1"/>
            <a:r>
              <a:rPr lang="en-US" altLang="en-US" sz="1400" b="1" i="0">
                <a:solidFill>
                  <a:srgbClr val="000000"/>
                </a:solidFill>
              </a:rPr>
              <a:t>Current Process for RORs</a:t>
            </a:r>
          </a:p>
          <a:p>
            <a:pPr eaLnBrk="1" hangingPunct="1"/>
            <a:endParaRPr lang="en-US" altLang="en-US" sz="1200" b="1" i="0">
              <a:solidFill>
                <a:srgbClr val="000000"/>
              </a:solidFill>
            </a:endParaRPr>
          </a:p>
          <a:p>
            <a:pPr eaLnBrk="1" hangingPunct="1"/>
            <a:r>
              <a:rPr lang="en-US" altLang="en-US" sz="1200" i="0">
                <a:solidFill>
                  <a:srgbClr val="000000"/>
                </a:solidFill>
              </a:rPr>
              <a:t>Currently RORs have to call the help-desk to raise a request which goes through several manual validation and setup steps delaying the request provisioning.</a:t>
            </a:r>
            <a:endParaRPr lang="en-US" altLang="en-US" sz="1200" i="0"/>
          </a:p>
          <a:p>
            <a:pPr eaLnBrk="1" hangingPunct="1">
              <a:buFontTx/>
              <a:buChar char="-"/>
            </a:pPr>
            <a:endParaRPr lang="en-US" altLang="en-US" sz="1200" i="0"/>
          </a:p>
          <a:p>
            <a:pPr eaLnBrk="1" hangingPunct="1"/>
            <a:r>
              <a:rPr lang="en-US" altLang="en-US" sz="1400" b="1" i="0">
                <a:solidFill>
                  <a:srgbClr val="000000"/>
                </a:solidFill>
              </a:rPr>
              <a:t>Recommendation</a:t>
            </a:r>
          </a:p>
          <a:p>
            <a:pPr eaLnBrk="1" hangingPunct="1"/>
            <a:endParaRPr lang="en-US" altLang="en-US" sz="1200" i="0"/>
          </a:p>
          <a:p>
            <a:pPr eaLnBrk="1" hangingPunct="1"/>
            <a:r>
              <a:rPr lang="en-US" altLang="en-US" sz="1200" i="0"/>
              <a:t>Allow an UI self-help interface for REP and 3</a:t>
            </a:r>
            <a:r>
              <a:rPr lang="en-US" altLang="en-US" sz="1200" i="0" baseline="30000"/>
              <a:t>rd</a:t>
            </a:r>
            <a:r>
              <a:rPr lang="en-US" altLang="en-US" sz="1200" i="0"/>
              <a:t> Party users to request reports and automate the backend setup activities. </a:t>
            </a:r>
          </a:p>
          <a:p>
            <a:pPr eaLnBrk="1" hangingPunct="1"/>
            <a:endParaRPr lang="en-US" altLang="en-US" sz="1200" i="0"/>
          </a:p>
          <a:p>
            <a:pPr eaLnBrk="1" hangingPunct="1"/>
            <a:r>
              <a:rPr lang="en-US" altLang="en-US" sz="1400" b="1" i="0">
                <a:solidFill>
                  <a:srgbClr val="000000"/>
                </a:solidFill>
              </a:rPr>
              <a:t>Prerequisite </a:t>
            </a:r>
          </a:p>
          <a:p>
            <a:pPr eaLnBrk="1" hangingPunct="1"/>
            <a:endParaRPr lang="en-US" altLang="en-US" sz="1400" b="1" i="0">
              <a:solidFill>
                <a:srgbClr val="000000"/>
              </a:solidFill>
            </a:endParaRPr>
          </a:p>
          <a:p>
            <a:pPr eaLnBrk="1" hangingPunct="1"/>
            <a:r>
              <a:rPr lang="en-US" altLang="en-US" sz="1200" i="0"/>
              <a:t>REPs and 3rd Parties must have completed FTP setup with SMT.</a:t>
            </a:r>
          </a:p>
          <a:p>
            <a:pPr eaLnBrk="1" hangingPunct="1"/>
            <a:endParaRPr lang="en-US" altLang="en-US" sz="1200" i="0"/>
          </a:p>
          <a:p>
            <a:pPr eaLnBrk="1" hangingPunct="1"/>
            <a:endParaRPr lang="en-US" altLang="en-US" sz="1200" i="0"/>
          </a:p>
          <a:p>
            <a:pPr eaLnBrk="1" hangingPunct="1"/>
            <a:endParaRPr lang="en-US" altLang="en-US" sz="1200" i="0"/>
          </a:p>
          <a:p>
            <a:pPr eaLnBrk="1" hangingPunct="1"/>
            <a:endParaRPr lang="en-US" altLang="en-US" sz="1200" i="0">
              <a:solidFill>
                <a:srgbClr val="004080"/>
              </a:solidFill>
              <a:ea typeface="MS Mincho" pitchFamily="49" charset="-128"/>
            </a:endParaRPr>
          </a:p>
        </p:txBody>
      </p:sp>
      <p:sp>
        <p:nvSpPr>
          <p:cNvPr id="20485" name="Rectangle 14"/>
          <p:cNvSpPr>
            <a:spLocks noChangeArrowheads="1"/>
          </p:cNvSpPr>
          <p:nvPr/>
        </p:nvSpPr>
        <p:spPr bwMode="auto">
          <a:xfrm>
            <a:off x="10675938" y="66675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a:solidFill>
                  <a:srgbClr val="FF0000"/>
                </a:solidFill>
                <a:ea typeface="Tms Rmn"/>
                <a:cs typeface="Gautami" pitchFamily="34" charset="0"/>
              </a:rPr>
              <a:t>Medium</a:t>
            </a:r>
            <a:endParaRPr lang="en-US" altLang="en-US">
              <a:ea typeface="Tms Rmn"/>
              <a:cs typeface="Gautami" pitchFamily="34" charset="0"/>
            </a:endParaRPr>
          </a:p>
        </p:txBody>
      </p:sp>
    </p:spTree>
    <p:extLst>
      <p:ext uri="{BB962C8B-B14F-4D97-AF65-F5344CB8AC3E}">
        <p14:creationId xmlns:p14="http://schemas.microsoft.com/office/powerpoint/2010/main" val="924060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1735138"/>
            <a:ext cx="4894263"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07" name="Rectangle 2"/>
          <p:cNvSpPr>
            <a:spLocks noGrp="1" noChangeArrowheads="1"/>
          </p:cNvSpPr>
          <p:nvPr>
            <p:ph type="title"/>
          </p:nvPr>
        </p:nvSpPr>
        <p:spPr/>
        <p:txBody>
          <a:bodyPr anchor="t"/>
          <a:lstStyle/>
          <a:p>
            <a:pPr algn="ctr"/>
            <a:r>
              <a:rPr lang="en-US" altLang="en-US" sz="2000" b="1" smtClean="0">
                <a:solidFill>
                  <a:schemeClr val="accent1"/>
                </a:solidFill>
              </a:rPr>
              <a:t>AMWG CR 2015-041</a:t>
            </a:r>
            <a:endParaRPr lang="en-US" altLang="en-US" sz="2000" smtClean="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563BCBC1-4F56-4B72-BD72-2A20A312FC89}" type="slidenum">
              <a:rPr lang="en-US" altLang="en-US" i="0" smtClean="0"/>
              <a:pPr/>
              <a:t>21</a:t>
            </a:fld>
            <a:endParaRPr lang="en-US" altLang="en-US" i="0" smtClean="0"/>
          </a:p>
        </p:txBody>
      </p:sp>
      <p:sp>
        <p:nvSpPr>
          <p:cNvPr id="21509" name="Text Box 14"/>
          <p:cNvSpPr txBox="1">
            <a:spLocks noChangeArrowheads="1"/>
          </p:cNvSpPr>
          <p:nvPr/>
        </p:nvSpPr>
        <p:spPr bwMode="auto">
          <a:xfrm>
            <a:off x="153988" y="1309688"/>
            <a:ext cx="24114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Self Enrollment Report for 3</a:t>
            </a:r>
            <a:r>
              <a:rPr lang="en-US" altLang="en-US" sz="1200" i="0" baseline="30000"/>
              <a:t>rd</a:t>
            </a:r>
            <a:r>
              <a:rPr lang="en-US" altLang="en-US" sz="1200" i="0"/>
              <a:t> Party</a:t>
            </a:r>
          </a:p>
          <a:p>
            <a:pPr eaLnBrk="1" hangingPunct="1"/>
            <a:endParaRPr lang="en-US" altLang="en-US" sz="1200" i="0"/>
          </a:p>
          <a:p>
            <a:pPr eaLnBrk="1" hangingPunct="1">
              <a:buFontTx/>
              <a:buChar char="-"/>
            </a:pPr>
            <a:r>
              <a:rPr lang="en-US" altLang="en-US" sz="1200" i="0"/>
              <a:t> For 3</a:t>
            </a:r>
            <a:r>
              <a:rPr lang="en-US" altLang="en-US" sz="1200" i="0" baseline="30000"/>
              <a:t>rd</a:t>
            </a:r>
            <a:r>
              <a:rPr lang="en-US" altLang="en-US" sz="1200" i="0"/>
              <a:t> Parties the Enrollment Report will be generated for all newly accepted agreements within last 24 hours</a:t>
            </a:r>
          </a:p>
          <a:p>
            <a:pPr eaLnBrk="1" hangingPunct="1">
              <a:buFontTx/>
              <a:buChar char="-"/>
            </a:pPr>
            <a:endParaRPr lang="en-US" altLang="en-US" sz="1200" i="0"/>
          </a:p>
          <a:p>
            <a:pPr eaLnBrk="1" hangingPunct="1"/>
            <a:endParaRPr lang="en-US" altLang="en-US" sz="1200" i="0">
              <a:solidFill>
                <a:srgbClr val="004080"/>
              </a:solidFill>
              <a:ea typeface="MS Mincho" pitchFamily="49" charset="-128"/>
            </a:endParaRP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1511" name="Straight Connector 40"/>
          <p:cNvCxnSpPr>
            <a:cxnSpLocks noChangeShapeType="1"/>
          </p:cNvCxnSpPr>
          <p:nvPr/>
        </p:nvCxnSpPr>
        <p:spPr bwMode="auto">
          <a:xfrm flipV="1">
            <a:off x="9250363" y="5640388"/>
            <a:ext cx="866775" cy="127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21512" name="Straight Arrow Connector 44"/>
          <p:cNvCxnSpPr>
            <a:cxnSpLocks noChangeShapeType="1"/>
          </p:cNvCxnSpPr>
          <p:nvPr/>
        </p:nvCxnSpPr>
        <p:spPr bwMode="auto">
          <a:xfrm flipV="1">
            <a:off x="10129838" y="2398713"/>
            <a:ext cx="34925" cy="3217862"/>
          </a:xfrm>
          <a:prstGeom prst="straightConnector1">
            <a:avLst/>
          </a:prstGeom>
          <a:noFill/>
          <a:ln w="28575" algn="ctr">
            <a:solidFill>
              <a:srgbClr val="FF3300"/>
            </a:solidFill>
            <a:round/>
            <a:headEnd/>
            <a:tailEnd type="arrow" w="med" len="med"/>
          </a:ln>
          <a:extLst>
            <a:ext uri="{909E8E84-426E-40DD-AFC4-6F175D3DCCD1}">
              <a14:hiddenFill xmlns:a14="http://schemas.microsoft.com/office/drawing/2010/main">
                <a:noFill/>
              </a14:hiddenFill>
            </a:ext>
          </a:extLst>
        </p:spPr>
      </p:cxnSp>
      <p:pic>
        <p:nvPicPr>
          <p:cNvPr id="215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238" y="1712913"/>
            <a:ext cx="20574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4" name="Rectangle 25"/>
          <p:cNvSpPr>
            <a:spLocks noChangeArrowheads="1"/>
          </p:cNvSpPr>
          <p:nvPr/>
        </p:nvSpPr>
        <p:spPr bwMode="auto">
          <a:xfrm>
            <a:off x="4881563" y="2101850"/>
            <a:ext cx="5283200" cy="309563"/>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pic>
        <p:nvPicPr>
          <p:cNvPr id="215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888" y="5354638"/>
            <a:ext cx="14478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038" y="5478463"/>
            <a:ext cx="2514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7" name="Rectangle 13"/>
          <p:cNvSpPr>
            <a:spLocks noChangeArrowheads="1"/>
          </p:cNvSpPr>
          <p:nvPr/>
        </p:nvSpPr>
        <p:spPr bwMode="auto">
          <a:xfrm>
            <a:off x="10675938" y="66675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a:solidFill>
                  <a:srgbClr val="FF0000"/>
                </a:solidFill>
                <a:ea typeface="Tms Rmn"/>
                <a:cs typeface="Gautami" pitchFamily="34" charset="0"/>
              </a:rPr>
              <a:t>Medium</a:t>
            </a:r>
            <a:endParaRPr lang="en-US" altLang="en-US">
              <a:ea typeface="Tms Rmn"/>
              <a:cs typeface="Gautami" pitchFamily="34" charset="0"/>
            </a:endParaRPr>
          </a:p>
        </p:txBody>
      </p:sp>
      <p:pic>
        <p:nvPicPr>
          <p:cNvPr id="2151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6013" y="2109788"/>
            <a:ext cx="45053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31860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t"/>
          <a:lstStyle/>
          <a:p>
            <a:pPr algn="ctr"/>
            <a:r>
              <a:rPr lang="en-US" altLang="en-US" sz="2000" b="1" smtClean="0">
                <a:solidFill>
                  <a:schemeClr val="accent1"/>
                </a:solidFill>
              </a:rPr>
              <a:t>AMWG CR 2015-041</a:t>
            </a:r>
            <a:endParaRPr lang="en-US" altLang="en-US" sz="2000" smtClean="0"/>
          </a:p>
        </p:txBody>
      </p:sp>
      <p:sp>
        <p:nvSpPr>
          <p:cNvPr id="22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9E1C1C7A-D31F-4CB2-AF7E-62A3FE74C4AC}" type="slidenum">
              <a:rPr lang="en-US" altLang="en-US" i="0" smtClean="0"/>
              <a:pPr/>
              <a:t>22</a:t>
            </a:fld>
            <a:endParaRPr lang="en-US" altLang="en-US" i="0" smtClean="0"/>
          </a:p>
        </p:txBody>
      </p:sp>
      <p:sp>
        <p:nvSpPr>
          <p:cNvPr id="22532" name="Text Box 14"/>
          <p:cNvSpPr txBox="1">
            <a:spLocks noChangeArrowheads="1"/>
          </p:cNvSpPr>
          <p:nvPr/>
        </p:nvSpPr>
        <p:spPr bwMode="auto">
          <a:xfrm>
            <a:off x="153988" y="1309688"/>
            <a:ext cx="2411412"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endParaRPr lang="en-US" altLang="en-US" sz="1200" i="0"/>
          </a:p>
          <a:p>
            <a:pPr eaLnBrk="1" hangingPunct="1"/>
            <a:r>
              <a:rPr lang="en-US" altLang="en-US" sz="1200" i="0"/>
              <a:t>Self Enrollment Report for REP</a:t>
            </a:r>
          </a:p>
          <a:p>
            <a:pPr eaLnBrk="1" hangingPunct="1"/>
            <a:endParaRPr lang="en-US" altLang="en-US" sz="1200" i="0"/>
          </a:p>
          <a:p>
            <a:pPr eaLnBrk="1" hangingPunct="1">
              <a:buFontTx/>
              <a:buChar char="-"/>
            </a:pPr>
            <a:r>
              <a:rPr lang="en-US" altLang="en-US" sz="1200" i="0"/>
              <a:t> For REPs the Enrollment Report will be generated for all newly acquired customers  (via Switch or Move In) within last 24 hours for the selected DUNS.</a:t>
            </a:r>
          </a:p>
          <a:p>
            <a:pPr eaLnBrk="1" hangingPunct="1">
              <a:buFontTx/>
              <a:buChar char="-"/>
            </a:pPr>
            <a:endParaRPr lang="en-US" altLang="en-US" sz="1200" i="0"/>
          </a:p>
          <a:p>
            <a:pPr eaLnBrk="1" hangingPunct="1"/>
            <a:endParaRPr lang="en-US" altLang="en-US" sz="1200" i="0"/>
          </a:p>
          <a:p>
            <a:pPr eaLnBrk="1" hangingPunct="1"/>
            <a:endParaRPr lang="en-US" altLang="en-US" sz="1200" i="0">
              <a:solidFill>
                <a:srgbClr val="004080"/>
              </a:solidFill>
              <a:ea typeface="MS Mincho" pitchFamily="49" charset="-128"/>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1743075"/>
            <a:ext cx="2686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0" y="1778000"/>
            <a:ext cx="34544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6" name="Rectangle 25"/>
          <p:cNvSpPr>
            <a:spLocks noChangeArrowheads="1"/>
          </p:cNvSpPr>
          <p:nvPr/>
        </p:nvSpPr>
        <p:spPr bwMode="auto">
          <a:xfrm>
            <a:off x="5724525" y="2090738"/>
            <a:ext cx="5283200" cy="307975"/>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pic>
        <p:nvPicPr>
          <p:cNvPr id="2253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4986338"/>
            <a:ext cx="1428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4075" y="5130800"/>
            <a:ext cx="20859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2539" name="Straight Connector 40"/>
          <p:cNvCxnSpPr>
            <a:cxnSpLocks noChangeShapeType="1"/>
          </p:cNvCxnSpPr>
          <p:nvPr/>
        </p:nvCxnSpPr>
        <p:spPr bwMode="auto">
          <a:xfrm>
            <a:off x="9475788" y="6092825"/>
            <a:ext cx="665162"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22540" name="Straight Arrow Connector 44"/>
          <p:cNvCxnSpPr>
            <a:cxnSpLocks noChangeShapeType="1"/>
          </p:cNvCxnSpPr>
          <p:nvPr/>
        </p:nvCxnSpPr>
        <p:spPr bwMode="auto">
          <a:xfrm flipV="1">
            <a:off x="10140950" y="2398713"/>
            <a:ext cx="23813" cy="3670300"/>
          </a:xfrm>
          <a:prstGeom prst="straightConnector1">
            <a:avLst/>
          </a:prstGeom>
          <a:noFill/>
          <a:ln w="28575"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22541" name="Rectangle 45"/>
          <p:cNvSpPr>
            <a:spLocks noChangeArrowheads="1"/>
          </p:cNvSpPr>
          <p:nvPr/>
        </p:nvSpPr>
        <p:spPr bwMode="auto">
          <a:xfrm>
            <a:off x="5794375" y="4999038"/>
            <a:ext cx="3681413" cy="1520825"/>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sp>
        <p:nvSpPr>
          <p:cNvPr id="22542" name="Rectangle 14"/>
          <p:cNvSpPr>
            <a:spLocks noChangeArrowheads="1"/>
          </p:cNvSpPr>
          <p:nvPr/>
        </p:nvSpPr>
        <p:spPr bwMode="auto">
          <a:xfrm>
            <a:off x="10675938" y="66675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a:solidFill>
                  <a:srgbClr val="FF0000"/>
                </a:solidFill>
                <a:ea typeface="Tms Rmn"/>
                <a:cs typeface="Gautami" pitchFamily="34" charset="0"/>
              </a:rPr>
              <a:t>Medium</a:t>
            </a:r>
            <a:endParaRPr lang="en-US" altLang="en-US">
              <a:ea typeface="Tms Rmn"/>
              <a:cs typeface="Gautami" pitchFamily="34" charset="0"/>
            </a:endParaRPr>
          </a:p>
        </p:txBody>
      </p:sp>
      <p:pic>
        <p:nvPicPr>
          <p:cNvPr id="2254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5163" y="2085975"/>
            <a:ext cx="45053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14507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Reporting Options for SMT</a:t>
            </a:r>
            <a:endParaRPr lang="en-US" sz="3600" dirty="0"/>
          </a:p>
        </p:txBody>
      </p:sp>
    </p:spTree>
    <p:extLst>
      <p:ext uri="{BB962C8B-B14F-4D97-AF65-F5344CB8AC3E}">
        <p14:creationId xmlns:p14="http://schemas.microsoft.com/office/powerpoint/2010/main" val="601289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8125" y="269875"/>
            <a:ext cx="11291888" cy="815975"/>
          </a:xfrm>
        </p:spPr>
        <p:txBody>
          <a:bodyPr anchor="t"/>
          <a:lstStyle/>
          <a:p>
            <a:pPr algn="ctr"/>
            <a:r>
              <a:rPr lang="en-US" altLang="en-US" smtClean="0">
                <a:solidFill>
                  <a:schemeClr val="accent1"/>
                </a:solidFill>
              </a:rPr>
              <a:t>Reporting solution options for different needs</a:t>
            </a:r>
            <a:endParaRPr lang="en-US" altLang="en-US" smtClean="0"/>
          </a:p>
        </p:txBody>
      </p:sp>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F3256DAF-52A3-467A-BA5F-F7F20FB1E916}" type="slidenum">
              <a:rPr lang="en-US" altLang="en-US" i="0"/>
              <a:pPr/>
              <a:t>24</a:t>
            </a:fld>
            <a:endParaRPr lang="en-US" altLang="en-US" i="0"/>
          </a:p>
        </p:txBody>
      </p:sp>
      <p:graphicFrame>
        <p:nvGraphicFramePr>
          <p:cNvPr id="2" name="Table 1"/>
          <p:cNvGraphicFramePr>
            <a:graphicFrameLocks noGrp="1"/>
          </p:cNvGraphicFramePr>
          <p:nvPr/>
        </p:nvGraphicFramePr>
        <p:xfrm>
          <a:off x="476250" y="1585913"/>
          <a:ext cx="10969625" cy="3932236"/>
        </p:xfrm>
        <a:graphic>
          <a:graphicData uri="http://schemas.openxmlformats.org/drawingml/2006/table">
            <a:tbl>
              <a:tblPr firstRow="1" bandRow="1">
                <a:tableStyleId>{5C22544A-7EE6-4342-B048-85BDC9FD1C3A}</a:tableStyleId>
              </a:tblPr>
              <a:tblGrid>
                <a:gridCol w="355976"/>
                <a:gridCol w="2609746"/>
                <a:gridCol w="3072102"/>
                <a:gridCol w="1048008"/>
                <a:gridCol w="2424803"/>
                <a:gridCol w="1458990"/>
              </a:tblGrid>
              <a:tr h="457237">
                <a:tc>
                  <a:txBody>
                    <a:bodyPr/>
                    <a:lstStyle/>
                    <a:p>
                      <a:r>
                        <a:rPr lang="en-US" sz="1200" dirty="0" smtClean="0"/>
                        <a:t>#</a:t>
                      </a:r>
                      <a:endParaRPr lang="en-US" sz="1200" dirty="0"/>
                    </a:p>
                  </a:txBody>
                  <a:tcPr marL="91444" marR="91444" marT="45723" marB="45723"/>
                </a:tc>
                <a:tc>
                  <a:txBody>
                    <a:bodyPr/>
                    <a:lstStyle/>
                    <a:p>
                      <a:r>
                        <a:rPr lang="en-US" sz="1200" dirty="0" smtClean="0"/>
                        <a:t>Use Cases</a:t>
                      </a:r>
                      <a:endParaRPr lang="en-US" sz="1200" dirty="0"/>
                    </a:p>
                  </a:txBody>
                  <a:tcPr marL="91444" marR="91444" marT="45723" marB="45723"/>
                </a:tc>
                <a:tc>
                  <a:txBody>
                    <a:bodyPr/>
                    <a:lstStyle/>
                    <a:p>
                      <a:r>
                        <a:rPr lang="en-US" sz="1200" dirty="0" smtClean="0"/>
                        <a:t>Required Features</a:t>
                      </a:r>
                      <a:endParaRPr lang="en-US" sz="1200" dirty="0"/>
                    </a:p>
                  </a:txBody>
                  <a:tcPr marL="91444" marR="91444" marT="45723" marB="45723"/>
                </a:tc>
                <a:tc>
                  <a:txBody>
                    <a:bodyPr/>
                    <a:lstStyle/>
                    <a:p>
                      <a:r>
                        <a:rPr lang="en-US" sz="1200" dirty="0" smtClean="0"/>
                        <a:t>Complexity</a:t>
                      </a:r>
                      <a:endParaRPr lang="en-US" sz="1200" dirty="0"/>
                    </a:p>
                  </a:txBody>
                  <a:tcPr marL="91444" marR="91444" marT="45723" marB="45723"/>
                </a:tc>
                <a:tc>
                  <a:txBody>
                    <a:bodyPr/>
                    <a:lstStyle/>
                    <a:p>
                      <a:r>
                        <a:rPr lang="en-US" sz="1200" dirty="0" smtClean="0"/>
                        <a:t>Most fit-for-purpose options (recommended)</a:t>
                      </a:r>
                      <a:endParaRPr lang="en-US" sz="1200" dirty="0"/>
                    </a:p>
                  </a:txBody>
                  <a:tcPr marL="91444" marR="91444" marT="45723" marB="45723"/>
                </a:tc>
                <a:tc>
                  <a:txBody>
                    <a:bodyPr/>
                    <a:lstStyle/>
                    <a:p>
                      <a:r>
                        <a:rPr lang="en-US" sz="1200" dirty="0" smtClean="0"/>
                        <a:t>Ballpark</a:t>
                      </a:r>
                      <a:r>
                        <a:rPr lang="en-US" sz="1200" baseline="0" dirty="0" smtClean="0"/>
                        <a:t> TCO (through 12/2018)</a:t>
                      </a:r>
                      <a:endParaRPr lang="en-US" sz="1200" dirty="0"/>
                    </a:p>
                  </a:txBody>
                  <a:tcPr marL="91444" marR="91444" marT="45723" marB="45723"/>
                </a:tc>
              </a:tr>
              <a:tr h="1158333">
                <a:tc>
                  <a:txBody>
                    <a:bodyPr/>
                    <a:lstStyle/>
                    <a:p>
                      <a:r>
                        <a:rPr lang="en-US" sz="1200" b="1" dirty="0" smtClean="0"/>
                        <a:t>1</a:t>
                      </a:r>
                      <a:endParaRPr lang="en-US" sz="1200" b="1" dirty="0"/>
                    </a:p>
                  </a:txBody>
                  <a:tcPr marL="91444" marR="91444" marT="45723" marB="45723"/>
                </a:tc>
                <a:tc>
                  <a:txBody>
                    <a:bodyPr/>
                    <a:lstStyle/>
                    <a:p>
                      <a:r>
                        <a:rPr lang="en-US" sz="1000" dirty="0" smtClean="0"/>
                        <a:t>Basic operational reporting: </a:t>
                      </a:r>
                    </a:p>
                    <a:p>
                      <a:r>
                        <a:rPr lang="en-US" sz="1000" dirty="0" smtClean="0"/>
                        <a:t>AMWG</a:t>
                      </a:r>
                      <a:r>
                        <a:rPr lang="en-US" sz="1000" baseline="0" dirty="0" smtClean="0"/>
                        <a:t> CRs 2013-01 through 2013-10, SMT adoption statistics, file &amp; data availability, service availability, HAN/ODR/Green Button/Ad hoc API request details </a:t>
                      </a:r>
                      <a:endParaRPr lang="en-US" sz="1000" dirty="0"/>
                    </a:p>
                  </a:txBody>
                  <a:tcPr marL="91444" marR="91444" marT="45723" marB="45723"/>
                </a:tc>
                <a:tc>
                  <a:txBody>
                    <a:bodyPr/>
                    <a:lstStyle/>
                    <a:p>
                      <a:pPr marL="171450" indent="-171450">
                        <a:buFont typeface="Arial" panose="020B0604020202020204" pitchFamily="34" charset="0"/>
                        <a:buChar char="•"/>
                      </a:pPr>
                      <a:r>
                        <a:rPr lang="en-US" sz="1000" dirty="0" smtClean="0"/>
                        <a:t>Simple reports (</a:t>
                      </a:r>
                      <a:r>
                        <a:rPr lang="en-US" sz="1000" dirty="0" err="1" smtClean="0"/>
                        <a:t>exel</a:t>
                      </a:r>
                      <a:r>
                        <a:rPr lang="en-US" sz="1000" dirty="0" smtClean="0"/>
                        <a:t>,</a:t>
                      </a:r>
                      <a:r>
                        <a:rPr lang="en-US" sz="1000" baseline="0" dirty="0" smtClean="0"/>
                        <a:t> html documents) accessible via a web URL to be viewed any time</a:t>
                      </a:r>
                    </a:p>
                    <a:p>
                      <a:pPr marL="171450" indent="-171450">
                        <a:buFont typeface="Arial" panose="020B0604020202020204" pitchFamily="34" charset="0"/>
                        <a:buChar char="•"/>
                      </a:pPr>
                      <a:r>
                        <a:rPr lang="en-US" sz="1000" baseline="0" dirty="0" smtClean="0"/>
                        <a:t>Scheduled delivery to a distribution list through e-mail</a:t>
                      </a:r>
                    </a:p>
                    <a:p>
                      <a:pPr marL="171450" indent="-171450">
                        <a:buFont typeface="Arial" panose="020B0604020202020204" pitchFamily="34" charset="0"/>
                        <a:buChar char="•"/>
                      </a:pPr>
                      <a:r>
                        <a:rPr lang="en-US" sz="1000" baseline="0" dirty="0" smtClean="0"/>
                        <a:t>Ability to add/update/delete distribution list </a:t>
                      </a:r>
                    </a:p>
                    <a:p>
                      <a:pPr marL="171450" indent="-171450">
                        <a:buFont typeface="Arial" panose="020B0604020202020204" pitchFamily="34" charset="0"/>
                        <a:buChar char="•"/>
                      </a:pPr>
                      <a:r>
                        <a:rPr lang="en-US" sz="1000" baseline="0" dirty="0" smtClean="0"/>
                        <a:t>Simple numerical/text reports, no sophisticated graphs/dashboards etc. </a:t>
                      </a:r>
                      <a:endParaRPr lang="en-US" sz="1000" dirty="0"/>
                    </a:p>
                  </a:txBody>
                  <a:tcPr marL="91444" marR="91444" marT="45723" marB="45723"/>
                </a:tc>
                <a:tc>
                  <a:txBody>
                    <a:bodyPr/>
                    <a:lstStyle/>
                    <a:p>
                      <a:r>
                        <a:rPr lang="en-US" sz="1000" dirty="0" smtClean="0"/>
                        <a:t>Basic</a:t>
                      </a:r>
                      <a:endParaRPr lang="en-US" sz="1000" dirty="0"/>
                    </a:p>
                  </a:txBody>
                  <a:tcPr marL="91444" marR="91444" marT="45723" marB="45723"/>
                </a:tc>
                <a:tc>
                  <a:txBody>
                    <a:bodyPr/>
                    <a:lstStyle/>
                    <a:p>
                      <a:pPr marL="171450" indent="-171450">
                        <a:buFont typeface="Arial" panose="020B0604020202020204" pitchFamily="34" charset="0"/>
                        <a:buChar char="•"/>
                      </a:pPr>
                      <a:r>
                        <a:rPr lang="en-US" sz="1000" dirty="0" smtClean="0"/>
                        <a:t>Custom</a:t>
                      </a:r>
                      <a:r>
                        <a:rPr lang="en-US" sz="1000" baseline="0" dirty="0" smtClean="0"/>
                        <a:t> development to make reports available through SMT portal to specific types of users only </a:t>
                      </a:r>
                      <a:endParaRPr lang="en-US" sz="1000" dirty="0"/>
                    </a:p>
                  </a:txBody>
                  <a:tcPr marL="91444" marR="91444" marT="45723" marB="45723"/>
                </a:tc>
                <a:tc>
                  <a:txBody>
                    <a:bodyPr/>
                    <a:lstStyle/>
                    <a:p>
                      <a:r>
                        <a:rPr lang="en-US" sz="1000" dirty="0" smtClean="0"/>
                        <a:t>$300k-$400k</a:t>
                      </a:r>
                      <a:r>
                        <a:rPr lang="en-US" sz="1000" baseline="0" dirty="0" smtClean="0"/>
                        <a:t> through Dec-2018</a:t>
                      </a:r>
                      <a:endParaRPr lang="en-US" sz="1000" dirty="0"/>
                    </a:p>
                  </a:txBody>
                  <a:tcPr marL="91444" marR="91444" marT="45723" marB="45723"/>
                </a:tc>
              </a:tr>
              <a:tr h="1310745">
                <a:tc>
                  <a:txBody>
                    <a:bodyPr/>
                    <a:lstStyle/>
                    <a:p>
                      <a:r>
                        <a:rPr lang="en-US" sz="1200" b="1" dirty="0" smtClean="0"/>
                        <a:t>2</a:t>
                      </a:r>
                      <a:endParaRPr lang="en-US" sz="1200" b="1" dirty="0"/>
                    </a:p>
                  </a:txBody>
                  <a:tcPr marL="91444" marR="91444" marT="45723" marB="45723"/>
                </a:tc>
                <a:tc>
                  <a:txBody>
                    <a:bodyPr/>
                    <a:lstStyle/>
                    <a:p>
                      <a:r>
                        <a:rPr lang="en-US" sz="1000" dirty="0" smtClean="0"/>
                        <a:t>Option 1 + portal</a:t>
                      </a:r>
                      <a:r>
                        <a:rPr lang="en-US" sz="1000" baseline="0" dirty="0" smtClean="0"/>
                        <a:t> usage analytics: </a:t>
                      </a:r>
                    </a:p>
                    <a:p>
                      <a:r>
                        <a:rPr lang="en-US" sz="1000" baseline="0" dirty="0" smtClean="0"/>
                        <a:t>All of the above mentioned in #1 and portal usage statistics such as – number of users every day/week/month/hour of day, use of browsers/OS, repeating users, geographical locations, API/ODR/report usage, page response time measurement etc. </a:t>
                      </a:r>
                      <a:endParaRPr lang="en-US" sz="1000" dirty="0"/>
                    </a:p>
                  </a:txBody>
                  <a:tcPr marL="91444" marR="91444" marT="45723" marB="45723"/>
                </a:tc>
                <a:tc>
                  <a:txBody>
                    <a:bodyPr/>
                    <a:lstStyle/>
                    <a:p>
                      <a:pPr marL="171450" indent="-171450">
                        <a:buFont typeface="Arial" panose="020B0604020202020204" pitchFamily="34" charset="0"/>
                        <a:buChar char="•"/>
                      </a:pPr>
                      <a:r>
                        <a:rPr lang="en-US" sz="1000" dirty="0" smtClean="0"/>
                        <a:t>All of</a:t>
                      </a:r>
                      <a:r>
                        <a:rPr lang="en-US" sz="1000" baseline="0" dirty="0" smtClean="0"/>
                        <a:t> the above mentioned in #1 </a:t>
                      </a:r>
                    </a:p>
                    <a:p>
                      <a:pPr marL="171450" indent="-171450">
                        <a:buFont typeface="Arial" panose="020B0604020202020204" pitchFamily="34" charset="0"/>
                        <a:buChar char="•"/>
                      </a:pPr>
                      <a:r>
                        <a:rPr lang="en-US" sz="1000" baseline="0" dirty="0" smtClean="0"/>
                        <a:t>Portal analytics dashboard</a:t>
                      </a:r>
                      <a:endParaRPr lang="en-US" sz="1000" dirty="0"/>
                    </a:p>
                  </a:txBody>
                  <a:tcPr marL="91444" marR="91444" marT="45723" marB="45723"/>
                </a:tc>
                <a:tc>
                  <a:txBody>
                    <a:bodyPr/>
                    <a:lstStyle/>
                    <a:p>
                      <a:r>
                        <a:rPr lang="en-US" sz="1000" dirty="0" smtClean="0"/>
                        <a:t>Moderate</a:t>
                      </a:r>
                      <a:endParaRPr lang="en-US" sz="1000" dirty="0"/>
                    </a:p>
                  </a:txBody>
                  <a:tcPr marL="91444" marR="91444" marT="45723" marB="45723"/>
                </a:tc>
                <a:tc>
                  <a:txBody>
                    <a:bodyPr/>
                    <a:lstStyle/>
                    <a:p>
                      <a:pPr marL="171450" indent="-171450">
                        <a:buFont typeface="Arial" panose="020B0604020202020204" pitchFamily="34" charset="0"/>
                        <a:buChar char="•"/>
                      </a:pPr>
                      <a:r>
                        <a:rPr lang="en-US" sz="1000" dirty="0" smtClean="0"/>
                        <a:t>Custom development + Google analytics</a:t>
                      </a:r>
                    </a:p>
                    <a:p>
                      <a:pPr marL="0" indent="0">
                        <a:buFont typeface="Arial" panose="020B0604020202020204" pitchFamily="34" charset="0"/>
                        <a:buNone/>
                      </a:pPr>
                      <a:endParaRPr lang="en-US" sz="1000" dirty="0"/>
                    </a:p>
                  </a:txBody>
                  <a:tcPr marL="91444" marR="91444" marT="45723" marB="45723"/>
                </a:tc>
                <a:tc>
                  <a:txBody>
                    <a:bodyPr/>
                    <a:lstStyle/>
                    <a:p>
                      <a:r>
                        <a:rPr lang="en-US" sz="1000" dirty="0" smtClean="0"/>
                        <a:t>$500k-$800k</a:t>
                      </a:r>
                      <a:r>
                        <a:rPr lang="en-US" sz="1000" baseline="0" dirty="0" smtClean="0"/>
                        <a:t> + license costs &lt; few hundred dollars </a:t>
                      </a:r>
                      <a:endParaRPr lang="en-US" sz="1000" dirty="0"/>
                    </a:p>
                  </a:txBody>
                  <a:tcPr marL="91444" marR="91444" marT="45723" marB="45723"/>
                </a:tc>
              </a:tr>
              <a:tr h="1005921">
                <a:tc>
                  <a:txBody>
                    <a:bodyPr/>
                    <a:lstStyle/>
                    <a:p>
                      <a:r>
                        <a:rPr lang="en-US" sz="1200" b="1" dirty="0" smtClean="0"/>
                        <a:t>3</a:t>
                      </a:r>
                      <a:endParaRPr lang="en-US" sz="1200" b="1" dirty="0"/>
                    </a:p>
                  </a:txBody>
                  <a:tcPr marL="91444" marR="91444" marT="45723" marB="45723"/>
                </a:tc>
                <a:tc>
                  <a:txBody>
                    <a:bodyPr/>
                    <a:lstStyle/>
                    <a:p>
                      <a:r>
                        <a:rPr lang="en-US" sz="1000" dirty="0" smtClean="0"/>
                        <a:t>Option 2 + custom querying capabilities: </a:t>
                      </a:r>
                    </a:p>
                    <a:p>
                      <a:r>
                        <a:rPr lang="en-US" sz="1000" dirty="0" smtClean="0"/>
                        <a:t>All of the above mentioned in #1 &amp; #2,</a:t>
                      </a:r>
                      <a:r>
                        <a:rPr lang="en-US" sz="1000" baseline="0" dirty="0" smtClean="0"/>
                        <a:t> and ability for certain type of users to develop custom queries as needed based on data structure</a:t>
                      </a:r>
                      <a:endParaRPr lang="en-US" sz="1000" dirty="0"/>
                    </a:p>
                  </a:txBody>
                  <a:tcPr marL="91444" marR="91444" marT="45723" marB="45723"/>
                </a:tc>
                <a:tc>
                  <a:txBody>
                    <a:bodyPr/>
                    <a:lstStyle/>
                    <a:p>
                      <a:pPr marL="171450" indent="-171450">
                        <a:buFont typeface="Arial" panose="020B0604020202020204" pitchFamily="34" charset="0"/>
                        <a:buChar char="•"/>
                      </a:pPr>
                      <a:r>
                        <a:rPr lang="en-US" sz="1000" dirty="0" smtClean="0"/>
                        <a:t>All of the above mentioned in #1 &amp; #2</a:t>
                      </a:r>
                    </a:p>
                    <a:p>
                      <a:pPr marL="171450" indent="-171450">
                        <a:buFont typeface="Arial" panose="020B0604020202020204" pitchFamily="34" charset="0"/>
                        <a:buChar char="•"/>
                      </a:pPr>
                      <a:r>
                        <a:rPr lang="en-US" sz="1000" dirty="0" smtClean="0"/>
                        <a:t>Easy</a:t>
                      </a:r>
                      <a:r>
                        <a:rPr lang="en-US" sz="1000" baseline="0" dirty="0" smtClean="0"/>
                        <a:t> to use UI interface for users to develop custom queries/reports for certain types of users </a:t>
                      </a:r>
                      <a:endParaRPr lang="en-US" sz="1000" dirty="0"/>
                    </a:p>
                  </a:txBody>
                  <a:tcPr marL="91444" marR="91444" marT="45723" marB="45723"/>
                </a:tc>
                <a:tc>
                  <a:txBody>
                    <a:bodyPr/>
                    <a:lstStyle/>
                    <a:p>
                      <a:r>
                        <a:rPr lang="en-US" sz="1000" dirty="0" smtClean="0"/>
                        <a:t>Advanced</a:t>
                      </a:r>
                      <a:endParaRPr lang="en-US" sz="1000" dirty="0"/>
                    </a:p>
                  </a:txBody>
                  <a:tcPr marL="91444" marR="91444" marT="45723" marB="45723"/>
                </a:tc>
                <a:tc>
                  <a:txBody>
                    <a:bodyPr/>
                    <a:lstStyle/>
                    <a:p>
                      <a:pPr marL="171450" indent="-171450">
                        <a:buFont typeface="Arial" panose="020B0604020202020204" pitchFamily="34" charset="0"/>
                        <a:buChar char="•"/>
                      </a:pPr>
                      <a:r>
                        <a:rPr lang="en-US" sz="1000" dirty="0" smtClean="0"/>
                        <a:t>Custom</a:t>
                      </a:r>
                      <a:r>
                        <a:rPr lang="en-US" sz="1000" baseline="0" dirty="0" smtClean="0"/>
                        <a:t> implementation of COTS reporting packages such as Crystal Reports, Hyperion, Oracle OBIEE, </a:t>
                      </a:r>
                      <a:r>
                        <a:rPr lang="en-US" sz="1000" baseline="0" dirty="0" err="1" smtClean="0"/>
                        <a:t>Cognos</a:t>
                      </a:r>
                      <a:r>
                        <a:rPr lang="en-US" sz="1000" baseline="0" dirty="0" smtClean="0"/>
                        <a:t> etc.</a:t>
                      </a:r>
                    </a:p>
                    <a:p>
                      <a:pPr marL="171450" indent="-171450">
                        <a:buFont typeface="Arial" panose="020B0604020202020204" pitchFamily="34" charset="0"/>
                        <a:buChar char="•"/>
                      </a:pPr>
                      <a:r>
                        <a:rPr lang="en-US" sz="1000" baseline="0" dirty="0" smtClean="0"/>
                        <a:t>Requires additional hardware and software procurement and licenses</a:t>
                      </a:r>
                      <a:endParaRPr lang="en-US" sz="1000" dirty="0"/>
                    </a:p>
                  </a:txBody>
                  <a:tcPr marL="91444" marR="91444" marT="45723" marB="45723"/>
                </a:tc>
                <a:tc>
                  <a:txBody>
                    <a:bodyPr/>
                    <a:lstStyle/>
                    <a:p>
                      <a:r>
                        <a:rPr lang="en-US" sz="1000" smtClean="0"/>
                        <a:t>$1.5M</a:t>
                      </a:r>
                      <a:r>
                        <a:rPr lang="en-US" sz="1000" dirty="0" smtClean="0"/>
                        <a:t>+</a:t>
                      </a:r>
                      <a:r>
                        <a:rPr lang="en-US" sz="1000" baseline="0" dirty="0" smtClean="0"/>
                        <a:t> </a:t>
                      </a:r>
                      <a:endParaRPr lang="en-US" sz="1000" dirty="0"/>
                    </a:p>
                  </a:txBody>
                  <a:tcPr marL="91444" marR="91444" marT="45723" marB="45723"/>
                </a:tc>
              </a:tr>
            </a:tbl>
          </a:graphicData>
        </a:graphic>
      </p:graphicFrame>
    </p:spTree>
    <p:extLst>
      <p:ext uri="{BB962C8B-B14F-4D97-AF65-F5344CB8AC3E}">
        <p14:creationId xmlns:p14="http://schemas.microsoft.com/office/powerpoint/2010/main" val="3165202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38125" y="269875"/>
            <a:ext cx="11291888" cy="815975"/>
          </a:xfrm>
        </p:spPr>
        <p:txBody>
          <a:bodyPr anchor="t"/>
          <a:lstStyle/>
          <a:p>
            <a:pPr algn="ctr"/>
            <a:r>
              <a:rPr lang="en-US" altLang="en-US" smtClean="0">
                <a:solidFill>
                  <a:schemeClr val="accent1"/>
                </a:solidFill>
              </a:rPr>
              <a:t>Appendix – Google Analytics Sample Dashboard screenshots</a:t>
            </a:r>
            <a:br>
              <a:rPr lang="en-US" altLang="en-US" smtClean="0">
                <a:solidFill>
                  <a:schemeClr val="accent1"/>
                </a:solidFill>
              </a:rPr>
            </a:br>
            <a:r>
              <a:rPr lang="en-US" altLang="en-US" sz="1800" i="1" smtClean="0">
                <a:solidFill>
                  <a:schemeClr val="accent1"/>
                </a:solidFill>
              </a:rPr>
              <a:t>Portal access stats for given period</a:t>
            </a:r>
            <a:endParaRPr lang="en-US" altLang="en-US" sz="1800" i="1" smtClean="0"/>
          </a:p>
        </p:txBody>
      </p:sp>
      <p:sp>
        <p:nvSpPr>
          <p:cNvPr id="16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5599D9E3-21A0-48D1-9CD9-095AD6A39289}" type="slidenum">
              <a:rPr lang="en-US" altLang="en-US" i="0"/>
              <a:pPr/>
              <a:t>25</a:t>
            </a:fld>
            <a:endParaRPr lang="en-US" altLang="en-US" i="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538288"/>
            <a:ext cx="77120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09650" y="5395913"/>
            <a:ext cx="9748838" cy="1554162"/>
          </a:xfrm>
          <a:prstGeom prst="rect">
            <a:avLst/>
          </a:prstGeom>
        </p:spPr>
        <p:txBody>
          <a:bodyPr>
            <a:spAutoFit/>
          </a:bodyPr>
          <a:lstStyle/>
          <a:p>
            <a:pPr>
              <a:defRPr/>
            </a:pPr>
            <a:r>
              <a:rPr lang="en-US" sz="1050" dirty="0"/>
              <a:t>Sessions 	             - 	Total number of Sessions within the date range. The period time a user is actively engaged with the SMT Portal</a:t>
            </a:r>
          </a:p>
          <a:p>
            <a:pPr>
              <a:defRPr/>
            </a:pPr>
            <a:r>
              <a:rPr lang="en-US" sz="1050" dirty="0"/>
              <a:t>Users       	             - 	Users that have had at least one session within the selected date range. Includes both new and returning users. </a:t>
            </a:r>
            <a:br>
              <a:rPr lang="en-US" sz="1050" dirty="0"/>
            </a:br>
            <a:r>
              <a:rPr lang="en-US" sz="1050" dirty="0" err="1"/>
              <a:t>Pageviews</a:t>
            </a:r>
            <a:r>
              <a:rPr lang="en-US" sz="1050" dirty="0"/>
              <a:t> 	             - 	The total number of pages viewed. Repeated views of a single page are counted.</a:t>
            </a:r>
            <a:br>
              <a:rPr lang="en-US" sz="1050" dirty="0"/>
            </a:br>
            <a:r>
              <a:rPr lang="en-US" sz="1050" dirty="0"/>
              <a:t>Pages/Session            - 	The average number of pages viewed during a session. Repeated views of a single page are counted.</a:t>
            </a:r>
            <a:br>
              <a:rPr lang="en-US" sz="1050" dirty="0"/>
            </a:br>
            <a:r>
              <a:rPr lang="en-US" sz="1050" dirty="0"/>
              <a:t>Avg. Session Duration - 	The average length of a Session.</a:t>
            </a:r>
            <a:br>
              <a:rPr lang="en-US" sz="1050" dirty="0"/>
            </a:br>
            <a:r>
              <a:rPr lang="en-US" sz="1050" dirty="0"/>
              <a:t>Bounce Rate	             - 	Bounce Rate is the percentage of single-page visits (i.e. visits in which the person left your site from the entrance page without interacting with the page).</a:t>
            </a:r>
          </a:p>
          <a:p>
            <a:pPr>
              <a:defRPr/>
            </a:pPr>
            <a:endParaRPr lang="en-US" dirty="0"/>
          </a:p>
        </p:txBody>
      </p:sp>
    </p:spTree>
    <p:extLst>
      <p:ext uri="{BB962C8B-B14F-4D97-AF65-F5344CB8AC3E}">
        <p14:creationId xmlns:p14="http://schemas.microsoft.com/office/powerpoint/2010/main" val="1233391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8125" y="269875"/>
            <a:ext cx="11291888" cy="815975"/>
          </a:xfrm>
        </p:spPr>
        <p:txBody>
          <a:bodyPr anchor="t"/>
          <a:lstStyle/>
          <a:p>
            <a:pPr algn="ctr"/>
            <a:r>
              <a:rPr lang="en-US" altLang="en-US" smtClean="0">
                <a:solidFill>
                  <a:schemeClr val="accent1"/>
                </a:solidFill>
              </a:rPr>
              <a:t>Appendix – Google Analytics Sample Dashboard screenshots</a:t>
            </a:r>
            <a:br>
              <a:rPr lang="en-US" altLang="en-US" smtClean="0">
                <a:solidFill>
                  <a:schemeClr val="accent1"/>
                </a:solidFill>
              </a:rPr>
            </a:br>
            <a:r>
              <a:rPr lang="en-US" altLang="en-US" sz="1800" i="1" smtClean="0">
                <a:solidFill>
                  <a:schemeClr val="accent1"/>
                </a:solidFill>
              </a:rPr>
              <a:t>Geographical access points </a:t>
            </a:r>
            <a:endParaRPr lang="en-US" altLang="en-US" sz="1800" smtClean="0"/>
          </a:p>
        </p:txBody>
      </p:sp>
      <p:sp>
        <p:nvSpPr>
          <p:cNvPr id="174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E9F5CC11-3131-413C-B194-FD389A040989}" type="slidenum">
              <a:rPr lang="en-US" altLang="en-US" i="0"/>
              <a:pPr/>
              <a:t>26</a:t>
            </a:fld>
            <a:endParaRPr lang="en-US" altLang="en-US" i="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949450"/>
            <a:ext cx="22002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988" y="1949450"/>
            <a:ext cx="32385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2792413"/>
            <a:ext cx="2884487"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153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8125" y="269875"/>
            <a:ext cx="11291888" cy="815975"/>
          </a:xfrm>
        </p:spPr>
        <p:txBody>
          <a:bodyPr anchor="t"/>
          <a:lstStyle/>
          <a:p>
            <a:pPr algn="ctr"/>
            <a:r>
              <a:rPr lang="en-US" altLang="en-US" smtClean="0">
                <a:solidFill>
                  <a:schemeClr val="accent1"/>
                </a:solidFill>
              </a:rPr>
              <a:t>Appendix – Google Analytics Sample Dashboard screenshots</a:t>
            </a:r>
            <a:br>
              <a:rPr lang="en-US" altLang="en-US" smtClean="0">
                <a:solidFill>
                  <a:schemeClr val="accent1"/>
                </a:solidFill>
              </a:rPr>
            </a:br>
            <a:r>
              <a:rPr lang="en-US" altLang="en-US" sz="1600" i="1" smtClean="0">
                <a:solidFill>
                  <a:schemeClr val="accent1"/>
                </a:solidFill>
              </a:rPr>
              <a:t>Types of devices used</a:t>
            </a:r>
            <a:endParaRPr lang="en-US" altLang="en-US" sz="1600" smtClean="0"/>
          </a:p>
        </p:txBody>
      </p:sp>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19B803EC-EE16-4941-8964-8E11BBCA7540}" type="slidenum">
              <a:rPr lang="en-US" altLang="en-US" i="0"/>
              <a:pPr/>
              <a:t>27</a:t>
            </a:fld>
            <a:endParaRPr lang="en-US" altLang="en-US" i="0"/>
          </a:p>
        </p:txBody>
      </p:sp>
      <p:pic>
        <p:nvPicPr>
          <p:cNvPr id="184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2374900"/>
            <a:ext cx="2190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3" y="2373313"/>
            <a:ext cx="32480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2513" y="2536825"/>
            <a:ext cx="256063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119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Continuation of Categorization of </a:t>
            </a:r>
            <a:br>
              <a:rPr lang="en-US" sz="3600" b="1" dirty="0" smtClean="0"/>
            </a:br>
            <a:r>
              <a:rPr lang="en-US" sz="3600" b="1" dirty="0" smtClean="0"/>
              <a:t>SMT RMS Approved AMWG CRs</a:t>
            </a:r>
            <a:endParaRPr lang="en-US" sz="3600" dirty="0"/>
          </a:p>
        </p:txBody>
      </p:sp>
    </p:spTree>
    <p:extLst>
      <p:ext uri="{BB962C8B-B14F-4D97-AF65-F5344CB8AC3E}">
        <p14:creationId xmlns:p14="http://schemas.microsoft.com/office/powerpoint/2010/main" val="3739467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a:t>
            </a:r>
            <a:r>
              <a:rPr lang="en-US" sz="3600" b="1" dirty="0" smtClean="0"/>
              <a:t>June</a:t>
            </a:r>
            <a:r>
              <a:rPr lang="en-US" sz="3600" b="1" dirty="0" smtClean="0"/>
              <a:t> </a:t>
            </a:r>
            <a:r>
              <a:rPr lang="en-US" sz="3600" b="1" dirty="0" smtClean="0"/>
              <a:t>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a:t>
            </a:r>
            <a:r>
              <a:rPr lang="en-US" sz="2600" dirty="0" smtClean="0">
                <a:solidFill>
                  <a:srgbClr val="C00000"/>
                </a:solidFill>
              </a:rPr>
              <a:t>Patching Events and Schedule</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594360" y="1371600"/>
            <a:ext cx="10698480" cy="4876800"/>
          </a:xfrm>
        </p:spPr>
        <p:txBody>
          <a:bodyPr>
            <a:normAutofit lnSpcReduction="10000"/>
          </a:bodyPr>
          <a:lstStyle/>
          <a:p>
            <a:pPr marL="520700" indent="-457200"/>
            <a:r>
              <a:rPr lang="en-US" sz="2400" dirty="0" smtClean="0">
                <a:cs typeface="Aharoni" pitchFamily="2" charset="-79"/>
              </a:rPr>
              <a:t>Completed installation </a:t>
            </a:r>
            <a:r>
              <a:rPr lang="en-US" sz="2400" dirty="0" smtClean="0">
                <a:cs typeface="Aharoni" pitchFamily="2" charset="-79"/>
              </a:rPr>
              <a:t>of new </a:t>
            </a:r>
            <a:r>
              <a:rPr lang="en-US" sz="2400" dirty="0" smtClean="0">
                <a:cs typeface="Aharoni" pitchFamily="2" charset="-79"/>
              </a:rPr>
              <a:t>SMT infrastructure May 9</a:t>
            </a:r>
            <a:r>
              <a:rPr lang="en-US" sz="2400" baseline="30000" dirty="0" smtClean="0">
                <a:cs typeface="Aharoni" pitchFamily="2" charset="-79"/>
              </a:rPr>
              <a:t>th</a:t>
            </a:r>
            <a:r>
              <a:rPr lang="en-US" sz="2400" dirty="0" smtClean="0">
                <a:cs typeface="Aharoni" pitchFamily="2" charset="-79"/>
              </a:rPr>
              <a:t>, 2015</a:t>
            </a:r>
            <a:endParaRPr lang="en-US" sz="2400" dirty="0" smtClean="0">
              <a:cs typeface="Aharoni" pitchFamily="2" charset="-79"/>
            </a:endParaRPr>
          </a:p>
          <a:p>
            <a:pPr marL="520700" indent="-457200"/>
            <a:r>
              <a:rPr lang="en-US" sz="2400" dirty="0" smtClean="0">
                <a:cs typeface="Aharoni" pitchFamily="2" charset="-79"/>
              </a:rPr>
              <a:t>Conducted health check and patch verification on newly installed infrastructure</a:t>
            </a:r>
            <a:endParaRPr lang="en-US" sz="2400" baseline="30000" dirty="0" smtClean="0">
              <a:cs typeface="Aharoni" pitchFamily="2" charset="-79"/>
            </a:endParaRPr>
          </a:p>
          <a:p>
            <a:pPr marL="520700" indent="-457200"/>
            <a:r>
              <a:rPr lang="en-US" sz="2400" dirty="0" smtClean="0">
                <a:cs typeface="Aharoni" pitchFamily="2" charset="-79"/>
              </a:rPr>
              <a:t>Identified all patches needed for new SMT infrastructure and developed plan to implement  </a:t>
            </a:r>
            <a:endParaRPr lang="en-US" sz="2400" dirty="0" smtClean="0">
              <a:cs typeface="Aharoni" pitchFamily="2" charset="-79"/>
            </a:endParaRPr>
          </a:p>
          <a:p>
            <a:pPr marL="520700" indent="-457200"/>
            <a:r>
              <a:rPr lang="en-US" sz="2400" dirty="0" smtClean="0">
                <a:cs typeface="Aharoni" pitchFamily="2" charset="-79"/>
              </a:rPr>
              <a:t>Began weekly patch maintenance for dates 7/5/15 - completed, 7/12/15 - completed, 7/19/15 - completed, 7/26/15, and 8/2/15 in order to complete a baseline full cycle of all necessary patches</a:t>
            </a:r>
          </a:p>
          <a:p>
            <a:pPr marL="520700" indent="-457200"/>
            <a:r>
              <a:rPr lang="en-US" sz="2400" dirty="0" smtClean="0">
                <a:cs typeface="Aharoni" pitchFamily="2" charset="-79"/>
              </a:rPr>
              <a:t>Defined ongoing monthly maintenance to be conducted the third Sunday of every month.  </a:t>
            </a:r>
            <a:endParaRPr lang="en-US" sz="2400" dirty="0" smtClean="0">
              <a:cs typeface="Aharoni" pitchFamily="2" charset="-79"/>
            </a:endParaRPr>
          </a:p>
          <a:p>
            <a:pPr marL="520700" indent="-457200"/>
            <a:r>
              <a:rPr lang="en-US" sz="2400" dirty="0" smtClean="0">
                <a:cs typeface="Aharoni" pitchFamily="2" charset="-79"/>
              </a:rPr>
              <a:t>Will conduct the first monthly patch maintenance on September 20</a:t>
            </a:r>
            <a:r>
              <a:rPr lang="en-US" sz="2400" baseline="30000" dirty="0" smtClean="0">
                <a:cs typeface="Aharoni" pitchFamily="2" charset="-79"/>
              </a:rPr>
              <a:t>th</a:t>
            </a:r>
            <a:r>
              <a:rPr lang="en-US" sz="2400" dirty="0" smtClean="0">
                <a:cs typeface="Aharoni" pitchFamily="2" charset="-79"/>
              </a:rPr>
              <a:t>, 2015</a:t>
            </a:r>
          </a:p>
          <a:p>
            <a:pPr marL="520700" indent="-457200"/>
            <a:r>
              <a:rPr lang="en-US" sz="2400" dirty="0" smtClean="0">
                <a:cs typeface="Aharoni" pitchFamily="2" charset="-79"/>
              </a:rPr>
              <a:t>Will conduct additional patch maintenance as required for items that are identified as critical</a:t>
            </a:r>
            <a:endParaRPr lang="en-US" sz="2400" dirty="0" smtClean="0">
              <a:cs typeface="Aharoni" pitchFamily="2" charset="-79"/>
            </a:endParaRPr>
          </a:p>
          <a:p>
            <a:pPr marL="520700" indent="-457200"/>
            <a:endParaRPr lang="en-US" sz="2400" dirty="0" smtClean="0">
              <a:cs typeface="Aharoni" pitchFamily="2" charset="-79"/>
            </a:endParaRPr>
          </a:p>
        </p:txBody>
      </p:sp>
    </p:spTree>
    <p:extLst>
      <p:ext uri="{BB962C8B-B14F-4D97-AF65-F5344CB8AC3E}">
        <p14:creationId xmlns:p14="http://schemas.microsoft.com/office/powerpoint/2010/main" val="2049469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Discuss SMT Issues Observed</a:t>
            </a:r>
            <a:endParaRPr lang="en-US" sz="3600" dirty="0"/>
          </a:p>
        </p:txBody>
      </p:sp>
    </p:spTree>
    <p:extLst>
      <p:ext uri="{BB962C8B-B14F-4D97-AF65-F5344CB8AC3E}">
        <p14:creationId xmlns:p14="http://schemas.microsoft.com/office/powerpoint/2010/main" val="3410717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a:t>
            </a:r>
            <a:r>
              <a:rPr lang="en-US" sz="2600" dirty="0" smtClean="0">
                <a:solidFill>
                  <a:srgbClr val="C00000"/>
                </a:solidFill>
              </a:rPr>
              <a:t>Issues Observed</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5</a:t>
            </a:fld>
            <a:endParaRPr lang="en-US"/>
          </a:p>
        </p:txBody>
      </p:sp>
      <p:sp>
        <p:nvSpPr>
          <p:cNvPr id="6" name="Content Placeholder 12"/>
          <p:cNvSpPr>
            <a:spLocks noGrp="1"/>
          </p:cNvSpPr>
          <p:nvPr>
            <p:ph idx="1"/>
          </p:nvPr>
        </p:nvSpPr>
        <p:spPr>
          <a:xfrm>
            <a:off x="594360" y="1371600"/>
            <a:ext cx="10698480" cy="4876800"/>
          </a:xfrm>
        </p:spPr>
        <p:txBody>
          <a:bodyPr>
            <a:normAutofit fontScale="92500" lnSpcReduction="10000"/>
          </a:bodyPr>
          <a:lstStyle/>
          <a:p>
            <a:pPr marL="63500" indent="0">
              <a:buNone/>
            </a:pPr>
            <a:r>
              <a:rPr lang="en-US" sz="2400" dirty="0" smtClean="0">
                <a:cs typeface="Aharoni" pitchFamily="2" charset="-79"/>
              </a:rPr>
              <a:t>SMT Implemented ROR as Third Level of Security for Customer Registration Q3 2013</a:t>
            </a:r>
            <a:endParaRPr lang="en-US" sz="2400" dirty="0" smtClean="0">
              <a:cs typeface="Aharoni" pitchFamily="2" charset="-79"/>
            </a:endParaRPr>
          </a:p>
          <a:p>
            <a:pPr marL="520700" indent="-457200"/>
            <a:r>
              <a:rPr lang="en-US" sz="2400" dirty="0" smtClean="0">
                <a:cs typeface="Aharoni" pitchFamily="2" charset="-79"/>
              </a:rPr>
              <a:t>Difficulty in selecting correct ROR due to REPs with multiple DUNs listed with similar names</a:t>
            </a:r>
          </a:p>
          <a:p>
            <a:pPr marL="520700" indent="-457200"/>
            <a:r>
              <a:rPr lang="en-US" sz="2400" dirty="0" smtClean="0">
                <a:cs typeface="Aharoni" pitchFamily="2" charset="-79"/>
              </a:rPr>
              <a:t>Unable to select correct ROR due to completely different name in ERCOT system because of dba situation</a:t>
            </a:r>
          </a:p>
          <a:p>
            <a:pPr marL="63500" indent="0">
              <a:buNone/>
            </a:pPr>
            <a:endParaRPr lang="en-US" sz="2400" dirty="0">
              <a:cs typeface="Aharoni" pitchFamily="2" charset="-79"/>
            </a:endParaRPr>
          </a:p>
          <a:p>
            <a:pPr marL="63500" indent="0">
              <a:buNone/>
            </a:pPr>
            <a:r>
              <a:rPr lang="en-US" sz="2400" dirty="0" smtClean="0">
                <a:cs typeface="Aharoni" pitchFamily="2" charset="-79"/>
              </a:rPr>
              <a:t>Customer’s Experiencing Their Meter Being Dropped from Their SMT Account</a:t>
            </a:r>
          </a:p>
          <a:p>
            <a:pPr marL="406400" indent="-342900"/>
            <a:r>
              <a:rPr lang="en-US" sz="2400" dirty="0"/>
              <a:t>Bug introduced by a TDSP in late 2014 sending SWI versus MVO – This has    been </a:t>
            </a:r>
            <a:r>
              <a:rPr lang="en-US" sz="2400" dirty="0" smtClean="0"/>
              <a:t>corrected</a:t>
            </a:r>
          </a:p>
          <a:p>
            <a:pPr marL="406400" indent="-342900"/>
            <a:r>
              <a:rPr lang="en-US" sz="2400" dirty="0"/>
              <a:t>Bug introduced by Third Party release in November 2014 causing SWI to remove meter – This h</a:t>
            </a:r>
            <a:r>
              <a:rPr lang="en-US" sz="2400" dirty="0" smtClean="0"/>
              <a:t>as </a:t>
            </a:r>
            <a:r>
              <a:rPr lang="en-US" sz="2400" dirty="0"/>
              <a:t>been </a:t>
            </a:r>
            <a:r>
              <a:rPr lang="en-US" sz="2400" dirty="0" smtClean="0"/>
              <a:t>corrected</a:t>
            </a:r>
          </a:p>
          <a:p>
            <a:pPr marL="406400" indent="-342900"/>
            <a:r>
              <a:rPr lang="en-US" sz="2400" dirty="0"/>
              <a:t>REP process sending SWI versus MVO initiation – Issue ongoing today</a:t>
            </a:r>
            <a:endParaRPr lang="en-US" sz="2400" dirty="0">
              <a:cs typeface="Aharoni" pitchFamily="2" charset="-79"/>
            </a:endParaRPr>
          </a:p>
          <a:p>
            <a:pPr marL="406400" indent="-342900"/>
            <a:endParaRPr lang="en-US" sz="2400" dirty="0"/>
          </a:p>
          <a:p>
            <a:pPr marL="406400" indent="-342900"/>
            <a:endParaRPr lang="en-US" sz="2400" dirty="0" smtClean="0"/>
          </a:p>
        </p:txBody>
      </p:sp>
    </p:spTree>
    <p:extLst>
      <p:ext uri="{BB962C8B-B14F-4D97-AF65-F5344CB8AC3E}">
        <p14:creationId xmlns:p14="http://schemas.microsoft.com/office/powerpoint/2010/main" val="41731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7</a:t>
            </a:fld>
            <a:endParaRPr lang="en-US"/>
          </a:p>
        </p:txBody>
      </p:sp>
      <p:sp>
        <p:nvSpPr>
          <p:cNvPr id="6" name="Content Placeholder 12"/>
          <p:cNvSpPr>
            <a:spLocks noGrp="1"/>
          </p:cNvSpPr>
          <p:nvPr>
            <p:ph idx="1"/>
          </p:nvPr>
        </p:nvSpPr>
        <p:spPr>
          <a:xfrm>
            <a:off x="685800" y="1066800"/>
            <a:ext cx="10698480" cy="4876800"/>
          </a:xfrm>
        </p:spPr>
        <p:txBody>
          <a:bodyPr>
            <a:normAutofit/>
          </a:bodyPr>
          <a:lstStyle/>
          <a:p>
            <a:pPr marL="0" indent="0">
              <a:buNone/>
            </a:pPr>
            <a:endParaRPr lang="en-US" sz="2400" dirty="0">
              <a:cs typeface="Aharoni"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928306754"/>
              </p:ext>
            </p:extLst>
          </p:nvPr>
        </p:nvGraphicFramePr>
        <p:xfrm>
          <a:off x="228600" y="990600"/>
          <a:ext cx="11582400" cy="5638806"/>
        </p:xfrm>
        <a:graphic>
          <a:graphicData uri="http://schemas.openxmlformats.org/drawingml/2006/table">
            <a:tbl>
              <a:tblPr firstRow="1" bandRow="1">
                <a:tableStyleId>{5C22544A-7EE6-4342-B048-85BDC9FD1C3A}</a:tableStyleId>
              </a:tblPr>
              <a:tblGrid>
                <a:gridCol w="1039446"/>
                <a:gridCol w="1460352"/>
                <a:gridCol w="1166572"/>
                <a:gridCol w="1333226"/>
                <a:gridCol w="1499878"/>
                <a:gridCol w="1416553"/>
                <a:gridCol w="999920"/>
                <a:gridCol w="837653"/>
                <a:gridCol w="902208"/>
                <a:gridCol w="926592"/>
              </a:tblGrid>
              <a:tr h="827828">
                <a:tc>
                  <a:txBody>
                    <a:bodyPr/>
                    <a:lstStyle/>
                    <a:p>
                      <a:r>
                        <a:rPr lang="en-US" sz="1200" dirty="0" smtClean="0"/>
                        <a:t>Delivered</a:t>
                      </a:r>
                      <a:endParaRPr lang="en-US" sz="1200" dirty="0"/>
                    </a:p>
                  </a:txBody>
                  <a:tcPr/>
                </a:tc>
                <a:tc>
                  <a:txBody>
                    <a:bodyPr/>
                    <a:lstStyle/>
                    <a:p>
                      <a:r>
                        <a:rPr lang="en-US" sz="1200" dirty="0" smtClean="0"/>
                        <a:t>To Be Delivered Next Release Zero</a:t>
                      </a:r>
                      <a:r>
                        <a:rPr lang="en-US" sz="1200" baseline="0" dirty="0" smtClean="0"/>
                        <a:t> $$</a:t>
                      </a:r>
                      <a:endParaRPr lang="en-US" sz="1200" dirty="0"/>
                    </a:p>
                  </a:txBody>
                  <a:tcPr/>
                </a:tc>
                <a:tc>
                  <a:txBody>
                    <a:bodyPr/>
                    <a:lstStyle/>
                    <a:p>
                      <a:r>
                        <a:rPr lang="en-US" sz="1200" dirty="0" smtClean="0"/>
                        <a:t>Approved</a:t>
                      </a:r>
                    </a:p>
                    <a:p>
                      <a:r>
                        <a:rPr lang="en-US" sz="1200" dirty="0" smtClean="0"/>
                        <a:t>Awaiting Project Packaging</a:t>
                      </a:r>
                      <a:endParaRPr lang="en-US" sz="1200" dirty="0"/>
                    </a:p>
                  </a:txBody>
                  <a:tcPr/>
                </a:tc>
                <a:tc>
                  <a:txBody>
                    <a:bodyPr/>
                    <a:lstStyle/>
                    <a:p>
                      <a:r>
                        <a:rPr lang="en-US" sz="1200" dirty="0" smtClean="0"/>
                        <a:t>AMWG</a:t>
                      </a:r>
                      <a:r>
                        <a:rPr lang="en-US" sz="1200" baseline="0" dirty="0" smtClean="0"/>
                        <a:t> Tabled Awaiting Reporting Options</a:t>
                      </a:r>
                      <a:endParaRPr lang="en-US" sz="1200" dirty="0"/>
                    </a:p>
                  </a:txBody>
                  <a:tcPr/>
                </a:tc>
                <a:tc>
                  <a:txBody>
                    <a:bodyPr/>
                    <a:lstStyle/>
                    <a:p>
                      <a:r>
                        <a:rPr lang="en-US" sz="1200" dirty="0" smtClean="0"/>
                        <a:t>AMWG Approved</a:t>
                      </a:r>
                    </a:p>
                    <a:p>
                      <a:r>
                        <a:rPr lang="en-US" sz="1200" dirty="0" smtClean="0"/>
                        <a:t>Awaiting</a:t>
                      </a:r>
                    </a:p>
                    <a:p>
                      <a:r>
                        <a:rPr lang="en-US" sz="1200" dirty="0" smtClean="0"/>
                        <a:t>Categorization</a:t>
                      </a:r>
                      <a:endParaRPr lang="en-US" sz="1200" dirty="0"/>
                    </a:p>
                  </a:txBody>
                  <a:tcPr/>
                </a:tc>
                <a:tc>
                  <a:txBody>
                    <a:bodyPr/>
                    <a:lstStyle/>
                    <a:p>
                      <a:r>
                        <a:rPr lang="en-US" sz="1200" dirty="0" smtClean="0"/>
                        <a:t>JDOA Estimated Awaiting AMWG Review</a:t>
                      </a:r>
                      <a:endParaRPr lang="en-US" sz="1200" dirty="0"/>
                    </a:p>
                  </a:txBody>
                  <a:tcPr/>
                </a:tc>
                <a:tc>
                  <a:txBody>
                    <a:bodyPr/>
                    <a:lstStyle/>
                    <a:p>
                      <a:r>
                        <a:rPr lang="en-US" sz="1200" dirty="0" smtClean="0"/>
                        <a:t>Tabled RMS</a:t>
                      </a:r>
                      <a:endParaRPr lang="en-US" sz="1200" dirty="0"/>
                    </a:p>
                  </a:txBody>
                  <a:tcPr/>
                </a:tc>
                <a:tc>
                  <a:txBody>
                    <a:bodyPr/>
                    <a:lstStyle/>
                    <a:p>
                      <a:r>
                        <a:rPr lang="en-US" sz="1200" dirty="0" smtClean="0"/>
                        <a:t>Tabled</a:t>
                      </a:r>
                      <a:r>
                        <a:rPr lang="en-US" sz="1200" baseline="0" dirty="0" smtClean="0"/>
                        <a:t> AMWG</a:t>
                      </a:r>
                      <a:endParaRPr lang="en-US" sz="1200" dirty="0"/>
                    </a:p>
                  </a:txBody>
                  <a:tcPr/>
                </a:tc>
                <a:tc>
                  <a:txBody>
                    <a:bodyPr/>
                    <a:lstStyle/>
                    <a:p>
                      <a:r>
                        <a:rPr lang="en-US" sz="1200" dirty="0" smtClean="0"/>
                        <a:t>Awaiting</a:t>
                      </a:r>
                      <a:r>
                        <a:rPr lang="en-US" sz="1200" baseline="0" dirty="0" smtClean="0"/>
                        <a:t> RMS Review</a:t>
                      </a:r>
                      <a:endParaRPr lang="en-US" sz="1200" dirty="0"/>
                    </a:p>
                  </a:txBody>
                  <a:tcPr/>
                </a:tc>
                <a:tc>
                  <a:txBody>
                    <a:bodyPr/>
                    <a:lstStyle/>
                    <a:p>
                      <a:r>
                        <a:rPr lang="en-US" sz="1200" dirty="0" smtClean="0"/>
                        <a:t>Pushed Back</a:t>
                      </a:r>
                      <a:r>
                        <a:rPr lang="en-US" sz="1200" baseline="0" dirty="0" smtClean="0"/>
                        <a:t> as Defect</a:t>
                      </a:r>
                      <a:endParaRPr lang="en-US" sz="1200" dirty="0"/>
                    </a:p>
                  </a:txBody>
                  <a:tcPr/>
                </a:tc>
              </a:tr>
              <a:tr h="455446">
                <a:tc>
                  <a:txBody>
                    <a:bodyPr/>
                    <a:lstStyle/>
                    <a:p>
                      <a:r>
                        <a:rPr lang="en-US" sz="1200" dirty="0" smtClean="0"/>
                        <a:t>2013 002</a:t>
                      </a:r>
                      <a:endParaRPr lang="en-US" sz="1200" dirty="0"/>
                    </a:p>
                  </a:txBody>
                  <a:tcPr/>
                </a:tc>
                <a:tc>
                  <a:txBody>
                    <a:bodyPr/>
                    <a:lstStyle/>
                    <a:p>
                      <a:r>
                        <a:rPr lang="en-US" sz="1200" dirty="0" smtClean="0"/>
                        <a:t>2013 </a:t>
                      </a:r>
                      <a:r>
                        <a:rPr lang="en-US" sz="1200" baseline="0" dirty="0" smtClean="0"/>
                        <a:t> 014</a:t>
                      </a:r>
                      <a:endParaRPr lang="en-US" sz="1200" dirty="0"/>
                    </a:p>
                  </a:txBody>
                  <a:tcPr/>
                </a:tc>
                <a:tc>
                  <a:txBody>
                    <a:bodyPr/>
                    <a:lstStyle/>
                    <a:p>
                      <a:r>
                        <a:rPr lang="en-US" sz="1200" dirty="0" smtClean="0"/>
                        <a:t>2013 015</a:t>
                      </a:r>
                      <a:endParaRPr lang="en-US" sz="1200" dirty="0"/>
                    </a:p>
                  </a:txBody>
                  <a:tcPr/>
                </a:tc>
                <a:tc>
                  <a:txBody>
                    <a:bodyPr/>
                    <a:lstStyle/>
                    <a:p>
                      <a:r>
                        <a:rPr lang="en-US" sz="1200" dirty="0" smtClean="0"/>
                        <a:t>2013 001</a:t>
                      </a:r>
                      <a:endParaRPr lang="en-US" sz="1200" dirty="0"/>
                    </a:p>
                  </a:txBody>
                  <a:tcPr/>
                </a:tc>
                <a:tc>
                  <a:txBody>
                    <a:bodyPr/>
                    <a:lstStyle/>
                    <a:p>
                      <a:r>
                        <a:rPr lang="en-US" sz="1200" dirty="0" smtClean="0"/>
                        <a:t>2015 021</a:t>
                      </a:r>
                      <a:endParaRPr lang="en-US" sz="1200" dirty="0"/>
                    </a:p>
                  </a:txBody>
                  <a:tcPr/>
                </a:tc>
                <a:tc>
                  <a:txBody>
                    <a:bodyPr/>
                    <a:lstStyle/>
                    <a:p>
                      <a:r>
                        <a:rPr lang="en-US" sz="1200" dirty="0" smtClean="0"/>
                        <a:t>2015 040</a:t>
                      </a:r>
                      <a:endParaRPr lang="en-US" sz="1200" dirty="0"/>
                    </a:p>
                  </a:txBody>
                  <a:tcPr/>
                </a:tc>
                <a:tc>
                  <a:txBody>
                    <a:bodyPr/>
                    <a:lstStyle/>
                    <a:p>
                      <a:r>
                        <a:rPr lang="en-US" sz="1200" dirty="0" smtClean="0"/>
                        <a:t>2014 018</a:t>
                      </a:r>
                      <a:endParaRPr lang="en-US" sz="1200" dirty="0"/>
                    </a:p>
                  </a:txBody>
                  <a:tcPr/>
                </a:tc>
                <a:tc>
                  <a:txBody>
                    <a:bodyPr/>
                    <a:lstStyle/>
                    <a:p>
                      <a:r>
                        <a:rPr lang="en-US" sz="1200" dirty="0" smtClean="0"/>
                        <a:t>2015 029</a:t>
                      </a:r>
                      <a:endParaRPr lang="en-US" sz="1200" dirty="0"/>
                    </a:p>
                  </a:txBody>
                  <a:tcPr/>
                </a:tc>
                <a:tc>
                  <a:txBody>
                    <a:bodyPr/>
                    <a:lstStyle/>
                    <a:p>
                      <a:r>
                        <a:rPr lang="en-US" sz="1200" dirty="0" smtClean="0"/>
                        <a:t>2015 042</a:t>
                      </a:r>
                      <a:endParaRPr lang="en-US" sz="1200" dirty="0"/>
                    </a:p>
                  </a:txBody>
                  <a:tcPr/>
                </a:tc>
                <a:tc>
                  <a:txBody>
                    <a:bodyPr/>
                    <a:lstStyle/>
                    <a:p>
                      <a:r>
                        <a:rPr lang="en-US" sz="1200" dirty="0" smtClean="0"/>
                        <a:t>2015 022</a:t>
                      </a:r>
                      <a:endParaRPr lang="en-US" sz="1200" dirty="0"/>
                    </a:p>
                  </a:txBody>
                  <a:tcPr/>
                </a:tc>
              </a:tr>
              <a:tr h="362961">
                <a:tc>
                  <a:txBody>
                    <a:bodyPr/>
                    <a:lstStyle/>
                    <a:p>
                      <a:r>
                        <a:rPr lang="en-US" sz="1200" dirty="0" smtClean="0"/>
                        <a:t>2013 005</a:t>
                      </a:r>
                      <a:endParaRPr lang="en-US" sz="1200" dirty="0"/>
                    </a:p>
                  </a:txBody>
                  <a:tcPr/>
                </a:tc>
                <a:tc>
                  <a:txBody>
                    <a:bodyPr/>
                    <a:lstStyle/>
                    <a:p>
                      <a:r>
                        <a:rPr lang="en-US" sz="1200" dirty="0" smtClean="0"/>
                        <a:t>2015 024</a:t>
                      </a:r>
                      <a:endParaRPr lang="en-US" sz="1200" dirty="0"/>
                    </a:p>
                  </a:txBody>
                  <a:tcPr/>
                </a:tc>
                <a:tc>
                  <a:txBody>
                    <a:bodyPr/>
                    <a:lstStyle/>
                    <a:p>
                      <a:r>
                        <a:rPr lang="en-US" sz="1200" dirty="0" smtClean="0"/>
                        <a:t>2015 019</a:t>
                      </a:r>
                      <a:endParaRPr lang="en-US" sz="1200" dirty="0"/>
                    </a:p>
                  </a:txBody>
                  <a:tcPr/>
                </a:tc>
                <a:tc>
                  <a:txBody>
                    <a:bodyPr/>
                    <a:lstStyle/>
                    <a:p>
                      <a:r>
                        <a:rPr lang="en-US" sz="1200" dirty="0" smtClean="0"/>
                        <a:t>2013 003</a:t>
                      </a:r>
                      <a:endParaRPr lang="en-US" sz="1200" dirty="0"/>
                    </a:p>
                  </a:txBody>
                  <a:tcPr/>
                </a:tc>
                <a:tc>
                  <a:txBody>
                    <a:bodyPr/>
                    <a:lstStyle/>
                    <a:p>
                      <a:endParaRPr lang="en-US" sz="1200" dirty="0"/>
                    </a:p>
                  </a:txBody>
                  <a:tcPr/>
                </a:tc>
                <a:tc>
                  <a:txBody>
                    <a:bodyPr/>
                    <a:lstStyle/>
                    <a:p>
                      <a:r>
                        <a:rPr lang="en-US" sz="1200" dirty="0" smtClean="0"/>
                        <a:t>2015 041</a:t>
                      </a:r>
                      <a:endParaRPr lang="en-US" sz="1200" dirty="0"/>
                    </a:p>
                  </a:txBody>
                  <a:tcPr/>
                </a:tc>
                <a:tc>
                  <a:txBody>
                    <a:bodyPr/>
                    <a:lstStyle/>
                    <a:p>
                      <a:endParaRPr lang="en-US" sz="1200"/>
                    </a:p>
                  </a:txBody>
                  <a:tcPr/>
                </a:tc>
                <a:tc>
                  <a:txBody>
                    <a:bodyPr/>
                    <a:lstStyle/>
                    <a:p>
                      <a:r>
                        <a:rPr lang="en-US" sz="1200" dirty="0" smtClean="0"/>
                        <a:t>2015 030</a:t>
                      </a:r>
                      <a:endParaRPr lang="en-US" sz="1200" dirty="0"/>
                    </a:p>
                  </a:txBody>
                  <a:tcPr/>
                </a:tc>
                <a:tc>
                  <a:txBody>
                    <a:bodyPr/>
                    <a:lstStyle/>
                    <a:p>
                      <a:endParaRPr lang="en-US" sz="1200"/>
                    </a:p>
                  </a:txBody>
                  <a:tcPr/>
                </a:tc>
                <a:tc>
                  <a:txBody>
                    <a:bodyPr/>
                    <a:lstStyle/>
                    <a:p>
                      <a:endParaRPr lang="en-US" sz="1200"/>
                    </a:p>
                  </a:txBody>
                  <a:tcPr/>
                </a:tc>
              </a:tr>
              <a:tr h="362961">
                <a:tc>
                  <a:txBody>
                    <a:bodyPr/>
                    <a:lstStyle/>
                    <a:p>
                      <a:r>
                        <a:rPr lang="en-US" sz="1200" dirty="0" smtClean="0"/>
                        <a:t>2013 006</a:t>
                      </a:r>
                      <a:endParaRPr lang="en-US" sz="1200" dirty="0"/>
                    </a:p>
                  </a:txBody>
                  <a:tcPr/>
                </a:tc>
                <a:tc>
                  <a:txBody>
                    <a:bodyPr/>
                    <a:lstStyle/>
                    <a:p>
                      <a:endParaRPr lang="en-US" sz="1200"/>
                    </a:p>
                  </a:txBody>
                  <a:tcPr/>
                </a:tc>
                <a:tc>
                  <a:txBody>
                    <a:bodyPr/>
                    <a:lstStyle/>
                    <a:p>
                      <a:r>
                        <a:rPr lang="en-US" sz="1200" dirty="0" smtClean="0"/>
                        <a:t>2015 020</a:t>
                      </a:r>
                      <a:endParaRPr lang="en-US" sz="1200" dirty="0"/>
                    </a:p>
                  </a:txBody>
                  <a:tcPr/>
                </a:tc>
                <a:tc>
                  <a:txBody>
                    <a:bodyPr/>
                    <a:lstStyle/>
                    <a:p>
                      <a:r>
                        <a:rPr lang="en-US" sz="1200" dirty="0" smtClean="0"/>
                        <a:t>2013 004</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2015 031</a:t>
                      </a:r>
                      <a:endParaRPr lang="en-US" sz="1200" dirty="0"/>
                    </a:p>
                  </a:txBody>
                  <a:tcPr/>
                </a:tc>
                <a:tc>
                  <a:txBody>
                    <a:bodyPr/>
                    <a:lstStyle/>
                    <a:p>
                      <a:endParaRPr lang="en-US" sz="1200" dirty="0"/>
                    </a:p>
                  </a:txBody>
                  <a:tcPr/>
                </a:tc>
                <a:tc>
                  <a:txBody>
                    <a:bodyPr/>
                    <a:lstStyle/>
                    <a:p>
                      <a:endParaRPr lang="en-US" sz="1200"/>
                    </a:p>
                  </a:txBody>
                  <a:tcPr/>
                </a:tc>
              </a:tr>
              <a:tr h="362961">
                <a:tc>
                  <a:txBody>
                    <a:bodyPr/>
                    <a:lstStyle/>
                    <a:p>
                      <a:r>
                        <a:rPr lang="en-US" sz="1200" dirty="0" smtClean="0"/>
                        <a:t>2013 007</a:t>
                      </a:r>
                      <a:endParaRPr lang="en-US" sz="1200" dirty="0"/>
                    </a:p>
                  </a:txBody>
                  <a:tcPr/>
                </a:tc>
                <a:tc>
                  <a:txBody>
                    <a:bodyPr/>
                    <a:lstStyle/>
                    <a:p>
                      <a:endParaRPr lang="en-US" sz="1200"/>
                    </a:p>
                  </a:txBody>
                  <a:tcPr/>
                </a:tc>
                <a:tc>
                  <a:txBody>
                    <a:bodyPr/>
                    <a:lstStyle/>
                    <a:p>
                      <a:r>
                        <a:rPr lang="en-US" sz="1200" dirty="0" smtClean="0"/>
                        <a:t>2015 023</a:t>
                      </a:r>
                      <a:endParaRPr lang="en-US" sz="1200" dirty="0"/>
                    </a:p>
                  </a:txBody>
                  <a:tcPr/>
                </a:tc>
                <a:tc>
                  <a:txBody>
                    <a:bodyPr/>
                    <a:lstStyle/>
                    <a:p>
                      <a:r>
                        <a:rPr lang="en-US" sz="1200" dirty="0" smtClean="0"/>
                        <a:t>2013 008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2015 032</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2013 009</a:t>
                      </a:r>
                      <a:endParaRPr lang="en-US" sz="1200" dirty="0"/>
                    </a:p>
                  </a:txBody>
                  <a:tcPr/>
                </a:tc>
                <a:tc>
                  <a:txBody>
                    <a:bodyPr/>
                    <a:lstStyle/>
                    <a:p>
                      <a:endParaRPr lang="en-US" sz="1200"/>
                    </a:p>
                  </a:txBody>
                  <a:tcPr/>
                </a:tc>
                <a:tc>
                  <a:txBody>
                    <a:bodyPr/>
                    <a:lstStyle/>
                    <a:p>
                      <a:r>
                        <a:rPr lang="en-US" sz="1200" dirty="0" smtClean="0"/>
                        <a:t>2015 025</a:t>
                      </a:r>
                      <a:endParaRPr lang="en-US" sz="1200" dirty="0"/>
                    </a:p>
                  </a:txBody>
                  <a:tcPr/>
                </a:tc>
                <a:tc>
                  <a:txBody>
                    <a:bodyPr/>
                    <a:lstStyle/>
                    <a:p>
                      <a:r>
                        <a:rPr lang="en-US" sz="1200" dirty="0" smtClean="0"/>
                        <a:t>2013 010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2015 033</a:t>
                      </a:r>
                      <a:endParaRPr lang="en-US" sz="1200" dirty="0"/>
                    </a:p>
                  </a:txBody>
                  <a:tcPr/>
                </a:tc>
                <a:tc>
                  <a:txBody>
                    <a:bodyPr/>
                    <a:lstStyle/>
                    <a:p>
                      <a:endParaRPr lang="en-US" sz="1200"/>
                    </a:p>
                  </a:txBody>
                  <a:tcPr/>
                </a:tc>
                <a:tc>
                  <a:txBody>
                    <a:bodyPr/>
                    <a:lstStyle/>
                    <a:p>
                      <a:endParaRPr lang="en-US" sz="1200" dirty="0"/>
                    </a:p>
                  </a:txBody>
                  <a:tcPr/>
                </a:tc>
              </a:tr>
              <a:tr h="362961">
                <a:tc>
                  <a:txBody>
                    <a:bodyPr/>
                    <a:lstStyle/>
                    <a:p>
                      <a:r>
                        <a:rPr lang="en-US" sz="1200" dirty="0" smtClean="0"/>
                        <a:t>2013 012</a:t>
                      </a:r>
                      <a:endParaRPr lang="en-US" sz="1200" dirty="0"/>
                    </a:p>
                  </a:txBody>
                  <a:tcPr/>
                </a:tc>
                <a:tc>
                  <a:txBody>
                    <a:bodyPr/>
                    <a:lstStyle/>
                    <a:p>
                      <a:endParaRPr lang="en-US" sz="1200" dirty="0"/>
                    </a:p>
                  </a:txBody>
                  <a:tcPr/>
                </a:tc>
                <a:tc>
                  <a:txBody>
                    <a:bodyPr/>
                    <a:lstStyle/>
                    <a:p>
                      <a:r>
                        <a:rPr lang="en-US" sz="1200" dirty="0" smtClean="0"/>
                        <a:t>2015 026</a:t>
                      </a:r>
                      <a:endParaRPr lang="en-US" sz="1200" dirty="0"/>
                    </a:p>
                  </a:txBody>
                  <a:tcPr/>
                </a:tc>
                <a:tc>
                  <a:txBody>
                    <a:bodyPr/>
                    <a:lstStyle/>
                    <a:p>
                      <a:r>
                        <a:rPr lang="en-US" sz="1200" dirty="0" smtClean="0"/>
                        <a:t>2013 011</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2015 034</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2013 013</a:t>
                      </a:r>
                      <a:endParaRPr lang="en-US" sz="1200" dirty="0"/>
                    </a:p>
                  </a:txBody>
                  <a:tcPr/>
                </a:tc>
                <a:tc>
                  <a:txBody>
                    <a:bodyPr/>
                    <a:lstStyle/>
                    <a:p>
                      <a:endParaRPr lang="en-US" sz="1200" dirty="0"/>
                    </a:p>
                  </a:txBody>
                  <a:tcPr/>
                </a:tc>
                <a:tc>
                  <a:txBody>
                    <a:bodyPr/>
                    <a:lstStyle/>
                    <a:p>
                      <a:r>
                        <a:rPr lang="en-US" sz="1200" dirty="0" smtClean="0"/>
                        <a:t>2015 027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2015 038</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a:t>
                      </a:r>
                      <a:r>
                        <a:rPr lang="en-US" sz="1200" baseline="0" dirty="0" smtClean="0"/>
                        <a:t> 016</a:t>
                      </a:r>
                      <a:endParaRPr lang="en-US" sz="1200" dirty="0"/>
                    </a:p>
                  </a:txBody>
                  <a:tcPr/>
                </a:tc>
                <a:tc>
                  <a:txBody>
                    <a:bodyPr/>
                    <a:lstStyle/>
                    <a:p>
                      <a:endParaRPr lang="en-US" sz="1200" dirty="0"/>
                    </a:p>
                  </a:txBody>
                  <a:tcPr/>
                </a:tc>
                <a:tc>
                  <a:txBody>
                    <a:bodyPr/>
                    <a:lstStyle/>
                    <a:p>
                      <a:r>
                        <a:rPr lang="en-US" sz="1200" dirty="0" smtClean="0"/>
                        <a:t>2015 028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2013 017</a:t>
                      </a:r>
                      <a:endParaRPr lang="en-US" sz="1200" dirty="0"/>
                    </a:p>
                  </a:txBody>
                  <a:tcPr/>
                </a:tc>
                <a:tc>
                  <a:txBody>
                    <a:bodyPr/>
                    <a:lstStyle/>
                    <a:p>
                      <a:endParaRPr lang="en-US" sz="1200" dirty="0"/>
                    </a:p>
                  </a:txBody>
                  <a:tcPr/>
                </a:tc>
                <a:tc>
                  <a:txBody>
                    <a:bodyPr/>
                    <a:lstStyle/>
                    <a:p>
                      <a:r>
                        <a:rPr lang="en-US" sz="1200" dirty="0" smtClean="0"/>
                        <a:t>2015 035</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2015 036</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2015 039</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Total</a:t>
                      </a:r>
                      <a:r>
                        <a:rPr lang="en-US" sz="1200" baseline="0" dirty="0" smtClean="0"/>
                        <a:t> 9</a:t>
                      </a:r>
                      <a:endParaRPr lang="en-US" sz="1200" dirty="0"/>
                    </a:p>
                  </a:txBody>
                  <a:tcPr/>
                </a:tc>
                <a:tc>
                  <a:txBody>
                    <a:bodyPr/>
                    <a:lstStyle/>
                    <a:p>
                      <a:r>
                        <a:rPr lang="en-US" sz="1200" dirty="0" smtClean="0"/>
                        <a:t>Total 2</a:t>
                      </a:r>
                      <a:endParaRPr lang="en-US" sz="1200" dirty="0"/>
                    </a:p>
                  </a:txBody>
                  <a:tcPr/>
                </a:tc>
                <a:tc>
                  <a:txBody>
                    <a:bodyPr/>
                    <a:lstStyle/>
                    <a:p>
                      <a:r>
                        <a:rPr lang="en-US" sz="1200" dirty="0" smtClean="0"/>
                        <a:t>Total 12</a:t>
                      </a:r>
                      <a:endParaRPr lang="en-US" sz="1200" dirty="0"/>
                    </a:p>
                  </a:txBody>
                  <a:tcPr/>
                </a:tc>
                <a:tc>
                  <a:txBody>
                    <a:bodyPr/>
                    <a:lstStyle/>
                    <a:p>
                      <a:r>
                        <a:rPr lang="en-US" sz="1200" dirty="0" smtClean="0"/>
                        <a:t>Total 6</a:t>
                      </a:r>
                      <a:endParaRPr lang="en-US" sz="1200" dirty="0"/>
                    </a:p>
                  </a:txBody>
                  <a:tcPr/>
                </a:tc>
                <a:tc>
                  <a:txBody>
                    <a:bodyPr/>
                    <a:lstStyle/>
                    <a:p>
                      <a:r>
                        <a:rPr lang="en-US" sz="1200" dirty="0" smtClean="0"/>
                        <a:t>Total </a:t>
                      </a:r>
                      <a:r>
                        <a:rPr lang="en-US" sz="1200" baseline="0" dirty="0" smtClean="0"/>
                        <a:t> 1</a:t>
                      </a:r>
                      <a:endParaRPr lang="en-US" sz="1200" dirty="0"/>
                    </a:p>
                  </a:txBody>
                  <a:tcPr/>
                </a:tc>
                <a:tc>
                  <a:txBody>
                    <a:bodyPr/>
                    <a:lstStyle/>
                    <a:p>
                      <a:r>
                        <a:rPr lang="en-US" sz="1200" dirty="0" smtClean="0"/>
                        <a:t>Total 2 </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7</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1</a:t>
                      </a:r>
                      <a:endParaRPr lang="en-US" sz="1200" dirty="0"/>
                    </a:p>
                  </a:txBody>
                  <a:tcPr/>
                </a:tc>
              </a:tr>
            </a:tbl>
          </a:graphicData>
        </a:graphic>
      </p:graphicFrame>
    </p:spTree>
    <p:extLst>
      <p:ext uri="{BB962C8B-B14F-4D97-AF65-F5344CB8AC3E}">
        <p14:creationId xmlns:p14="http://schemas.microsoft.com/office/powerpoint/2010/main" val="486099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3605079"/>
              </p:ext>
            </p:extLst>
          </p:nvPr>
        </p:nvGraphicFramePr>
        <p:xfrm>
          <a:off x="297180" y="914400"/>
          <a:ext cx="11318267" cy="595884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64008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050" b="1" dirty="0" smtClean="0">
                          <a:latin typeface="Arial" pitchFamily="34" charset="0"/>
                          <a:cs typeface="Arial" pitchFamily="34" charset="0"/>
                        </a:rPr>
                        <a:t>Categorization and Estimated Delivery Date</a:t>
                      </a:r>
                      <a:endParaRPr lang="en-US" sz="105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Tabled Awaiting </a:t>
                      </a:r>
                      <a:r>
                        <a:rPr lang="en-US" sz="900" smtClean="0"/>
                        <a:t>Reporting Tool Options</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smtClean="0"/>
                        <a:t>Tabled Awaiting Reporting Tool Options</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Tabled Awaiting Reporting Tool Options</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Tabled Awaiting Reporting Tool Options</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900" dirty="0" smtClean="0"/>
                        <a:t>Tabled Awaiting Reporting Tool Options</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98000578"/>
              </p:ext>
            </p:extLst>
          </p:nvPr>
        </p:nvGraphicFramePr>
        <p:xfrm>
          <a:off x="5924550" y="1600200"/>
          <a:ext cx="914400" cy="304800"/>
        </p:xfrm>
        <a:graphic>
          <a:graphicData uri="http://schemas.openxmlformats.org/presentationml/2006/ole">
            <mc:AlternateContent xmlns:mc="http://schemas.openxmlformats.org/markup-compatibility/2006">
              <mc:Choice xmlns:v="urn:schemas-microsoft-com:vml" Requires="v">
                <p:oleObj spid="_x0000_s1181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924550" y="16002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99727581"/>
              </p:ext>
            </p:extLst>
          </p:nvPr>
        </p:nvGraphicFramePr>
        <p:xfrm>
          <a:off x="5943600" y="2133600"/>
          <a:ext cx="914400" cy="304799"/>
        </p:xfrm>
        <a:graphic>
          <a:graphicData uri="http://schemas.openxmlformats.org/presentationml/2006/ole">
            <mc:AlternateContent xmlns:mc="http://schemas.openxmlformats.org/markup-compatibility/2006">
              <mc:Choice xmlns:v="urn:schemas-microsoft-com:vml" Requires="v">
                <p:oleObj spid="_x0000_s11817" name="Document" showAsIcon="1" r:id="rId6" imgW="914400" imgH="792360" progId="Word.Document.8">
                  <p:embed/>
                </p:oleObj>
              </mc:Choice>
              <mc:Fallback>
                <p:oleObj name="Document" showAsIcon="1" r:id="rId6" imgW="914400" imgH="792360" progId="Word.Document.8">
                  <p:embed/>
                  <p:pic>
                    <p:nvPicPr>
                      <p:cNvPr id="0" name=""/>
                      <p:cNvPicPr/>
                      <p:nvPr/>
                    </p:nvPicPr>
                    <p:blipFill>
                      <a:blip r:embed="rId7"/>
                      <a:stretch>
                        <a:fillRect/>
                      </a:stretch>
                    </p:blipFill>
                    <p:spPr>
                      <a:xfrm>
                        <a:off x="5943600" y="2133600"/>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1818"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1819"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1820" name="Document" showAsIcon="1" r:id="rId12" imgW="914400" imgH="792360" progId="Word.Document.8">
                  <p:embed/>
                </p:oleObj>
              </mc:Choice>
              <mc:Fallback>
                <p:oleObj name="Document" showAsIcon="1" r:id="rId12" imgW="914400" imgH="792360" progId="Word.Document.8">
                  <p:embed/>
                  <p:pic>
                    <p:nvPicPr>
                      <p:cNvPr id="0" name=""/>
                      <p:cNvPicPr/>
                      <p:nvPr/>
                    </p:nvPicPr>
                    <p:blipFill>
                      <a:blip r:embed="rId13"/>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1821"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1822"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1823" name="Document" showAsIcon="1" r:id="rId18" imgW="914400" imgH="792360" progId="Word.Document.8">
                  <p:embed/>
                </p:oleObj>
              </mc:Choice>
              <mc:Fallback>
                <p:oleObj name="Document" showAsIcon="1" r:id="rId18" imgW="914400" imgH="792360" progId="Word.Document.8">
                  <p:embed/>
                  <p:pic>
                    <p:nvPicPr>
                      <p:cNvPr id="0" name=""/>
                      <p:cNvPicPr/>
                      <p:nvPr/>
                    </p:nvPicPr>
                    <p:blipFill>
                      <a:blip r:embed="rId19"/>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1824"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1825"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86305606"/>
              </p:ext>
            </p:extLst>
          </p:nvPr>
        </p:nvGraphicFramePr>
        <p:xfrm>
          <a:off x="271754" y="381000"/>
          <a:ext cx="11318266" cy="6385560"/>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Tabled Awaiting Reporting Tool Options</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solidFill>
                      <a:srgbClr val="FFFF66"/>
                    </a:solidFill>
                  </a:tcPr>
                </a:tc>
                <a:tc>
                  <a:txBody>
                    <a:bodyPr/>
                    <a:lstStyle/>
                    <a:p>
                      <a:endParaRPr lang="en-US" sz="1200" b="1" dirty="0">
                        <a:solidFill>
                          <a:srgbClr val="7030A0"/>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solidFill>
                      <a:srgbClr val="FFFF66"/>
                    </a:solidFill>
                  </a:tcPr>
                </a:tc>
                <a:tc>
                  <a:txBody>
                    <a:bodyPr/>
                    <a:lstStyle/>
                    <a:p>
                      <a:r>
                        <a:rPr lang="en-US" sz="1200" dirty="0" smtClean="0"/>
                        <a:t>2015 Next Release</a:t>
                      </a:r>
                      <a:endParaRPr lang="en-US" sz="1200" dirty="0"/>
                    </a:p>
                  </a:txBody>
                  <a:tcPr marL="118872" marR="118872" anchor="ctr">
                    <a:solidFill>
                      <a:srgbClr val="FFFF66"/>
                    </a:solidFill>
                  </a:tcPr>
                </a:tc>
                <a:tc>
                  <a:txBody>
                    <a:bodyPr/>
                    <a:lstStyle/>
                    <a:p>
                      <a:r>
                        <a:rPr lang="en-US" sz="1200" dirty="0" smtClean="0"/>
                        <a:t>Included in Usability</a:t>
                      </a:r>
                      <a:endParaRPr lang="en-US" sz="1200" dirty="0"/>
                    </a:p>
                  </a:txBody>
                  <a:tcPr marL="118872" marR="118872" anchor="ctr">
                    <a:solidFill>
                      <a:srgbClr val="FFFF66"/>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To</a:t>
                      </a:r>
                      <a:r>
                        <a:rPr lang="en-US" sz="1100" b="0" baseline="0" dirty="0" smtClean="0">
                          <a:solidFill>
                            <a:schemeClr val="accent1"/>
                          </a:solidFill>
                        </a:rPr>
                        <a:t> Begin After New Infrastructure Refresh Complete</a:t>
                      </a:r>
                      <a:endParaRPr lang="en-US" sz="1100" b="0" dirty="0" smtClean="0">
                        <a:solidFill>
                          <a:schemeClr val="accent1"/>
                        </a:solidFill>
                      </a:endParaRPr>
                    </a:p>
                  </a:txBody>
                  <a:tcPr marL="118872" marR="118872" anchor="ctr"/>
                </a:tc>
                <a:tc>
                  <a:txBody>
                    <a:bodyPr/>
                    <a:lstStyle/>
                    <a:p>
                      <a:r>
                        <a:rPr lang="en-US" sz="1000" baseline="0" dirty="0" smtClean="0"/>
                        <a:t>Awaiting Evaluation of New SMT Infrastructure to Determine if any Additional Work is Needed to meet CR Requirements</a:t>
                      </a:r>
                      <a:endParaRPr lang="en-US" sz="1000" dirty="0"/>
                    </a:p>
                  </a:txBody>
                  <a:tcPr marL="118872" marR="118872" anchor="ctr"/>
                </a:tc>
                <a:tc>
                  <a:txBody>
                    <a:bodyPr/>
                    <a:lstStyle/>
                    <a:p>
                      <a:r>
                        <a:rPr lang="en-US" sz="1000" dirty="0" smtClean="0">
                          <a:latin typeface="Arial" pitchFamily="34" charset="0"/>
                          <a:cs typeface="Arial" pitchFamily="34" charset="0"/>
                        </a:rPr>
                        <a:t>Will Be Estimated After New Infrastructure</a:t>
                      </a:r>
                      <a:r>
                        <a:rPr lang="en-US" sz="1000" baseline="0" dirty="0" smtClean="0">
                          <a:latin typeface="Arial" pitchFamily="34" charset="0"/>
                          <a:cs typeface="Arial" pitchFamily="34" charset="0"/>
                        </a:rPr>
                        <a:t> Implemented in Q1 2015</a:t>
                      </a:r>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6/2/15</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89567320"/>
              </p:ext>
            </p:extLst>
          </p:nvPr>
        </p:nvGraphicFramePr>
        <p:xfrm>
          <a:off x="5715000" y="1279525"/>
          <a:ext cx="914400" cy="320675"/>
        </p:xfrm>
        <a:graphic>
          <a:graphicData uri="http://schemas.openxmlformats.org/presentationml/2006/ole">
            <mc:AlternateContent xmlns:mc="http://schemas.openxmlformats.org/markup-compatibility/2006">
              <mc:Choice xmlns:v="urn:schemas-microsoft-com:vml" Requires="v">
                <p:oleObj spid="_x0000_s12730"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15000" y="1279525"/>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2731"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2732"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2733"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2734"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2735"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7800629"/>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12736" name="Document" showAsIcon="1" r:id="rId15" imgW="914400" imgH="771480" progId="Word.Document.8">
                  <p:embed/>
                </p:oleObj>
              </mc:Choice>
              <mc:Fallback>
                <p:oleObj name="Document" showAsIcon="1" r:id="rId15" imgW="914400" imgH="771480" progId="Word.Document.8">
                  <p:embed/>
                  <p:pic>
                    <p:nvPicPr>
                      <p:cNvPr id="0" name=""/>
                      <p:cNvPicPr/>
                      <p:nvPr/>
                    </p:nvPicPr>
                    <p:blipFill>
                      <a:blip r:embed="rId16"/>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11869883"/>
              </p:ext>
            </p:extLst>
          </p:nvPr>
        </p:nvGraphicFramePr>
        <p:xfrm>
          <a:off x="5715000" y="6172200"/>
          <a:ext cx="838200" cy="507736"/>
        </p:xfrm>
        <a:graphic>
          <a:graphicData uri="http://schemas.openxmlformats.org/presentationml/2006/ole">
            <mc:AlternateContent xmlns:mc="http://schemas.openxmlformats.org/markup-compatibility/2006">
              <mc:Choice xmlns:v="urn:schemas-microsoft-com:vml" Requires="v">
                <p:oleObj spid="_x0000_s12737"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15000" y="61722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23464</TotalTime>
  <Words>2637</Words>
  <Application>Microsoft Office PowerPoint</Application>
  <PresentationFormat>Custom</PresentationFormat>
  <Paragraphs>462</Paragraphs>
  <Slides>29</Slides>
  <Notes>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29</vt:i4>
      </vt:variant>
    </vt:vector>
  </HeadingPairs>
  <TitlesOfParts>
    <vt:vector size="34" baseType="lpstr">
      <vt:lpstr>S&amp;C-2010</vt:lpstr>
      <vt:lpstr>Custom Design</vt:lpstr>
      <vt:lpstr>7_S&amp;C-2010</vt:lpstr>
      <vt:lpstr>Document</vt:lpstr>
      <vt:lpstr>Microsoft Word 97 - 2003 Document</vt:lpstr>
      <vt:lpstr>SMT Update To AMWG </vt:lpstr>
      <vt:lpstr>Review SMT Patching Events and Schedule</vt:lpstr>
      <vt:lpstr>SMT Patching Events and Schedule</vt:lpstr>
      <vt:lpstr>Discuss SMT Issues Observed</vt:lpstr>
      <vt:lpstr>SMT Issues Observed</vt:lpstr>
      <vt:lpstr>Status Update of AMWG Change Requests</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Storyboard and Costs Estimates  AMWG CR 2015 040 and AMWG CR 2015 041</vt:lpstr>
      <vt:lpstr>AMWG CR 2015-040</vt:lpstr>
      <vt:lpstr>AMWG CR 2015-040</vt:lpstr>
      <vt:lpstr>AMWG CR 2015-040</vt:lpstr>
      <vt:lpstr>AMWG CR 2015-040</vt:lpstr>
      <vt:lpstr>AMWG CR 2015-040</vt:lpstr>
      <vt:lpstr>AMWG CR 2015-041</vt:lpstr>
      <vt:lpstr>AMWG CR 2015-041</vt:lpstr>
      <vt:lpstr>AMWG CR 2015-041</vt:lpstr>
      <vt:lpstr>Reporting Options for SMT</vt:lpstr>
      <vt:lpstr>Reporting solution options for different needs</vt:lpstr>
      <vt:lpstr>Appendix – Google Analytics Sample Dashboard screenshots Portal access stats for given period</vt:lpstr>
      <vt:lpstr>Appendix – Google Analytics Sample Dashboard screenshots Geographical access points </vt:lpstr>
      <vt:lpstr>Appendix – Google Analytics Sample Dashboard screenshots Types of devices used</vt:lpstr>
      <vt:lpstr>Continuation of Categorization of  SMT RMS Approved AMWG CRs</vt:lpstr>
      <vt:lpstr>Q&amp;A Monthly SMT Reports to AMWG Data Through June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Andrea</cp:lastModifiedBy>
  <cp:revision>796</cp:revision>
  <cp:lastPrinted>2015-07-20T13:29:16Z</cp:lastPrinted>
  <dcterms:modified xsi:type="dcterms:W3CDTF">2015-07-20T14:08:51Z</dcterms:modified>
</cp:coreProperties>
</file>