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1"/>
  </p:notesMasterIdLst>
  <p:handoutMasterIdLst>
    <p:handoutMasterId r:id="rId12"/>
  </p:handoutMasterIdLst>
  <p:sldIdLst>
    <p:sldId id="267" r:id="rId6"/>
    <p:sldId id="314" r:id="rId7"/>
    <p:sldId id="316" r:id="rId8"/>
    <p:sldId id="318" r:id="rId9"/>
    <p:sldId id="31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ane, Mark" initials="MR" lastIdx="1" clrIdx="0"/>
  <p:cmAuthor id="1" name="Suresh B Pabbisetty" initials="SP" lastIdx="2" clrIdx="1"/>
  <p:cmAuthor id="2" name="Spells, Vanessa" initials="V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1E2"/>
    <a:srgbClr val="C4E3E1"/>
    <a:srgbClr val="005386"/>
    <a:srgbClr val="55BAB7"/>
    <a:srgbClr val="00385E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80" d="100"/>
          <a:sy n="80" d="100"/>
        </p:scale>
        <p:origin x="-888" y="-702"/>
      </p:cViewPr>
      <p:guideLst>
        <p:guide orient="horz" pos="4032"/>
        <p:guide orient="horz" pos="544"/>
        <p:guide orient="horz" pos="1168"/>
        <p:guide pos="2888"/>
        <p:guide pos="323"/>
        <p:guide pos="953"/>
        <p:guide pos="4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6470650" cy="1319213"/>
            <a:chOff x="603250" y="546100"/>
            <a:chExt cx="6470650" cy="131932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03250" y="1498064"/>
            <a:ext cx="7727950" cy="3843517"/>
            <a:chOff x="603250" y="546100"/>
            <a:chExt cx="7727950" cy="3843517"/>
          </a:xfrm>
        </p:grpSpPr>
        <p:pic>
          <p:nvPicPr>
            <p:cNvPr id="7" name="Picture 6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7400" y="1865849"/>
              <a:ext cx="7543800" cy="252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NPRR 639 Results &amp; Observations</a:t>
              </a:r>
              <a:endParaRPr lang="en-US" sz="2000" dirty="0" smtClean="0"/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pPr>
                <a:tabLst>
                  <a:tab pos="5257800" algn="l"/>
                </a:tabLst>
              </a:pPr>
              <a:r>
                <a:rPr lang="en-US" b="1" dirty="0" smtClean="0"/>
                <a:t>Vanessa Spells</a:t>
              </a:r>
            </a:p>
            <a:p>
              <a:endParaRPr lang="en-US" dirty="0" smtClean="0"/>
            </a:p>
            <a:p>
              <a:r>
                <a:rPr lang="en-US" dirty="0" smtClean="0"/>
                <a:t>CWG / MCWG</a:t>
              </a:r>
            </a:p>
            <a:p>
              <a:r>
                <a:rPr lang="en-US" dirty="0" smtClean="0"/>
                <a:t>July 22, 2015</a:t>
              </a:r>
            </a:p>
            <a:p>
              <a:r>
                <a:rPr lang="en-US" dirty="0"/>
                <a:t>ERCOT </a:t>
              </a:r>
              <a:r>
                <a:rPr lang="en-US" dirty="0" smtClean="0"/>
                <a:t>Public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 smtClean="0"/>
              <a:t>NPRR 639 Correction to MCE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73496"/>
            <a:ext cx="80391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b="1" u="sng" dirty="0" smtClean="0"/>
              <a:t>NPRR 639 Objectives</a:t>
            </a:r>
            <a:r>
              <a:rPr lang="en-US" sz="2000" dirty="0" smtClean="0"/>
              <a:t>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Account for 80% of net bilateral purchases of firm physical power as an offset to load exposure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Recognize prudent hedging as a reduction to actual risk</a:t>
            </a:r>
          </a:p>
          <a:p>
            <a:pPr>
              <a:spcBef>
                <a:spcPts val="1800"/>
              </a:spcBef>
            </a:pPr>
            <a:r>
              <a:rPr lang="en-US" sz="2000" b="1" u="sng" dirty="0" smtClean="0"/>
              <a:t>NPRR </a:t>
            </a:r>
            <a:r>
              <a:rPr lang="en-US" sz="2000" b="1" u="sng" dirty="0" smtClean="0"/>
              <a:t>639 Observations</a:t>
            </a:r>
            <a:r>
              <a:rPr lang="en-US" sz="2000" dirty="0" smtClean="0"/>
              <a:t>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Significant reduction in MCE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Some load-only CPs have minimal collateral requirements (when EAL is negative)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Increased risk even with little increase in load along with higher prices </a:t>
            </a:r>
            <a:r>
              <a:rPr lang="en-US" sz="2000" dirty="0"/>
              <a:t>particularly when </a:t>
            </a:r>
            <a:r>
              <a:rPr lang="en-US" sz="2000" dirty="0" smtClean="0"/>
              <a:t>collateral posted is very minimal</a:t>
            </a:r>
            <a:r>
              <a:rPr lang="en-US" sz="2000" dirty="0" smtClean="0"/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Some Market Participants </a:t>
            </a:r>
            <a:r>
              <a:rPr lang="en-US" sz="2000" dirty="0" smtClean="0"/>
              <a:t>have expressed </a:t>
            </a:r>
            <a:r>
              <a:rPr lang="en-US" sz="2000" dirty="0"/>
              <a:t>a need for further review of MCE approach and/or its parameters.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876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7503" y="4049485"/>
            <a:ext cx="8039100" cy="16387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/>
              <a:t>NPRR </a:t>
            </a:r>
            <a:r>
              <a:rPr lang="en-US" b="1" dirty="0" smtClean="0"/>
              <a:t>639 Illustration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77503" y="798876"/>
            <a:ext cx="8039100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/>
              <a:t>Load-only CPs with significant or full bilateral hedges saw their MCE reduced to minimal levels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Example: 100 MW of Load &amp; 100 MW of Bilateral Purchases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Load Exposure: 100MW  * $30  * 5 days		=		$15,000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Offset               :(100MW * 80%)  * $30  * 5 days	=	$-12,000</a:t>
            </a:r>
          </a:p>
          <a:p>
            <a:r>
              <a:rPr lang="en-US" dirty="0" smtClean="0"/>
              <a:t>__________________________________________________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Resulting MCE post NPRR 639				=	$3,000</a:t>
            </a:r>
            <a:endParaRPr lang="en-US" b="1" dirty="0"/>
          </a:p>
          <a:p>
            <a:pPr>
              <a:spcBef>
                <a:spcPts val="600"/>
              </a:spcBef>
            </a:pPr>
            <a:r>
              <a:rPr lang="en-US" b="1" dirty="0" smtClean="0"/>
              <a:t>MCE Before NPRR 639 (no offset)                	=	$15,000</a:t>
            </a:r>
          </a:p>
          <a:p>
            <a:pPr>
              <a:spcBef>
                <a:spcPts val="300"/>
              </a:spcBef>
            </a:pPr>
            <a:endParaRPr lang="en-US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/>
              <a:t>In theory, a load-only CP may see an MCE of zero or close to zero if it is significantly hedged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/>
              <a:t>Prior to implementation of NPRR639, MCE was always a positive </a:t>
            </a:r>
            <a:r>
              <a:rPr lang="en-US" sz="2000" b="1" dirty="0" smtClean="0"/>
              <a:t>value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64643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 smtClean="0"/>
              <a:t>NPRR 639 Results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77503" y="590797"/>
            <a:ext cx="80391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2000" b="1" dirty="0" smtClean="0"/>
              <a:t>Load-Only CPs</a:t>
            </a:r>
            <a:endParaRPr lang="en-US" sz="2000" b="1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Total of 36 CPs: 5 CPs increased, 31 CPs decreased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Before 639	$24.8 Million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After 639	$8.6 Million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/>
              <a:t>Total MCE Reduction: $16.3 Million or </a:t>
            </a:r>
            <a:r>
              <a:rPr lang="en-US" sz="2000" b="1" u="sng" dirty="0" smtClean="0"/>
              <a:t>65%</a:t>
            </a:r>
            <a:endParaRPr lang="en-US" sz="2000" b="1" u="sng" dirty="0"/>
          </a:p>
          <a:p>
            <a:pPr marL="4763" lvl="1">
              <a:spcBef>
                <a:spcPts val="600"/>
              </a:spcBef>
            </a:pPr>
            <a:r>
              <a:rPr lang="en-US" sz="2000" b="1" dirty="0" smtClean="0"/>
              <a:t>Load and Gen CPs</a:t>
            </a:r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Total of 26 CPs: 10 CPs increased</a:t>
            </a:r>
            <a:r>
              <a:rPr lang="en-US" sz="2000" dirty="0"/>
              <a:t>, 31 CPs </a:t>
            </a:r>
            <a:r>
              <a:rPr lang="en-US" sz="2000" dirty="0" smtClean="0"/>
              <a:t>decreased</a:t>
            </a:r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Before 639	$84.4 Million</a:t>
            </a:r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After 639		$67.8 Million</a:t>
            </a:r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/>
              <a:t>Total MCE Reduction: $16.6 Million or </a:t>
            </a:r>
            <a:r>
              <a:rPr lang="en-US" sz="2000" b="1" u="sng" dirty="0" smtClean="0"/>
              <a:t>20%</a:t>
            </a:r>
          </a:p>
          <a:p>
            <a:pPr marL="4763" lvl="1">
              <a:spcBef>
                <a:spcPts val="600"/>
              </a:spcBef>
            </a:pPr>
            <a:r>
              <a:rPr lang="en-US" sz="2000" b="1" dirty="0" smtClean="0"/>
              <a:t>Gen-Only </a:t>
            </a:r>
            <a:r>
              <a:rPr lang="en-US" sz="2000" b="1" dirty="0"/>
              <a:t>CPs</a:t>
            </a:r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Total of 24 CPs; 10 CPs </a:t>
            </a:r>
            <a:r>
              <a:rPr lang="en-US" sz="2000" strike="sngStrike" dirty="0" smtClean="0"/>
              <a:t>i</a:t>
            </a:r>
            <a:r>
              <a:rPr lang="en-US" sz="2000" dirty="0" smtClean="0"/>
              <a:t>ncreased</a:t>
            </a:r>
            <a:r>
              <a:rPr lang="en-US" sz="2000" dirty="0"/>
              <a:t>, 31 CPs </a:t>
            </a:r>
            <a:r>
              <a:rPr lang="en-US" sz="2000" dirty="0" smtClean="0"/>
              <a:t>decreased</a:t>
            </a:r>
            <a:endParaRPr lang="en-US" sz="2000" dirty="0"/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Before 639	</a:t>
            </a:r>
            <a:r>
              <a:rPr lang="en-US" sz="2000" dirty="0" smtClean="0"/>
              <a:t>$1.0 </a:t>
            </a:r>
            <a:r>
              <a:rPr lang="en-US" sz="2000" dirty="0"/>
              <a:t>Million</a:t>
            </a:r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After 639		</a:t>
            </a:r>
            <a:r>
              <a:rPr lang="en-US" sz="2000" dirty="0" smtClean="0"/>
              <a:t>$0.9 </a:t>
            </a:r>
            <a:r>
              <a:rPr lang="en-US" sz="2000" dirty="0"/>
              <a:t>Million</a:t>
            </a:r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Total MCE Reduction: </a:t>
            </a:r>
            <a:r>
              <a:rPr lang="en-US" sz="2000" b="1" dirty="0" smtClean="0"/>
              <a:t>$0.08 </a:t>
            </a:r>
            <a:r>
              <a:rPr lang="en-US" sz="2000" b="1" dirty="0"/>
              <a:t>Million or </a:t>
            </a:r>
            <a:r>
              <a:rPr lang="en-US" sz="2000" b="1" u="sng" dirty="0" smtClean="0"/>
              <a:t>7%</a:t>
            </a:r>
            <a:endParaRPr lang="en-US" sz="2000" b="1" u="sng" dirty="0"/>
          </a:p>
          <a:p>
            <a:pPr marL="798513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b="1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508000" y="2600696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ym typeface="Wingdings" pitchFamily="2" charset="2"/>
              </a:rPr>
              <a:t>Questions</a:t>
            </a:r>
            <a:endParaRPr lang="en-US" sz="2800" b="1" dirty="0">
              <a:sym typeface="Wingdings" pitchFamily="2" charset="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 smtClean="0"/>
              <a:t>NPRR 639</a:t>
            </a:r>
          </a:p>
        </p:txBody>
      </p:sp>
    </p:spTree>
    <p:extLst>
      <p:ext uri="{BB962C8B-B14F-4D97-AF65-F5344CB8AC3E}">
        <p14:creationId xmlns:p14="http://schemas.microsoft.com/office/powerpoint/2010/main" val="833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5894F7-4D7A-4D8F-A591-B84DC218AF70}">
  <ds:schemaRefs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25183</TotalTime>
  <Words>180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Spells, Vanessa</cp:lastModifiedBy>
  <cp:revision>413</cp:revision>
  <cp:lastPrinted>2015-04-22T14:15:49Z</cp:lastPrinted>
  <dcterms:created xsi:type="dcterms:W3CDTF">2010-04-12T23:12:02Z</dcterms:created>
  <dcterms:modified xsi:type="dcterms:W3CDTF">2015-07-20T17:14:47Z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