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7" r:id="rId6"/>
    <p:sldId id="316" r:id="rId7"/>
    <p:sldId id="321" r:id="rId8"/>
    <p:sldId id="323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558" y="-276"/>
      </p:cViewPr>
      <p:guideLst>
        <p:guide orient="horz" pos="4032"/>
        <p:guide orient="horz" pos="544"/>
        <p:guide orient="horz" pos="989"/>
        <p:guide pos="1272"/>
        <p:guide pos="35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NPRR484-554 Revisions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Suresh Pabbisetty, ERP, CQF, CSQA</a:t>
              </a:r>
              <a:endParaRPr lang="en-US" b="1" dirty="0"/>
            </a:p>
            <a:p>
              <a:r>
                <a:rPr lang="en-US" dirty="0" smtClean="0"/>
                <a:t>Lead Analyst,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Jul 22,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/>
              <a:t>NPRR484-554 Revisions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" y="825388"/>
            <a:ext cx="8206740" cy="51241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NPRR484-554 Implementation was </a:t>
            </a:r>
            <a:r>
              <a:rPr lang="en-US" sz="1800" kern="0" dirty="0"/>
              <a:t>planned to occur in phases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to bring potential benefits to the market as soon as feasible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to avoid conflicts with other major initiatives (i.e. Settlements system rewrite</a:t>
            </a:r>
            <a:r>
              <a:rPr lang="en-US" sz="18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v"/>
            </a:pPr>
            <a:r>
              <a:rPr lang="en-US" sz="1800" dirty="0"/>
              <a:t>PHASE 1A: 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Path specific adders (Aci99) in CRR credit lock calculations (Protocol Sections 7.5.3,  7.5.5.3)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FCEOBL calculations based on PWA and PWACP (Protocol Section, 16.11.4.5)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FCEOPT / FCEFGR calculations based on Path Specific Adder (Aci99) (Protocol Section, 16.11.4.5, No FGRs active)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FCEOBL </a:t>
            </a:r>
            <a:r>
              <a:rPr lang="en-US" sz="1800" dirty="0" smtClean="0"/>
              <a:t>Summary </a:t>
            </a:r>
            <a:r>
              <a:rPr lang="en-US" sz="1800" dirty="0"/>
              <a:t>Report (Protocol Sections 16.11.4.7)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FCEOPT </a:t>
            </a:r>
            <a:r>
              <a:rPr lang="en-US" sz="1800" dirty="0" smtClean="0"/>
              <a:t>Summary </a:t>
            </a:r>
            <a:r>
              <a:rPr lang="en-US" sz="1800" dirty="0"/>
              <a:t>Report (Protocol Sections 16.11.4.7)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FCEFGR </a:t>
            </a:r>
            <a:r>
              <a:rPr lang="en-US" sz="1800" dirty="0" smtClean="0"/>
              <a:t>Summary </a:t>
            </a:r>
            <a:r>
              <a:rPr lang="en-US" sz="1800" dirty="0"/>
              <a:t>Report (Protocol Sections 16.11.4.7, No FGRs active)</a:t>
            </a:r>
          </a:p>
          <a:p>
            <a:pPr marL="457200" lvl="1" indent="0">
              <a:buNone/>
            </a:pPr>
            <a:r>
              <a:rPr lang="en-US" sz="1800" b="1" u="sng" dirty="0"/>
              <a:t>Note: Any functionality that cannot be implemented due to system / timeline limitations will be deferred later phases; ERCOT will provide updates on the progress of implementation.</a:t>
            </a:r>
            <a:endParaRPr lang="en-US" sz="1800" kern="0" dirty="0"/>
          </a:p>
          <a:p>
            <a:pPr marL="0" indent="0">
              <a:buNone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/>
              <a:t>NPRR484-554 Revisions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" y="1122263"/>
            <a:ext cx="8206740" cy="50410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1800" dirty="0"/>
              <a:t>PHASE 1B: FCE Detail Reports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FCEOBL Detail Report (Protocol Sections 16.11.4.7)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FCEOPT Detail Report (Protocol Sections 16.11.4.7)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FCEFGR Detail Report (Protocol Sections 16.11.4.7, No FGRs active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(this report was removed by NPRR648)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Portion of PWA functionality;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Specific historic DAM settled prices for source – sink pairings can be excluded from the calculation if deemed no longer relevant following TAC review and ERCOT Board approval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Any functionality deferred from Phase 1A (excluding PHASE 2 functionality) due to system / timeline limitations.</a:t>
            </a:r>
          </a:p>
          <a:p>
            <a:pPr lvl="1">
              <a:buFont typeface="Wingdings" pitchFamily="2" charset="2"/>
              <a:buChar char="v"/>
            </a:pPr>
            <a:endParaRPr lang="en-US" sz="1800" dirty="0"/>
          </a:p>
          <a:p>
            <a:pPr>
              <a:buFont typeface="Wingdings" pitchFamily="2" charset="2"/>
              <a:buChar char="v"/>
            </a:pPr>
            <a:r>
              <a:rPr lang="en-US" sz="1800" dirty="0"/>
              <a:t>PHASE 2: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Deferred Invoice Responsibility (Protocol Sections 7.8, 9.8, 9.9, 9.9.1, 9.9.2)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Deferred Invoice Exposure Calculations (Protocol Section 16.11.4.5)</a:t>
            </a:r>
          </a:p>
          <a:p>
            <a:endParaRPr lang="en-US" sz="1800" kern="0" dirty="0"/>
          </a:p>
          <a:p>
            <a:pPr marL="0" indent="0">
              <a:buNone/>
            </a:pPr>
            <a:endParaRPr lang="en-US" sz="1800" kern="0" dirty="0"/>
          </a:p>
          <a:p>
            <a:pPr marL="0" indent="0">
              <a:buNone/>
            </a:pPr>
            <a:endParaRPr lang="en-US" sz="1800" kern="0" dirty="0"/>
          </a:p>
        </p:txBody>
      </p:sp>
      <p:sp>
        <p:nvSpPr>
          <p:cNvPr id="9" name="Rectangle 8"/>
          <p:cNvSpPr/>
          <p:nvPr/>
        </p:nvSpPr>
        <p:spPr>
          <a:xfrm>
            <a:off x="495300" y="66305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    </a:t>
            </a:r>
          </a:p>
        </p:txBody>
      </p:sp>
    </p:spTree>
    <p:extLst>
      <p:ext uri="{BB962C8B-B14F-4D97-AF65-F5344CB8AC3E}">
        <p14:creationId xmlns:p14="http://schemas.microsoft.com/office/powerpoint/2010/main" val="28276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/>
              <a:t>NPRR484-554 Revisions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" y="718513"/>
            <a:ext cx="8206740" cy="50410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1800" dirty="0" smtClean="0"/>
              <a:t>PRS Update from its July 16, 2015 meeting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As part of the review of aging NPRRs, </a:t>
            </a:r>
            <a:r>
              <a:rPr lang="en-US" sz="1800" dirty="0" err="1" smtClean="0"/>
              <a:t>Luminant</a:t>
            </a:r>
            <a:r>
              <a:rPr lang="en-US" sz="1800" dirty="0" smtClean="0"/>
              <a:t> has proposed and offered to sponsor an NPRR to remove </a:t>
            </a:r>
            <a:r>
              <a:rPr lang="en-US" sz="1800" dirty="0" smtClean="0"/>
              <a:t>gray-boxed </a:t>
            </a:r>
            <a:r>
              <a:rPr lang="en-US" sz="1800" dirty="0" smtClean="0"/>
              <a:t>language </a:t>
            </a:r>
            <a:r>
              <a:rPr lang="en-US" sz="1800" dirty="0" smtClean="0"/>
              <a:t>for </a:t>
            </a:r>
            <a:r>
              <a:rPr lang="en-US" sz="1800" dirty="0" smtClean="0"/>
              <a:t>Phase 1b and Phase </a:t>
            </a:r>
            <a:r>
              <a:rPr lang="en-US" sz="1800" dirty="0" smtClean="0"/>
              <a:t>2.</a:t>
            </a: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ERCOT commented that there are some outstanding defects related to functionality already implemented as part of Phase 1a, for which a manual workaround is currently in place.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Fixes for these outstanding defects from Phase 1a were scoped to be part of Phase 1b and still need to be implemented as the current manual workaround is unsustainable and </a:t>
            </a:r>
            <a:r>
              <a:rPr lang="en-US" sz="1800" dirty="0" smtClean="0"/>
              <a:t>error-prone</a:t>
            </a:r>
            <a:r>
              <a:rPr lang="en-US" sz="1800" dirty="0" smtClean="0"/>
              <a:t>. These outstanding defects are </a:t>
            </a:r>
            <a:r>
              <a:rPr lang="en-US" sz="1800" u="sng" dirty="0" smtClean="0"/>
              <a:t>not</a:t>
            </a:r>
            <a:r>
              <a:rPr lang="en-US" sz="1800" dirty="0" smtClean="0"/>
              <a:t> related to any </a:t>
            </a:r>
            <a:r>
              <a:rPr lang="en-US" sz="1800" dirty="0" smtClean="0"/>
              <a:t>gray-boxed </a:t>
            </a:r>
            <a:r>
              <a:rPr lang="en-US" sz="1800" dirty="0" smtClean="0"/>
              <a:t>language.</a:t>
            </a:r>
          </a:p>
          <a:p>
            <a:pPr lvl="1">
              <a:buFont typeface="Wingdings" pitchFamily="2" charset="2"/>
              <a:buChar char="Ø"/>
            </a:pPr>
            <a:endParaRPr lang="en-US" sz="1800" kern="0" dirty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NPRR to address language gaps of NPRR484 deferred invoicing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ERCOT has presented a potential solution to CWG/MCWG at its May 2015 meeting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CWG/MCWG has directed ERCOT to bring a draft NPRR for potential solution to gaps of NPRR484 deferred invoicing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In light of PRS review of NPRR484 Phase 1b, and Phase 2, ERCOT is seeking CWG/MCWG further guidance in this matter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6319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b="1" dirty="0"/>
              <a:t>NPRR484-554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24650</TotalTime>
  <Words>374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339</cp:revision>
  <cp:lastPrinted>2014-07-21T20:53:41Z</cp:lastPrinted>
  <dcterms:created xsi:type="dcterms:W3CDTF">2010-04-12T23:12:02Z</dcterms:created>
  <dcterms:modified xsi:type="dcterms:W3CDTF">2015-07-20T16:05:44Z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