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5" r:id="rId2"/>
    <p:sldMasterId id="2147483678" r:id="rId3"/>
  </p:sldMasterIdLst>
  <p:notesMasterIdLst>
    <p:notesMasterId r:id="rId19"/>
  </p:notesMasterIdLst>
  <p:sldIdLst>
    <p:sldId id="279" r:id="rId4"/>
    <p:sldId id="347" r:id="rId5"/>
    <p:sldId id="350" r:id="rId6"/>
    <p:sldId id="311" r:id="rId7"/>
    <p:sldId id="344" r:id="rId8"/>
    <p:sldId id="345" r:id="rId9"/>
    <p:sldId id="312" r:id="rId10"/>
    <p:sldId id="318" r:id="rId11"/>
    <p:sldId id="327" r:id="rId12"/>
    <p:sldId id="315" r:id="rId13"/>
    <p:sldId id="346" r:id="rId14"/>
    <p:sldId id="321" r:id="rId15"/>
    <p:sldId id="331" r:id="rId16"/>
    <p:sldId id="324" r:id="rId17"/>
    <p:sldId id="349" r:id="rId18"/>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18" autoAdjust="0"/>
    <p:restoredTop sz="92007" autoAdjust="0"/>
  </p:normalViewPr>
  <p:slideViewPr>
    <p:cSldViewPr>
      <p:cViewPr varScale="1">
        <p:scale>
          <a:sx n="100" d="100"/>
          <a:sy n="100" d="100"/>
        </p:scale>
        <p:origin x="-354" y="4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E90E2F-B648-4BC8-8A32-BEB026AE1BBE}" type="doc">
      <dgm:prSet loTypeId="urn:microsoft.com/office/officeart/2009/3/layout/IncreasingArrowsProcess" loCatId="process" qsTypeId="urn:microsoft.com/office/officeart/2005/8/quickstyle/simple1" qsCatId="simple" csTypeId="urn:microsoft.com/office/officeart/2005/8/colors/accent1_2" csCatId="accent1" phldr="1"/>
      <dgm:spPr/>
      <dgm:t>
        <a:bodyPr/>
        <a:lstStyle/>
        <a:p>
          <a:endParaRPr lang="en-US"/>
        </a:p>
      </dgm:t>
    </dgm:pt>
    <dgm:pt modelId="{2EAFA32C-81FB-4EE2-931C-8E0FECDAE863}">
      <dgm:prSet phldrT="[Text]"/>
      <dgm:spPr/>
      <dgm:t>
        <a:bodyPr/>
        <a:lstStyle/>
        <a:p>
          <a:r>
            <a:rPr lang="en-US" dirty="0"/>
            <a:t>Scenario Development</a:t>
          </a:r>
        </a:p>
      </dgm:t>
    </dgm:pt>
    <dgm:pt modelId="{21C9D1F7-5BAA-4BA8-A074-33309CB1086E}" type="parTrans" cxnId="{9A16C18D-6DD8-424B-BC7A-869676D63E8E}">
      <dgm:prSet/>
      <dgm:spPr/>
      <dgm:t>
        <a:bodyPr/>
        <a:lstStyle/>
        <a:p>
          <a:endParaRPr lang="en-US"/>
        </a:p>
      </dgm:t>
    </dgm:pt>
    <dgm:pt modelId="{343AC52F-ADB6-4439-9896-CCA077F5F19C}" type="sibTrans" cxnId="{9A16C18D-6DD8-424B-BC7A-869676D63E8E}">
      <dgm:prSet/>
      <dgm:spPr/>
      <dgm:t>
        <a:bodyPr/>
        <a:lstStyle/>
        <a:p>
          <a:endParaRPr lang="en-US"/>
        </a:p>
      </dgm:t>
    </dgm:pt>
    <dgm:pt modelId="{E5DD6B57-05F7-4104-8BB4-77A480FA6888}">
      <dgm:prSet phldrT="[Text]"/>
      <dgm:spPr>
        <a:solidFill>
          <a:schemeClr val="tx2">
            <a:lumMod val="10000"/>
            <a:lumOff val="90000"/>
          </a:schemeClr>
        </a:solidFill>
      </dgm:spPr>
      <dgm:t>
        <a:bodyPr/>
        <a:lstStyle/>
        <a:p>
          <a:r>
            <a:rPr lang="en-US" dirty="0"/>
            <a:t>Stakeholder driven review of previous LTSA</a:t>
          </a:r>
        </a:p>
      </dgm:t>
    </dgm:pt>
    <dgm:pt modelId="{F2FA63C2-F998-4129-B73F-5EC16F2CC932}" type="parTrans" cxnId="{CFC52D4B-3A32-4277-9FF6-DC3B94ED2B3C}">
      <dgm:prSet/>
      <dgm:spPr/>
      <dgm:t>
        <a:bodyPr/>
        <a:lstStyle/>
        <a:p>
          <a:endParaRPr lang="en-US"/>
        </a:p>
      </dgm:t>
    </dgm:pt>
    <dgm:pt modelId="{B1BDECFE-9298-44E8-886C-9D092D18DCCC}" type="sibTrans" cxnId="{CFC52D4B-3A32-4277-9FF6-DC3B94ED2B3C}">
      <dgm:prSet/>
      <dgm:spPr/>
      <dgm:t>
        <a:bodyPr/>
        <a:lstStyle/>
        <a:p>
          <a:endParaRPr lang="en-US"/>
        </a:p>
      </dgm:t>
    </dgm:pt>
    <dgm:pt modelId="{11A91971-CDCE-48DD-BC23-9F64747034A7}">
      <dgm:prSet phldrT="[Text]"/>
      <dgm:spPr/>
      <dgm:t>
        <a:bodyPr/>
        <a:lstStyle/>
        <a:p>
          <a:r>
            <a:rPr lang="en-US" dirty="0"/>
            <a:t>Load forecasting</a:t>
          </a:r>
        </a:p>
      </dgm:t>
    </dgm:pt>
    <dgm:pt modelId="{1606B154-1D99-4871-B51D-412D32442CCF}" type="parTrans" cxnId="{09CCC0E7-F801-4DA9-9CB9-44B200540446}">
      <dgm:prSet/>
      <dgm:spPr/>
      <dgm:t>
        <a:bodyPr/>
        <a:lstStyle/>
        <a:p>
          <a:endParaRPr lang="en-US"/>
        </a:p>
      </dgm:t>
    </dgm:pt>
    <dgm:pt modelId="{8D38C8BF-0002-4D5B-8D55-739C80A74DB7}" type="sibTrans" cxnId="{09CCC0E7-F801-4DA9-9CB9-44B200540446}">
      <dgm:prSet/>
      <dgm:spPr/>
      <dgm:t>
        <a:bodyPr/>
        <a:lstStyle/>
        <a:p>
          <a:endParaRPr lang="en-US"/>
        </a:p>
      </dgm:t>
    </dgm:pt>
    <dgm:pt modelId="{8DDBDB50-C63F-45C3-A2E8-6DB0F9B6140D}">
      <dgm:prSet phldrT="[Text]"/>
      <dgm:spPr>
        <a:solidFill>
          <a:schemeClr val="accent4">
            <a:lumMod val="40000"/>
            <a:lumOff val="60000"/>
          </a:schemeClr>
        </a:solidFill>
      </dgm:spPr>
      <dgm:t>
        <a:bodyPr/>
        <a:lstStyle/>
        <a:p>
          <a:r>
            <a:rPr lang="en-US" dirty="0"/>
            <a:t>Develop 8760-hour load forecasts for each scenario with normal  weather </a:t>
          </a:r>
          <a:r>
            <a:rPr lang="en-US" dirty="0" smtClean="0"/>
            <a:t>assumptions</a:t>
          </a:r>
          <a:endParaRPr lang="en-US" dirty="0"/>
        </a:p>
      </dgm:t>
    </dgm:pt>
    <dgm:pt modelId="{5FB75601-ACD9-4BFC-9AE5-12A75826230E}" type="parTrans" cxnId="{6F537235-54AE-4A67-B715-83D103F0BB4D}">
      <dgm:prSet/>
      <dgm:spPr/>
      <dgm:t>
        <a:bodyPr/>
        <a:lstStyle/>
        <a:p>
          <a:endParaRPr lang="en-US"/>
        </a:p>
      </dgm:t>
    </dgm:pt>
    <dgm:pt modelId="{9B647068-F64E-4EF4-B909-1241895627E4}" type="sibTrans" cxnId="{6F537235-54AE-4A67-B715-83D103F0BB4D}">
      <dgm:prSet/>
      <dgm:spPr/>
      <dgm:t>
        <a:bodyPr/>
        <a:lstStyle/>
        <a:p>
          <a:endParaRPr lang="en-US"/>
        </a:p>
      </dgm:t>
    </dgm:pt>
    <dgm:pt modelId="{B44B6AF8-C620-42F8-95CD-480DC9DE6033}">
      <dgm:prSet phldrT="[Text]"/>
      <dgm:spPr/>
      <dgm:t>
        <a:bodyPr/>
        <a:lstStyle/>
        <a:p>
          <a:r>
            <a:rPr lang="en-US" dirty="0"/>
            <a:t>Generation Expansion</a:t>
          </a:r>
        </a:p>
      </dgm:t>
    </dgm:pt>
    <dgm:pt modelId="{A8C5F70E-6D2E-4E42-A003-CEFED07A794F}" type="parTrans" cxnId="{56615334-6B3A-4792-8650-C367C5C2D12E}">
      <dgm:prSet/>
      <dgm:spPr/>
      <dgm:t>
        <a:bodyPr/>
        <a:lstStyle/>
        <a:p>
          <a:endParaRPr lang="en-US"/>
        </a:p>
      </dgm:t>
    </dgm:pt>
    <dgm:pt modelId="{657B44E5-EA5C-4B59-82C3-585DEBAAB339}" type="sibTrans" cxnId="{56615334-6B3A-4792-8650-C367C5C2D12E}">
      <dgm:prSet/>
      <dgm:spPr/>
      <dgm:t>
        <a:bodyPr/>
        <a:lstStyle/>
        <a:p>
          <a:endParaRPr lang="en-US"/>
        </a:p>
      </dgm:t>
    </dgm:pt>
    <dgm:pt modelId="{58A1249D-A6AD-4FDD-B89D-56A032997F1C}">
      <dgm:prSet phldrT="[Text]"/>
      <dgm:spPr>
        <a:solidFill>
          <a:schemeClr val="accent4">
            <a:lumMod val="40000"/>
            <a:lumOff val="60000"/>
          </a:schemeClr>
        </a:solidFill>
      </dgm:spPr>
      <dgm:t>
        <a:bodyPr/>
        <a:lstStyle/>
        <a:p>
          <a:r>
            <a:rPr lang="en-US" dirty="0"/>
            <a:t>Identify amount of generation added and retired by </a:t>
          </a:r>
          <a:r>
            <a:rPr lang="en-US" dirty="0" smtClean="0"/>
            <a:t>technology </a:t>
          </a:r>
          <a:r>
            <a:rPr lang="en-US" dirty="0"/>
            <a:t>based on scenario </a:t>
          </a:r>
          <a:r>
            <a:rPr lang="en-US" dirty="0" smtClean="0"/>
            <a:t>description</a:t>
          </a:r>
          <a:endParaRPr lang="en-US" dirty="0"/>
        </a:p>
      </dgm:t>
    </dgm:pt>
    <dgm:pt modelId="{5A06345F-394E-4CC5-AF3B-CFA484A9217C}" type="parTrans" cxnId="{B47DA0A0-D93A-4374-A898-03C19C9EFEF5}">
      <dgm:prSet/>
      <dgm:spPr/>
      <dgm:t>
        <a:bodyPr/>
        <a:lstStyle/>
        <a:p>
          <a:endParaRPr lang="en-US"/>
        </a:p>
      </dgm:t>
    </dgm:pt>
    <dgm:pt modelId="{62B735AC-6268-449E-A422-365241EC348A}" type="sibTrans" cxnId="{B47DA0A0-D93A-4374-A898-03C19C9EFEF5}">
      <dgm:prSet/>
      <dgm:spPr/>
      <dgm:t>
        <a:bodyPr/>
        <a:lstStyle/>
        <a:p>
          <a:endParaRPr lang="en-US"/>
        </a:p>
      </dgm:t>
    </dgm:pt>
    <dgm:pt modelId="{8C68D49C-CAB0-490D-888F-08B9E4CD12DC}">
      <dgm:prSet phldrT="[Text]"/>
      <dgm:spPr>
        <a:solidFill>
          <a:schemeClr val="tx2">
            <a:lumMod val="10000"/>
            <a:lumOff val="90000"/>
          </a:schemeClr>
        </a:solidFill>
      </dgm:spPr>
      <dgm:t>
        <a:bodyPr/>
        <a:lstStyle/>
        <a:p>
          <a:r>
            <a:rPr lang="en-US" dirty="0"/>
            <a:t>Expert presentations with focus on key drivers for current </a:t>
          </a:r>
          <a:r>
            <a:rPr lang="en-US" dirty="0" smtClean="0"/>
            <a:t>LTSA</a:t>
          </a:r>
          <a:endParaRPr lang="en-US" dirty="0"/>
        </a:p>
      </dgm:t>
    </dgm:pt>
    <dgm:pt modelId="{0F22704B-91A8-4C25-ABD0-11B8F8AD8900}" type="parTrans" cxnId="{B89D3C22-2B0B-41F6-B3B4-42C0B4CD9EB6}">
      <dgm:prSet/>
      <dgm:spPr/>
      <dgm:t>
        <a:bodyPr/>
        <a:lstStyle/>
        <a:p>
          <a:endParaRPr lang="en-US"/>
        </a:p>
      </dgm:t>
    </dgm:pt>
    <dgm:pt modelId="{079680CC-78C2-495F-B3C0-7AA2BB80BEC9}" type="sibTrans" cxnId="{B89D3C22-2B0B-41F6-B3B4-42C0B4CD9EB6}">
      <dgm:prSet/>
      <dgm:spPr/>
      <dgm:t>
        <a:bodyPr/>
        <a:lstStyle/>
        <a:p>
          <a:endParaRPr lang="en-US"/>
        </a:p>
      </dgm:t>
    </dgm:pt>
    <dgm:pt modelId="{9D51B46F-860C-45C5-8416-0B535F048F6E}">
      <dgm:prSet phldrT="[Text]"/>
      <dgm:spPr>
        <a:solidFill>
          <a:schemeClr val="tx2">
            <a:lumMod val="10000"/>
            <a:lumOff val="90000"/>
          </a:schemeClr>
        </a:solidFill>
      </dgm:spPr>
      <dgm:t>
        <a:bodyPr/>
        <a:lstStyle/>
        <a:p>
          <a:r>
            <a:rPr lang="en-US" dirty="0"/>
            <a:t>Finalize scenario descriptions and assumptions for current LTSA</a:t>
          </a:r>
        </a:p>
      </dgm:t>
    </dgm:pt>
    <dgm:pt modelId="{CCDC529B-8FE1-472E-B3D1-0518970F4FA6}" type="parTrans" cxnId="{71F2D4DA-1A92-4118-BA81-6FE0B23D2182}">
      <dgm:prSet/>
      <dgm:spPr/>
      <dgm:t>
        <a:bodyPr/>
        <a:lstStyle/>
        <a:p>
          <a:endParaRPr lang="en-US"/>
        </a:p>
      </dgm:t>
    </dgm:pt>
    <dgm:pt modelId="{E5E43034-8174-4215-B97C-AD580E510903}" type="sibTrans" cxnId="{71F2D4DA-1A92-4118-BA81-6FE0B23D2182}">
      <dgm:prSet/>
      <dgm:spPr/>
      <dgm:t>
        <a:bodyPr/>
        <a:lstStyle/>
        <a:p>
          <a:endParaRPr lang="en-US"/>
        </a:p>
      </dgm:t>
    </dgm:pt>
    <dgm:pt modelId="{7CB9A110-D761-45BE-BA78-B9F0AFB7A123}">
      <dgm:prSet phldrT="[Text]"/>
      <dgm:spPr>
        <a:solidFill>
          <a:schemeClr val="accent4">
            <a:lumMod val="40000"/>
            <a:lumOff val="60000"/>
          </a:schemeClr>
        </a:solidFill>
      </dgm:spPr>
      <dgm:t>
        <a:bodyPr/>
        <a:lstStyle/>
        <a:p>
          <a:r>
            <a:rPr lang="en-US" dirty="0"/>
            <a:t>Develop 90</a:t>
          </a:r>
          <a:r>
            <a:rPr lang="en-US" baseline="30000" dirty="0"/>
            <a:t>th</a:t>
          </a:r>
          <a:r>
            <a:rPr lang="en-US" dirty="0"/>
            <a:t> percentile summer peak forecast for each scenario</a:t>
          </a:r>
        </a:p>
      </dgm:t>
    </dgm:pt>
    <dgm:pt modelId="{4FFE8F86-7C99-4A29-BB93-A889AC77BA00}" type="parTrans" cxnId="{E1F6FEB6-3459-429B-BAC1-242A048DC715}">
      <dgm:prSet/>
      <dgm:spPr/>
      <dgm:t>
        <a:bodyPr/>
        <a:lstStyle/>
        <a:p>
          <a:endParaRPr lang="en-US"/>
        </a:p>
      </dgm:t>
    </dgm:pt>
    <dgm:pt modelId="{B0CD8643-19E6-4F62-835A-C2F4FBADEE8B}" type="sibTrans" cxnId="{E1F6FEB6-3459-429B-BAC1-242A048DC715}">
      <dgm:prSet/>
      <dgm:spPr/>
      <dgm:t>
        <a:bodyPr/>
        <a:lstStyle/>
        <a:p>
          <a:endParaRPr lang="en-US"/>
        </a:p>
      </dgm:t>
    </dgm:pt>
    <dgm:pt modelId="{DE9E37EF-ABC6-4C03-AF65-5882D540CF11}">
      <dgm:prSet phldrT="[Text]"/>
      <dgm:spPr>
        <a:solidFill>
          <a:schemeClr val="accent4">
            <a:lumMod val="40000"/>
            <a:lumOff val="60000"/>
          </a:schemeClr>
        </a:solidFill>
      </dgm:spPr>
      <dgm:t>
        <a:bodyPr/>
        <a:lstStyle/>
        <a:p>
          <a:r>
            <a:rPr lang="en-US" dirty="0"/>
            <a:t>Identify potential sites for new generation</a:t>
          </a:r>
        </a:p>
      </dgm:t>
    </dgm:pt>
    <dgm:pt modelId="{D2BDF971-CF75-4F8A-9D38-7610FF6F0C88}" type="parTrans" cxnId="{64410146-073B-4F2A-964D-937C45FA6390}">
      <dgm:prSet/>
      <dgm:spPr/>
      <dgm:t>
        <a:bodyPr/>
        <a:lstStyle/>
        <a:p>
          <a:endParaRPr lang="en-US"/>
        </a:p>
      </dgm:t>
    </dgm:pt>
    <dgm:pt modelId="{DC2D411F-35EF-45AA-8C02-6C9288E29073}" type="sibTrans" cxnId="{64410146-073B-4F2A-964D-937C45FA6390}">
      <dgm:prSet/>
      <dgm:spPr/>
      <dgm:t>
        <a:bodyPr/>
        <a:lstStyle/>
        <a:p>
          <a:endParaRPr lang="en-US"/>
        </a:p>
      </dgm:t>
    </dgm:pt>
    <dgm:pt modelId="{01AF4DA5-07F8-4D44-9429-3FF7A25DAC6F}">
      <dgm:prSet phldrT="[Text]"/>
      <dgm:spPr/>
      <dgm:t>
        <a:bodyPr/>
        <a:lstStyle/>
        <a:p>
          <a:r>
            <a:rPr lang="en-US" dirty="0"/>
            <a:t>Transmission Analysis</a:t>
          </a:r>
        </a:p>
      </dgm:t>
    </dgm:pt>
    <dgm:pt modelId="{57EE6457-8D5B-4F1C-8F68-B4FB8F81F38E}" type="parTrans" cxnId="{E1D1B3F9-3136-45C5-A507-3354D57C89D0}">
      <dgm:prSet/>
      <dgm:spPr/>
      <dgm:t>
        <a:bodyPr/>
        <a:lstStyle/>
        <a:p>
          <a:endParaRPr lang="en-US"/>
        </a:p>
      </dgm:t>
    </dgm:pt>
    <dgm:pt modelId="{BB106840-A141-4F19-BA40-E566257B4BC3}" type="sibTrans" cxnId="{E1D1B3F9-3136-45C5-A507-3354D57C89D0}">
      <dgm:prSet/>
      <dgm:spPr/>
      <dgm:t>
        <a:bodyPr/>
        <a:lstStyle/>
        <a:p>
          <a:endParaRPr lang="en-US"/>
        </a:p>
      </dgm:t>
    </dgm:pt>
    <dgm:pt modelId="{E1BF23E9-4CBA-4049-AB40-774174A5DB2C}">
      <dgm:prSet phldrT="[Text]"/>
      <dgm:spPr>
        <a:solidFill>
          <a:schemeClr val="accent4">
            <a:lumMod val="40000"/>
            <a:lumOff val="60000"/>
          </a:schemeClr>
        </a:solidFill>
      </dgm:spPr>
      <dgm:t>
        <a:bodyPr/>
        <a:lstStyle/>
        <a:p>
          <a:r>
            <a:rPr lang="en-US" dirty="0"/>
            <a:t>Build start cases based on the LTSA Scope and scenario </a:t>
          </a:r>
          <a:r>
            <a:rPr lang="en-US" dirty="0" smtClean="0"/>
            <a:t>descriptions</a:t>
          </a:r>
          <a:endParaRPr lang="en-US" dirty="0"/>
        </a:p>
      </dgm:t>
    </dgm:pt>
    <dgm:pt modelId="{F53D21E3-A29F-4432-B1D4-E162E2E2E920}" type="parTrans" cxnId="{B82660EE-332A-4A6B-B684-6D39EE023769}">
      <dgm:prSet/>
      <dgm:spPr/>
      <dgm:t>
        <a:bodyPr/>
        <a:lstStyle/>
        <a:p>
          <a:endParaRPr lang="en-US"/>
        </a:p>
      </dgm:t>
    </dgm:pt>
    <dgm:pt modelId="{2E793DF5-4257-4FC5-82B3-FE8E769DFA2D}" type="sibTrans" cxnId="{B82660EE-332A-4A6B-B684-6D39EE023769}">
      <dgm:prSet/>
      <dgm:spPr/>
      <dgm:t>
        <a:bodyPr/>
        <a:lstStyle/>
        <a:p>
          <a:endParaRPr lang="en-US"/>
        </a:p>
      </dgm:t>
    </dgm:pt>
    <dgm:pt modelId="{C761FCBA-C18B-4A5C-994C-3A326A6F228B}">
      <dgm:prSet phldrT="[Text]"/>
      <dgm:spPr>
        <a:solidFill>
          <a:schemeClr val="accent4">
            <a:lumMod val="40000"/>
            <a:lumOff val="60000"/>
          </a:schemeClr>
        </a:solidFill>
      </dgm:spPr>
      <dgm:t>
        <a:bodyPr/>
        <a:lstStyle/>
        <a:p>
          <a:r>
            <a:rPr lang="en-US" dirty="0"/>
            <a:t>Perform reliability analysis</a:t>
          </a:r>
        </a:p>
      </dgm:t>
    </dgm:pt>
    <dgm:pt modelId="{1322606E-1D42-4901-8723-62FB26B61CB9}" type="parTrans" cxnId="{B9FF71F3-F3B5-4178-BCC6-BE523B445E07}">
      <dgm:prSet/>
      <dgm:spPr/>
      <dgm:t>
        <a:bodyPr/>
        <a:lstStyle/>
        <a:p>
          <a:endParaRPr lang="en-US"/>
        </a:p>
      </dgm:t>
    </dgm:pt>
    <dgm:pt modelId="{259EF497-45C6-41E0-B597-D3A377EB7E09}" type="sibTrans" cxnId="{B9FF71F3-F3B5-4178-BCC6-BE523B445E07}">
      <dgm:prSet/>
      <dgm:spPr/>
      <dgm:t>
        <a:bodyPr/>
        <a:lstStyle/>
        <a:p>
          <a:endParaRPr lang="en-US"/>
        </a:p>
      </dgm:t>
    </dgm:pt>
    <dgm:pt modelId="{0C21D60C-7E99-44F2-A3E6-0ECD7AF4F7F2}">
      <dgm:prSet phldrT="[Text]"/>
      <dgm:spPr>
        <a:solidFill>
          <a:schemeClr val="accent4">
            <a:lumMod val="40000"/>
            <a:lumOff val="60000"/>
          </a:schemeClr>
        </a:solidFill>
      </dgm:spPr>
      <dgm:t>
        <a:bodyPr/>
        <a:lstStyle/>
        <a:p>
          <a:r>
            <a:rPr lang="en-US" dirty="0"/>
            <a:t>Perform economic analysis</a:t>
          </a:r>
        </a:p>
      </dgm:t>
    </dgm:pt>
    <dgm:pt modelId="{0342601A-0B9B-4908-9BB2-541F47D0D234}" type="parTrans" cxnId="{A2EEA989-DE9F-4E09-979E-BB56D857B874}">
      <dgm:prSet/>
      <dgm:spPr/>
      <dgm:t>
        <a:bodyPr/>
        <a:lstStyle/>
        <a:p>
          <a:endParaRPr lang="en-US"/>
        </a:p>
      </dgm:t>
    </dgm:pt>
    <dgm:pt modelId="{CF08FEC4-CB4E-4A2E-B352-C5DF8825BD49}" type="sibTrans" cxnId="{A2EEA989-DE9F-4E09-979E-BB56D857B874}">
      <dgm:prSet/>
      <dgm:spPr/>
      <dgm:t>
        <a:bodyPr/>
        <a:lstStyle/>
        <a:p>
          <a:endParaRPr lang="en-US"/>
        </a:p>
      </dgm:t>
    </dgm:pt>
    <dgm:pt modelId="{57DF1B36-715D-4ED9-8E06-B6599A8DD6C5}">
      <dgm:prSet phldrT="[Text]"/>
      <dgm:spPr>
        <a:solidFill>
          <a:schemeClr val="accent4">
            <a:lumMod val="40000"/>
            <a:lumOff val="60000"/>
          </a:schemeClr>
        </a:solidFill>
      </dgm:spPr>
      <dgm:t>
        <a:bodyPr/>
        <a:lstStyle/>
        <a:p>
          <a:r>
            <a:rPr lang="en-US" dirty="0"/>
            <a:t>Identify transmission projects to address economic and reliability needs</a:t>
          </a:r>
        </a:p>
      </dgm:t>
    </dgm:pt>
    <dgm:pt modelId="{F1AF9AD4-71ED-466E-B6A1-06C306AB1CED}" type="parTrans" cxnId="{8E55D33F-406E-40ED-A739-DF9D85C8A95D}">
      <dgm:prSet/>
      <dgm:spPr/>
      <dgm:t>
        <a:bodyPr/>
        <a:lstStyle/>
        <a:p>
          <a:endParaRPr lang="en-US"/>
        </a:p>
      </dgm:t>
    </dgm:pt>
    <dgm:pt modelId="{CC36FA5D-4922-41DA-88CF-3EE3BB430473}" type="sibTrans" cxnId="{8E55D33F-406E-40ED-A739-DF9D85C8A95D}">
      <dgm:prSet/>
      <dgm:spPr/>
      <dgm:t>
        <a:bodyPr/>
        <a:lstStyle/>
        <a:p>
          <a:endParaRPr lang="en-US"/>
        </a:p>
      </dgm:t>
    </dgm:pt>
    <dgm:pt modelId="{D415BB4A-2C90-4BF2-A612-A54762CCF335}" type="pres">
      <dgm:prSet presAssocID="{7BE90E2F-B648-4BC8-8A32-BEB026AE1BBE}" presName="Name0" presStyleCnt="0">
        <dgm:presLayoutVars>
          <dgm:chMax val="5"/>
          <dgm:chPref val="5"/>
          <dgm:dir/>
          <dgm:animLvl val="lvl"/>
        </dgm:presLayoutVars>
      </dgm:prSet>
      <dgm:spPr/>
      <dgm:t>
        <a:bodyPr/>
        <a:lstStyle/>
        <a:p>
          <a:endParaRPr lang="en-US"/>
        </a:p>
      </dgm:t>
    </dgm:pt>
    <dgm:pt modelId="{4199DBC3-96FA-4C61-BA9D-4C83C8552E10}" type="pres">
      <dgm:prSet presAssocID="{2EAFA32C-81FB-4EE2-931C-8E0FECDAE863}" presName="parentText1" presStyleLbl="node1" presStyleIdx="0" presStyleCnt="4">
        <dgm:presLayoutVars>
          <dgm:chMax/>
          <dgm:chPref val="3"/>
          <dgm:bulletEnabled val="1"/>
        </dgm:presLayoutVars>
      </dgm:prSet>
      <dgm:spPr/>
      <dgm:t>
        <a:bodyPr/>
        <a:lstStyle/>
        <a:p>
          <a:endParaRPr lang="en-US"/>
        </a:p>
      </dgm:t>
    </dgm:pt>
    <dgm:pt modelId="{30268CF2-A2D6-4B74-B670-14A0BC53FAD1}" type="pres">
      <dgm:prSet presAssocID="{2EAFA32C-81FB-4EE2-931C-8E0FECDAE863}" presName="childText1" presStyleLbl="solidAlignAcc1" presStyleIdx="0" presStyleCnt="4">
        <dgm:presLayoutVars>
          <dgm:chMax val="0"/>
          <dgm:chPref val="0"/>
          <dgm:bulletEnabled val="1"/>
        </dgm:presLayoutVars>
      </dgm:prSet>
      <dgm:spPr/>
      <dgm:t>
        <a:bodyPr/>
        <a:lstStyle/>
        <a:p>
          <a:endParaRPr lang="en-US"/>
        </a:p>
      </dgm:t>
    </dgm:pt>
    <dgm:pt modelId="{031DBB43-2AA4-4465-A4B6-A3E91B0FD726}" type="pres">
      <dgm:prSet presAssocID="{11A91971-CDCE-48DD-BC23-9F64747034A7}" presName="parentText2" presStyleLbl="node1" presStyleIdx="1" presStyleCnt="4">
        <dgm:presLayoutVars>
          <dgm:chMax/>
          <dgm:chPref val="3"/>
          <dgm:bulletEnabled val="1"/>
        </dgm:presLayoutVars>
      </dgm:prSet>
      <dgm:spPr/>
      <dgm:t>
        <a:bodyPr/>
        <a:lstStyle/>
        <a:p>
          <a:endParaRPr lang="en-US"/>
        </a:p>
      </dgm:t>
    </dgm:pt>
    <dgm:pt modelId="{DDADEB77-E452-48E3-AFAB-8ADEBB4EA96B}" type="pres">
      <dgm:prSet presAssocID="{11A91971-CDCE-48DD-BC23-9F64747034A7}" presName="childText2" presStyleLbl="solidAlignAcc1" presStyleIdx="1" presStyleCnt="4">
        <dgm:presLayoutVars>
          <dgm:chMax val="0"/>
          <dgm:chPref val="0"/>
          <dgm:bulletEnabled val="1"/>
        </dgm:presLayoutVars>
      </dgm:prSet>
      <dgm:spPr/>
      <dgm:t>
        <a:bodyPr/>
        <a:lstStyle/>
        <a:p>
          <a:endParaRPr lang="en-US"/>
        </a:p>
      </dgm:t>
    </dgm:pt>
    <dgm:pt modelId="{CAC297A4-3B52-4B56-8448-8B303EDF81B0}" type="pres">
      <dgm:prSet presAssocID="{B44B6AF8-C620-42F8-95CD-480DC9DE6033}" presName="parentText3" presStyleLbl="node1" presStyleIdx="2" presStyleCnt="4">
        <dgm:presLayoutVars>
          <dgm:chMax/>
          <dgm:chPref val="3"/>
          <dgm:bulletEnabled val="1"/>
        </dgm:presLayoutVars>
      </dgm:prSet>
      <dgm:spPr/>
      <dgm:t>
        <a:bodyPr/>
        <a:lstStyle/>
        <a:p>
          <a:endParaRPr lang="en-US"/>
        </a:p>
      </dgm:t>
    </dgm:pt>
    <dgm:pt modelId="{B7E7F8AC-F3DA-41F9-8463-53532C0F5E35}" type="pres">
      <dgm:prSet presAssocID="{B44B6AF8-C620-42F8-95CD-480DC9DE6033}" presName="childText3" presStyleLbl="solidAlignAcc1" presStyleIdx="2" presStyleCnt="4">
        <dgm:presLayoutVars>
          <dgm:chMax val="0"/>
          <dgm:chPref val="0"/>
          <dgm:bulletEnabled val="1"/>
        </dgm:presLayoutVars>
      </dgm:prSet>
      <dgm:spPr/>
      <dgm:t>
        <a:bodyPr/>
        <a:lstStyle/>
        <a:p>
          <a:endParaRPr lang="en-US"/>
        </a:p>
      </dgm:t>
    </dgm:pt>
    <dgm:pt modelId="{9B748FE6-711E-4306-83CD-331AAB68CA40}" type="pres">
      <dgm:prSet presAssocID="{01AF4DA5-07F8-4D44-9429-3FF7A25DAC6F}" presName="parentText4" presStyleLbl="node1" presStyleIdx="3" presStyleCnt="4">
        <dgm:presLayoutVars>
          <dgm:chMax/>
          <dgm:chPref val="3"/>
          <dgm:bulletEnabled val="1"/>
        </dgm:presLayoutVars>
      </dgm:prSet>
      <dgm:spPr/>
      <dgm:t>
        <a:bodyPr/>
        <a:lstStyle/>
        <a:p>
          <a:endParaRPr lang="en-US"/>
        </a:p>
      </dgm:t>
    </dgm:pt>
    <dgm:pt modelId="{3574E918-264F-436D-8B38-1623CEE2E82E}" type="pres">
      <dgm:prSet presAssocID="{01AF4DA5-07F8-4D44-9429-3FF7A25DAC6F}" presName="childText4" presStyleLbl="solidAlignAcc1" presStyleIdx="3" presStyleCnt="4">
        <dgm:presLayoutVars>
          <dgm:chMax val="0"/>
          <dgm:chPref val="0"/>
          <dgm:bulletEnabled val="1"/>
        </dgm:presLayoutVars>
      </dgm:prSet>
      <dgm:spPr/>
      <dgm:t>
        <a:bodyPr/>
        <a:lstStyle/>
        <a:p>
          <a:endParaRPr lang="en-US"/>
        </a:p>
      </dgm:t>
    </dgm:pt>
  </dgm:ptLst>
  <dgm:cxnLst>
    <dgm:cxn modelId="{6F537235-54AE-4A67-B715-83D103F0BB4D}" srcId="{11A91971-CDCE-48DD-BC23-9F64747034A7}" destId="{8DDBDB50-C63F-45C3-A2E8-6DB0F9B6140D}" srcOrd="0" destOrd="0" parTransId="{5FB75601-ACD9-4BFC-9AE5-12A75826230E}" sibTransId="{9B647068-F64E-4EF4-B909-1241895627E4}"/>
    <dgm:cxn modelId="{9CEC621B-C39A-470D-9560-C8CB3D699969}" type="presOf" srcId="{C761FCBA-C18B-4A5C-994C-3A326A6F228B}" destId="{3574E918-264F-436D-8B38-1623CEE2E82E}" srcOrd="0" destOrd="1" presId="urn:microsoft.com/office/officeart/2009/3/layout/IncreasingArrowsProcess"/>
    <dgm:cxn modelId="{64410146-073B-4F2A-964D-937C45FA6390}" srcId="{B44B6AF8-C620-42F8-95CD-480DC9DE6033}" destId="{DE9E37EF-ABC6-4C03-AF65-5882D540CF11}" srcOrd="1" destOrd="0" parTransId="{D2BDF971-CF75-4F8A-9D38-7610FF6F0C88}" sibTransId="{DC2D411F-35EF-45AA-8C02-6C9288E29073}"/>
    <dgm:cxn modelId="{E1D1B3F9-3136-45C5-A507-3354D57C89D0}" srcId="{7BE90E2F-B648-4BC8-8A32-BEB026AE1BBE}" destId="{01AF4DA5-07F8-4D44-9429-3FF7A25DAC6F}" srcOrd="3" destOrd="0" parTransId="{57EE6457-8D5B-4F1C-8F68-B4FB8F81F38E}" sibTransId="{BB106840-A141-4F19-BA40-E566257B4BC3}"/>
    <dgm:cxn modelId="{2D16DDCB-68BC-4BC1-A1B3-40CBBAEAB379}" type="presOf" srcId="{9D51B46F-860C-45C5-8416-0B535F048F6E}" destId="{30268CF2-A2D6-4B74-B670-14A0BC53FAD1}" srcOrd="0" destOrd="2" presId="urn:microsoft.com/office/officeart/2009/3/layout/IncreasingArrowsProcess"/>
    <dgm:cxn modelId="{8E55D33F-406E-40ED-A739-DF9D85C8A95D}" srcId="{01AF4DA5-07F8-4D44-9429-3FF7A25DAC6F}" destId="{57DF1B36-715D-4ED9-8E06-B6599A8DD6C5}" srcOrd="3" destOrd="0" parTransId="{F1AF9AD4-71ED-466E-B6A1-06C306AB1CED}" sibTransId="{CC36FA5D-4922-41DA-88CF-3EE3BB430473}"/>
    <dgm:cxn modelId="{B4F2F165-9EAD-458B-8430-F299CE82DB2D}" type="presOf" srcId="{58A1249D-A6AD-4FDD-B89D-56A032997F1C}" destId="{B7E7F8AC-F3DA-41F9-8463-53532C0F5E35}" srcOrd="0" destOrd="0" presId="urn:microsoft.com/office/officeart/2009/3/layout/IncreasingArrowsProcess"/>
    <dgm:cxn modelId="{FAC0534A-8B69-41D0-8790-D7540E811E92}" type="presOf" srcId="{01AF4DA5-07F8-4D44-9429-3FF7A25DAC6F}" destId="{9B748FE6-711E-4306-83CD-331AAB68CA40}" srcOrd="0" destOrd="0" presId="urn:microsoft.com/office/officeart/2009/3/layout/IncreasingArrowsProcess"/>
    <dgm:cxn modelId="{CCE4F20B-C540-4510-99A5-9B440E13A3ED}" type="presOf" srcId="{0C21D60C-7E99-44F2-A3E6-0ECD7AF4F7F2}" destId="{3574E918-264F-436D-8B38-1623CEE2E82E}" srcOrd="0" destOrd="2" presId="urn:microsoft.com/office/officeart/2009/3/layout/IncreasingArrowsProcess"/>
    <dgm:cxn modelId="{E4E58396-EB5E-4DCF-954B-B316E42D37B1}" type="presOf" srcId="{B44B6AF8-C620-42F8-95CD-480DC9DE6033}" destId="{CAC297A4-3B52-4B56-8448-8B303EDF81B0}" srcOrd="0" destOrd="0" presId="urn:microsoft.com/office/officeart/2009/3/layout/IncreasingArrowsProcess"/>
    <dgm:cxn modelId="{E8FB4003-F152-457B-941C-71F325B4C20F}" type="presOf" srcId="{57DF1B36-715D-4ED9-8E06-B6599A8DD6C5}" destId="{3574E918-264F-436D-8B38-1623CEE2E82E}" srcOrd="0" destOrd="3" presId="urn:microsoft.com/office/officeart/2009/3/layout/IncreasingArrowsProcess"/>
    <dgm:cxn modelId="{A2EEA989-DE9F-4E09-979E-BB56D857B874}" srcId="{01AF4DA5-07F8-4D44-9429-3FF7A25DAC6F}" destId="{0C21D60C-7E99-44F2-A3E6-0ECD7AF4F7F2}" srcOrd="2" destOrd="0" parTransId="{0342601A-0B9B-4908-9BB2-541F47D0D234}" sibTransId="{CF08FEC4-CB4E-4A2E-B352-C5DF8825BD49}"/>
    <dgm:cxn modelId="{B89D3C22-2B0B-41F6-B3B4-42C0B4CD9EB6}" srcId="{2EAFA32C-81FB-4EE2-931C-8E0FECDAE863}" destId="{8C68D49C-CAB0-490D-888F-08B9E4CD12DC}" srcOrd="1" destOrd="0" parTransId="{0F22704B-91A8-4C25-ABD0-11B8F8AD8900}" sibTransId="{079680CC-78C2-495F-B3C0-7AA2BB80BEC9}"/>
    <dgm:cxn modelId="{56615334-6B3A-4792-8650-C367C5C2D12E}" srcId="{7BE90E2F-B648-4BC8-8A32-BEB026AE1BBE}" destId="{B44B6AF8-C620-42F8-95CD-480DC9DE6033}" srcOrd="2" destOrd="0" parTransId="{A8C5F70E-6D2E-4E42-A003-CEFED07A794F}" sibTransId="{657B44E5-EA5C-4B59-82C3-585DEBAAB339}"/>
    <dgm:cxn modelId="{B82660EE-332A-4A6B-B684-6D39EE023769}" srcId="{01AF4DA5-07F8-4D44-9429-3FF7A25DAC6F}" destId="{E1BF23E9-4CBA-4049-AB40-774174A5DB2C}" srcOrd="0" destOrd="0" parTransId="{F53D21E3-A29F-4432-B1D4-E162E2E2E920}" sibTransId="{2E793DF5-4257-4FC5-82B3-FE8E769DFA2D}"/>
    <dgm:cxn modelId="{B47DA0A0-D93A-4374-A898-03C19C9EFEF5}" srcId="{B44B6AF8-C620-42F8-95CD-480DC9DE6033}" destId="{58A1249D-A6AD-4FDD-B89D-56A032997F1C}" srcOrd="0" destOrd="0" parTransId="{5A06345F-394E-4CC5-AF3B-CFA484A9217C}" sibTransId="{62B735AC-6268-449E-A422-365241EC348A}"/>
    <dgm:cxn modelId="{998E5EAE-95BD-4BA8-92F8-27C18D6392FE}" type="presOf" srcId="{8DDBDB50-C63F-45C3-A2E8-6DB0F9B6140D}" destId="{DDADEB77-E452-48E3-AFAB-8ADEBB4EA96B}" srcOrd="0" destOrd="0" presId="urn:microsoft.com/office/officeart/2009/3/layout/IncreasingArrowsProcess"/>
    <dgm:cxn modelId="{E1F6FEB6-3459-429B-BAC1-242A048DC715}" srcId="{11A91971-CDCE-48DD-BC23-9F64747034A7}" destId="{7CB9A110-D761-45BE-BA78-B9F0AFB7A123}" srcOrd="1" destOrd="0" parTransId="{4FFE8F86-7C99-4A29-BB93-A889AC77BA00}" sibTransId="{B0CD8643-19E6-4F62-835A-C2F4FBADEE8B}"/>
    <dgm:cxn modelId="{CFC52D4B-3A32-4277-9FF6-DC3B94ED2B3C}" srcId="{2EAFA32C-81FB-4EE2-931C-8E0FECDAE863}" destId="{E5DD6B57-05F7-4104-8BB4-77A480FA6888}" srcOrd="0" destOrd="0" parTransId="{F2FA63C2-F998-4129-B73F-5EC16F2CC932}" sibTransId="{B1BDECFE-9298-44E8-886C-9D092D18DCCC}"/>
    <dgm:cxn modelId="{8BFA35C7-A618-41FD-8782-9B9A2BDAE102}" type="presOf" srcId="{DE9E37EF-ABC6-4C03-AF65-5882D540CF11}" destId="{B7E7F8AC-F3DA-41F9-8463-53532C0F5E35}" srcOrd="0" destOrd="1" presId="urn:microsoft.com/office/officeart/2009/3/layout/IncreasingArrowsProcess"/>
    <dgm:cxn modelId="{0645DD1A-EECF-40BF-8CA0-6A6FDADF0CB9}" type="presOf" srcId="{2EAFA32C-81FB-4EE2-931C-8E0FECDAE863}" destId="{4199DBC3-96FA-4C61-BA9D-4C83C8552E10}" srcOrd="0" destOrd="0" presId="urn:microsoft.com/office/officeart/2009/3/layout/IncreasingArrowsProcess"/>
    <dgm:cxn modelId="{B9FF71F3-F3B5-4178-BCC6-BE523B445E07}" srcId="{01AF4DA5-07F8-4D44-9429-3FF7A25DAC6F}" destId="{C761FCBA-C18B-4A5C-994C-3A326A6F228B}" srcOrd="1" destOrd="0" parTransId="{1322606E-1D42-4901-8723-62FB26B61CB9}" sibTransId="{259EF497-45C6-41E0-B597-D3A377EB7E09}"/>
    <dgm:cxn modelId="{71F2D4DA-1A92-4118-BA81-6FE0B23D2182}" srcId="{2EAFA32C-81FB-4EE2-931C-8E0FECDAE863}" destId="{9D51B46F-860C-45C5-8416-0B535F048F6E}" srcOrd="2" destOrd="0" parTransId="{CCDC529B-8FE1-472E-B3D1-0518970F4FA6}" sibTransId="{E5E43034-8174-4215-B97C-AD580E510903}"/>
    <dgm:cxn modelId="{9A16C18D-6DD8-424B-BC7A-869676D63E8E}" srcId="{7BE90E2F-B648-4BC8-8A32-BEB026AE1BBE}" destId="{2EAFA32C-81FB-4EE2-931C-8E0FECDAE863}" srcOrd="0" destOrd="0" parTransId="{21C9D1F7-5BAA-4BA8-A074-33309CB1086E}" sibTransId="{343AC52F-ADB6-4439-9896-CCA077F5F19C}"/>
    <dgm:cxn modelId="{7F3C03D3-1C27-403A-A1C9-C6E0ECC9F9E1}" type="presOf" srcId="{E1BF23E9-4CBA-4049-AB40-774174A5DB2C}" destId="{3574E918-264F-436D-8B38-1623CEE2E82E}" srcOrd="0" destOrd="0" presId="urn:microsoft.com/office/officeart/2009/3/layout/IncreasingArrowsProcess"/>
    <dgm:cxn modelId="{060F6837-E6C1-4D61-9B79-7498237B9A2D}" type="presOf" srcId="{8C68D49C-CAB0-490D-888F-08B9E4CD12DC}" destId="{30268CF2-A2D6-4B74-B670-14A0BC53FAD1}" srcOrd="0" destOrd="1" presId="urn:microsoft.com/office/officeart/2009/3/layout/IncreasingArrowsProcess"/>
    <dgm:cxn modelId="{09CCC0E7-F801-4DA9-9CB9-44B200540446}" srcId="{7BE90E2F-B648-4BC8-8A32-BEB026AE1BBE}" destId="{11A91971-CDCE-48DD-BC23-9F64747034A7}" srcOrd="1" destOrd="0" parTransId="{1606B154-1D99-4871-B51D-412D32442CCF}" sibTransId="{8D38C8BF-0002-4D5B-8D55-739C80A74DB7}"/>
    <dgm:cxn modelId="{980076EF-20E5-4054-959F-AFF245E37836}" type="presOf" srcId="{7CB9A110-D761-45BE-BA78-B9F0AFB7A123}" destId="{DDADEB77-E452-48E3-AFAB-8ADEBB4EA96B}" srcOrd="0" destOrd="1" presId="urn:microsoft.com/office/officeart/2009/3/layout/IncreasingArrowsProcess"/>
    <dgm:cxn modelId="{8F01AF95-01D9-4669-BC51-F461055CB8B5}" type="presOf" srcId="{E5DD6B57-05F7-4104-8BB4-77A480FA6888}" destId="{30268CF2-A2D6-4B74-B670-14A0BC53FAD1}" srcOrd="0" destOrd="0" presId="urn:microsoft.com/office/officeart/2009/3/layout/IncreasingArrowsProcess"/>
    <dgm:cxn modelId="{A6643A88-20C5-4649-B5CA-88569604AD81}" type="presOf" srcId="{7BE90E2F-B648-4BC8-8A32-BEB026AE1BBE}" destId="{D415BB4A-2C90-4BF2-A612-A54762CCF335}" srcOrd="0" destOrd="0" presId="urn:microsoft.com/office/officeart/2009/3/layout/IncreasingArrowsProcess"/>
    <dgm:cxn modelId="{5D84603F-5D74-4792-B943-E431FF4E2DAA}" type="presOf" srcId="{11A91971-CDCE-48DD-BC23-9F64747034A7}" destId="{031DBB43-2AA4-4465-A4B6-A3E91B0FD726}" srcOrd="0" destOrd="0" presId="urn:microsoft.com/office/officeart/2009/3/layout/IncreasingArrowsProcess"/>
    <dgm:cxn modelId="{D0EDF8A7-5BF9-4C47-A718-B2055FD49BAE}" type="presParOf" srcId="{D415BB4A-2C90-4BF2-A612-A54762CCF335}" destId="{4199DBC3-96FA-4C61-BA9D-4C83C8552E10}" srcOrd="0" destOrd="0" presId="urn:microsoft.com/office/officeart/2009/3/layout/IncreasingArrowsProcess"/>
    <dgm:cxn modelId="{9F1FA935-1A78-4D98-848E-D529E044D8EE}" type="presParOf" srcId="{D415BB4A-2C90-4BF2-A612-A54762CCF335}" destId="{30268CF2-A2D6-4B74-B670-14A0BC53FAD1}" srcOrd="1" destOrd="0" presId="urn:microsoft.com/office/officeart/2009/3/layout/IncreasingArrowsProcess"/>
    <dgm:cxn modelId="{ADFF7AC1-5C8B-483B-B7F2-9376D007DA93}" type="presParOf" srcId="{D415BB4A-2C90-4BF2-A612-A54762CCF335}" destId="{031DBB43-2AA4-4465-A4B6-A3E91B0FD726}" srcOrd="2" destOrd="0" presId="urn:microsoft.com/office/officeart/2009/3/layout/IncreasingArrowsProcess"/>
    <dgm:cxn modelId="{8081FEA2-CD5D-4C7D-B386-5BC7F6E8D637}" type="presParOf" srcId="{D415BB4A-2C90-4BF2-A612-A54762CCF335}" destId="{DDADEB77-E452-48E3-AFAB-8ADEBB4EA96B}" srcOrd="3" destOrd="0" presId="urn:microsoft.com/office/officeart/2009/3/layout/IncreasingArrowsProcess"/>
    <dgm:cxn modelId="{160F274C-CC75-4522-B632-EF74BD62CB5B}" type="presParOf" srcId="{D415BB4A-2C90-4BF2-A612-A54762CCF335}" destId="{CAC297A4-3B52-4B56-8448-8B303EDF81B0}" srcOrd="4" destOrd="0" presId="urn:microsoft.com/office/officeart/2009/3/layout/IncreasingArrowsProcess"/>
    <dgm:cxn modelId="{83042FEF-0DAE-4B3E-8735-8B562997DB97}" type="presParOf" srcId="{D415BB4A-2C90-4BF2-A612-A54762CCF335}" destId="{B7E7F8AC-F3DA-41F9-8463-53532C0F5E35}" srcOrd="5" destOrd="0" presId="urn:microsoft.com/office/officeart/2009/3/layout/IncreasingArrowsProcess"/>
    <dgm:cxn modelId="{2A891246-18E1-4D02-8BB6-27F5D7664114}" type="presParOf" srcId="{D415BB4A-2C90-4BF2-A612-A54762CCF335}" destId="{9B748FE6-711E-4306-83CD-331AAB68CA40}" srcOrd="6" destOrd="0" presId="urn:microsoft.com/office/officeart/2009/3/layout/IncreasingArrowsProcess"/>
    <dgm:cxn modelId="{A60A59AD-3FD9-4899-8A99-4E102BBFD69E}" type="presParOf" srcId="{D415BB4A-2C90-4BF2-A612-A54762CCF335}" destId="{3574E918-264F-436D-8B38-1623CEE2E82E}" srcOrd="7"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99DBC3-96FA-4C61-BA9D-4C83C8552E10}">
      <dsp:nvSpPr>
        <dsp:cNvPr id="0" name=""/>
        <dsp:cNvSpPr/>
      </dsp:nvSpPr>
      <dsp:spPr>
        <a:xfrm>
          <a:off x="0" y="770211"/>
          <a:ext cx="8382000" cy="1220293"/>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254000" bIns="193722" numCol="1" spcCol="1270" anchor="ctr" anchorCtr="0">
          <a:noAutofit/>
        </a:bodyPr>
        <a:lstStyle/>
        <a:p>
          <a:pPr lvl="0" algn="l" defTabSz="666750">
            <a:lnSpc>
              <a:spcPct val="90000"/>
            </a:lnSpc>
            <a:spcBef>
              <a:spcPct val="0"/>
            </a:spcBef>
            <a:spcAft>
              <a:spcPct val="35000"/>
            </a:spcAft>
          </a:pPr>
          <a:r>
            <a:rPr lang="en-US" sz="1500" kern="1200" dirty="0"/>
            <a:t>Scenario Development</a:t>
          </a:r>
        </a:p>
      </dsp:txBody>
      <dsp:txXfrm>
        <a:off x="0" y="1075284"/>
        <a:ext cx="8076927" cy="610147"/>
      </dsp:txXfrm>
    </dsp:sp>
    <dsp:sp modelId="{30268CF2-A2D6-4B74-B670-14A0BC53FAD1}">
      <dsp:nvSpPr>
        <dsp:cNvPr id="0" name=""/>
        <dsp:cNvSpPr/>
      </dsp:nvSpPr>
      <dsp:spPr>
        <a:xfrm>
          <a:off x="0" y="1713223"/>
          <a:ext cx="1932051" cy="2257174"/>
        </a:xfrm>
        <a:prstGeom prst="rect">
          <a:avLst/>
        </a:prstGeom>
        <a:solidFill>
          <a:schemeClr val="tx2">
            <a:lumMod val="10000"/>
            <a:lumOff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en-US" sz="1300" kern="1200" dirty="0"/>
            <a:t>Stakeholder driven review of previous LTSA</a:t>
          </a:r>
        </a:p>
        <a:p>
          <a:pPr lvl="0" algn="l" defTabSz="577850">
            <a:lnSpc>
              <a:spcPct val="90000"/>
            </a:lnSpc>
            <a:spcBef>
              <a:spcPct val="0"/>
            </a:spcBef>
            <a:spcAft>
              <a:spcPct val="35000"/>
            </a:spcAft>
          </a:pPr>
          <a:r>
            <a:rPr lang="en-US" sz="1300" kern="1200" dirty="0"/>
            <a:t>Expert presentations with focus on key drivers for current </a:t>
          </a:r>
          <a:r>
            <a:rPr lang="en-US" sz="1300" kern="1200" dirty="0" smtClean="0"/>
            <a:t>LTSA</a:t>
          </a:r>
          <a:endParaRPr lang="en-US" sz="1300" kern="1200" dirty="0"/>
        </a:p>
        <a:p>
          <a:pPr lvl="0" algn="l" defTabSz="577850">
            <a:lnSpc>
              <a:spcPct val="90000"/>
            </a:lnSpc>
            <a:spcBef>
              <a:spcPct val="0"/>
            </a:spcBef>
            <a:spcAft>
              <a:spcPct val="35000"/>
            </a:spcAft>
          </a:pPr>
          <a:r>
            <a:rPr lang="en-US" sz="1300" kern="1200" dirty="0"/>
            <a:t>Finalize scenario descriptions and assumptions for current LTSA</a:t>
          </a:r>
        </a:p>
      </dsp:txBody>
      <dsp:txXfrm>
        <a:off x="0" y="1713223"/>
        <a:ext cx="1932051" cy="2257174"/>
      </dsp:txXfrm>
    </dsp:sp>
    <dsp:sp modelId="{031DBB43-2AA4-4465-A4B6-A3E91B0FD726}">
      <dsp:nvSpPr>
        <dsp:cNvPr id="0" name=""/>
        <dsp:cNvSpPr/>
      </dsp:nvSpPr>
      <dsp:spPr>
        <a:xfrm>
          <a:off x="1932050" y="1176831"/>
          <a:ext cx="6449949" cy="1220293"/>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254000" bIns="193722" numCol="1" spcCol="1270" anchor="ctr" anchorCtr="0">
          <a:noAutofit/>
        </a:bodyPr>
        <a:lstStyle/>
        <a:p>
          <a:pPr lvl="0" algn="l" defTabSz="666750">
            <a:lnSpc>
              <a:spcPct val="90000"/>
            </a:lnSpc>
            <a:spcBef>
              <a:spcPct val="0"/>
            </a:spcBef>
            <a:spcAft>
              <a:spcPct val="35000"/>
            </a:spcAft>
          </a:pPr>
          <a:r>
            <a:rPr lang="en-US" sz="1500" kern="1200" dirty="0"/>
            <a:t>Load forecasting</a:t>
          </a:r>
        </a:p>
      </dsp:txBody>
      <dsp:txXfrm>
        <a:off x="1932050" y="1481904"/>
        <a:ext cx="6144876" cy="610147"/>
      </dsp:txXfrm>
    </dsp:sp>
    <dsp:sp modelId="{DDADEB77-E452-48E3-AFAB-8ADEBB4EA96B}">
      <dsp:nvSpPr>
        <dsp:cNvPr id="0" name=""/>
        <dsp:cNvSpPr/>
      </dsp:nvSpPr>
      <dsp:spPr>
        <a:xfrm>
          <a:off x="1932050" y="2119844"/>
          <a:ext cx="1932051" cy="2199642"/>
        </a:xfrm>
        <a:prstGeom prst="rect">
          <a:avLst/>
        </a:prstGeom>
        <a:solidFill>
          <a:schemeClr val="accent4">
            <a:lumMod val="40000"/>
            <a:lumOff val="6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en-US" sz="1300" kern="1200" dirty="0"/>
            <a:t>Develop 8760-hour load forecasts for each scenario with normal  weather </a:t>
          </a:r>
          <a:r>
            <a:rPr lang="en-US" sz="1300" kern="1200" dirty="0" smtClean="0"/>
            <a:t>assumptions</a:t>
          </a:r>
          <a:endParaRPr lang="en-US" sz="1300" kern="1200" dirty="0"/>
        </a:p>
        <a:p>
          <a:pPr lvl="0" algn="l" defTabSz="577850">
            <a:lnSpc>
              <a:spcPct val="90000"/>
            </a:lnSpc>
            <a:spcBef>
              <a:spcPct val="0"/>
            </a:spcBef>
            <a:spcAft>
              <a:spcPct val="35000"/>
            </a:spcAft>
          </a:pPr>
          <a:r>
            <a:rPr lang="en-US" sz="1300" kern="1200" dirty="0"/>
            <a:t>Develop 90</a:t>
          </a:r>
          <a:r>
            <a:rPr lang="en-US" sz="1300" kern="1200" baseline="30000" dirty="0"/>
            <a:t>th</a:t>
          </a:r>
          <a:r>
            <a:rPr lang="en-US" sz="1300" kern="1200" dirty="0"/>
            <a:t> percentile summer peak forecast for each scenario</a:t>
          </a:r>
        </a:p>
      </dsp:txBody>
      <dsp:txXfrm>
        <a:off x="1932050" y="2119844"/>
        <a:ext cx="1932051" cy="2199642"/>
      </dsp:txXfrm>
    </dsp:sp>
    <dsp:sp modelId="{CAC297A4-3B52-4B56-8448-8B303EDF81B0}">
      <dsp:nvSpPr>
        <dsp:cNvPr id="0" name=""/>
        <dsp:cNvSpPr/>
      </dsp:nvSpPr>
      <dsp:spPr>
        <a:xfrm>
          <a:off x="3864102" y="1583451"/>
          <a:ext cx="4517898" cy="1220293"/>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254000" bIns="193722" numCol="1" spcCol="1270" anchor="ctr" anchorCtr="0">
          <a:noAutofit/>
        </a:bodyPr>
        <a:lstStyle/>
        <a:p>
          <a:pPr lvl="0" algn="l" defTabSz="666750">
            <a:lnSpc>
              <a:spcPct val="90000"/>
            </a:lnSpc>
            <a:spcBef>
              <a:spcPct val="0"/>
            </a:spcBef>
            <a:spcAft>
              <a:spcPct val="35000"/>
            </a:spcAft>
          </a:pPr>
          <a:r>
            <a:rPr lang="en-US" sz="1500" kern="1200" dirty="0"/>
            <a:t>Generation Expansion</a:t>
          </a:r>
        </a:p>
      </dsp:txBody>
      <dsp:txXfrm>
        <a:off x="3864102" y="1888524"/>
        <a:ext cx="4212825" cy="610147"/>
      </dsp:txXfrm>
    </dsp:sp>
    <dsp:sp modelId="{B7E7F8AC-F3DA-41F9-8463-53532C0F5E35}">
      <dsp:nvSpPr>
        <dsp:cNvPr id="0" name=""/>
        <dsp:cNvSpPr/>
      </dsp:nvSpPr>
      <dsp:spPr>
        <a:xfrm>
          <a:off x="3864102" y="2526464"/>
          <a:ext cx="1932051" cy="2214349"/>
        </a:xfrm>
        <a:prstGeom prst="rect">
          <a:avLst/>
        </a:prstGeom>
        <a:solidFill>
          <a:schemeClr val="accent4">
            <a:lumMod val="40000"/>
            <a:lumOff val="6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en-US" sz="1300" kern="1200" dirty="0"/>
            <a:t>Identify amount of generation added and retired by </a:t>
          </a:r>
          <a:r>
            <a:rPr lang="en-US" sz="1300" kern="1200" dirty="0" smtClean="0"/>
            <a:t>technology </a:t>
          </a:r>
          <a:r>
            <a:rPr lang="en-US" sz="1300" kern="1200" dirty="0"/>
            <a:t>based on scenario </a:t>
          </a:r>
          <a:r>
            <a:rPr lang="en-US" sz="1300" kern="1200" dirty="0" smtClean="0"/>
            <a:t>description</a:t>
          </a:r>
          <a:endParaRPr lang="en-US" sz="1300" kern="1200" dirty="0"/>
        </a:p>
        <a:p>
          <a:pPr lvl="0" algn="l" defTabSz="577850">
            <a:lnSpc>
              <a:spcPct val="90000"/>
            </a:lnSpc>
            <a:spcBef>
              <a:spcPct val="0"/>
            </a:spcBef>
            <a:spcAft>
              <a:spcPct val="35000"/>
            </a:spcAft>
          </a:pPr>
          <a:r>
            <a:rPr lang="en-US" sz="1300" kern="1200" dirty="0"/>
            <a:t>Identify potential sites for new generation</a:t>
          </a:r>
        </a:p>
      </dsp:txBody>
      <dsp:txXfrm>
        <a:off x="3864102" y="2526464"/>
        <a:ext cx="1932051" cy="2214349"/>
      </dsp:txXfrm>
    </dsp:sp>
    <dsp:sp modelId="{9B748FE6-711E-4306-83CD-331AAB68CA40}">
      <dsp:nvSpPr>
        <dsp:cNvPr id="0" name=""/>
        <dsp:cNvSpPr/>
      </dsp:nvSpPr>
      <dsp:spPr>
        <a:xfrm>
          <a:off x="5796153" y="1990071"/>
          <a:ext cx="2585847" cy="1220293"/>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254000" bIns="193722" numCol="1" spcCol="1270" anchor="ctr" anchorCtr="0">
          <a:noAutofit/>
        </a:bodyPr>
        <a:lstStyle/>
        <a:p>
          <a:pPr lvl="0" algn="l" defTabSz="666750">
            <a:lnSpc>
              <a:spcPct val="90000"/>
            </a:lnSpc>
            <a:spcBef>
              <a:spcPct val="0"/>
            </a:spcBef>
            <a:spcAft>
              <a:spcPct val="35000"/>
            </a:spcAft>
          </a:pPr>
          <a:r>
            <a:rPr lang="en-US" sz="1500" kern="1200" dirty="0"/>
            <a:t>Transmission Analysis</a:t>
          </a:r>
        </a:p>
      </dsp:txBody>
      <dsp:txXfrm>
        <a:off x="5796153" y="2295144"/>
        <a:ext cx="2280774" cy="610147"/>
      </dsp:txXfrm>
    </dsp:sp>
    <dsp:sp modelId="{3574E918-264F-436D-8B38-1623CEE2E82E}">
      <dsp:nvSpPr>
        <dsp:cNvPr id="0" name=""/>
        <dsp:cNvSpPr/>
      </dsp:nvSpPr>
      <dsp:spPr>
        <a:xfrm>
          <a:off x="5796153" y="2933084"/>
          <a:ext cx="1949653" cy="2240304"/>
        </a:xfrm>
        <a:prstGeom prst="rect">
          <a:avLst/>
        </a:prstGeom>
        <a:solidFill>
          <a:schemeClr val="accent4">
            <a:lumMod val="40000"/>
            <a:lumOff val="6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en-US" sz="1300" kern="1200" dirty="0"/>
            <a:t>Build start cases based on the LTSA Scope and scenario </a:t>
          </a:r>
          <a:r>
            <a:rPr lang="en-US" sz="1300" kern="1200" dirty="0" smtClean="0"/>
            <a:t>descriptions</a:t>
          </a:r>
          <a:endParaRPr lang="en-US" sz="1300" kern="1200" dirty="0"/>
        </a:p>
        <a:p>
          <a:pPr lvl="0" algn="l" defTabSz="577850">
            <a:lnSpc>
              <a:spcPct val="90000"/>
            </a:lnSpc>
            <a:spcBef>
              <a:spcPct val="0"/>
            </a:spcBef>
            <a:spcAft>
              <a:spcPct val="35000"/>
            </a:spcAft>
          </a:pPr>
          <a:r>
            <a:rPr lang="en-US" sz="1300" kern="1200" dirty="0"/>
            <a:t>Perform reliability analysis</a:t>
          </a:r>
        </a:p>
        <a:p>
          <a:pPr lvl="0" algn="l" defTabSz="577850">
            <a:lnSpc>
              <a:spcPct val="90000"/>
            </a:lnSpc>
            <a:spcBef>
              <a:spcPct val="0"/>
            </a:spcBef>
            <a:spcAft>
              <a:spcPct val="35000"/>
            </a:spcAft>
          </a:pPr>
          <a:r>
            <a:rPr lang="en-US" sz="1300" kern="1200" dirty="0"/>
            <a:t>Perform economic analysis</a:t>
          </a:r>
        </a:p>
        <a:p>
          <a:pPr lvl="0" algn="l" defTabSz="577850">
            <a:lnSpc>
              <a:spcPct val="90000"/>
            </a:lnSpc>
            <a:spcBef>
              <a:spcPct val="0"/>
            </a:spcBef>
            <a:spcAft>
              <a:spcPct val="35000"/>
            </a:spcAft>
          </a:pPr>
          <a:r>
            <a:rPr lang="en-US" sz="1300" kern="1200" dirty="0"/>
            <a:t>Identify transmission projects to address economic and reliability needs</a:t>
          </a:r>
        </a:p>
      </dsp:txBody>
      <dsp:txXfrm>
        <a:off x="5796153" y="2933084"/>
        <a:ext cx="1949653" cy="2240304"/>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196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1963"/>
          </a:xfrm>
          <a:prstGeom prst="rect">
            <a:avLst/>
          </a:prstGeom>
        </p:spPr>
        <p:txBody>
          <a:bodyPr vert="horz" lIns="91440" tIns="45720" rIns="91440" bIns="45720" rtlCol="0"/>
          <a:lstStyle>
            <a:lvl1pPr algn="r">
              <a:defRPr sz="1200"/>
            </a:lvl1pPr>
          </a:lstStyle>
          <a:p>
            <a:fld id="{D07F9D27-F581-49A9-A79D-5894BB7F812B}" type="datetimeFigureOut">
              <a:rPr lang="en-US" smtClean="0"/>
              <a:t>7/20/2015</a:t>
            </a:fld>
            <a:endParaRPr lang="en-US" dirty="0"/>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387850"/>
            <a:ext cx="5607050" cy="41560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525"/>
            <a:ext cx="3038475" cy="46196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772525"/>
            <a:ext cx="3038475" cy="461963"/>
          </a:xfrm>
          <a:prstGeom prst="rect">
            <a:avLst/>
          </a:prstGeom>
        </p:spPr>
        <p:txBody>
          <a:bodyPr vert="horz" lIns="91440" tIns="45720" rIns="91440" bIns="45720" rtlCol="0" anchor="b"/>
          <a:lstStyle>
            <a:lvl1pPr algn="r">
              <a:defRPr sz="1200"/>
            </a:lvl1pPr>
          </a:lstStyle>
          <a:p>
            <a:fld id="{26538D8D-9B73-4876-A391-6BBF6D18D916}" type="slidenum">
              <a:rPr lang="en-US" smtClean="0"/>
              <a:t>‹#›</a:t>
            </a:fld>
            <a:endParaRPr lang="en-US" dirty="0"/>
          </a:p>
        </p:txBody>
      </p:sp>
    </p:spTree>
    <p:extLst>
      <p:ext uri="{BB962C8B-B14F-4D97-AF65-F5344CB8AC3E}">
        <p14:creationId xmlns:p14="http://schemas.microsoft.com/office/powerpoint/2010/main" val="2305677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fontAlgn="base">
              <a:spcBef>
                <a:spcPct val="0"/>
              </a:spcBef>
              <a:spcAft>
                <a:spcPct val="0"/>
              </a:spcAft>
            </a:pPr>
            <a:fld id="{EFAC39A1-EE03-4A37-AF10-0F1C632BD2E8}" type="slidenum">
              <a:rPr lang="en-US" altLang="en-US">
                <a:latin typeface="Calibri" pitchFamily="34" charset="0"/>
              </a:rPr>
              <a:pPr fontAlgn="base">
                <a:spcBef>
                  <a:spcPct val="0"/>
                </a:spcBef>
                <a:spcAft>
                  <a:spcPct val="0"/>
                </a:spcAft>
              </a:pPr>
              <a:t>1</a:t>
            </a:fld>
            <a:endParaRPr lang="en-US" altLang="en-US" dirty="0">
              <a:latin typeface="Calibri" pitchFamily="34" charset="0"/>
            </a:endParaRPr>
          </a:p>
        </p:txBody>
      </p:sp>
    </p:spTree>
    <p:extLst>
      <p:ext uri="{BB962C8B-B14F-4D97-AF65-F5344CB8AC3E}">
        <p14:creationId xmlns:p14="http://schemas.microsoft.com/office/powerpoint/2010/main" val="29373498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247650" y="641350"/>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5" name="Slide Number Placeholder 6"/>
          <p:cNvSpPr txBox="1">
            <a:spLocks/>
          </p:cNvSpPr>
          <p:nvPr/>
        </p:nvSpPr>
        <p:spPr>
          <a:xfrm>
            <a:off x="6705600" y="6069013"/>
            <a:ext cx="2133600" cy="365125"/>
          </a:xfrm>
          <a:prstGeom prst="rect">
            <a:avLst/>
          </a:prstGeom>
        </p:spPr>
        <p:txBody>
          <a:bodyPr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47188D2F-8C11-409B-811F-59D0F56519BC}" type="slidenum">
              <a:rPr lang="en-US" smtClean="0">
                <a:solidFill>
                  <a:schemeClr val="tx1"/>
                </a:solidFill>
              </a:rPr>
              <a:pPr fontAlgn="auto">
                <a:spcBef>
                  <a:spcPts val="0"/>
                </a:spcBef>
                <a:spcAft>
                  <a:spcPts val="0"/>
                </a:spcAft>
                <a:defRPr/>
              </a:pPr>
              <a:t>‹#›</a:t>
            </a:fld>
            <a:endParaRPr lang="en-US" dirty="0">
              <a:solidFill>
                <a:schemeClr val="tx1"/>
              </a:solidFill>
            </a:endParaRPr>
          </a:p>
        </p:txBody>
      </p:sp>
      <p:sp>
        <p:nvSpPr>
          <p:cNvPr id="3" name="Content Placeholder 2"/>
          <p:cNvSpPr>
            <a:spLocks noGrp="1"/>
          </p:cNvSpPr>
          <p:nvPr>
            <p:ph idx="1"/>
          </p:nvPr>
        </p:nvSpPr>
        <p:spPr>
          <a:xfrm>
            <a:off x="379664" y="828675"/>
            <a:ext cx="8229600" cy="51165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itle Placeholder 1"/>
          <p:cNvSpPr>
            <a:spLocks noGrp="1"/>
          </p:cNvSpPr>
          <p:nvPr>
            <p:ph type="title"/>
          </p:nvPr>
        </p:nvSpPr>
        <p:spPr>
          <a:xfrm>
            <a:off x="379664" y="179143"/>
            <a:ext cx="8459536" cy="461665"/>
          </a:xfrm>
          <a:prstGeom prst="rect">
            <a:avLst/>
          </a:prstGeom>
        </p:spPr>
        <p:txBody>
          <a:bodyPr rtlCol="0">
            <a:noAutofit/>
          </a:bodyPr>
          <a:lstStyle>
            <a:lvl1pPr algn="l">
              <a:defRPr sz="2400" b="1"/>
            </a:lvl1pPr>
          </a:lstStyle>
          <a:p>
            <a:r>
              <a:rPr lang="en-US" smtClean="0"/>
              <a:t>Click to edit Master title style</a:t>
            </a:r>
            <a:endParaRPr lang="en-US" dirty="0"/>
          </a:p>
        </p:txBody>
      </p:sp>
    </p:spTree>
    <p:extLst>
      <p:ext uri="{BB962C8B-B14F-4D97-AF65-F5344CB8AC3E}">
        <p14:creationId xmlns:p14="http://schemas.microsoft.com/office/powerpoint/2010/main" val="3338906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8AC75CCA-0C9D-4254-AE8A-AA214D557F8F}" type="slidenum">
              <a:rPr lang="en-US" altLang="en-US"/>
              <a:pPr>
                <a:defRPr/>
              </a:pPr>
              <a:t>‹#›</a:t>
            </a:fld>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5" name="Rectangle 4"/>
          <p:cNvSpPr>
            <a:spLocks noGrp="1" noChangeArrowheads="1"/>
          </p:cNvSpPr>
          <p:nvPr>
            <p:ph type="dt" sz="half" idx="12"/>
          </p:nvPr>
        </p:nvSpPr>
        <p:spPr>
          <a:ln/>
        </p:spPr>
        <p:txBody>
          <a:bodyPr/>
          <a:lstStyle>
            <a:lvl1pPr>
              <a:defRPr/>
            </a:lvl1pPr>
          </a:lstStyle>
          <a:p>
            <a:pPr>
              <a:defRPr/>
            </a:pPr>
            <a:fld id="{1388A3A4-3A83-4CAB-B95C-3175A96F5BF1}" type="datetime1">
              <a:rPr lang="en-US" altLang="en-US" smtClean="0"/>
              <a:t>7/20/2015</a:t>
            </a:fld>
            <a:endParaRPr lang="en-US" altLang="en-US" dirty="0"/>
          </a:p>
        </p:txBody>
      </p:sp>
    </p:spTree>
    <p:extLst>
      <p:ext uri="{BB962C8B-B14F-4D97-AF65-F5344CB8AC3E}">
        <p14:creationId xmlns:p14="http://schemas.microsoft.com/office/powerpoint/2010/main" val="2385547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20AD18D4-C796-4840-96AD-E7C8ED5FAA39}" type="slidenum">
              <a:rPr lang="en-US" altLang="en-US"/>
              <a:pPr>
                <a:defRPr/>
              </a:pPr>
              <a:t>‹#›</a:t>
            </a:fld>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4" name="Rectangle 4"/>
          <p:cNvSpPr>
            <a:spLocks noGrp="1" noChangeArrowheads="1"/>
          </p:cNvSpPr>
          <p:nvPr>
            <p:ph type="dt" sz="half" idx="12"/>
          </p:nvPr>
        </p:nvSpPr>
        <p:spPr>
          <a:ln/>
        </p:spPr>
        <p:txBody>
          <a:bodyPr/>
          <a:lstStyle>
            <a:lvl1pPr>
              <a:defRPr/>
            </a:lvl1pPr>
          </a:lstStyle>
          <a:p>
            <a:pPr>
              <a:defRPr/>
            </a:pPr>
            <a:fld id="{E5F85C47-384B-4366-B103-A6DC8E0D3F45}" type="datetime1">
              <a:rPr lang="en-US" altLang="en-US" smtClean="0"/>
              <a:t>7/20/2015</a:t>
            </a:fld>
            <a:endParaRPr lang="en-US" altLang="en-US" dirty="0"/>
          </a:p>
        </p:txBody>
      </p:sp>
    </p:spTree>
    <p:extLst>
      <p:ext uri="{BB962C8B-B14F-4D97-AF65-F5344CB8AC3E}">
        <p14:creationId xmlns:p14="http://schemas.microsoft.com/office/powerpoint/2010/main" val="5851251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3CA8B4F1-A058-4689-8CB9-A37FFA0B493E}" type="slidenum">
              <a:rPr lang="en-US" altLang="en-US"/>
              <a:pPr>
                <a:defRPr/>
              </a:pPr>
              <a:t>‹#›</a:t>
            </a:fld>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4"/>
          <p:cNvSpPr>
            <a:spLocks noGrp="1" noChangeArrowheads="1"/>
          </p:cNvSpPr>
          <p:nvPr>
            <p:ph type="dt" sz="half" idx="12"/>
          </p:nvPr>
        </p:nvSpPr>
        <p:spPr>
          <a:ln/>
        </p:spPr>
        <p:txBody>
          <a:bodyPr/>
          <a:lstStyle>
            <a:lvl1pPr>
              <a:defRPr/>
            </a:lvl1pPr>
          </a:lstStyle>
          <a:p>
            <a:pPr>
              <a:defRPr/>
            </a:pPr>
            <a:fld id="{812EA048-DD65-47F9-AB49-9C1759B9A856}" type="datetime1">
              <a:rPr lang="en-US" altLang="en-US" smtClean="0"/>
              <a:t>7/20/2015</a:t>
            </a:fld>
            <a:endParaRPr lang="en-US" altLang="en-US" dirty="0"/>
          </a:p>
        </p:txBody>
      </p:sp>
    </p:spTree>
    <p:extLst>
      <p:ext uri="{BB962C8B-B14F-4D97-AF65-F5344CB8AC3E}">
        <p14:creationId xmlns:p14="http://schemas.microsoft.com/office/powerpoint/2010/main" val="36801822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6029FFFD-C5EC-4182-941D-E3F0D3E0DB9B}" type="slidenum">
              <a:rPr lang="en-US" altLang="en-US"/>
              <a:pPr>
                <a:defRPr/>
              </a:pPr>
              <a:t>‹#›</a:t>
            </a:fld>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4"/>
          <p:cNvSpPr>
            <a:spLocks noGrp="1" noChangeArrowheads="1"/>
          </p:cNvSpPr>
          <p:nvPr>
            <p:ph type="dt" sz="half" idx="12"/>
          </p:nvPr>
        </p:nvSpPr>
        <p:spPr>
          <a:ln/>
        </p:spPr>
        <p:txBody>
          <a:bodyPr/>
          <a:lstStyle>
            <a:lvl1pPr>
              <a:defRPr/>
            </a:lvl1pPr>
          </a:lstStyle>
          <a:p>
            <a:pPr>
              <a:defRPr/>
            </a:pPr>
            <a:fld id="{B7003A76-9047-4B29-9D70-45E675A93CA2}" type="datetime1">
              <a:rPr lang="en-US" altLang="en-US" smtClean="0"/>
              <a:t>7/20/2015</a:t>
            </a:fld>
            <a:endParaRPr lang="en-US" altLang="en-US" dirty="0"/>
          </a:p>
        </p:txBody>
      </p:sp>
    </p:spTree>
    <p:extLst>
      <p:ext uri="{BB962C8B-B14F-4D97-AF65-F5344CB8AC3E}">
        <p14:creationId xmlns:p14="http://schemas.microsoft.com/office/powerpoint/2010/main" val="31655044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ACFB89DA-0916-4500-9D62-3039008C563F}" type="slidenum">
              <a:rPr lang="en-US" altLang="en-US"/>
              <a:pPr>
                <a:defRPr/>
              </a:pPr>
              <a:t>‹#›</a:t>
            </a:fld>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4"/>
          <p:cNvSpPr>
            <a:spLocks noGrp="1" noChangeArrowheads="1"/>
          </p:cNvSpPr>
          <p:nvPr>
            <p:ph type="dt" sz="half" idx="12"/>
          </p:nvPr>
        </p:nvSpPr>
        <p:spPr>
          <a:ln/>
        </p:spPr>
        <p:txBody>
          <a:bodyPr/>
          <a:lstStyle>
            <a:lvl1pPr>
              <a:defRPr/>
            </a:lvl1pPr>
          </a:lstStyle>
          <a:p>
            <a:pPr>
              <a:defRPr/>
            </a:pPr>
            <a:fld id="{6AE4C3A7-7469-4566-93D1-F1C9FE58D8FE}" type="datetime1">
              <a:rPr lang="en-US" altLang="en-US" smtClean="0"/>
              <a:t>7/20/2015</a:t>
            </a:fld>
            <a:endParaRPr lang="en-US" altLang="en-US" dirty="0"/>
          </a:p>
        </p:txBody>
      </p:sp>
    </p:spTree>
    <p:extLst>
      <p:ext uri="{BB962C8B-B14F-4D97-AF65-F5344CB8AC3E}">
        <p14:creationId xmlns:p14="http://schemas.microsoft.com/office/powerpoint/2010/main" val="38119354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EBF2DCFD-0814-4C34-B65D-D8EC8187711A}" type="slidenum">
              <a:rPr lang="en-US" altLang="en-US"/>
              <a:pPr>
                <a:defRPr/>
              </a:pPr>
              <a:t>‹#›</a:t>
            </a:fld>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4"/>
          <p:cNvSpPr>
            <a:spLocks noGrp="1" noChangeArrowheads="1"/>
          </p:cNvSpPr>
          <p:nvPr>
            <p:ph type="dt" sz="half" idx="12"/>
          </p:nvPr>
        </p:nvSpPr>
        <p:spPr>
          <a:ln/>
        </p:spPr>
        <p:txBody>
          <a:bodyPr/>
          <a:lstStyle>
            <a:lvl1pPr>
              <a:defRPr/>
            </a:lvl1pPr>
          </a:lstStyle>
          <a:p>
            <a:pPr>
              <a:defRPr/>
            </a:pPr>
            <a:fld id="{D05E1CD5-AC12-445E-9FDE-67D5A1389DBC}" type="datetime1">
              <a:rPr lang="en-US" altLang="en-US" smtClean="0"/>
              <a:t>7/20/2015</a:t>
            </a:fld>
            <a:endParaRPr lang="en-US" altLang="en-US" dirty="0"/>
          </a:p>
        </p:txBody>
      </p:sp>
    </p:spTree>
    <p:extLst>
      <p:ext uri="{BB962C8B-B14F-4D97-AF65-F5344CB8AC3E}">
        <p14:creationId xmlns:p14="http://schemas.microsoft.com/office/powerpoint/2010/main" val="5307101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066800"/>
            <a:ext cx="8229600" cy="4724400"/>
          </a:xfrm>
        </p:spPr>
        <p:txBody>
          <a:bodyPr/>
          <a:lstStyle/>
          <a:p>
            <a:pPr lvl="0"/>
            <a:r>
              <a:rPr lang="en-US" noProof="0" dirty="0" smtClean="0"/>
              <a:t>Click icon to add table</a:t>
            </a:r>
          </a:p>
        </p:txBody>
      </p:sp>
      <p:sp>
        <p:nvSpPr>
          <p:cNvPr id="4" name="Rectangle 6"/>
          <p:cNvSpPr>
            <a:spLocks noGrp="1" noChangeArrowheads="1"/>
          </p:cNvSpPr>
          <p:nvPr>
            <p:ph type="sldNum" sz="quarter" idx="10"/>
          </p:nvPr>
        </p:nvSpPr>
        <p:spPr>
          <a:ln/>
        </p:spPr>
        <p:txBody>
          <a:bodyPr/>
          <a:lstStyle>
            <a:lvl1pPr>
              <a:defRPr/>
            </a:lvl1pPr>
          </a:lstStyle>
          <a:p>
            <a:pPr>
              <a:defRPr/>
            </a:pPr>
            <a:fld id="{BD1C4844-987A-455B-9B96-7805ECAEF127}" type="slidenum">
              <a:rPr lang="en-US" altLang="en-US"/>
              <a:pPr>
                <a:defRPr/>
              </a:pPr>
              <a:t>‹#›</a:t>
            </a:fld>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4"/>
          <p:cNvSpPr>
            <a:spLocks noGrp="1" noChangeArrowheads="1"/>
          </p:cNvSpPr>
          <p:nvPr>
            <p:ph type="dt" sz="half" idx="12"/>
          </p:nvPr>
        </p:nvSpPr>
        <p:spPr>
          <a:ln/>
        </p:spPr>
        <p:txBody>
          <a:bodyPr/>
          <a:lstStyle>
            <a:lvl1pPr>
              <a:defRPr/>
            </a:lvl1pPr>
          </a:lstStyle>
          <a:p>
            <a:pPr>
              <a:defRPr/>
            </a:pPr>
            <a:fld id="{7A17C83C-8AFD-4196-8D8C-97EBF092CC01}" type="datetime1">
              <a:rPr lang="en-US" altLang="en-US" smtClean="0"/>
              <a:t>7/20/2015</a:t>
            </a:fld>
            <a:endParaRPr lang="en-US" altLang="en-US" dirty="0"/>
          </a:p>
        </p:txBody>
      </p:sp>
    </p:spTree>
    <p:extLst>
      <p:ext uri="{BB962C8B-B14F-4D97-AF65-F5344CB8AC3E}">
        <p14:creationId xmlns:p14="http://schemas.microsoft.com/office/powerpoint/2010/main" val="40004944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247650" y="641350"/>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5" name="Slide Number Placeholder 6"/>
          <p:cNvSpPr txBox="1">
            <a:spLocks/>
          </p:cNvSpPr>
          <p:nvPr/>
        </p:nvSpPr>
        <p:spPr>
          <a:xfrm>
            <a:off x="6705600" y="6069013"/>
            <a:ext cx="2133600" cy="365125"/>
          </a:xfrm>
          <a:prstGeom prst="rect">
            <a:avLst/>
          </a:prstGeom>
        </p:spPr>
        <p:txBody>
          <a:bodyPr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698E1071-3210-40BF-AFBB-2A98447EA483}" type="slidenum">
              <a:rPr lang="en-US" smtClean="0">
                <a:solidFill>
                  <a:schemeClr val="tx1"/>
                </a:solidFill>
              </a:rPr>
              <a:pPr fontAlgn="auto">
                <a:spcBef>
                  <a:spcPts val="0"/>
                </a:spcBef>
                <a:spcAft>
                  <a:spcPts val="0"/>
                </a:spcAft>
                <a:defRPr/>
              </a:pPr>
              <a:t>‹#›</a:t>
            </a:fld>
            <a:endParaRPr lang="en-US" dirty="0">
              <a:solidFill>
                <a:schemeClr val="tx1"/>
              </a:solidFill>
            </a:endParaRPr>
          </a:p>
        </p:txBody>
      </p:sp>
      <p:sp>
        <p:nvSpPr>
          <p:cNvPr id="3" name="Content Placeholder 2"/>
          <p:cNvSpPr>
            <a:spLocks noGrp="1"/>
          </p:cNvSpPr>
          <p:nvPr>
            <p:ph idx="1"/>
          </p:nvPr>
        </p:nvSpPr>
        <p:spPr>
          <a:xfrm>
            <a:off x="379664" y="828675"/>
            <a:ext cx="8229600" cy="51165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itle Placeholder 1"/>
          <p:cNvSpPr>
            <a:spLocks noGrp="1"/>
          </p:cNvSpPr>
          <p:nvPr>
            <p:ph type="title"/>
          </p:nvPr>
        </p:nvSpPr>
        <p:spPr>
          <a:xfrm>
            <a:off x="379664" y="179143"/>
            <a:ext cx="8459536" cy="461665"/>
          </a:xfrm>
          <a:prstGeom prst="rect">
            <a:avLst/>
          </a:prstGeom>
        </p:spPr>
        <p:txBody>
          <a:bodyPr rtlCol="0">
            <a:noAutofit/>
          </a:bodyPr>
          <a:lstStyle>
            <a:lvl1pPr algn="l">
              <a:defRPr sz="2400" b="1"/>
            </a:lvl1pPr>
          </a:lstStyle>
          <a:p>
            <a:r>
              <a:rPr lang="en-US" smtClean="0"/>
              <a:t>Click to edit Master title style</a:t>
            </a:r>
            <a:endParaRPr lang="en-US" dirty="0"/>
          </a:p>
        </p:txBody>
      </p:sp>
    </p:spTree>
    <p:extLst>
      <p:ext uri="{BB962C8B-B14F-4D97-AF65-F5344CB8AC3E}">
        <p14:creationId xmlns:p14="http://schemas.microsoft.com/office/powerpoint/2010/main" val="1396414096"/>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cxnSp>
        <p:nvCxnSpPr>
          <p:cNvPr id="3" name="Straight Connector 2"/>
          <p:cNvCxnSpPr/>
          <p:nvPr/>
        </p:nvCxnSpPr>
        <p:spPr>
          <a:xfrm>
            <a:off x="247650" y="641350"/>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4" name="Slide Number Placeholder 6"/>
          <p:cNvSpPr txBox="1">
            <a:spLocks/>
          </p:cNvSpPr>
          <p:nvPr/>
        </p:nvSpPr>
        <p:spPr>
          <a:xfrm>
            <a:off x="6705600" y="6202363"/>
            <a:ext cx="2133600" cy="182562"/>
          </a:xfrm>
          <a:prstGeom prst="rect">
            <a:avLst/>
          </a:prstGeom>
        </p:spPr>
        <p:txBody>
          <a:bodyPr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C109239C-9F3B-48C7-877D-C318F7C5EC29}" type="slidenum">
              <a:rPr lang="en-US" smtClean="0">
                <a:solidFill>
                  <a:schemeClr val="tx1"/>
                </a:solidFill>
              </a:rPr>
              <a:pPr fontAlgn="auto">
                <a:spcBef>
                  <a:spcPts val="0"/>
                </a:spcBef>
                <a:spcAft>
                  <a:spcPts val="0"/>
                </a:spcAft>
                <a:def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rtlCol="0">
            <a:noAutofit/>
          </a:bodyPr>
          <a:lstStyle>
            <a:lvl1pPr algn="l">
              <a:defRPr sz="2400" b="1"/>
            </a:lvl1pPr>
          </a:lstStyle>
          <a:p>
            <a:r>
              <a:rPr lang="en-US" smtClean="0"/>
              <a:t>Click to edit Master title style</a:t>
            </a:r>
            <a:endParaRPr lang="en-US" dirty="0"/>
          </a:p>
        </p:txBody>
      </p:sp>
    </p:spTree>
    <p:extLst>
      <p:ext uri="{BB962C8B-B14F-4D97-AF65-F5344CB8AC3E}">
        <p14:creationId xmlns:p14="http://schemas.microsoft.com/office/powerpoint/2010/main" val="129572983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Slide Number Placeholder 6"/>
          <p:cNvSpPr txBox="1">
            <a:spLocks/>
          </p:cNvSpPr>
          <p:nvPr/>
        </p:nvSpPr>
        <p:spPr>
          <a:xfrm>
            <a:off x="6705600" y="6069013"/>
            <a:ext cx="2133600" cy="365125"/>
          </a:xfrm>
          <a:prstGeom prst="rect">
            <a:avLst/>
          </a:prstGeom>
        </p:spPr>
        <p:txBody>
          <a:bodyPr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2EC52B5E-2332-4C03-93AE-3296A93FA73F}" type="slidenum">
              <a:rPr lang="en-US" smtClean="0">
                <a:solidFill>
                  <a:schemeClr val="tx1"/>
                </a:solidFill>
              </a:rPr>
              <a:pPr fontAlgn="auto">
                <a:spcBef>
                  <a:spcPts val="0"/>
                </a:spcBef>
                <a:spcAft>
                  <a:spcPts val="0"/>
                </a:spcAft>
                <a:defRPr/>
              </a:pPr>
              <a:t>‹#›</a:t>
            </a:fld>
            <a:endParaRPr lang="en-US" dirty="0">
              <a:solidFill>
                <a:schemeClr val="tx1"/>
              </a:solidFill>
            </a:endParaRPr>
          </a:p>
        </p:txBody>
      </p:sp>
    </p:spTree>
    <p:extLst>
      <p:ext uri="{BB962C8B-B14F-4D97-AF65-F5344CB8AC3E}">
        <p14:creationId xmlns:p14="http://schemas.microsoft.com/office/powerpoint/2010/main" val="261977178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cxnSp>
        <p:nvCxnSpPr>
          <p:cNvPr id="3" name="Straight Connector 2"/>
          <p:cNvCxnSpPr/>
          <p:nvPr/>
        </p:nvCxnSpPr>
        <p:spPr>
          <a:xfrm>
            <a:off x="247650" y="641350"/>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4" name="Slide Number Placeholder 6"/>
          <p:cNvSpPr txBox="1">
            <a:spLocks/>
          </p:cNvSpPr>
          <p:nvPr/>
        </p:nvSpPr>
        <p:spPr>
          <a:xfrm>
            <a:off x="6705600" y="6202363"/>
            <a:ext cx="2133600" cy="182562"/>
          </a:xfrm>
          <a:prstGeom prst="rect">
            <a:avLst/>
          </a:prstGeom>
        </p:spPr>
        <p:txBody>
          <a:bodyPr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25281ACF-C897-4F87-9A14-77D244CBAFC2}" type="slidenum">
              <a:rPr lang="en-US" smtClean="0">
                <a:solidFill>
                  <a:schemeClr val="tx1"/>
                </a:solidFill>
              </a:rPr>
              <a:pPr fontAlgn="auto">
                <a:spcBef>
                  <a:spcPts val="0"/>
                </a:spcBef>
                <a:spcAft>
                  <a:spcPts val="0"/>
                </a:spcAft>
                <a:def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rtlCol="0">
            <a:noAutofit/>
          </a:bodyPr>
          <a:lstStyle>
            <a:lvl1pPr algn="l">
              <a:defRPr sz="2400" b="1"/>
            </a:lvl1pPr>
          </a:lstStyle>
          <a:p>
            <a:r>
              <a:rPr lang="en-US" smtClean="0"/>
              <a:t>Click to edit Master title style</a:t>
            </a:r>
            <a:endParaRPr lang="en-US" dirty="0"/>
          </a:p>
        </p:txBody>
      </p:sp>
    </p:spTree>
    <p:extLst>
      <p:ext uri="{BB962C8B-B14F-4D97-AF65-F5344CB8AC3E}">
        <p14:creationId xmlns:p14="http://schemas.microsoft.com/office/powerpoint/2010/main" val="253993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Slide Number Placeholder 6"/>
          <p:cNvSpPr txBox="1">
            <a:spLocks/>
          </p:cNvSpPr>
          <p:nvPr/>
        </p:nvSpPr>
        <p:spPr>
          <a:xfrm>
            <a:off x="6705600" y="6069013"/>
            <a:ext cx="2133600" cy="365125"/>
          </a:xfrm>
          <a:prstGeom prst="rect">
            <a:avLst/>
          </a:prstGeom>
        </p:spPr>
        <p:txBody>
          <a:bodyPr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43F340E8-AF44-436F-B384-846FC94F1AD3}" type="slidenum">
              <a:rPr lang="en-US" smtClean="0">
                <a:solidFill>
                  <a:schemeClr val="tx1"/>
                </a:solidFill>
              </a:rPr>
              <a:pPr fontAlgn="auto">
                <a:spcBef>
                  <a:spcPts val="0"/>
                </a:spcBef>
                <a:spcAft>
                  <a:spcPts val="0"/>
                </a:spcAft>
                <a:defRPr/>
              </a:pPr>
              <a:t>‹#›</a:t>
            </a:fld>
            <a:endParaRPr lang="en-US" dirty="0">
              <a:solidFill>
                <a:schemeClr val="tx1"/>
              </a:solidFill>
            </a:endParaRPr>
          </a:p>
        </p:txBody>
      </p:sp>
    </p:spTree>
    <p:extLst>
      <p:ext uri="{BB962C8B-B14F-4D97-AF65-F5344CB8AC3E}">
        <p14:creationId xmlns:p14="http://schemas.microsoft.com/office/powerpoint/2010/main" val="1661446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3BD9002-389C-4704-A049-57185C790D58}" type="datetime1">
              <a:rPr lang="en-US" smtClean="0"/>
              <a:t>7/20/2015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CAE6681-8A95-4CB1-9042-BF746E0CE504}" type="slidenum">
              <a:rPr lang="en-US" smtClean="0"/>
              <a:t>‹#›</a:t>
            </a:fld>
            <a:endParaRPr lang="en-US" dirty="0"/>
          </a:p>
        </p:txBody>
      </p:sp>
    </p:spTree>
    <p:extLst>
      <p:ext uri="{BB962C8B-B14F-4D97-AF65-F5344CB8AC3E}">
        <p14:creationId xmlns:p14="http://schemas.microsoft.com/office/powerpoint/2010/main" val="3545859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3"/>
          <p:cNvSpPr>
            <a:spLocks noChangeArrowheads="1"/>
          </p:cNvSpPr>
          <p:nvPr/>
        </p:nvSpPr>
        <p:spPr bwMode="auto">
          <a:xfrm>
            <a:off x="0" y="1143000"/>
            <a:ext cx="9144000" cy="5715000"/>
          </a:xfrm>
          <a:prstGeom prst="rect">
            <a:avLst/>
          </a:prstGeom>
          <a:solidFill>
            <a:srgbClr val="5469A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dirty="0"/>
          </a:p>
        </p:txBody>
      </p:sp>
      <p:sp>
        <p:nvSpPr>
          <p:cNvPr id="5" name="Line 14"/>
          <p:cNvSpPr>
            <a:spLocks noChangeShapeType="1"/>
          </p:cNvSpPr>
          <p:nvPr/>
        </p:nvSpPr>
        <p:spPr bwMode="auto">
          <a:xfrm>
            <a:off x="0" y="1143000"/>
            <a:ext cx="9144000" cy="0"/>
          </a:xfrm>
          <a:prstGeom prst="line">
            <a:avLst/>
          </a:prstGeom>
          <a:noFill/>
          <a:ln w="571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6" name="Picture 17" descr="logocolors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04800"/>
            <a:ext cx="13906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0" name="Rectangle 2"/>
          <p:cNvSpPr>
            <a:spLocks noGrp="1" noChangeArrowheads="1"/>
          </p:cNvSpPr>
          <p:nvPr>
            <p:ph type="subTitle" idx="1"/>
          </p:nvPr>
        </p:nvSpPr>
        <p:spPr>
          <a:xfrm>
            <a:off x="1809750" y="3581400"/>
            <a:ext cx="5334000" cy="1143000"/>
          </a:xfrm>
        </p:spPr>
        <p:txBody>
          <a:bodyPr/>
          <a:lstStyle>
            <a:lvl1pPr marL="0" indent="0">
              <a:buFontTx/>
              <a:buNone/>
              <a:defRPr b="0">
                <a:solidFill>
                  <a:schemeClr val="bg1"/>
                </a:solidFill>
                <a:latin typeface="Arial Black" pitchFamily="34" charset="0"/>
              </a:defRPr>
            </a:lvl1pPr>
          </a:lstStyle>
          <a:p>
            <a:pPr lvl="0"/>
            <a:r>
              <a:rPr lang="en-US" altLang="en-US" noProof="0" smtClean="0"/>
              <a:t>Click to edit Master subtitle style</a:t>
            </a:r>
          </a:p>
        </p:txBody>
      </p:sp>
      <p:sp>
        <p:nvSpPr>
          <p:cNvPr id="43015" name="Rectangle 7"/>
          <p:cNvSpPr>
            <a:spLocks noGrp="1" noChangeArrowheads="1"/>
          </p:cNvSpPr>
          <p:nvPr>
            <p:ph type="ctrTitle"/>
          </p:nvPr>
        </p:nvSpPr>
        <p:spPr>
          <a:xfrm>
            <a:off x="1800225" y="1905000"/>
            <a:ext cx="6477000" cy="1241425"/>
          </a:xfrm>
        </p:spPr>
        <p:txBody>
          <a:bodyPr/>
          <a:lstStyle>
            <a:lvl1pPr>
              <a:defRPr sz="2800"/>
            </a:lvl1pPr>
          </a:lstStyle>
          <a:p>
            <a:pPr lvl="0"/>
            <a:r>
              <a:rPr lang="en-US" altLang="en-US" noProof="0" smtClean="0"/>
              <a:t>Click to edit Master title style</a:t>
            </a:r>
          </a:p>
        </p:txBody>
      </p:sp>
      <p:sp>
        <p:nvSpPr>
          <p:cNvPr id="7" name="Rectangle 10"/>
          <p:cNvSpPr>
            <a:spLocks noGrp="1" noChangeArrowheads="1"/>
          </p:cNvSpPr>
          <p:nvPr>
            <p:ph type="dt" sz="half" idx="10"/>
          </p:nvPr>
        </p:nvSpPr>
        <p:spPr>
          <a:xfrm>
            <a:off x="1800225" y="5467350"/>
            <a:ext cx="3076575" cy="476250"/>
          </a:xfrm>
        </p:spPr>
        <p:txBody>
          <a:bodyPr/>
          <a:lstStyle>
            <a:lvl1pPr>
              <a:defRPr sz="1800" b="1" smtClean="0">
                <a:solidFill>
                  <a:schemeClr val="bg1"/>
                </a:solidFill>
              </a:defRPr>
            </a:lvl1pPr>
          </a:lstStyle>
          <a:p>
            <a:fld id="{537055F9-FDBB-4F53-B9C3-D91253AA6A4D}" type="datetime1">
              <a:rPr lang="en-US" smtClean="0"/>
              <a:t>7/20/2015</a:t>
            </a:fld>
            <a:endParaRPr lang="en-US" dirty="0"/>
          </a:p>
        </p:txBody>
      </p:sp>
      <p:sp>
        <p:nvSpPr>
          <p:cNvPr id="8" name="Rectangle 7"/>
          <p:cNvSpPr>
            <a:spLocks noGrp="1" noChangeArrowheads="1"/>
          </p:cNvSpPr>
          <p:nvPr>
            <p:ph type="ftr" sz="quarter" idx="11"/>
          </p:nvPr>
        </p:nvSpPr>
        <p:spPr>
          <a:xfrm>
            <a:off x="1800225" y="5067300"/>
            <a:ext cx="5286375" cy="419100"/>
          </a:xfrm>
        </p:spPr>
        <p:txBody>
          <a:bodyPr/>
          <a:lstStyle>
            <a:lvl1pPr algn="l">
              <a:defRPr sz="1800" b="1" smtClean="0">
                <a:solidFill>
                  <a:schemeClr val="bg1"/>
                </a:solidFill>
              </a:defRPr>
            </a:lvl1pPr>
          </a:lstStyle>
          <a:p>
            <a:endParaRPr lang="en-US" dirty="0"/>
          </a:p>
        </p:txBody>
      </p:sp>
    </p:spTree>
    <p:extLst>
      <p:ext uri="{BB962C8B-B14F-4D97-AF65-F5344CB8AC3E}">
        <p14:creationId xmlns:p14="http://schemas.microsoft.com/office/powerpoint/2010/main" val="3998523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4DEFCD7B-47F6-4879-954F-C237C9FF39D4}" type="slidenum">
              <a:rPr lang="en-US" altLang="en-US"/>
              <a:pPr>
                <a:defRPr/>
              </a:pPr>
              <a:t>‹#›</a:t>
            </a:fld>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4"/>
          <p:cNvSpPr>
            <a:spLocks noGrp="1" noChangeArrowheads="1"/>
          </p:cNvSpPr>
          <p:nvPr>
            <p:ph type="dt" sz="half" idx="12"/>
          </p:nvPr>
        </p:nvSpPr>
        <p:spPr>
          <a:ln/>
        </p:spPr>
        <p:txBody>
          <a:bodyPr/>
          <a:lstStyle>
            <a:lvl1pPr>
              <a:defRPr/>
            </a:lvl1pPr>
          </a:lstStyle>
          <a:p>
            <a:pPr>
              <a:defRPr/>
            </a:pPr>
            <a:fld id="{0955F20A-B696-4030-8305-BCE3D8B071A6}" type="datetime1">
              <a:rPr lang="en-US" altLang="en-US" smtClean="0"/>
              <a:t>7/20/2015</a:t>
            </a:fld>
            <a:endParaRPr lang="en-US" altLang="en-US" dirty="0"/>
          </a:p>
        </p:txBody>
      </p:sp>
    </p:spTree>
    <p:extLst>
      <p:ext uri="{BB962C8B-B14F-4D97-AF65-F5344CB8AC3E}">
        <p14:creationId xmlns:p14="http://schemas.microsoft.com/office/powerpoint/2010/main" val="3411098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78B7EB0B-E280-49E1-ACBF-59DB40C324AF}" type="slidenum">
              <a:rPr lang="en-US" altLang="en-US"/>
              <a:pPr>
                <a:defRPr/>
              </a:pPr>
              <a:t>‹#›</a:t>
            </a:fld>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4"/>
          <p:cNvSpPr>
            <a:spLocks noGrp="1" noChangeArrowheads="1"/>
          </p:cNvSpPr>
          <p:nvPr>
            <p:ph type="dt" sz="half" idx="12"/>
          </p:nvPr>
        </p:nvSpPr>
        <p:spPr>
          <a:ln/>
        </p:spPr>
        <p:txBody>
          <a:bodyPr/>
          <a:lstStyle>
            <a:lvl1pPr>
              <a:defRPr/>
            </a:lvl1pPr>
          </a:lstStyle>
          <a:p>
            <a:pPr>
              <a:defRPr/>
            </a:pPr>
            <a:fld id="{C2FF634F-AADE-40C0-8AB0-290AE31194F6}" type="datetime1">
              <a:rPr lang="en-US" altLang="en-US" smtClean="0"/>
              <a:t>7/20/2015</a:t>
            </a:fld>
            <a:endParaRPr lang="en-US" altLang="en-US" dirty="0"/>
          </a:p>
        </p:txBody>
      </p:sp>
    </p:spTree>
    <p:extLst>
      <p:ext uri="{BB962C8B-B14F-4D97-AF65-F5344CB8AC3E}">
        <p14:creationId xmlns:p14="http://schemas.microsoft.com/office/powerpoint/2010/main" val="3039671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63CDB591-2ABF-47FC-9E31-F1A935EAFA3A}" type="slidenum">
              <a:rPr lang="en-US" altLang="en-US"/>
              <a:pPr>
                <a:defRPr/>
              </a:pPr>
              <a:t>‹#›</a:t>
            </a:fld>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4"/>
          <p:cNvSpPr>
            <a:spLocks noGrp="1" noChangeArrowheads="1"/>
          </p:cNvSpPr>
          <p:nvPr>
            <p:ph type="dt" sz="half" idx="12"/>
          </p:nvPr>
        </p:nvSpPr>
        <p:spPr>
          <a:ln/>
        </p:spPr>
        <p:txBody>
          <a:bodyPr/>
          <a:lstStyle>
            <a:lvl1pPr>
              <a:defRPr/>
            </a:lvl1pPr>
          </a:lstStyle>
          <a:p>
            <a:pPr>
              <a:defRPr/>
            </a:pPr>
            <a:fld id="{F802A4EA-C8E5-4393-9652-58519CC55579}" type="datetime1">
              <a:rPr lang="en-US" altLang="en-US" smtClean="0"/>
              <a:t>7/20/2015</a:t>
            </a:fld>
            <a:endParaRPr lang="en-US" altLang="en-US" dirty="0"/>
          </a:p>
        </p:txBody>
      </p:sp>
    </p:spTree>
    <p:extLst>
      <p:ext uri="{BB962C8B-B14F-4D97-AF65-F5344CB8AC3E}">
        <p14:creationId xmlns:p14="http://schemas.microsoft.com/office/powerpoint/2010/main" val="1632044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85106C25-9AA3-4FAA-BA11-357255E91940}" type="slidenum">
              <a:rPr lang="en-US" altLang="en-US"/>
              <a:pPr>
                <a:defRPr/>
              </a:pPr>
              <a:t>‹#›</a:t>
            </a:fld>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9" name="Rectangle 4"/>
          <p:cNvSpPr>
            <a:spLocks noGrp="1" noChangeArrowheads="1"/>
          </p:cNvSpPr>
          <p:nvPr>
            <p:ph type="dt" sz="half" idx="12"/>
          </p:nvPr>
        </p:nvSpPr>
        <p:spPr>
          <a:ln/>
        </p:spPr>
        <p:txBody>
          <a:bodyPr/>
          <a:lstStyle>
            <a:lvl1pPr>
              <a:defRPr/>
            </a:lvl1pPr>
          </a:lstStyle>
          <a:p>
            <a:pPr>
              <a:defRPr/>
            </a:pPr>
            <a:fld id="{02320383-3D59-4BF5-A576-CF47E1771958}" type="datetime1">
              <a:rPr lang="en-US" altLang="en-US" smtClean="0"/>
              <a:t>7/20/2015</a:t>
            </a:fld>
            <a:endParaRPr lang="en-US" altLang="en-US" dirty="0"/>
          </a:p>
        </p:txBody>
      </p:sp>
    </p:spTree>
    <p:extLst>
      <p:ext uri="{BB962C8B-B14F-4D97-AF65-F5344CB8AC3E}">
        <p14:creationId xmlns:p14="http://schemas.microsoft.com/office/powerpoint/2010/main" val="23607492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theme" Target="../theme/theme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7625" y="0"/>
            <a:ext cx="92392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27"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3" name="Picture 12"/>
          <p:cNvPicPr>
            <a:picLocks/>
          </p:cNvPicPr>
          <p:nvPr/>
        </p:nvPicPr>
        <p:blipFill rotWithShape="1">
          <a:blip r:embed="rId6">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pic>
        <p:nvPicPr>
          <p:cNvPr id="1030" name="Picture 8" descr="ERCOT cmyk-01.png"/>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47650" y="6024563"/>
            <a:ext cx="817563"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1085850" y="6010275"/>
            <a:ext cx="6867525" cy="415925"/>
          </a:xfrm>
          <a:prstGeom prst="rect">
            <a:avLst/>
          </a:prstGeom>
          <a:noFill/>
        </p:spPr>
        <p:txBody>
          <a:bodyPr>
            <a:spAutoFit/>
          </a:bodyPr>
          <a:lstStyle/>
          <a:p>
            <a:pPr fontAlgn="auto">
              <a:spcBef>
                <a:spcPts val="0"/>
              </a:spcBef>
              <a:spcAft>
                <a:spcPts val="0"/>
              </a:spcAft>
              <a:defRPr/>
            </a:pPr>
            <a:r>
              <a:rPr lang="en-US" sz="1050" b="1" dirty="0">
                <a:latin typeface="+mn-lt"/>
                <a:cs typeface="+mn-cs"/>
              </a:rPr>
              <a:t>ERCOT PUBLIC</a:t>
            </a:r>
          </a:p>
          <a:p>
            <a:pPr fontAlgn="auto">
              <a:spcBef>
                <a:spcPts val="0"/>
              </a:spcBef>
              <a:spcAft>
                <a:spcPts val="0"/>
              </a:spcAft>
              <a:defRPr/>
            </a:pPr>
            <a:r>
              <a:rPr lang="en-US" sz="1050" dirty="0">
                <a:latin typeface="+mn-lt"/>
                <a:cs typeface="+mn-cs"/>
              </a:rPr>
              <a:t>1/27/2014</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iming>
    <p:tnLst>
      <p:par>
        <p:cTn id="1" dur="indefinite" restart="never" nodeType="tmRoot"/>
      </p:par>
    </p:tnLst>
  </p:timing>
  <p:hf sldNum="0" hdr="0" ftr="0" dt="0"/>
  <p:txStyles>
    <p:titleStyle>
      <a:lvl1pPr algn="ctr" defTabSz="457200" rtl="0" eaLnBrk="1" fontAlgn="base" hangingPunct="1">
        <a:spcBef>
          <a:spcPct val="0"/>
        </a:spcBef>
        <a:spcAft>
          <a:spcPct val="0"/>
        </a:spcAft>
        <a:defRPr sz="4400" kern="1200">
          <a:solidFill>
            <a:schemeClr val="tx1"/>
          </a:solidFill>
          <a:latin typeface="+mj-lt"/>
          <a:ea typeface="+mj-ea"/>
          <a:cs typeface="+mj-cs"/>
        </a:defRPr>
      </a:lvl1pPr>
      <a:lvl2pPr algn="ctr" defTabSz="457200" rtl="0" eaLnBrk="1" fontAlgn="base" hangingPunct="1">
        <a:spcBef>
          <a:spcPct val="0"/>
        </a:spcBef>
        <a:spcAft>
          <a:spcPct val="0"/>
        </a:spcAft>
        <a:defRPr sz="4400">
          <a:solidFill>
            <a:schemeClr val="tx1"/>
          </a:solidFill>
          <a:latin typeface="Arial" charset="0"/>
        </a:defRPr>
      </a:lvl2pPr>
      <a:lvl3pPr algn="ctr" defTabSz="457200" rtl="0" eaLnBrk="1" fontAlgn="base" hangingPunct="1">
        <a:spcBef>
          <a:spcPct val="0"/>
        </a:spcBef>
        <a:spcAft>
          <a:spcPct val="0"/>
        </a:spcAft>
        <a:defRPr sz="4400">
          <a:solidFill>
            <a:schemeClr val="tx1"/>
          </a:solidFill>
          <a:latin typeface="Arial" charset="0"/>
        </a:defRPr>
      </a:lvl3pPr>
      <a:lvl4pPr algn="ctr" defTabSz="457200" rtl="0" eaLnBrk="1" fontAlgn="base" hangingPunct="1">
        <a:spcBef>
          <a:spcPct val="0"/>
        </a:spcBef>
        <a:spcAft>
          <a:spcPct val="0"/>
        </a:spcAft>
        <a:defRPr sz="4400">
          <a:solidFill>
            <a:schemeClr val="tx1"/>
          </a:solidFill>
          <a:latin typeface="Arial" charset="0"/>
        </a:defRPr>
      </a:lvl4pPr>
      <a:lvl5pPr algn="ctr" defTabSz="457200" rtl="0" eaLnBrk="1" fontAlgn="base" hangingPunct="1">
        <a:spcBef>
          <a:spcPct val="0"/>
        </a:spcBef>
        <a:spcAft>
          <a:spcPct val="0"/>
        </a:spcAft>
        <a:defRPr sz="4400">
          <a:solidFill>
            <a:schemeClr val="tx1"/>
          </a:solidFill>
          <a:latin typeface="Arial" charset="0"/>
        </a:defRPr>
      </a:lvl5pPr>
      <a:lvl6pPr marL="457200" algn="ctr" defTabSz="457200" rtl="0" eaLnBrk="1" fontAlgn="base" hangingPunct="1">
        <a:spcBef>
          <a:spcPct val="0"/>
        </a:spcBef>
        <a:spcAft>
          <a:spcPct val="0"/>
        </a:spcAft>
        <a:defRPr sz="4400">
          <a:solidFill>
            <a:schemeClr val="tx1"/>
          </a:solidFill>
          <a:latin typeface="Arial" charset="0"/>
        </a:defRPr>
      </a:lvl6pPr>
      <a:lvl7pPr marL="914400" algn="ctr" defTabSz="457200" rtl="0" eaLnBrk="1" fontAlgn="base" hangingPunct="1">
        <a:spcBef>
          <a:spcPct val="0"/>
        </a:spcBef>
        <a:spcAft>
          <a:spcPct val="0"/>
        </a:spcAft>
        <a:defRPr sz="4400">
          <a:solidFill>
            <a:schemeClr val="tx1"/>
          </a:solidFill>
          <a:latin typeface="Arial" charset="0"/>
        </a:defRPr>
      </a:lvl7pPr>
      <a:lvl8pPr marL="1371600" algn="ctr" defTabSz="457200" rtl="0" eaLnBrk="1" fontAlgn="base" hangingPunct="1">
        <a:spcBef>
          <a:spcPct val="0"/>
        </a:spcBef>
        <a:spcAft>
          <a:spcPct val="0"/>
        </a:spcAft>
        <a:defRPr sz="4400">
          <a:solidFill>
            <a:schemeClr val="tx1"/>
          </a:solidFill>
          <a:latin typeface="Arial" charset="0"/>
        </a:defRPr>
      </a:lvl8pPr>
      <a:lvl9pPr marL="1828800" algn="ctr" defTabSz="457200" rtl="0" eaLnBrk="1" fontAlgn="base" hangingPunct="1">
        <a:spcBef>
          <a:spcPct val="0"/>
        </a:spcBef>
        <a:spcAft>
          <a:spcPct val="0"/>
        </a:spcAft>
        <a:defRPr sz="4400">
          <a:solidFill>
            <a:schemeClr val="tx1"/>
          </a:solidFill>
          <a:latin typeface="Arial"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E647C358-6709-4E11-9644-4383B958DB07}" type="slidenum">
              <a:rPr lang="en-US" altLang="en-US"/>
              <a:pPr>
                <a:defRPr/>
              </a:pPr>
              <a:t>‹#›</a:t>
            </a:fld>
            <a:endParaRPr lang="en-US" altLang="en-US" dirty="0"/>
          </a:p>
        </p:txBody>
      </p:sp>
      <p:sp>
        <p:nvSpPr>
          <p:cNvPr id="1028" name="Rectangle 7"/>
          <p:cNvSpPr>
            <a:spLocks noChangeArrowheads="1"/>
          </p:cNvSpPr>
          <p:nvPr/>
        </p:nvSpPr>
        <p:spPr bwMode="auto">
          <a:xfrm>
            <a:off x="0" y="6235700"/>
            <a:ext cx="9144000" cy="622300"/>
          </a:xfrm>
          <a:prstGeom prst="rect">
            <a:avLst/>
          </a:prstGeom>
          <a:solidFill>
            <a:srgbClr val="ECEC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dirty="0"/>
          </a:p>
        </p:txBody>
      </p:sp>
      <p:pic>
        <p:nvPicPr>
          <p:cNvPr id="1029" name="Picture 8" descr="logo_C"/>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9"/>
          <p:cNvSpPr>
            <a:spLocks noChangeArrowheads="1"/>
          </p:cNvSpPr>
          <p:nvPr/>
        </p:nvSpPr>
        <p:spPr bwMode="auto">
          <a:xfrm>
            <a:off x="0" y="0"/>
            <a:ext cx="9144000" cy="685800"/>
          </a:xfrm>
          <a:prstGeom prst="rect">
            <a:avLst/>
          </a:prstGeom>
          <a:solidFill>
            <a:srgbClr val="5469A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dirty="0"/>
          </a:p>
        </p:txBody>
      </p:sp>
      <p:sp>
        <p:nvSpPr>
          <p:cNvPr id="1031" name="Rectangle 2"/>
          <p:cNvSpPr>
            <a:spLocks noGrp="1" noChangeArrowheads="1"/>
          </p:cNvSpPr>
          <p:nvPr>
            <p:ph type="title"/>
          </p:nvPr>
        </p:nvSpPr>
        <p:spPr bwMode="auto">
          <a:xfrm>
            <a:off x="152400" y="0"/>
            <a:ext cx="86868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dirty="0"/>
          </a:p>
        </p:txBody>
      </p:sp>
      <p:sp>
        <p:nvSpPr>
          <p:cNvPr id="1033" name="Line 11"/>
          <p:cNvSpPr>
            <a:spLocks noChangeShapeType="1"/>
          </p:cNvSpPr>
          <p:nvPr/>
        </p:nvSpPr>
        <p:spPr bwMode="auto">
          <a:xfrm>
            <a:off x="1069975" y="6457950"/>
            <a:ext cx="0" cy="2190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fld id="{AE0D5CD0-E209-437A-8D04-734D1E1C789C}" type="datetime1">
              <a:rPr lang="en-US" altLang="en-US" smtClean="0"/>
              <a:t>7/20/2015</a:t>
            </a:fld>
            <a:endParaRPr lang="en-US" altLang="en-US" dirty="0"/>
          </a:p>
        </p:txBody>
      </p:sp>
      <p:sp>
        <p:nvSpPr>
          <p:cNvPr id="1035" name="Line 12"/>
          <p:cNvSpPr>
            <a:spLocks noChangeShapeType="1"/>
          </p:cNvSpPr>
          <p:nvPr/>
        </p:nvSpPr>
        <p:spPr bwMode="auto">
          <a:xfrm>
            <a:off x="0" y="673100"/>
            <a:ext cx="9144000" cy="0"/>
          </a:xfrm>
          <a:prstGeom prst="line">
            <a:avLst/>
          </a:prstGeom>
          <a:noFill/>
          <a:ln w="5715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Lst>
  <p:hf sldNum="0" hdr="0" ftr="0" dt="0"/>
  <p:txStyles>
    <p:titleStyle>
      <a:lvl1pPr algn="l" rtl="0" eaLnBrk="1" fontAlgn="base" hangingPunct="1">
        <a:spcBef>
          <a:spcPct val="0"/>
        </a:spcBef>
        <a:spcAft>
          <a:spcPct val="0"/>
        </a:spcAft>
        <a:defRPr sz="2000">
          <a:solidFill>
            <a:schemeClr val="bg1"/>
          </a:solidFill>
          <a:latin typeface="+mj-lt"/>
          <a:ea typeface="+mj-ea"/>
          <a:cs typeface="+mj-cs"/>
        </a:defRPr>
      </a:lvl1pPr>
      <a:lvl2pPr algn="l" rtl="0" eaLnBrk="1" fontAlgn="base" hangingPunct="1">
        <a:spcBef>
          <a:spcPct val="0"/>
        </a:spcBef>
        <a:spcAft>
          <a:spcPct val="0"/>
        </a:spcAft>
        <a:defRPr sz="2000">
          <a:solidFill>
            <a:schemeClr val="bg1"/>
          </a:solidFill>
          <a:latin typeface="Arial Black" pitchFamily="34" charset="0"/>
        </a:defRPr>
      </a:lvl2pPr>
      <a:lvl3pPr algn="l" rtl="0" eaLnBrk="1" fontAlgn="base" hangingPunct="1">
        <a:spcBef>
          <a:spcPct val="0"/>
        </a:spcBef>
        <a:spcAft>
          <a:spcPct val="0"/>
        </a:spcAft>
        <a:defRPr sz="2000">
          <a:solidFill>
            <a:schemeClr val="bg1"/>
          </a:solidFill>
          <a:latin typeface="Arial Black" pitchFamily="34" charset="0"/>
        </a:defRPr>
      </a:lvl3pPr>
      <a:lvl4pPr algn="l" rtl="0" eaLnBrk="1" fontAlgn="base" hangingPunct="1">
        <a:spcBef>
          <a:spcPct val="0"/>
        </a:spcBef>
        <a:spcAft>
          <a:spcPct val="0"/>
        </a:spcAft>
        <a:defRPr sz="2000">
          <a:solidFill>
            <a:schemeClr val="bg1"/>
          </a:solidFill>
          <a:latin typeface="Arial Black" pitchFamily="34" charset="0"/>
        </a:defRPr>
      </a:lvl4pPr>
      <a:lvl5pPr algn="l" rtl="0" eaLnBrk="1" fontAlgn="base" hangingPunct="1">
        <a:spcBef>
          <a:spcPct val="0"/>
        </a:spcBef>
        <a:spcAft>
          <a:spcPct val="0"/>
        </a:spcAft>
        <a:defRPr sz="2000">
          <a:solidFill>
            <a:schemeClr val="bg1"/>
          </a:solidFill>
          <a:latin typeface="Arial Black" pitchFamily="34" charset="0"/>
        </a:defRPr>
      </a:lvl5pPr>
      <a:lvl6pPr marL="457200" algn="l" rtl="0" eaLnBrk="1" fontAlgn="base" hangingPunct="1">
        <a:spcBef>
          <a:spcPct val="0"/>
        </a:spcBef>
        <a:spcAft>
          <a:spcPct val="0"/>
        </a:spcAft>
        <a:defRPr sz="2000">
          <a:solidFill>
            <a:schemeClr val="bg1"/>
          </a:solidFill>
          <a:latin typeface="Arial Black" pitchFamily="34" charset="0"/>
        </a:defRPr>
      </a:lvl6pPr>
      <a:lvl7pPr marL="914400" algn="l" rtl="0" eaLnBrk="1" fontAlgn="base" hangingPunct="1">
        <a:spcBef>
          <a:spcPct val="0"/>
        </a:spcBef>
        <a:spcAft>
          <a:spcPct val="0"/>
        </a:spcAft>
        <a:defRPr sz="2000">
          <a:solidFill>
            <a:schemeClr val="bg1"/>
          </a:solidFill>
          <a:latin typeface="Arial Black" pitchFamily="34" charset="0"/>
        </a:defRPr>
      </a:lvl7pPr>
      <a:lvl8pPr marL="1371600" algn="l" rtl="0" eaLnBrk="1" fontAlgn="base" hangingPunct="1">
        <a:spcBef>
          <a:spcPct val="0"/>
        </a:spcBef>
        <a:spcAft>
          <a:spcPct val="0"/>
        </a:spcAft>
        <a:defRPr sz="2000">
          <a:solidFill>
            <a:schemeClr val="bg1"/>
          </a:solidFill>
          <a:latin typeface="Arial Black" pitchFamily="34" charset="0"/>
        </a:defRPr>
      </a:lvl8pPr>
      <a:lvl9pPr marL="1828800" algn="l" rtl="0" eaLnBrk="1" fontAlgn="base" hangingPunct="1">
        <a:spcBef>
          <a:spcPct val="0"/>
        </a:spcBef>
        <a:spcAft>
          <a:spcPct val="0"/>
        </a:spcAft>
        <a:defRPr sz="2000">
          <a:solidFill>
            <a:schemeClr val="bg1"/>
          </a:solidFill>
          <a:latin typeface="Arial Black" pitchFamily="34" charset="0"/>
        </a:defRPr>
      </a:lvl9pPr>
    </p:titleStyle>
    <p:bodyStyle>
      <a:lvl1pPr marL="342900" indent="-342900" algn="l" rtl="0" eaLnBrk="1" fontAlgn="base" hangingPunct="1">
        <a:spcBef>
          <a:spcPct val="20000"/>
        </a:spcBef>
        <a:spcAft>
          <a:spcPct val="0"/>
        </a:spcAft>
        <a:buChar char="•"/>
        <a:defRPr sz="20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7625" y="0"/>
            <a:ext cx="92392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27"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3" name="Picture 12"/>
          <p:cNvPicPr>
            <a:picLocks/>
          </p:cNvPicPr>
          <p:nvPr/>
        </p:nvPicPr>
        <p:blipFill rotWithShape="1">
          <a:blip r:embed="rId5">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pic>
        <p:nvPicPr>
          <p:cNvPr id="1030" name="Picture 8" descr="ERCOT cmyk-01.png"/>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7650" y="6024563"/>
            <a:ext cx="817563"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1085850" y="6010275"/>
            <a:ext cx="6867525" cy="253916"/>
          </a:xfrm>
          <a:prstGeom prst="rect">
            <a:avLst/>
          </a:prstGeom>
          <a:noFill/>
        </p:spPr>
        <p:txBody>
          <a:bodyPr>
            <a:spAutoFit/>
          </a:bodyPr>
          <a:lstStyle/>
          <a:p>
            <a:pPr fontAlgn="auto">
              <a:spcBef>
                <a:spcPts val="0"/>
              </a:spcBef>
              <a:spcAft>
                <a:spcPts val="0"/>
              </a:spcAft>
              <a:defRPr/>
            </a:pPr>
            <a:r>
              <a:rPr lang="en-US" sz="1050" b="1" dirty="0">
                <a:latin typeface="+mn-lt"/>
                <a:cs typeface="+mn-cs"/>
              </a:rPr>
              <a:t>ERCOT </a:t>
            </a:r>
            <a:r>
              <a:rPr lang="en-US" sz="1050" b="1" dirty="0" smtClean="0">
                <a:latin typeface="+mn-lt"/>
                <a:cs typeface="+mn-cs"/>
              </a:rPr>
              <a:t>PUBLIC</a:t>
            </a:r>
            <a:endParaRPr lang="en-US" sz="1050" b="1" dirty="0">
              <a:latin typeface="+mn-lt"/>
              <a:cs typeface="+mn-cs"/>
            </a:endParaRPr>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Lst>
  <p:timing>
    <p:tnLst>
      <p:par>
        <p:cTn id="1" dur="indefinite" restart="never" nodeType="tmRoot"/>
      </p:par>
    </p:tnLst>
  </p:timing>
  <p:hf sldNum="0" hdr="0" ftr="0" dt="0"/>
  <p:txStyles>
    <p:titleStyle>
      <a:lvl1pPr algn="ctr" defTabSz="457200" rtl="0" eaLnBrk="1" fontAlgn="base" hangingPunct="1">
        <a:spcBef>
          <a:spcPct val="0"/>
        </a:spcBef>
        <a:spcAft>
          <a:spcPct val="0"/>
        </a:spcAft>
        <a:defRPr sz="4400" kern="1200">
          <a:solidFill>
            <a:schemeClr val="tx1"/>
          </a:solidFill>
          <a:latin typeface="+mj-lt"/>
          <a:ea typeface="+mj-ea"/>
          <a:cs typeface="+mj-cs"/>
        </a:defRPr>
      </a:lvl1pPr>
      <a:lvl2pPr algn="ctr" defTabSz="457200" rtl="0" eaLnBrk="1" fontAlgn="base" hangingPunct="1">
        <a:spcBef>
          <a:spcPct val="0"/>
        </a:spcBef>
        <a:spcAft>
          <a:spcPct val="0"/>
        </a:spcAft>
        <a:defRPr sz="4400">
          <a:solidFill>
            <a:schemeClr val="tx1"/>
          </a:solidFill>
          <a:latin typeface="Arial" charset="0"/>
        </a:defRPr>
      </a:lvl2pPr>
      <a:lvl3pPr algn="ctr" defTabSz="457200" rtl="0" eaLnBrk="1" fontAlgn="base" hangingPunct="1">
        <a:spcBef>
          <a:spcPct val="0"/>
        </a:spcBef>
        <a:spcAft>
          <a:spcPct val="0"/>
        </a:spcAft>
        <a:defRPr sz="4400">
          <a:solidFill>
            <a:schemeClr val="tx1"/>
          </a:solidFill>
          <a:latin typeface="Arial" charset="0"/>
        </a:defRPr>
      </a:lvl3pPr>
      <a:lvl4pPr algn="ctr" defTabSz="457200" rtl="0" eaLnBrk="1" fontAlgn="base" hangingPunct="1">
        <a:spcBef>
          <a:spcPct val="0"/>
        </a:spcBef>
        <a:spcAft>
          <a:spcPct val="0"/>
        </a:spcAft>
        <a:defRPr sz="4400">
          <a:solidFill>
            <a:schemeClr val="tx1"/>
          </a:solidFill>
          <a:latin typeface="Arial" charset="0"/>
        </a:defRPr>
      </a:lvl4pPr>
      <a:lvl5pPr algn="ctr" defTabSz="457200" rtl="0" eaLnBrk="1" fontAlgn="base" hangingPunct="1">
        <a:spcBef>
          <a:spcPct val="0"/>
        </a:spcBef>
        <a:spcAft>
          <a:spcPct val="0"/>
        </a:spcAft>
        <a:defRPr sz="4400">
          <a:solidFill>
            <a:schemeClr val="tx1"/>
          </a:solidFill>
          <a:latin typeface="Arial" charset="0"/>
        </a:defRPr>
      </a:lvl5pPr>
      <a:lvl6pPr marL="457200" algn="ctr" defTabSz="457200" rtl="0" eaLnBrk="1" fontAlgn="base" hangingPunct="1">
        <a:spcBef>
          <a:spcPct val="0"/>
        </a:spcBef>
        <a:spcAft>
          <a:spcPct val="0"/>
        </a:spcAft>
        <a:defRPr sz="4400">
          <a:solidFill>
            <a:schemeClr val="tx1"/>
          </a:solidFill>
          <a:latin typeface="Arial" charset="0"/>
        </a:defRPr>
      </a:lvl6pPr>
      <a:lvl7pPr marL="914400" algn="ctr" defTabSz="457200" rtl="0" eaLnBrk="1" fontAlgn="base" hangingPunct="1">
        <a:spcBef>
          <a:spcPct val="0"/>
        </a:spcBef>
        <a:spcAft>
          <a:spcPct val="0"/>
        </a:spcAft>
        <a:defRPr sz="4400">
          <a:solidFill>
            <a:schemeClr val="tx1"/>
          </a:solidFill>
          <a:latin typeface="Arial" charset="0"/>
        </a:defRPr>
      </a:lvl7pPr>
      <a:lvl8pPr marL="1371600" algn="ctr" defTabSz="457200" rtl="0" eaLnBrk="1" fontAlgn="base" hangingPunct="1">
        <a:spcBef>
          <a:spcPct val="0"/>
        </a:spcBef>
        <a:spcAft>
          <a:spcPct val="0"/>
        </a:spcAft>
        <a:defRPr sz="4400">
          <a:solidFill>
            <a:schemeClr val="tx1"/>
          </a:solidFill>
          <a:latin typeface="Arial" charset="0"/>
        </a:defRPr>
      </a:lvl8pPr>
      <a:lvl9pPr marL="1828800" algn="ctr" defTabSz="457200" rtl="0" eaLnBrk="1" fontAlgn="base" hangingPunct="1">
        <a:spcBef>
          <a:spcPct val="0"/>
        </a:spcBef>
        <a:spcAft>
          <a:spcPct val="0"/>
        </a:spcAft>
        <a:defRPr sz="4400">
          <a:solidFill>
            <a:schemeClr val="tx1"/>
          </a:solidFill>
          <a:latin typeface="Arial"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13"/>
          <p:cNvGrpSpPr>
            <a:grpSpLocks/>
          </p:cNvGrpSpPr>
          <p:nvPr/>
        </p:nvGrpSpPr>
        <p:grpSpPr bwMode="auto">
          <a:xfrm>
            <a:off x="603250" y="1498600"/>
            <a:ext cx="7727950" cy="3615722"/>
            <a:chOff x="603250" y="546100"/>
            <a:chExt cx="7727950" cy="3615558"/>
          </a:xfrm>
        </p:grpSpPr>
        <p:pic>
          <p:nvPicPr>
            <p:cNvPr id="5123" name="Picture 8" descr="ERCOT cmyk-01.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3250" y="546100"/>
              <a:ext cx="2457704"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TextBox 9"/>
            <p:cNvSpPr txBox="1">
              <a:spLocks noChangeArrowheads="1"/>
            </p:cNvSpPr>
            <p:nvPr/>
          </p:nvSpPr>
          <p:spPr bwMode="auto">
            <a:xfrm>
              <a:off x="787400" y="2130425"/>
              <a:ext cx="7543800" cy="2031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lgn="ctr"/>
              <a:r>
                <a:rPr lang="en-US" sz="4400" dirty="0" smtClean="0"/>
                <a:t>2016 LTSA Scenario Workshop</a:t>
              </a:r>
              <a:endParaRPr lang="en-US" altLang="en-US" sz="4400" b="1" dirty="0"/>
            </a:p>
            <a:p>
              <a:endParaRPr lang="en-US" altLang="en-US" b="1" dirty="0"/>
            </a:p>
            <a:p>
              <a:pPr algn="ctr"/>
              <a:endParaRPr lang="en-US" altLang="en-US" sz="2000" i="1" dirty="0" smtClean="0"/>
            </a:p>
          </p:txBody>
        </p:sp>
        <p:cxnSp>
          <p:nvCxnSpPr>
            <p:cNvPr id="13" name="Straight Connector 12"/>
            <p:cNvCxnSpPr/>
            <p:nvPr/>
          </p:nvCxnSpPr>
          <p:spPr>
            <a:xfrm flipV="1">
              <a:off x="787400" y="1852553"/>
              <a:ext cx="6286500" cy="12699"/>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5525869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08857" y="807932"/>
            <a:ext cx="2786743" cy="137160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Economic Conditions</a:t>
            </a:r>
          </a:p>
          <a:p>
            <a:pPr marL="117445" indent="-117445">
              <a:buFont typeface="Arial" pitchFamily="34" charset="0"/>
              <a:buChar char="•"/>
              <a:defRPr/>
            </a:pPr>
            <a:r>
              <a:rPr lang="en-US" sz="900" dirty="0">
                <a:solidFill>
                  <a:schemeClr val="tx1"/>
                </a:solidFill>
                <a:latin typeface="Calibri" panose="020F0502020204030204" pitchFamily="34" charset="0"/>
              </a:rPr>
              <a:t>Net population growth in Texas  </a:t>
            </a:r>
            <a:r>
              <a:rPr lang="en-US" sz="900" dirty="0" smtClean="0">
                <a:solidFill>
                  <a:schemeClr val="tx1"/>
                </a:solidFill>
                <a:latin typeface="Calibri" panose="020F0502020204030204" pitchFamily="34" charset="0"/>
              </a:rPr>
              <a:t>~</a:t>
            </a:r>
            <a:r>
              <a:rPr lang="en-US" sz="900" dirty="0" smtClean="0">
                <a:solidFill>
                  <a:srgbClr val="FF0000"/>
                </a:solidFill>
                <a:latin typeface="Calibri" panose="020F0502020204030204" pitchFamily="34" charset="0"/>
              </a:rPr>
              <a:t>negative to zero</a:t>
            </a:r>
            <a:endParaRPr lang="en-US" sz="900" dirty="0">
              <a:solidFill>
                <a:srgbClr val="FF0000"/>
              </a:solidFill>
              <a:latin typeface="Calibri" panose="020F0502020204030204" pitchFamily="34" charset="0"/>
            </a:endParaRPr>
          </a:p>
          <a:p>
            <a:pPr marL="117445" indent="-117445">
              <a:buFont typeface="Arial" pitchFamily="34" charset="0"/>
              <a:buChar char="•"/>
              <a:defRPr/>
            </a:pPr>
            <a:r>
              <a:rPr lang="en-US" sz="900" dirty="0">
                <a:solidFill>
                  <a:schemeClr val="tx1"/>
                </a:solidFill>
                <a:latin typeface="Calibri" panose="020F0502020204030204" pitchFamily="34" charset="0"/>
              </a:rPr>
              <a:t>Urbanization with growth concentrated in the major cities</a:t>
            </a:r>
          </a:p>
          <a:p>
            <a:pPr marL="117445" indent="-117445">
              <a:buFont typeface="Arial" pitchFamily="34" charset="0"/>
              <a:buChar char="•"/>
              <a:defRPr/>
            </a:pPr>
            <a:r>
              <a:rPr lang="en-US" sz="900" dirty="0">
                <a:solidFill>
                  <a:schemeClr val="tx1"/>
                </a:solidFill>
                <a:latin typeface="Calibri" panose="020F0502020204030204" pitchFamily="34" charset="0"/>
              </a:rPr>
              <a:t>No industrial growth</a:t>
            </a:r>
          </a:p>
          <a:p>
            <a:pPr marL="117445" indent="-117445">
              <a:buFont typeface="Arial" pitchFamily="34" charset="0"/>
              <a:buChar char="•"/>
              <a:defRPr/>
            </a:pPr>
            <a:r>
              <a:rPr lang="en-US" sz="900" dirty="0">
                <a:solidFill>
                  <a:schemeClr val="tx1"/>
                </a:solidFill>
                <a:latin typeface="Calibri" panose="020F0502020204030204" pitchFamily="34" charset="0"/>
              </a:rPr>
              <a:t>Capital for new generation difficult to obtain</a:t>
            </a:r>
          </a:p>
          <a:p>
            <a:pPr marL="117445" indent="-117445">
              <a:buFont typeface="Arial" pitchFamily="34" charset="0"/>
              <a:buChar char="•"/>
              <a:defRPr/>
            </a:pPr>
            <a:r>
              <a:rPr lang="en-US" sz="900" dirty="0">
                <a:solidFill>
                  <a:schemeClr val="tx1"/>
                </a:solidFill>
                <a:latin typeface="Calibri" panose="020F0502020204030204" pitchFamily="34" charset="0"/>
              </a:rPr>
              <a:t>Little to no GDP growth or net load growth</a:t>
            </a:r>
            <a:endParaRPr lang="en-US" sz="1200" dirty="0">
              <a:solidFill>
                <a:schemeClr val="tx1"/>
              </a:solidFill>
              <a:latin typeface="Calibri" panose="020F0502020204030204" pitchFamily="34" charset="0"/>
            </a:endParaRPr>
          </a:p>
          <a:p>
            <a:pPr lvl="1">
              <a:defRPr/>
            </a:pPr>
            <a:endParaRPr lang="en-US" dirty="0">
              <a:solidFill>
                <a:schemeClr val="tx1"/>
              </a:solidFill>
              <a:latin typeface="Calibri" panose="020F0502020204030204" pitchFamily="34" charset="0"/>
            </a:endParaRPr>
          </a:p>
          <a:p>
            <a:pPr marL="117445" indent="-117445">
              <a:buFont typeface="Arial" pitchFamily="34" charset="0"/>
              <a:buChar char="•"/>
              <a:defRPr/>
            </a:pPr>
            <a:endParaRPr lang="en-US" dirty="0">
              <a:solidFill>
                <a:schemeClr val="tx1"/>
              </a:solidFill>
              <a:latin typeface="Calibri" panose="020F0502020204030204" pitchFamily="34" charset="0"/>
            </a:endParaRPr>
          </a:p>
        </p:txBody>
      </p:sp>
      <p:sp>
        <p:nvSpPr>
          <p:cNvPr id="3" name="Rounded Rectangle 2"/>
          <p:cNvSpPr/>
          <p:nvPr/>
        </p:nvSpPr>
        <p:spPr>
          <a:xfrm>
            <a:off x="6248400" y="5034557"/>
            <a:ext cx="2777671" cy="1371600"/>
          </a:xfrm>
          <a:prstGeom prst="roundRect">
            <a:avLst/>
          </a:prstGeom>
          <a:solidFill>
            <a:srgbClr val="ECEDB1"/>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Weather / Water</a:t>
            </a:r>
          </a:p>
          <a:p>
            <a:pPr marL="119033" indent="-119033">
              <a:buFont typeface="Arial" pitchFamily="34" charset="0"/>
              <a:buChar char="•"/>
              <a:defRPr/>
            </a:pPr>
            <a:r>
              <a:rPr lang="en-US" sz="900" dirty="0">
                <a:solidFill>
                  <a:schemeClr val="tx1"/>
                </a:solidFill>
                <a:latin typeface="Calibri" panose="020F0502020204030204" pitchFamily="34" charset="0"/>
              </a:rPr>
              <a:t>Same as under Current Trends – no drought conditions, but limited water supply for new generation</a:t>
            </a:r>
          </a:p>
          <a:p>
            <a:pPr>
              <a:defRPr/>
            </a:pPr>
            <a:endParaRPr lang="en-US" sz="1300" b="1" dirty="0">
              <a:solidFill>
                <a:schemeClr val="tx1"/>
              </a:solidFill>
              <a:latin typeface="Calibri" panose="020F0502020204030204" pitchFamily="34" charset="0"/>
            </a:endParaRPr>
          </a:p>
        </p:txBody>
      </p:sp>
      <p:sp>
        <p:nvSpPr>
          <p:cNvPr id="5" name="Rounded Rectangle 4"/>
          <p:cNvSpPr/>
          <p:nvPr/>
        </p:nvSpPr>
        <p:spPr>
          <a:xfrm>
            <a:off x="108857" y="5022619"/>
            <a:ext cx="2786744" cy="1371600"/>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55994" tIns="28568" rIns="29330" bIns="28568"/>
          <a:lstStyle/>
          <a:p>
            <a:pPr>
              <a:defRPr/>
            </a:pPr>
            <a:r>
              <a:rPr lang="en-US" sz="1300" b="1" dirty="0">
                <a:solidFill>
                  <a:schemeClr val="tx1"/>
                </a:solidFill>
                <a:latin typeface="Calibri" panose="020F0502020204030204" pitchFamily="34" charset="0"/>
              </a:rPr>
              <a:t>Gas/Oil Prices</a:t>
            </a:r>
          </a:p>
          <a:p>
            <a:pPr marL="117445" indent="-117445">
              <a:buFont typeface="Arial" pitchFamily="34" charset="0"/>
              <a:buChar char="•"/>
              <a:defRPr/>
            </a:pPr>
            <a:r>
              <a:rPr lang="en-US" sz="900" dirty="0">
                <a:solidFill>
                  <a:schemeClr val="tx1"/>
                </a:solidFill>
                <a:latin typeface="Calibri" panose="020F0502020204030204" pitchFamily="34" charset="0"/>
              </a:rPr>
              <a:t>Lower prices (~$1/mmbtu lower than assumptions under Current Trends)</a:t>
            </a:r>
          </a:p>
          <a:p>
            <a:pPr marL="117445" indent="-117445">
              <a:buFont typeface="Arial" pitchFamily="34" charset="0"/>
              <a:buChar char="•"/>
              <a:defRPr/>
            </a:pPr>
            <a:r>
              <a:rPr lang="en-US" sz="900" dirty="0">
                <a:solidFill>
                  <a:schemeClr val="tx1"/>
                </a:solidFill>
                <a:latin typeface="Calibri" panose="020F0502020204030204" pitchFamily="34" charset="0"/>
              </a:rPr>
              <a:t>Less oil exploration and production</a:t>
            </a:r>
          </a:p>
          <a:p>
            <a:pPr marL="117445" indent="-117445">
              <a:buFont typeface="Arial" pitchFamily="34" charset="0"/>
              <a:buChar char="•"/>
              <a:defRPr/>
            </a:pPr>
            <a:r>
              <a:rPr lang="en-US" sz="900" dirty="0">
                <a:solidFill>
                  <a:schemeClr val="tx1"/>
                </a:solidFill>
                <a:latin typeface="Calibri" panose="020F0502020204030204" pitchFamily="34" charset="0"/>
              </a:rPr>
              <a:t>No LNG development</a:t>
            </a:r>
          </a:p>
        </p:txBody>
      </p:sp>
      <p:sp>
        <p:nvSpPr>
          <p:cNvPr id="6" name="Rounded Rectangle 5"/>
          <p:cNvSpPr/>
          <p:nvPr/>
        </p:nvSpPr>
        <p:spPr>
          <a:xfrm>
            <a:off x="6248400" y="807932"/>
            <a:ext cx="2777671" cy="137160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smtClean="0">
                <a:solidFill>
                  <a:schemeClr val="tx1"/>
                </a:solidFill>
                <a:latin typeface="Calibri" panose="020F0502020204030204" pitchFamily="34" charset="0"/>
              </a:rPr>
              <a:t>Technology</a:t>
            </a:r>
            <a:endParaRPr lang="en-US" sz="1300" b="1" dirty="0">
              <a:solidFill>
                <a:schemeClr val="tx1"/>
              </a:solidFill>
              <a:latin typeface="Calibri" panose="020F0502020204030204" pitchFamily="34" charset="0"/>
            </a:endParaRPr>
          </a:p>
          <a:p>
            <a:pPr marL="117445" indent="-117445">
              <a:buFont typeface="Arial" pitchFamily="34" charset="0"/>
              <a:buChar char="•"/>
              <a:defRPr/>
            </a:pPr>
            <a:r>
              <a:rPr lang="en-US" sz="1000" dirty="0" smtClean="0">
                <a:solidFill>
                  <a:srgbClr val="FF0000"/>
                </a:solidFill>
                <a:latin typeface="Calibri" panose="020F0502020204030204" pitchFamily="34" charset="0"/>
              </a:rPr>
              <a:t>Less spending one energy efficient appliances??</a:t>
            </a:r>
          </a:p>
          <a:p>
            <a:pPr marL="117445" indent="-117445">
              <a:buFont typeface="Arial" pitchFamily="34" charset="0"/>
              <a:buChar char="•"/>
              <a:defRPr/>
            </a:pPr>
            <a:r>
              <a:rPr lang="en-US" sz="1000" dirty="0">
                <a:solidFill>
                  <a:schemeClr val="tx1"/>
                </a:solidFill>
                <a:latin typeface="Calibri" panose="020F0502020204030204" pitchFamily="34" charset="0"/>
              </a:rPr>
              <a:t>Limited growth of new technologies that are still high costs, such as storage</a:t>
            </a:r>
          </a:p>
          <a:p>
            <a:pPr marL="117445" indent="-117445">
              <a:buFont typeface="Arial" pitchFamily="34" charset="0"/>
              <a:buChar char="•"/>
              <a:defRPr/>
            </a:pPr>
            <a:endParaRPr lang="en-US" sz="1000" dirty="0" smtClean="0">
              <a:solidFill>
                <a:srgbClr val="FF0000"/>
              </a:solidFill>
              <a:latin typeface="Calibri" panose="020F0502020204030204" pitchFamily="34" charset="0"/>
            </a:endParaRPr>
          </a:p>
          <a:p>
            <a:pPr marL="117445" indent="-117445">
              <a:buFont typeface="Arial" pitchFamily="34" charset="0"/>
              <a:buChar char="•"/>
              <a:defRPr/>
            </a:pPr>
            <a:endParaRPr lang="en-US" sz="1000" dirty="0">
              <a:solidFill>
                <a:schemeClr val="tx1"/>
              </a:solidFill>
              <a:latin typeface="Calibri" panose="020F0502020204030204" pitchFamily="34" charset="0"/>
            </a:endParaRPr>
          </a:p>
          <a:p>
            <a:pPr>
              <a:defRPr/>
            </a:pPr>
            <a:endParaRPr lang="en-US" sz="1200" dirty="0">
              <a:solidFill>
                <a:schemeClr val="tx1"/>
              </a:solidFill>
              <a:latin typeface="Calibri" panose="020F0502020204030204" pitchFamily="34" charset="0"/>
            </a:endParaRPr>
          </a:p>
        </p:txBody>
      </p:sp>
      <p:sp>
        <p:nvSpPr>
          <p:cNvPr id="7" name="Rounded Rectangle 6"/>
          <p:cNvSpPr/>
          <p:nvPr/>
        </p:nvSpPr>
        <p:spPr>
          <a:xfrm>
            <a:off x="6248400" y="3627332"/>
            <a:ext cx="2777671" cy="1371600"/>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End - Use</a:t>
            </a:r>
          </a:p>
          <a:p>
            <a:pPr marL="117445" indent="-117445">
              <a:buFont typeface="Arial" pitchFamily="34" charset="0"/>
              <a:buChar char="•"/>
              <a:defRPr/>
            </a:pPr>
            <a:r>
              <a:rPr lang="en-US" sz="900" dirty="0">
                <a:solidFill>
                  <a:schemeClr val="tx1"/>
                </a:solidFill>
                <a:latin typeface="Calibri" panose="020F0502020204030204" pitchFamily="34" charset="0"/>
              </a:rPr>
              <a:t>Customers are  more cost conscious, thus more conservation </a:t>
            </a:r>
            <a:r>
              <a:rPr lang="en-US" sz="900" dirty="0" smtClean="0">
                <a:solidFill>
                  <a:schemeClr val="tx1"/>
                </a:solidFill>
                <a:latin typeface="Calibri" panose="020F0502020204030204" pitchFamily="34" charset="0"/>
              </a:rPr>
              <a:t>– </a:t>
            </a:r>
            <a:r>
              <a:rPr lang="en-US" sz="900" dirty="0" smtClean="0">
                <a:solidFill>
                  <a:srgbClr val="FF0000"/>
                </a:solidFill>
                <a:latin typeface="Calibri" panose="020F0502020204030204" pitchFamily="34" charset="0"/>
              </a:rPr>
              <a:t>less disposable income</a:t>
            </a:r>
            <a:endParaRPr lang="en-US" sz="900" dirty="0">
              <a:solidFill>
                <a:srgbClr val="FF0000"/>
              </a:solidFill>
              <a:latin typeface="Calibri" panose="020F0502020204030204" pitchFamily="34" charset="0"/>
            </a:endParaRPr>
          </a:p>
          <a:p>
            <a:pPr marL="117445" indent="-117445">
              <a:buFont typeface="Arial" pitchFamily="34" charset="0"/>
              <a:buChar char="•"/>
              <a:defRPr/>
            </a:pPr>
            <a:r>
              <a:rPr lang="en-US" sz="900" dirty="0" smtClean="0">
                <a:solidFill>
                  <a:schemeClr val="tx1"/>
                </a:solidFill>
                <a:latin typeface="Calibri" panose="020F0502020204030204" pitchFamily="34" charset="0"/>
              </a:rPr>
              <a:t>Low </a:t>
            </a:r>
            <a:r>
              <a:rPr lang="en-US" sz="900" dirty="0">
                <a:solidFill>
                  <a:schemeClr val="tx1"/>
                </a:solidFill>
                <a:latin typeface="Calibri" panose="020F0502020204030204" pitchFamily="34" charset="0"/>
              </a:rPr>
              <a:t>load growth due to increased efficiency and changed customer behavior</a:t>
            </a:r>
          </a:p>
          <a:p>
            <a:pPr>
              <a:defRPr/>
            </a:pPr>
            <a:endParaRPr lang="en-US" sz="1200" dirty="0">
              <a:solidFill>
                <a:schemeClr val="tx1"/>
              </a:solidFill>
              <a:latin typeface="Calibri" panose="020F0502020204030204" pitchFamily="34" charset="0"/>
            </a:endParaRPr>
          </a:p>
        </p:txBody>
      </p:sp>
      <p:sp>
        <p:nvSpPr>
          <p:cNvPr id="8" name="Rounded Rectangle 7"/>
          <p:cNvSpPr/>
          <p:nvPr/>
        </p:nvSpPr>
        <p:spPr>
          <a:xfrm>
            <a:off x="108857" y="3615457"/>
            <a:ext cx="2786743" cy="1371600"/>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Alt Gen Resources</a:t>
            </a:r>
          </a:p>
          <a:p>
            <a:pPr marL="117445" indent="-117445">
              <a:buFont typeface="Arial" pitchFamily="34" charset="0"/>
              <a:buChar char="•"/>
              <a:defRPr/>
            </a:pPr>
            <a:r>
              <a:rPr lang="en-US" sz="900" dirty="0">
                <a:solidFill>
                  <a:schemeClr val="tx1"/>
                </a:solidFill>
                <a:latin typeface="Calibri" panose="020F0502020204030204" pitchFamily="34" charset="0"/>
              </a:rPr>
              <a:t>Lower oil/gas prices</a:t>
            </a:r>
          </a:p>
          <a:p>
            <a:pPr marL="117445" indent="-117445">
              <a:buFont typeface="Arial" pitchFamily="34" charset="0"/>
              <a:buChar char="•"/>
              <a:defRPr/>
            </a:pPr>
            <a:r>
              <a:rPr lang="en-US" sz="900" dirty="0">
                <a:solidFill>
                  <a:srgbClr val="FF0000"/>
                </a:solidFill>
                <a:latin typeface="Calibri" panose="020F0502020204030204" pitchFamily="34" charset="0"/>
              </a:rPr>
              <a:t>Limited development of wind and solar due to low energy prices</a:t>
            </a:r>
          </a:p>
          <a:p>
            <a:pPr marL="117445" indent="-117445">
              <a:buFont typeface="Arial" pitchFamily="34" charset="0"/>
              <a:buChar char="•"/>
              <a:defRPr/>
            </a:pPr>
            <a:r>
              <a:rPr lang="en-US" sz="900" dirty="0">
                <a:solidFill>
                  <a:schemeClr val="tx1"/>
                </a:solidFill>
                <a:latin typeface="Calibri" panose="020F0502020204030204" pitchFamily="34" charset="0"/>
              </a:rPr>
              <a:t>Nuclear re-licensing </a:t>
            </a:r>
          </a:p>
          <a:p>
            <a:pPr marL="117445" indent="-117445">
              <a:buFont typeface="Arial" pitchFamily="34" charset="0"/>
              <a:buChar char="•"/>
              <a:defRPr/>
            </a:pPr>
            <a:r>
              <a:rPr lang="en-US" sz="900" dirty="0">
                <a:solidFill>
                  <a:schemeClr val="tx1"/>
                </a:solidFill>
                <a:latin typeface="Calibri" panose="020F0502020204030204" pitchFamily="34" charset="0"/>
              </a:rPr>
              <a:t>Slower solar cost decline due to reduced global demand</a:t>
            </a:r>
          </a:p>
          <a:p>
            <a:pPr marL="117445" indent="-117445">
              <a:buFont typeface="Arial" pitchFamily="34" charset="0"/>
              <a:buChar char="•"/>
              <a:defRPr/>
            </a:pPr>
            <a:endParaRPr lang="en-US" sz="1200" dirty="0">
              <a:solidFill>
                <a:schemeClr val="tx1"/>
              </a:solidFill>
              <a:latin typeface="Calibri" panose="020F0502020204030204" pitchFamily="34" charset="0"/>
            </a:endParaRPr>
          </a:p>
        </p:txBody>
      </p:sp>
      <p:sp>
        <p:nvSpPr>
          <p:cNvPr id="9" name="Rounded Rectangle 8"/>
          <p:cNvSpPr/>
          <p:nvPr/>
        </p:nvSpPr>
        <p:spPr>
          <a:xfrm>
            <a:off x="6248400" y="2215157"/>
            <a:ext cx="2777671" cy="13716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Gen Resource Adequacy Standards</a:t>
            </a:r>
          </a:p>
          <a:p>
            <a:pPr marL="117445" indent="-117445">
              <a:buFont typeface="Arial" pitchFamily="34" charset="0"/>
              <a:buChar char="•"/>
              <a:defRPr/>
            </a:pPr>
            <a:r>
              <a:rPr lang="en-US" sz="900" dirty="0">
                <a:solidFill>
                  <a:schemeClr val="tx1"/>
                </a:solidFill>
                <a:latin typeface="Calibri" panose="020F0502020204030204" pitchFamily="34" charset="0"/>
              </a:rPr>
              <a:t>Retiring of coal plants due to low energy margins </a:t>
            </a:r>
          </a:p>
          <a:p>
            <a:pPr marL="117445" indent="-117445">
              <a:buFont typeface="Arial" pitchFamily="34" charset="0"/>
              <a:buChar char="•"/>
              <a:defRPr/>
            </a:pPr>
            <a:r>
              <a:rPr lang="en-US" sz="900" dirty="0">
                <a:solidFill>
                  <a:schemeClr val="tx1"/>
                </a:solidFill>
                <a:latin typeface="Calibri" panose="020F0502020204030204" pitchFamily="34" charset="0"/>
              </a:rPr>
              <a:t>System inertia issues </a:t>
            </a:r>
            <a:r>
              <a:rPr lang="en-US" sz="900" dirty="0" smtClean="0">
                <a:solidFill>
                  <a:schemeClr val="tx1"/>
                </a:solidFill>
                <a:latin typeface="Calibri" panose="020F0502020204030204" pitchFamily="34" charset="0"/>
              </a:rPr>
              <a:t>increase</a:t>
            </a:r>
          </a:p>
          <a:p>
            <a:pPr marL="117445" indent="-117445">
              <a:buFont typeface="Arial" pitchFamily="34" charset="0"/>
              <a:buChar char="•"/>
              <a:defRPr/>
            </a:pPr>
            <a:r>
              <a:rPr lang="en-US" sz="900" dirty="0" smtClean="0">
                <a:solidFill>
                  <a:srgbClr val="FF0000"/>
                </a:solidFill>
                <a:latin typeface="Calibri" panose="020F0502020204030204" pitchFamily="34" charset="0"/>
              </a:rPr>
              <a:t>No reserve margin mandate??</a:t>
            </a:r>
            <a:endParaRPr lang="en-US" sz="900" dirty="0">
              <a:solidFill>
                <a:srgbClr val="FF0000"/>
              </a:solidFill>
              <a:latin typeface="Calibri" panose="020F0502020204030204" pitchFamily="34" charset="0"/>
            </a:endParaRPr>
          </a:p>
          <a:p>
            <a:pPr marL="117445" indent="-117445">
              <a:buFont typeface="Arial" pitchFamily="34" charset="0"/>
              <a:buChar char="•"/>
              <a:defRPr/>
            </a:pPr>
            <a:endParaRPr lang="en-US" sz="1200" dirty="0">
              <a:solidFill>
                <a:schemeClr val="tx1"/>
              </a:solidFill>
              <a:latin typeface="Calibri" panose="020F0502020204030204" pitchFamily="34" charset="0"/>
            </a:endParaRPr>
          </a:p>
          <a:p>
            <a:pPr marL="117445" indent="-117445">
              <a:buFont typeface="Arial" pitchFamily="34" charset="0"/>
              <a:buChar char="•"/>
              <a:defRPr/>
            </a:pPr>
            <a:endParaRPr lang="en-US" sz="1200" dirty="0">
              <a:solidFill>
                <a:schemeClr val="tx1"/>
              </a:solidFill>
              <a:latin typeface="Calibri" panose="020F0502020204030204" pitchFamily="34" charset="0"/>
            </a:endParaRPr>
          </a:p>
        </p:txBody>
      </p:sp>
      <p:sp>
        <p:nvSpPr>
          <p:cNvPr id="4" name="Rounded Rectangle 3"/>
          <p:cNvSpPr/>
          <p:nvPr/>
        </p:nvSpPr>
        <p:spPr>
          <a:xfrm>
            <a:off x="108857" y="2215157"/>
            <a:ext cx="2786743" cy="137160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Environ. Regs. / Energy Policy</a:t>
            </a:r>
          </a:p>
          <a:p>
            <a:pPr marL="117445" indent="-117445">
              <a:buFont typeface="Arial" pitchFamily="34" charset="0"/>
              <a:buChar char="•"/>
              <a:defRPr/>
            </a:pPr>
            <a:r>
              <a:rPr lang="en-US" sz="900" dirty="0">
                <a:solidFill>
                  <a:schemeClr val="tx1"/>
                </a:solidFill>
                <a:latin typeface="Calibri" panose="020F0502020204030204" pitchFamily="34" charset="0"/>
              </a:rPr>
              <a:t>Continuing modest environmental regulations, no significant changes from assumptions under Current Trends</a:t>
            </a:r>
          </a:p>
          <a:p>
            <a:pPr marL="117445" indent="-117445">
              <a:buFont typeface="Arial" pitchFamily="34" charset="0"/>
              <a:buChar char="•"/>
              <a:defRPr/>
            </a:pPr>
            <a:r>
              <a:rPr lang="en-US" sz="900" dirty="0">
                <a:solidFill>
                  <a:schemeClr val="tx1"/>
                </a:solidFill>
                <a:latin typeface="Calibri" panose="020F0502020204030204" pitchFamily="34" charset="0"/>
              </a:rPr>
              <a:t>Government incentives continue for high efficiency appliances</a:t>
            </a:r>
          </a:p>
          <a:p>
            <a:pPr marL="117445" indent="-117445">
              <a:buFont typeface="Arial" pitchFamily="34" charset="0"/>
              <a:buChar char="•"/>
              <a:defRPr/>
            </a:pPr>
            <a:r>
              <a:rPr lang="en-US" sz="900" dirty="0" smtClean="0">
                <a:solidFill>
                  <a:srgbClr val="FF0000"/>
                </a:solidFill>
                <a:latin typeface="Calibri" panose="020F0502020204030204" pitchFamily="34" charset="0"/>
              </a:rPr>
              <a:t>Same as Current Trends??</a:t>
            </a:r>
            <a:endParaRPr lang="en-US" sz="900" dirty="0">
              <a:solidFill>
                <a:srgbClr val="FF0000"/>
              </a:solidFill>
              <a:latin typeface="Calibri" panose="020F0502020204030204" pitchFamily="34" charset="0"/>
            </a:endParaRPr>
          </a:p>
          <a:p>
            <a:pPr>
              <a:defRPr/>
            </a:pPr>
            <a:endParaRPr lang="en-US" sz="1200" dirty="0">
              <a:solidFill>
                <a:schemeClr val="tx1"/>
              </a:solidFill>
              <a:latin typeface="Calibri" panose="020F0502020204030204" pitchFamily="34" charset="0"/>
            </a:endParaRPr>
          </a:p>
          <a:p>
            <a:pPr>
              <a:defRPr/>
            </a:pPr>
            <a:endParaRPr lang="en-US" sz="900" dirty="0">
              <a:solidFill>
                <a:schemeClr val="tx1"/>
              </a:solidFill>
              <a:latin typeface="Calibri" panose="020F0502020204030204" pitchFamily="34" charset="0"/>
            </a:endParaRPr>
          </a:p>
        </p:txBody>
      </p:sp>
      <p:sp>
        <p:nvSpPr>
          <p:cNvPr id="23" name="Rounded Rectangle 22"/>
          <p:cNvSpPr/>
          <p:nvPr/>
        </p:nvSpPr>
        <p:spPr>
          <a:xfrm>
            <a:off x="2986089" y="843557"/>
            <a:ext cx="3178175" cy="276695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68" rIns="0" bIns="28568" anchor="t" anchorCtr="0"/>
          <a:lstStyle/>
          <a:p>
            <a:pPr algn="ctr">
              <a:defRPr/>
            </a:pPr>
            <a:r>
              <a:rPr lang="en-US" sz="1400" b="1" dirty="0">
                <a:solidFill>
                  <a:schemeClr val="tx1"/>
                </a:solidFill>
                <a:latin typeface="Calibri" panose="020F0502020204030204" pitchFamily="34" charset="0"/>
              </a:rPr>
              <a:t>Story:</a:t>
            </a:r>
          </a:p>
          <a:p>
            <a:pPr algn="ctr">
              <a:defRPr/>
            </a:pPr>
            <a:endParaRPr lang="en-US" sz="1400" b="1" dirty="0">
              <a:solidFill>
                <a:schemeClr val="tx1"/>
              </a:solidFill>
              <a:latin typeface="Calibri" panose="020F0502020204030204" pitchFamily="34" charset="0"/>
            </a:endParaRPr>
          </a:p>
          <a:p>
            <a:pPr>
              <a:defRPr/>
            </a:pPr>
            <a:r>
              <a:rPr lang="en-US" sz="1000" dirty="0">
                <a:solidFill>
                  <a:schemeClr val="tx1"/>
                </a:solidFill>
                <a:latin typeface="Calibri" panose="020F0502020204030204" pitchFamily="34" charset="0"/>
              </a:rPr>
              <a:t>Low energy prices threaten the Texas economy. Load growth is limited, resource expansion is limited to gas-fired plants and continued subsidized renewables.  Stimulus programs help create incentives for consumers to replace old appliances and increase conservation.  Coal plants that rely on coal by rail retire due to lower energy margins</a:t>
            </a:r>
            <a:r>
              <a:rPr lang="en-US" sz="1000" dirty="0" smtClean="0">
                <a:solidFill>
                  <a:schemeClr val="tx1"/>
                </a:solidFill>
                <a:latin typeface="Calibri" panose="020F0502020204030204" pitchFamily="34" charset="0"/>
              </a:rPr>
              <a:t>. Conditions similar to but less impactful than 1980’s recession.</a:t>
            </a:r>
            <a:endParaRPr lang="en-US" sz="1000" dirty="0">
              <a:solidFill>
                <a:schemeClr val="tx1"/>
              </a:solidFill>
              <a:latin typeface="Calibri" panose="020F0502020204030204" pitchFamily="34" charset="0"/>
            </a:endParaRPr>
          </a:p>
          <a:p>
            <a:pPr marL="166649" indent="-166649">
              <a:buFont typeface="Arial" panose="020B0604020202020204" pitchFamily="34" charset="0"/>
              <a:buChar char="•"/>
              <a:defRPr/>
            </a:pPr>
            <a:endParaRPr lang="en-US" sz="1200" dirty="0">
              <a:solidFill>
                <a:schemeClr val="tx1"/>
              </a:solidFill>
              <a:latin typeface="Calibri" panose="020F0502020204030204" pitchFamily="34" charset="0"/>
            </a:endParaRPr>
          </a:p>
        </p:txBody>
      </p:sp>
      <p:sp>
        <p:nvSpPr>
          <p:cNvPr id="25" name="Rounded Rectangle 24"/>
          <p:cNvSpPr/>
          <p:nvPr/>
        </p:nvSpPr>
        <p:spPr>
          <a:xfrm>
            <a:off x="2986089" y="3662957"/>
            <a:ext cx="3178175" cy="27432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68" rIns="0" bIns="28568" anchor="t" anchorCtr="0"/>
          <a:lstStyle/>
          <a:p>
            <a:pPr algn="ctr">
              <a:defRPr/>
            </a:pPr>
            <a:r>
              <a:rPr lang="en-US" sz="1400" b="1" dirty="0">
                <a:solidFill>
                  <a:schemeClr val="tx1"/>
                </a:solidFill>
                <a:latin typeface="Calibri" panose="020F0502020204030204" pitchFamily="34" charset="0"/>
              </a:rPr>
              <a:t>Implications for ERCOT:</a:t>
            </a:r>
          </a:p>
          <a:p>
            <a:pPr marL="166649" indent="-166649">
              <a:buFont typeface="Arial" panose="020B0604020202020204" pitchFamily="34" charset="0"/>
              <a:buChar char="•"/>
              <a:defRPr/>
            </a:pPr>
            <a:r>
              <a:rPr lang="en-US" sz="1000" dirty="0">
                <a:solidFill>
                  <a:schemeClr val="tx1"/>
                </a:solidFill>
                <a:latin typeface="Calibri" panose="020F0502020204030204" pitchFamily="34" charset="0"/>
              </a:rPr>
              <a:t>Slow load growth</a:t>
            </a:r>
          </a:p>
          <a:p>
            <a:pPr marL="166649" indent="-166649">
              <a:buFont typeface="Arial" panose="020B0604020202020204" pitchFamily="34" charset="0"/>
              <a:buChar char="•"/>
              <a:defRPr/>
            </a:pPr>
            <a:r>
              <a:rPr lang="en-US" sz="1000" dirty="0">
                <a:solidFill>
                  <a:schemeClr val="tx1"/>
                </a:solidFill>
                <a:latin typeface="Calibri" panose="020F0502020204030204" pitchFamily="34" charset="0"/>
              </a:rPr>
              <a:t>Growth in urban areas greater than in rural </a:t>
            </a:r>
            <a:r>
              <a:rPr lang="en-US" sz="1000" dirty="0" smtClean="0">
                <a:solidFill>
                  <a:schemeClr val="tx1"/>
                </a:solidFill>
                <a:latin typeface="Calibri" panose="020F0502020204030204" pitchFamily="34" charset="0"/>
              </a:rPr>
              <a:t>areas</a:t>
            </a:r>
          </a:p>
          <a:p>
            <a:pPr marL="166649" indent="-166649">
              <a:buFont typeface="Arial" panose="020B0604020202020204" pitchFamily="34" charset="0"/>
              <a:buChar char="•"/>
              <a:defRPr/>
            </a:pPr>
            <a:r>
              <a:rPr lang="en-US" sz="1000" dirty="0" smtClean="0">
                <a:solidFill>
                  <a:srgbClr val="FF0000"/>
                </a:solidFill>
                <a:latin typeface="Calibri" panose="020F0502020204030204" pitchFamily="34" charset="0"/>
              </a:rPr>
              <a:t>Counties with oil and gas economies shrink at a faster rate</a:t>
            </a:r>
            <a:endParaRPr lang="en-US" sz="1000" dirty="0">
              <a:solidFill>
                <a:srgbClr val="FF0000"/>
              </a:solidFill>
              <a:latin typeface="Calibri" panose="020F0502020204030204" pitchFamily="34" charset="0"/>
            </a:endParaRPr>
          </a:p>
          <a:p>
            <a:pPr marL="166649" indent="-166649">
              <a:buFont typeface="Arial" panose="020B0604020202020204" pitchFamily="34" charset="0"/>
              <a:buChar char="•"/>
              <a:defRPr/>
            </a:pPr>
            <a:r>
              <a:rPr lang="en-US" sz="1000" dirty="0">
                <a:solidFill>
                  <a:schemeClr val="tx1"/>
                </a:solidFill>
                <a:latin typeface="Calibri" panose="020F0502020204030204" pitchFamily="34" charset="0"/>
              </a:rPr>
              <a:t>Limited generation development, predominantly gas-fired, subsidized renewables</a:t>
            </a:r>
          </a:p>
          <a:p>
            <a:pPr marL="166649" indent="-166649">
              <a:buFont typeface="Arial" panose="020B0604020202020204" pitchFamily="34" charset="0"/>
              <a:buChar char="•"/>
              <a:defRPr/>
            </a:pPr>
            <a:r>
              <a:rPr lang="en-US" sz="1000" dirty="0">
                <a:solidFill>
                  <a:schemeClr val="tx1"/>
                </a:solidFill>
                <a:latin typeface="Calibri" panose="020F0502020204030204" pitchFamily="34" charset="0"/>
              </a:rPr>
              <a:t>Import/export issues between urban areas will need to be addressed</a:t>
            </a:r>
          </a:p>
          <a:p>
            <a:pPr marL="166649" indent="-166649">
              <a:buFont typeface="Arial" panose="020B0604020202020204" pitchFamily="34" charset="0"/>
              <a:buChar char="•"/>
              <a:defRPr/>
            </a:pPr>
            <a:r>
              <a:rPr lang="en-US" sz="1000" dirty="0">
                <a:solidFill>
                  <a:schemeClr val="tx1"/>
                </a:solidFill>
                <a:latin typeface="Calibri" panose="020F0502020204030204" pitchFamily="34" charset="0"/>
              </a:rPr>
              <a:t>Stability issues continue to increase due to low system load</a:t>
            </a:r>
          </a:p>
        </p:txBody>
      </p:sp>
      <p:sp>
        <p:nvSpPr>
          <p:cNvPr id="27" name="TextBox 26"/>
          <p:cNvSpPr txBox="1"/>
          <p:nvPr/>
        </p:nvSpPr>
        <p:spPr>
          <a:xfrm>
            <a:off x="228599" y="76200"/>
            <a:ext cx="8610601" cy="442415"/>
          </a:xfrm>
          <a:prstGeom prst="rect">
            <a:avLst/>
          </a:prstGeom>
          <a:noFill/>
          <a:ln>
            <a:solidFill>
              <a:schemeClr val="accent1">
                <a:shade val="50000"/>
              </a:schemeClr>
            </a:solidFill>
          </a:ln>
        </p:spPr>
        <p:txBody>
          <a:bodyPr wrap="square" lIns="57136" tIns="28568" rIns="57136" bIns="28568">
            <a:spAutoFit/>
          </a:bodyPr>
          <a:lstStyle/>
          <a:p>
            <a:pPr>
              <a:defRPr/>
            </a:pPr>
            <a:r>
              <a:rPr lang="en-US" sz="2500" dirty="0" smtClean="0">
                <a:latin typeface="Calibri" panose="020F0502020204030204" pitchFamily="34" charset="0"/>
              </a:rPr>
              <a:t>4. </a:t>
            </a:r>
            <a:r>
              <a:rPr lang="en-US" sz="2500" dirty="0">
                <a:latin typeface="Calibri" panose="020F0502020204030204" pitchFamily="34" charset="0"/>
              </a:rPr>
              <a:t>Scenario: </a:t>
            </a:r>
            <a:r>
              <a:rPr lang="en-US" sz="2500" dirty="0" smtClean="0">
                <a:latin typeface="Calibri" panose="020F0502020204030204" pitchFamily="34" charset="0"/>
              </a:rPr>
              <a:t>Texas Recession</a:t>
            </a:r>
            <a:endParaRPr lang="en-US" sz="2500" dirty="0">
              <a:latin typeface="Calibri" panose="020F0502020204030204" pitchFamily="34" charset="0"/>
            </a:endParaRPr>
          </a:p>
        </p:txBody>
      </p:sp>
    </p:spTree>
    <p:extLst>
      <p:ext uri="{BB962C8B-B14F-4D97-AF65-F5344CB8AC3E}">
        <p14:creationId xmlns:p14="http://schemas.microsoft.com/office/powerpoint/2010/main" val="7683599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08857" y="685800"/>
            <a:ext cx="2786743" cy="1592646"/>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Economic Conditions</a:t>
            </a:r>
          </a:p>
          <a:p>
            <a:pPr marL="117445" indent="-117445">
              <a:buFont typeface="Arial" pitchFamily="34" charset="0"/>
              <a:buChar char="•"/>
              <a:defRPr/>
            </a:pPr>
            <a:r>
              <a:rPr lang="en-US" sz="900" dirty="0" smtClean="0">
                <a:solidFill>
                  <a:srgbClr val="FF0000"/>
                </a:solidFill>
                <a:latin typeface="Calibri" panose="020F0502020204030204" pitchFamily="34" charset="0"/>
              </a:rPr>
              <a:t>Slow down</a:t>
            </a:r>
            <a:r>
              <a:rPr lang="en-US" sz="900" dirty="0" smtClean="0">
                <a:solidFill>
                  <a:schemeClr val="tx1"/>
                </a:solidFill>
                <a:latin typeface="Calibri" panose="020F0502020204030204" pitchFamily="34" charset="0"/>
              </a:rPr>
              <a:t> in </a:t>
            </a:r>
            <a:r>
              <a:rPr lang="en-US" sz="900" dirty="0">
                <a:solidFill>
                  <a:schemeClr val="tx1"/>
                </a:solidFill>
                <a:latin typeface="Calibri" panose="020F0502020204030204" pitchFamily="34" charset="0"/>
              </a:rPr>
              <a:t>population and economic growth with higher impacts on localities with water intensive </a:t>
            </a:r>
            <a:r>
              <a:rPr lang="en-US" sz="900" dirty="0" smtClean="0">
                <a:solidFill>
                  <a:schemeClr val="tx1"/>
                </a:solidFill>
                <a:latin typeface="Calibri" panose="020F0502020204030204" pitchFamily="34" charset="0"/>
              </a:rPr>
              <a:t>industry</a:t>
            </a:r>
            <a:endParaRPr lang="en-US" sz="900" dirty="0">
              <a:solidFill>
                <a:schemeClr val="tx1"/>
              </a:solidFill>
              <a:latin typeface="Calibri" panose="020F0502020204030204" pitchFamily="34" charset="0"/>
            </a:endParaRPr>
          </a:p>
          <a:p>
            <a:pPr marL="117445" indent="-117445">
              <a:buFont typeface="Arial" pitchFamily="34" charset="0"/>
              <a:buChar char="•"/>
              <a:defRPr/>
            </a:pPr>
            <a:r>
              <a:rPr lang="en-US" sz="900" dirty="0">
                <a:solidFill>
                  <a:schemeClr val="tx1"/>
                </a:solidFill>
                <a:latin typeface="Calibri" panose="020F0502020204030204" pitchFamily="34" charset="0"/>
              </a:rPr>
              <a:t>Increased </a:t>
            </a:r>
            <a:r>
              <a:rPr lang="en-US" sz="900" dirty="0" smtClean="0">
                <a:solidFill>
                  <a:srgbClr val="FF0000"/>
                </a:solidFill>
                <a:latin typeface="Calibri" panose="020F0502020204030204" pitchFamily="34" charset="0"/>
              </a:rPr>
              <a:t>food,</a:t>
            </a:r>
            <a:r>
              <a:rPr lang="en-US" sz="900" dirty="0" smtClean="0">
                <a:solidFill>
                  <a:schemeClr val="tx1"/>
                </a:solidFill>
                <a:latin typeface="Calibri" panose="020F0502020204030204" pitchFamily="34" charset="0"/>
              </a:rPr>
              <a:t> water </a:t>
            </a:r>
            <a:r>
              <a:rPr lang="en-US" sz="900" dirty="0">
                <a:solidFill>
                  <a:schemeClr val="tx1"/>
                </a:solidFill>
                <a:latin typeface="Calibri" panose="020F0502020204030204" pitchFamily="34" charset="0"/>
              </a:rPr>
              <a:t>and electricity </a:t>
            </a:r>
            <a:r>
              <a:rPr lang="en-US" sz="900" dirty="0" smtClean="0">
                <a:solidFill>
                  <a:schemeClr val="tx1"/>
                </a:solidFill>
                <a:latin typeface="Calibri" panose="020F0502020204030204" pitchFamily="34" charset="0"/>
              </a:rPr>
              <a:t>prices</a:t>
            </a:r>
            <a:endParaRPr lang="en-US" sz="900" dirty="0">
              <a:solidFill>
                <a:schemeClr val="tx1"/>
              </a:solidFill>
              <a:latin typeface="Calibri" panose="020F0502020204030204" pitchFamily="34" charset="0"/>
            </a:endParaRPr>
          </a:p>
          <a:p>
            <a:pPr marL="117445" indent="-117445">
              <a:buFont typeface="Arial" pitchFamily="34" charset="0"/>
              <a:buChar char="•"/>
              <a:defRPr/>
            </a:pPr>
            <a:r>
              <a:rPr lang="en-US" sz="900" dirty="0">
                <a:solidFill>
                  <a:schemeClr val="tx1"/>
                </a:solidFill>
                <a:latin typeface="Calibri" panose="020F0502020204030204" pitchFamily="34" charset="0"/>
              </a:rPr>
              <a:t>Productivity and job losses in agriculture</a:t>
            </a:r>
          </a:p>
          <a:p>
            <a:pPr marL="117445" indent="-117445">
              <a:buFont typeface="Arial" pitchFamily="34" charset="0"/>
              <a:buChar char="•"/>
              <a:defRPr/>
            </a:pPr>
            <a:r>
              <a:rPr lang="en-US" sz="900" dirty="0">
                <a:solidFill>
                  <a:schemeClr val="tx1"/>
                </a:solidFill>
                <a:latin typeface="Calibri" panose="020F0502020204030204" pitchFamily="34" charset="0"/>
              </a:rPr>
              <a:t>Potential negative impact on oil &amp; gas extraction</a:t>
            </a:r>
          </a:p>
          <a:p>
            <a:pPr marL="117445" indent="-117445">
              <a:buFont typeface="Arial" pitchFamily="34" charset="0"/>
              <a:buChar char="•"/>
              <a:defRPr/>
            </a:pPr>
            <a:r>
              <a:rPr lang="en-US" sz="900" dirty="0">
                <a:solidFill>
                  <a:srgbClr val="FF0000"/>
                </a:solidFill>
                <a:latin typeface="Calibri" panose="020F0502020204030204" pitchFamily="34" charset="0"/>
              </a:rPr>
              <a:t>Impact on local </a:t>
            </a:r>
            <a:r>
              <a:rPr lang="en-US" sz="900" dirty="0" smtClean="0">
                <a:solidFill>
                  <a:srgbClr val="FF0000"/>
                </a:solidFill>
                <a:latin typeface="Calibri" panose="020F0502020204030204" pitchFamily="34" charset="0"/>
              </a:rPr>
              <a:t>economy, lower economic growth than national average</a:t>
            </a:r>
            <a:endParaRPr lang="en-US" sz="900" dirty="0">
              <a:solidFill>
                <a:srgbClr val="FF0000"/>
              </a:solidFill>
              <a:latin typeface="Calibri" panose="020F0502020204030204" pitchFamily="34" charset="0"/>
            </a:endParaRPr>
          </a:p>
          <a:p>
            <a:pPr lvl="1">
              <a:defRPr/>
            </a:pPr>
            <a:endParaRPr lang="en-US" sz="300" dirty="0">
              <a:solidFill>
                <a:schemeClr val="tx1"/>
              </a:solidFill>
              <a:latin typeface="Calibri" panose="020F0502020204030204" pitchFamily="34" charset="0"/>
            </a:endParaRPr>
          </a:p>
          <a:p>
            <a:pPr marL="117445" indent="-117445">
              <a:buFont typeface="Arial" pitchFamily="34" charset="0"/>
              <a:buChar char="•"/>
              <a:defRPr/>
            </a:pPr>
            <a:endParaRPr lang="en-US" sz="300" dirty="0">
              <a:solidFill>
                <a:schemeClr val="tx1"/>
              </a:solidFill>
              <a:latin typeface="Calibri" panose="020F0502020204030204" pitchFamily="34" charset="0"/>
            </a:endParaRPr>
          </a:p>
        </p:txBody>
      </p:sp>
      <p:sp>
        <p:nvSpPr>
          <p:cNvPr id="3" name="Rounded Rectangle 2"/>
          <p:cNvSpPr/>
          <p:nvPr/>
        </p:nvSpPr>
        <p:spPr>
          <a:xfrm>
            <a:off x="6248400" y="5334000"/>
            <a:ext cx="2777671" cy="1090448"/>
          </a:xfrm>
          <a:prstGeom prst="roundRect">
            <a:avLst/>
          </a:prstGeom>
          <a:solidFill>
            <a:srgbClr val="ECEDB1"/>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Weather &amp; Water</a:t>
            </a:r>
          </a:p>
          <a:p>
            <a:pPr marL="117445" indent="-117445">
              <a:buFont typeface="Arial" pitchFamily="34" charset="0"/>
              <a:buChar char="•"/>
              <a:defRPr/>
            </a:pPr>
            <a:r>
              <a:rPr lang="en-US" sz="1100" dirty="0">
                <a:solidFill>
                  <a:srgbClr val="FF0000"/>
                </a:solidFill>
                <a:latin typeface="Calibri" panose="020F0502020204030204" pitchFamily="34" charset="0"/>
              </a:rPr>
              <a:t>More drought than in the Current </a:t>
            </a:r>
            <a:r>
              <a:rPr lang="en-US" sz="1100" dirty="0" smtClean="0">
                <a:solidFill>
                  <a:srgbClr val="FF0000"/>
                </a:solidFill>
                <a:latin typeface="Calibri" panose="020F0502020204030204" pitchFamily="34" charset="0"/>
              </a:rPr>
              <a:t>Trends</a:t>
            </a:r>
          </a:p>
          <a:p>
            <a:pPr marL="117445" indent="-117445">
              <a:buFont typeface="Arial" pitchFamily="34" charset="0"/>
              <a:buChar char="•"/>
              <a:defRPr/>
            </a:pPr>
            <a:r>
              <a:rPr lang="en-US" sz="1100" dirty="0" smtClean="0">
                <a:solidFill>
                  <a:srgbClr val="FF0000"/>
                </a:solidFill>
                <a:latin typeface="Calibri" panose="020F0502020204030204" pitchFamily="34" charset="0"/>
              </a:rPr>
              <a:t>Extreme high and low temperatures</a:t>
            </a:r>
            <a:endParaRPr lang="en-US" sz="1100" dirty="0">
              <a:solidFill>
                <a:srgbClr val="FF0000"/>
              </a:solidFill>
              <a:latin typeface="Calibri" panose="020F0502020204030204" pitchFamily="34" charset="0"/>
            </a:endParaRPr>
          </a:p>
          <a:p>
            <a:pPr marL="117445" indent="-117445">
              <a:buFont typeface="Arial" pitchFamily="34" charset="0"/>
              <a:buChar char="•"/>
              <a:defRPr/>
            </a:pPr>
            <a:r>
              <a:rPr lang="en-US" sz="1100" dirty="0">
                <a:solidFill>
                  <a:srgbClr val="FF0000"/>
                </a:solidFill>
                <a:latin typeface="Calibri" panose="020F0502020204030204" pitchFamily="34" charset="0"/>
              </a:rPr>
              <a:t>Hot summers</a:t>
            </a:r>
          </a:p>
          <a:p>
            <a:pPr marL="117445" indent="-117445">
              <a:buFont typeface="Arial" pitchFamily="34" charset="0"/>
              <a:buChar char="•"/>
              <a:defRPr/>
            </a:pPr>
            <a:r>
              <a:rPr lang="en-US" sz="1100" dirty="0">
                <a:solidFill>
                  <a:srgbClr val="FF0000"/>
                </a:solidFill>
                <a:latin typeface="Calibri" panose="020F0502020204030204" pitchFamily="34" charset="0"/>
              </a:rPr>
              <a:t>Limited water </a:t>
            </a:r>
            <a:r>
              <a:rPr lang="en-US" sz="1100" dirty="0" smtClean="0">
                <a:solidFill>
                  <a:srgbClr val="FF0000"/>
                </a:solidFill>
                <a:latin typeface="Calibri" panose="020F0502020204030204" pitchFamily="34" charset="0"/>
              </a:rPr>
              <a:t>supply – water rights restricted</a:t>
            </a:r>
            <a:endParaRPr lang="en-US" sz="1100" dirty="0">
              <a:solidFill>
                <a:srgbClr val="FF0000"/>
              </a:solidFill>
              <a:latin typeface="Calibri" panose="020F0502020204030204" pitchFamily="34" charset="0"/>
            </a:endParaRPr>
          </a:p>
          <a:p>
            <a:pPr>
              <a:defRPr/>
            </a:pPr>
            <a:endParaRPr lang="en-US" sz="1300" b="1" dirty="0">
              <a:solidFill>
                <a:schemeClr val="tx1"/>
              </a:solidFill>
              <a:latin typeface="Calibri" panose="020F0502020204030204" pitchFamily="34" charset="0"/>
            </a:endParaRPr>
          </a:p>
        </p:txBody>
      </p:sp>
      <p:sp>
        <p:nvSpPr>
          <p:cNvPr id="5" name="Rounded Rectangle 4"/>
          <p:cNvSpPr/>
          <p:nvPr/>
        </p:nvSpPr>
        <p:spPr>
          <a:xfrm>
            <a:off x="108857" y="5154554"/>
            <a:ext cx="2786744" cy="137160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5994" tIns="28568" rIns="29330" bIns="28568"/>
          <a:lstStyle/>
          <a:p>
            <a:pPr>
              <a:defRPr/>
            </a:pPr>
            <a:r>
              <a:rPr lang="en-US" sz="1300" b="1" dirty="0">
                <a:solidFill>
                  <a:schemeClr val="tx1"/>
                </a:solidFill>
                <a:latin typeface="Calibri" panose="020F0502020204030204" pitchFamily="34" charset="0"/>
              </a:rPr>
              <a:t>Natural Gas and Oil Prices</a:t>
            </a:r>
          </a:p>
          <a:p>
            <a:pPr marL="117445" indent="-117445">
              <a:buFont typeface="Arial" pitchFamily="34" charset="0"/>
              <a:buChar char="•"/>
              <a:defRPr/>
            </a:pPr>
            <a:r>
              <a:rPr lang="en-US" sz="1000" dirty="0">
                <a:solidFill>
                  <a:schemeClr val="tx1"/>
                </a:solidFill>
                <a:latin typeface="Calibri" panose="020F0502020204030204" pitchFamily="34" charset="0"/>
              </a:rPr>
              <a:t>Moderate increase in natural gas prices relative to in Current Trends [$1 – 2/MMBtu]</a:t>
            </a:r>
          </a:p>
          <a:p>
            <a:pPr marL="117445" indent="-117445">
              <a:buFont typeface="Arial" pitchFamily="34" charset="0"/>
              <a:buChar char="•"/>
              <a:defRPr/>
            </a:pPr>
            <a:r>
              <a:rPr lang="en-US" sz="1000" dirty="0">
                <a:solidFill>
                  <a:schemeClr val="tx1"/>
                </a:solidFill>
                <a:latin typeface="Calibri" panose="020F0502020204030204" pitchFamily="34" charset="0"/>
              </a:rPr>
              <a:t>Moderate impact on local oil production, but prices are set </a:t>
            </a:r>
            <a:r>
              <a:rPr lang="en-US" sz="1000" dirty="0" smtClean="0">
                <a:solidFill>
                  <a:schemeClr val="tx1"/>
                </a:solidFill>
                <a:latin typeface="Calibri" panose="020F0502020204030204" pitchFamily="34" charset="0"/>
              </a:rPr>
              <a:t>internationally. at </a:t>
            </a:r>
            <a:r>
              <a:rPr lang="en-US" sz="1000" dirty="0">
                <a:solidFill>
                  <a:schemeClr val="tx1"/>
                </a:solidFill>
                <a:latin typeface="Calibri" panose="020F0502020204030204" pitchFamily="34" charset="0"/>
              </a:rPr>
              <a:t>the same price as Current </a:t>
            </a:r>
            <a:r>
              <a:rPr lang="en-US" sz="1000" dirty="0" smtClean="0">
                <a:solidFill>
                  <a:schemeClr val="tx1"/>
                </a:solidFill>
                <a:latin typeface="Calibri" panose="020F0502020204030204" pitchFamily="34" charset="0"/>
              </a:rPr>
              <a:t>Trends</a:t>
            </a:r>
            <a:endParaRPr lang="en-US" sz="1000" dirty="0">
              <a:solidFill>
                <a:schemeClr val="tx1"/>
              </a:solidFill>
              <a:latin typeface="Calibri" panose="020F0502020204030204" pitchFamily="34" charset="0"/>
            </a:endParaRPr>
          </a:p>
        </p:txBody>
      </p:sp>
      <p:sp>
        <p:nvSpPr>
          <p:cNvPr id="6" name="Rounded Rectangle 5"/>
          <p:cNvSpPr/>
          <p:nvPr/>
        </p:nvSpPr>
        <p:spPr>
          <a:xfrm>
            <a:off x="6257159" y="1524000"/>
            <a:ext cx="2777671" cy="2099257"/>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200" b="1" dirty="0">
                <a:solidFill>
                  <a:schemeClr val="tx1"/>
                </a:solidFill>
                <a:latin typeface="Calibri" panose="020F0502020204030204" pitchFamily="34" charset="0"/>
              </a:rPr>
              <a:t>Gen Res Adequacy Standards</a:t>
            </a:r>
          </a:p>
          <a:p>
            <a:pPr marL="117445" indent="-117445">
              <a:buFont typeface="Arial" pitchFamily="34" charset="0"/>
              <a:buChar char="•"/>
              <a:defRPr/>
            </a:pPr>
            <a:r>
              <a:rPr lang="en-US" sz="1100" dirty="0">
                <a:solidFill>
                  <a:schemeClr val="tx1"/>
                </a:solidFill>
                <a:latin typeface="Calibri" panose="020F0502020204030204" pitchFamily="34" charset="0"/>
              </a:rPr>
              <a:t>Mandated reserve margin and increased operating </a:t>
            </a:r>
            <a:r>
              <a:rPr lang="en-US" sz="1100" dirty="0" smtClean="0">
                <a:solidFill>
                  <a:schemeClr val="tx1"/>
                </a:solidFill>
                <a:latin typeface="Calibri" panose="020F0502020204030204" pitchFamily="34" charset="0"/>
              </a:rPr>
              <a:t>reserves </a:t>
            </a:r>
          </a:p>
          <a:p>
            <a:pPr marL="117445" indent="-117445">
              <a:buFont typeface="Arial" pitchFamily="34" charset="0"/>
              <a:buChar char="•"/>
              <a:defRPr/>
            </a:pPr>
            <a:r>
              <a:rPr lang="en-US" sz="1100" dirty="0" smtClean="0">
                <a:solidFill>
                  <a:schemeClr val="tx1"/>
                </a:solidFill>
                <a:latin typeface="Calibri" panose="020F0502020204030204" pitchFamily="34" charset="0"/>
              </a:rPr>
              <a:t>Demand </a:t>
            </a:r>
            <a:r>
              <a:rPr lang="en-US" sz="1100" dirty="0">
                <a:solidFill>
                  <a:schemeClr val="tx1"/>
                </a:solidFill>
                <a:latin typeface="Calibri" panose="020F0502020204030204" pitchFamily="34" charset="0"/>
              </a:rPr>
              <a:t>response </a:t>
            </a:r>
            <a:r>
              <a:rPr lang="en-US" sz="1100" dirty="0" smtClean="0">
                <a:solidFill>
                  <a:schemeClr val="tx1"/>
                </a:solidFill>
                <a:latin typeface="Calibri" panose="020F0502020204030204" pitchFamily="34" charset="0"/>
              </a:rPr>
              <a:t>plays </a:t>
            </a:r>
            <a:r>
              <a:rPr lang="en-US" sz="1100" dirty="0">
                <a:solidFill>
                  <a:schemeClr val="tx1"/>
                </a:solidFill>
                <a:latin typeface="Calibri" panose="020F0502020204030204" pitchFamily="34" charset="0"/>
              </a:rPr>
              <a:t>a larger role than in Current </a:t>
            </a:r>
            <a:r>
              <a:rPr lang="en-US" sz="1100" dirty="0" smtClean="0">
                <a:solidFill>
                  <a:schemeClr val="tx1"/>
                </a:solidFill>
                <a:latin typeface="Calibri" panose="020F0502020204030204" pitchFamily="34" charset="0"/>
              </a:rPr>
              <a:t>Trends</a:t>
            </a:r>
          </a:p>
          <a:p>
            <a:pPr marL="117445" indent="-117445">
              <a:buFont typeface="Arial" pitchFamily="34" charset="0"/>
              <a:buChar char="•"/>
              <a:defRPr/>
            </a:pPr>
            <a:r>
              <a:rPr lang="en-US" sz="1100" dirty="0" smtClean="0">
                <a:solidFill>
                  <a:schemeClr val="tx1"/>
                </a:solidFill>
                <a:latin typeface="Calibri" panose="020F0502020204030204" pitchFamily="34" charset="0"/>
              </a:rPr>
              <a:t>Increase </a:t>
            </a:r>
            <a:r>
              <a:rPr lang="en-US" sz="1100" dirty="0">
                <a:solidFill>
                  <a:schemeClr val="tx1"/>
                </a:solidFill>
                <a:latin typeface="Calibri" panose="020F0502020204030204" pitchFamily="34" charset="0"/>
              </a:rPr>
              <a:t>in transmission due to policy/ regulatory changes resulting from drought </a:t>
            </a:r>
          </a:p>
          <a:p>
            <a:pPr marL="117445" indent="-117445">
              <a:buFont typeface="Arial" pitchFamily="34" charset="0"/>
              <a:buChar char="•"/>
              <a:defRPr/>
            </a:pPr>
            <a:endParaRPr lang="en-US" sz="1100" dirty="0">
              <a:solidFill>
                <a:schemeClr val="tx1"/>
              </a:solidFill>
              <a:latin typeface="Calibri" panose="020F0502020204030204" pitchFamily="34" charset="0"/>
            </a:endParaRPr>
          </a:p>
          <a:p>
            <a:pPr marL="117445" indent="-117445">
              <a:buFont typeface="Arial" pitchFamily="34" charset="0"/>
              <a:buChar char="•"/>
              <a:defRPr/>
            </a:pPr>
            <a:endParaRPr lang="en-US" sz="1100" dirty="0">
              <a:solidFill>
                <a:schemeClr val="tx1"/>
              </a:solidFill>
              <a:latin typeface="Calibri" panose="020F0502020204030204" pitchFamily="34" charset="0"/>
            </a:endParaRPr>
          </a:p>
        </p:txBody>
      </p:sp>
      <p:sp>
        <p:nvSpPr>
          <p:cNvPr id="7" name="Rounded Rectangle 6"/>
          <p:cNvSpPr/>
          <p:nvPr/>
        </p:nvSpPr>
        <p:spPr>
          <a:xfrm>
            <a:off x="6248400" y="3733800"/>
            <a:ext cx="2777671" cy="1543559"/>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End – Use Customer / Policies</a:t>
            </a:r>
          </a:p>
          <a:p>
            <a:pPr marL="117445" indent="-117445">
              <a:buFont typeface="Arial" pitchFamily="34" charset="0"/>
              <a:buChar char="•"/>
              <a:defRPr/>
            </a:pPr>
            <a:r>
              <a:rPr lang="en-US" sz="1200" dirty="0">
                <a:solidFill>
                  <a:schemeClr val="tx1"/>
                </a:solidFill>
                <a:latin typeface="Calibri" panose="020F0502020204030204" pitchFamily="34" charset="0"/>
              </a:rPr>
              <a:t>Increase the development of demand-side management </a:t>
            </a:r>
            <a:r>
              <a:rPr lang="en-US" sz="1200" dirty="0" smtClean="0">
                <a:solidFill>
                  <a:schemeClr val="tx1"/>
                </a:solidFill>
                <a:latin typeface="Calibri" panose="020F0502020204030204" pitchFamily="34" charset="0"/>
              </a:rPr>
              <a:t>tools</a:t>
            </a:r>
          </a:p>
          <a:p>
            <a:pPr marL="117445" indent="-117445">
              <a:buFont typeface="Arial" pitchFamily="34" charset="0"/>
              <a:buChar char="•"/>
              <a:defRPr/>
            </a:pPr>
            <a:r>
              <a:rPr lang="en-US" sz="1200" dirty="0" smtClean="0">
                <a:solidFill>
                  <a:schemeClr val="tx1"/>
                </a:solidFill>
                <a:latin typeface="Calibri" panose="020F0502020204030204" pitchFamily="34" charset="0"/>
              </a:rPr>
              <a:t>increases </a:t>
            </a:r>
            <a:r>
              <a:rPr lang="en-US" sz="1200" dirty="0">
                <a:solidFill>
                  <a:schemeClr val="tx1"/>
                </a:solidFill>
                <a:latin typeface="Calibri" panose="020F0502020204030204" pitchFamily="34" charset="0"/>
              </a:rPr>
              <a:t>EE penetration beyond those in the Current </a:t>
            </a:r>
            <a:r>
              <a:rPr lang="en-US" sz="1200" dirty="0" smtClean="0">
                <a:solidFill>
                  <a:schemeClr val="tx1"/>
                </a:solidFill>
                <a:latin typeface="Calibri" panose="020F0502020204030204" pitchFamily="34" charset="0"/>
              </a:rPr>
              <a:t>Trends</a:t>
            </a:r>
            <a:endParaRPr lang="en-US" sz="1200" dirty="0">
              <a:solidFill>
                <a:schemeClr val="tx1"/>
              </a:solidFill>
              <a:latin typeface="Calibri" panose="020F0502020204030204" pitchFamily="34" charset="0"/>
            </a:endParaRPr>
          </a:p>
          <a:p>
            <a:pPr marL="117445" indent="-117445">
              <a:buFont typeface="Arial" pitchFamily="34" charset="0"/>
              <a:buChar char="•"/>
              <a:defRPr/>
            </a:pPr>
            <a:r>
              <a:rPr lang="en-US" sz="1200" dirty="0">
                <a:solidFill>
                  <a:schemeClr val="tx1"/>
                </a:solidFill>
                <a:latin typeface="Calibri" panose="020F0502020204030204" pitchFamily="34" charset="0"/>
              </a:rPr>
              <a:t>Greater market penetration of time-of-use rates and water smart devices</a:t>
            </a:r>
          </a:p>
          <a:p>
            <a:pPr>
              <a:defRPr/>
            </a:pPr>
            <a:endParaRPr lang="en-US" sz="1200" dirty="0">
              <a:solidFill>
                <a:schemeClr val="tx1"/>
              </a:solidFill>
              <a:latin typeface="Calibri" panose="020F0502020204030204" pitchFamily="34" charset="0"/>
            </a:endParaRPr>
          </a:p>
        </p:txBody>
      </p:sp>
      <p:sp>
        <p:nvSpPr>
          <p:cNvPr id="8" name="Rounded Rectangle 7"/>
          <p:cNvSpPr/>
          <p:nvPr/>
        </p:nvSpPr>
        <p:spPr>
          <a:xfrm>
            <a:off x="108857" y="3747391"/>
            <a:ext cx="2786743" cy="1371600"/>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Alt. Generation Resources</a:t>
            </a:r>
          </a:p>
          <a:p>
            <a:pPr marL="117445" indent="-117445">
              <a:buFont typeface="Arial" pitchFamily="34" charset="0"/>
              <a:buChar char="•"/>
              <a:defRPr/>
            </a:pPr>
            <a:r>
              <a:rPr lang="en-US" sz="900" dirty="0">
                <a:solidFill>
                  <a:schemeClr val="tx1"/>
                </a:solidFill>
                <a:latin typeface="Calibri" panose="020F0502020204030204" pitchFamily="34" charset="0"/>
              </a:rPr>
              <a:t>Continued investments in renewables, storage, and dry-cooling </a:t>
            </a:r>
            <a:r>
              <a:rPr lang="en-US" sz="900" dirty="0" smtClean="0">
                <a:solidFill>
                  <a:schemeClr val="tx1"/>
                </a:solidFill>
                <a:latin typeface="Calibri" panose="020F0502020204030204" pitchFamily="34" charset="0"/>
              </a:rPr>
              <a:t>with </a:t>
            </a:r>
            <a:r>
              <a:rPr lang="en-US" sz="900" dirty="0">
                <a:solidFill>
                  <a:schemeClr val="tx1"/>
                </a:solidFill>
                <a:latin typeface="Calibri" panose="020F0502020204030204" pitchFamily="34" charset="0"/>
              </a:rPr>
              <a:t>continued federal PTC/ITC </a:t>
            </a:r>
            <a:r>
              <a:rPr lang="en-US" sz="900" dirty="0" smtClean="0">
                <a:solidFill>
                  <a:schemeClr val="tx1"/>
                </a:solidFill>
                <a:latin typeface="Calibri" panose="020F0502020204030204" pitchFamily="34" charset="0"/>
              </a:rPr>
              <a:t>continues</a:t>
            </a:r>
            <a:endParaRPr lang="en-US" sz="900" dirty="0">
              <a:solidFill>
                <a:schemeClr val="tx1"/>
              </a:solidFill>
              <a:latin typeface="Calibri" panose="020F0502020204030204" pitchFamily="34" charset="0"/>
            </a:endParaRPr>
          </a:p>
          <a:p>
            <a:pPr marL="117445" indent="-117445">
              <a:buFont typeface="Arial" pitchFamily="34" charset="0"/>
              <a:buChar char="•"/>
              <a:defRPr/>
            </a:pPr>
            <a:r>
              <a:rPr lang="en-US" sz="900" dirty="0" smtClean="0">
                <a:solidFill>
                  <a:schemeClr val="tx1"/>
                </a:solidFill>
                <a:latin typeface="Calibri" panose="020F0502020204030204" pitchFamily="34" charset="0"/>
              </a:rPr>
              <a:t>Development </a:t>
            </a:r>
            <a:r>
              <a:rPr lang="en-US" sz="900" dirty="0">
                <a:solidFill>
                  <a:schemeClr val="tx1"/>
                </a:solidFill>
                <a:latin typeface="Calibri" panose="020F0502020204030204" pitchFamily="34" charset="0"/>
              </a:rPr>
              <a:t>of co-location desalination and power plants</a:t>
            </a:r>
          </a:p>
          <a:p>
            <a:pPr marL="117445" indent="-117445">
              <a:buFont typeface="Arial" pitchFamily="34" charset="0"/>
              <a:buChar char="•"/>
              <a:defRPr/>
            </a:pPr>
            <a:r>
              <a:rPr lang="en-US" sz="900" dirty="0" smtClean="0">
                <a:solidFill>
                  <a:schemeClr val="tx1"/>
                </a:solidFill>
                <a:latin typeface="Calibri" panose="020F0502020204030204" pitchFamily="34" charset="0"/>
              </a:rPr>
              <a:t>Renewable </a:t>
            </a:r>
            <a:r>
              <a:rPr lang="en-US" sz="900" dirty="0">
                <a:solidFill>
                  <a:schemeClr val="tx1"/>
                </a:solidFill>
                <a:latin typeface="Calibri" panose="020F0502020204030204" pitchFamily="34" charset="0"/>
              </a:rPr>
              <a:t>costs same as Current </a:t>
            </a:r>
            <a:r>
              <a:rPr lang="en-US" sz="900" dirty="0" smtClean="0">
                <a:solidFill>
                  <a:schemeClr val="tx1"/>
                </a:solidFill>
                <a:latin typeface="Calibri" panose="020F0502020204030204" pitchFamily="34" charset="0"/>
              </a:rPr>
              <a:t>Trends</a:t>
            </a:r>
            <a:endParaRPr lang="en-US" sz="900" dirty="0">
              <a:solidFill>
                <a:schemeClr val="tx1"/>
              </a:solidFill>
              <a:latin typeface="Calibri" panose="020F0502020204030204" pitchFamily="34" charset="0"/>
            </a:endParaRPr>
          </a:p>
        </p:txBody>
      </p:sp>
      <p:sp>
        <p:nvSpPr>
          <p:cNvPr id="9" name="Rounded Rectangle 8"/>
          <p:cNvSpPr/>
          <p:nvPr/>
        </p:nvSpPr>
        <p:spPr>
          <a:xfrm>
            <a:off x="6257159" y="685800"/>
            <a:ext cx="2777671" cy="79632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smtClean="0">
                <a:solidFill>
                  <a:schemeClr val="tx1"/>
                </a:solidFill>
                <a:latin typeface="Calibri" panose="020F0502020204030204" pitchFamily="34" charset="0"/>
              </a:rPr>
              <a:t>Technology</a:t>
            </a:r>
          </a:p>
          <a:p>
            <a:pPr marL="285750" indent="-285750">
              <a:buFont typeface="Arial" panose="020B0604020202020204" pitchFamily="34" charset="0"/>
              <a:buChar char="•"/>
              <a:defRPr/>
            </a:pPr>
            <a:r>
              <a:rPr lang="en-US" sz="1100" dirty="0" smtClean="0">
                <a:solidFill>
                  <a:srgbClr val="FF0000"/>
                </a:solidFill>
                <a:latin typeface="Calibri" panose="020F0502020204030204" pitchFamily="34" charset="0"/>
              </a:rPr>
              <a:t>More efficient appliances, HVAC</a:t>
            </a:r>
          </a:p>
          <a:p>
            <a:pPr marL="285750" indent="-285750">
              <a:buFont typeface="Arial" panose="020B0604020202020204" pitchFamily="34" charset="0"/>
              <a:buChar char="•"/>
              <a:defRPr/>
            </a:pPr>
            <a:r>
              <a:rPr lang="en-US" sz="1100" dirty="0" smtClean="0">
                <a:solidFill>
                  <a:srgbClr val="FF0000"/>
                </a:solidFill>
                <a:latin typeface="Calibri" panose="020F0502020204030204" pitchFamily="34" charset="0"/>
              </a:rPr>
              <a:t>Less water intensive generation</a:t>
            </a:r>
            <a:endParaRPr lang="en-US" sz="1100" dirty="0">
              <a:solidFill>
                <a:srgbClr val="FF0000"/>
              </a:solidFill>
              <a:latin typeface="Calibri" panose="020F0502020204030204" pitchFamily="34" charset="0"/>
            </a:endParaRPr>
          </a:p>
          <a:p>
            <a:pPr marL="117445" indent="-117445">
              <a:buFont typeface="Arial" pitchFamily="34" charset="0"/>
              <a:buChar char="•"/>
              <a:defRPr/>
            </a:pPr>
            <a:endParaRPr lang="en-US" sz="1200" dirty="0">
              <a:solidFill>
                <a:schemeClr val="tx1"/>
              </a:solidFill>
              <a:latin typeface="Calibri" panose="020F0502020204030204" pitchFamily="34" charset="0"/>
            </a:endParaRPr>
          </a:p>
        </p:txBody>
      </p:sp>
      <p:sp>
        <p:nvSpPr>
          <p:cNvPr id="4" name="Rounded Rectangle 3"/>
          <p:cNvSpPr/>
          <p:nvPr/>
        </p:nvSpPr>
        <p:spPr>
          <a:xfrm>
            <a:off x="108857" y="2347092"/>
            <a:ext cx="2786743" cy="137160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smtClean="0">
                <a:solidFill>
                  <a:schemeClr val="tx1"/>
                </a:solidFill>
                <a:latin typeface="Calibri" panose="020F0502020204030204" pitchFamily="34" charset="0"/>
              </a:rPr>
              <a:t>Environmental </a:t>
            </a:r>
            <a:r>
              <a:rPr lang="en-US" sz="1300" b="1" dirty="0">
                <a:solidFill>
                  <a:schemeClr val="tx1"/>
                </a:solidFill>
                <a:latin typeface="Calibri" panose="020F0502020204030204" pitchFamily="34" charset="0"/>
              </a:rPr>
              <a:t>Regs / Energy Policies</a:t>
            </a:r>
          </a:p>
          <a:p>
            <a:pPr marL="117445" indent="-117445">
              <a:buFont typeface="Arial" pitchFamily="34" charset="0"/>
              <a:buChar char="•"/>
              <a:defRPr/>
            </a:pPr>
            <a:r>
              <a:rPr lang="en-US" sz="900" dirty="0">
                <a:solidFill>
                  <a:schemeClr val="tx1"/>
                </a:solidFill>
                <a:latin typeface="Calibri" panose="020F0502020204030204" pitchFamily="34" charset="0"/>
              </a:rPr>
              <a:t>Required drought management plans and water conservations</a:t>
            </a:r>
          </a:p>
          <a:p>
            <a:pPr marL="117445" indent="-117445">
              <a:buFont typeface="Arial" pitchFamily="34" charset="0"/>
              <a:buChar char="•"/>
              <a:defRPr/>
            </a:pPr>
            <a:r>
              <a:rPr lang="en-US" sz="900" dirty="0">
                <a:solidFill>
                  <a:schemeClr val="tx1"/>
                </a:solidFill>
                <a:latin typeface="Calibri" panose="020F0502020204030204" pitchFamily="34" charset="0"/>
              </a:rPr>
              <a:t>Stringent requirements on power generation water use leads to dry cooling</a:t>
            </a:r>
          </a:p>
          <a:p>
            <a:pPr marL="117445" indent="-117445">
              <a:buFont typeface="Arial" pitchFamily="34" charset="0"/>
              <a:buChar char="•"/>
              <a:defRPr/>
            </a:pPr>
            <a:r>
              <a:rPr lang="en-US" sz="900" dirty="0">
                <a:solidFill>
                  <a:schemeClr val="tx1"/>
                </a:solidFill>
                <a:latin typeface="Calibri" panose="020F0502020204030204" pitchFamily="34" charset="0"/>
              </a:rPr>
              <a:t>Tax breaks for drought resistant generation</a:t>
            </a:r>
          </a:p>
          <a:p>
            <a:pPr marL="117445" indent="-117445">
              <a:buFont typeface="Arial" pitchFamily="34" charset="0"/>
              <a:buChar char="•"/>
              <a:defRPr/>
            </a:pPr>
            <a:r>
              <a:rPr lang="en-US" sz="900" dirty="0" smtClean="0">
                <a:solidFill>
                  <a:schemeClr val="tx1"/>
                </a:solidFill>
                <a:latin typeface="Calibri" panose="020F0502020204030204" pitchFamily="34" charset="0"/>
              </a:rPr>
              <a:t>Other </a:t>
            </a:r>
            <a:r>
              <a:rPr lang="en-US" sz="900" dirty="0">
                <a:solidFill>
                  <a:schemeClr val="tx1"/>
                </a:solidFill>
                <a:latin typeface="Calibri" panose="020F0502020204030204" pitchFamily="34" charset="0"/>
              </a:rPr>
              <a:t>environmental regs are same as Current </a:t>
            </a:r>
            <a:r>
              <a:rPr lang="en-US" sz="900" dirty="0" smtClean="0">
                <a:solidFill>
                  <a:schemeClr val="tx1"/>
                </a:solidFill>
                <a:latin typeface="Calibri" panose="020F0502020204030204" pitchFamily="34" charset="0"/>
              </a:rPr>
              <a:t>Trends</a:t>
            </a:r>
            <a:endParaRPr lang="en-US" sz="900" dirty="0">
              <a:solidFill>
                <a:schemeClr val="tx1"/>
              </a:solidFill>
              <a:latin typeface="Calibri" panose="020F0502020204030204" pitchFamily="34" charset="0"/>
            </a:endParaRPr>
          </a:p>
        </p:txBody>
      </p:sp>
      <p:sp>
        <p:nvSpPr>
          <p:cNvPr id="23" name="Rounded Rectangle 22"/>
          <p:cNvSpPr/>
          <p:nvPr/>
        </p:nvSpPr>
        <p:spPr>
          <a:xfrm>
            <a:off x="2986089" y="685800"/>
            <a:ext cx="3178175" cy="3032892"/>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68" rIns="0" bIns="28568" anchor="t" anchorCtr="0"/>
          <a:lstStyle/>
          <a:p>
            <a:pPr algn="ctr">
              <a:defRPr/>
            </a:pPr>
            <a:r>
              <a:rPr lang="en-US" sz="1400" b="1" dirty="0">
                <a:solidFill>
                  <a:schemeClr val="tx1"/>
                </a:solidFill>
                <a:latin typeface="Calibri" panose="020F0502020204030204" pitchFamily="34" charset="0"/>
              </a:rPr>
              <a:t>Story:</a:t>
            </a:r>
          </a:p>
          <a:p>
            <a:pPr marL="166649" indent="-166649">
              <a:buFont typeface="Arial" panose="020B0604020202020204" pitchFamily="34" charset="0"/>
              <a:buChar char="•"/>
              <a:defRPr/>
            </a:pPr>
            <a:r>
              <a:rPr lang="en-US" sz="1200" dirty="0" smtClean="0">
                <a:solidFill>
                  <a:schemeClr val="tx1"/>
                </a:solidFill>
                <a:latin typeface="Calibri" panose="020F0502020204030204" pitchFamily="34" charset="0"/>
              </a:rPr>
              <a:t>The </a:t>
            </a:r>
            <a:r>
              <a:rPr lang="en-US" sz="1200" dirty="0">
                <a:solidFill>
                  <a:schemeClr val="tx1"/>
                </a:solidFill>
                <a:latin typeface="Calibri" panose="020F0502020204030204" pitchFamily="34" charset="0"/>
              </a:rPr>
              <a:t>rate of population and economic growth moderately declines, due to sustained </a:t>
            </a:r>
            <a:r>
              <a:rPr lang="en-US" sz="1200" dirty="0" smtClean="0">
                <a:solidFill>
                  <a:schemeClr val="tx1"/>
                </a:solidFill>
                <a:latin typeface="Calibri" panose="020F0502020204030204" pitchFamily="34" charset="0"/>
              </a:rPr>
              <a:t>multi-year </a:t>
            </a:r>
            <a:r>
              <a:rPr lang="en-US" sz="1200" dirty="0">
                <a:solidFill>
                  <a:schemeClr val="tx1"/>
                </a:solidFill>
                <a:latin typeface="Calibri" panose="020F0502020204030204" pitchFamily="34" charset="0"/>
              </a:rPr>
              <a:t>drought conditions.</a:t>
            </a:r>
          </a:p>
          <a:p>
            <a:pPr marL="166649" indent="-166649">
              <a:buFont typeface="Arial" panose="020B0604020202020204" pitchFamily="34" charset="0"/>
              <a:buChar char="•"/>
              <a:defRPr/>
            </a:pPr>
            <a:r>
              <a:rPr lang="en-US" sz="1200" dirty="0">
                <a:solidFill>
                  <a:schemeClr val="tx1"/>
                </a:solidFill>
                <a:latin typeface="Calibri" panose="020F0502020204030204" pitchFamily="34" charset="0"/>
              </a:rPr>
              <a:t>Sustained drought conditions impact water-intensive generation resources (nuclear/coal/steam units), and lead to significant increase </a:t>
            </a:r>
            <a:r>
              <a:rPr lang="en-US" sz="1200" dirty="0" smtClean="0">
                <a:solidFill>
                  <a:schemeClr val="tx1"/>
                </a:solidFill>
                <a:latin typeface="Calibri" panose="020F0502020204030204" pitchFamily="34" charset="0"/>
              </a:rPr>
              <a:t>in </a:t>
            </a:r>
            <a:r>
              <a:rPr lang="en-US" sz="1200" dirty="0">
                <a:solidFill>
                  <a:schemeClr val="tx1"/>
                </a:solidFill>
                <a:latin typeface="Calibri" panose="020F0502020204030204" pitchFamily="34" charset="0"/>
              </a:rPr>
              <a:t>renewables and storage, dry cooling </a:t>
            </a:r>
            <a:r>
              <a:rPr lang="en-US" sz="1200" dirty="0" smtClean="0">
                <a:solidFill>
                  <a:schemeClr val="tx1"/>
                </a:solidFill>
                <a:latin typeface="Calibri" panose="020F0502020204030204" pitchFamily="34" charset="0"/>
              </a:rPr>
              <a:t>on </a:t>
            </a:r>
            <a:r>
              <a:rPr lang="en-US" sz="1200" dirty="0">
                <a:solidFill>
                  <a:schemeClr val="tx1"/>
                </a:solidFill>
                <a:latin typeface="Calibri" panose="020F0502020204030204" pitchFamily="34" charset="0"/>
              </a:rPr>
              <a:t>thermal generation], and transmission expansion over those in Current </a:t>
            </a:r>
            <a:r>
              <a:rPr lang="en-US" sz="1200" dirty="0" smtClean="0">
                <a:solidFill>
                  <a:schemeClr val="tx1"/>
                </a:solidFill>
                <a:latin typeface="Calibri" panose="020F0502020204030204" pitchFamily="34" charset="0"/>
              </a:rPr>
              <a:t>Trends.</a:t>
            </a:r>
          </a:p>
          <a:p>
            <a:pPr marL="166649" indent="-166649">
              <a:buFont typeface="Arial" panose="020B0604020202020204" pitchFamily="34" charset="0"/>
              <a:buChar char="•"/>
              <a:defRPr/>
            </a:pPr>
            <a:r>
              <a:rPr lang="en-US" sz="1200" dirty="0" smtClean="0">
                <a:solidFill>
                  <a:srgbClr val="FF0000"/>
                </a:solidFill>
                <a:latin typeface="Calibri" panose="020F0502020204030204" pitchFamily="34" charset="0"/>
              </a:rPr>
              <a:t>More energy consumption per capita, however there is less economic growth</a:t>
            </a:r>
          </a:p>
          <a:p>
            <a:pPr marL="166649" indent="-166649">
              <a:buFont typeface="Arial" panose="020B0604020202020204" pitchFamily="34" charset="0"/>
              <a:buChar char="•"/>
              <a:defRPr/>
            </a:pPr>
            <a:r>
              <a:rPr lang="en-US" sz="1200" dirty="0" smtClean="0">
                <a:solidFill>
                  <a:srgbClr val="FF0000"/>
                </a:solidFill>
                <a:latin typeface="Calibri" panose="020F0502020204030204" pitchFamily="34" charset="0"/>
              </a:rPr>
              <a:t>Less tourism</a:t>
            </a:r>
            <a:endParaRPr lang="en-US" sz="1200" dirty="0">
              <a:solidFill>
                <a:srgbClr val="FF0000"/>
              </a:solidFill>
              <a:latin typeface="Calibri" panose="020F0502020204030204" pitchFamily="34" charset="0"/>
            </a:endParaRPr>
          </a:p>
        </p:txBody>
      </p:sp>
      <p:sp>
        <p:nvSpPr>
          <p:cNvPr id="25" name="Rounded Rectangle 24"/>
          <p:cNvSpPr/>
          <p:nvPr/>
        </p:nvSpPr>
        <p:spPr>
          <a:xfrm>
            <a:off x="2986089" y="3794892"/>
            <a:ext cx="3178175" cy="27432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68" rIns="0" bIns="28568" anchor="t" anchorCtr="0"/>
          <a:lstStyle/>
          <a:p>
            <a:pPr algn="ctr">
              <a:defRPr/>
            </a:pPr>
            <a:r>
              <a:rPr lang="en-US" sz="1400" b="1" dirty="0">
                <a:solidFill>
                  <a:schemeClr val="tx1"/>
                </a:solidFill>
                <a:latin typeface="Calibri" panose="020F0502020204030204" pitchFamily="34" charset="0"/>
              </a:rPr>
              <a:t>Implications for ERCOT:</a:t>
            </a:r>
          </a:p>
          <a:p>
            <a:pPr marL="166649" indent="-166649">
              <a:buFont typeface="Arial" panose="020B0604020202020204" pitchFamily="34" charset="0"/>
              <a:buChar char="•"/>
              <a:defRPr/>
            </a:pPr>
            <a:r>
              <a:rPr lang="en-US" sz="1200" dirty="0">
                <a:solidFill>
                  <a:schemeClr val="tx1"/>
                </a:solidFill>
                <a:latin typeface="Calibri" panose="020F0502020204030204" pitchFamily="34" charset="0"/>
              </a:rPr>
              <a:t>Derating units due to water resource limitations and generation retirements lead to challenges in meeting demand</a:t>
            </a:r>
          </a:p>
          <a:p>
            <a:pPr marL="166649" indent="-166649">
              <a:buFont typeface="Arial" panose="020B0604020202020204" pitchFamily="34" charset="0"/>
              <a:buChar char="•"/>
              <a:defRPr/>
            </a:pPr>
            <a:r>
              <a:rPr lang="en-US" sz="1200" dirty="0">
                <a:solidFill>
                  <a:schemeClr val="tx1"/>
                </a:solidFill>
                <a:latin typeface="Calibri" panose="020F0502020204030204" pitchFamily="34" charset="0"/>
              </a:rPr>
              <a:t>Potential need for new ancillary services to meet the needs of integrating new renewable energy generation</a:t>
            </a:r>
          </a:p>
          <a:p>
            <a:pPr marL="166649" indent="-166649">
              <a:buFont typeface="Arial" panose="020B0604020202020204" pitchFamily="34" charset="0"/>
              <a:buChar char="•"/>
              <a:defRPr/>
            </a:pPr>
            <a:r>
              <a:rPr lang="en-US" sz="1200" dirty="0" smtClean="0">
                <a:solidFill>
                  <a:schemeClr val="tx1"/>
                </a:solidFill>
                <a:latin typeface="Calibri" panose="020F0502020204030204" pitchFamily="34" charset="0"/>
              </a:rPr>
              <a:t>Seriously consider </a:t>
            </a:r>
            <a:r>
              <a:rPr lang="en-US" sz="1200" dirty="0">
                <a:solidFill>
                  <a:schemeClr val="tx1"/>
                </a:solidFill>
                <a:latin typeface="Calibri" panose="020F0502020204030204" pitchFamily="34" charset="0"/>
              </a:rPr>
              <a:t>more interconnections outside ERCOT.</a:t>
            </a:r>
          </a:p>
        </p:txBody>
      </p:sp>
      <p:sp>
        <p:nvSpPr>
          <p:cNvPr id="27" name="TextBox 26"/>
          <p:cNvSpPr txBox="1"/>
          <p:nvPr/>
        </p:nvSpPr>
        <p:spPr>
          <a:xfrm>
            <a:off x="380999" y="152401"/>
            <a:ext cx="8645071" cy="442415"/>
          </a:xfrm>
          <a:prstGeom prst="rect">
            <a:avLst/>
          </a:prstGeom>
          <a:noFill/>
          <a:ln>
            <a:solidFill>
              <a:schemeClr val="accent1">
                <a:shade val="50000"/>
              </a:schemeClr>
            </a:solidFill>
          </a:ln>
        </p:spPr>
        <p:txBody>
          <a:bodyPr wrap="square" lIns="57136" tIns="28568" rIns="57136" bIns="28568">
            <a:spAutoFit/>
          </a:bodyPr>
          <a:lstStyle/>
          <a:p>
            <a:pPr>
              <a:defRPr/>
            </a:pPr>
            <a:r>
              <a:rPr lang="en-US" sz="2500" dirty="0">
                <a:latin typeface="Calibri" panose="020F0502020204030204" pitchFamily="34" charset="0"/>
              </a:rPr>
              <a:t>5</a:t>
            </a:r>
            <a:r>
              <a:rPr lang="en-US" sz="2500" dirty="0" smtClean="0">
                <a:latin typeface="Calibri" panose="020F0502020204030204" pitchFamily="34" charset="0"/>
              </a:rPr>
              <a:t>. </a:t>
            </a:r>
            <a:r>
              <a:rPr lang="en-US" sz="2500" dirty="0">
                <a:latin typeface="Calibri" panose="020F0502020204030204" pitchFamily="34" charset="0"/>
              </a:rPr>
              <a:t>Scenario: </a:t>
            </a:r>
            <a:r>
              <a:rPr lang="en-US" sz="2500" dirty="0" smtClean="0">
                <a:latin typeface="Calibri" panose="020F0502020204030204" pitchFamily="34" charset="0"/>
              </a:rPr>
              <a:t>Extended extreme weather scenario</a:t>
            </a:r>
            <a:endParaRPr lang="en-US" sz="2500" dirty="0">
              <a:latin typeface="Calibri" panose="020F0502020204030204" pitchFamily="34" charset="0"/>
            </a:endParaRPr>
          </a:p>
        </p:txBody>
      </p:sp>
    </p:spTree>
    <p:extLst>
      <p:ext uri="{BB962C8B-B14F-4D97-AF65-F5344CB8AC3E}">
        <p14:creationId xmlns:p14="http://schemas.microsoft.com/office/powerpoint/2010/main" val="7913430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08857" y="685801"/>
            <a:ext cx="2786743" cy="1295399"/>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Economic</a:t>
            </a:r>
          </a:p>
          <a:p>
            <a:pPr marL="117445" indent="-117445">
              <a:buFont typeface="Arial" pitchFamily="34" charset="0"/>
              <a:buChar char="•"/>
              <a:defRPr/>
            </a:pPr>
            <a:r>
              <a:rPr lang="en-US" sz="1000" dirty="0">
                <a:solidFill>
                  <a:srgbClr val="FF0000"/>
                </a:solidFill>
                <a:latin typeface="Calibri" panose="020F0502020204030204" pitchFamily="34" charset="0"/>
              </a:rPr>
              <a:t>Same as under Current Trends</a:t>
            </a:r>
          </a:p>
          <a:p>
            <a:pPr marL="117445" indent="-117445">
              <a:buFont typeface="Arial" pitchFamily="34" charset="0"/>
              <a:buChar char="•"/>
              <a:defRPr/>
            </a:pPr>
            <a:r>
              <a:rPr lang="en-US" sz="1000" dirty="0">
                <a:solidFill>
                  <a:schemeClr val="tx1"/>
                </a:solidFill>
                <a:latin typeface="Calibri" panose="020F0502020204030204" pitchFamily="34" charset="0"/>
              </a:rPr>
              <a:t>Additional growth in clean technologies</a:t>
            </a:r>
          </a:p>
          <a:p>
            <a:pPr>
              <a:defRPr/>
            </a:pPr>
            <a:endParaRPr lang="en-US" sz="1200" dirty="0">
              <a:solidFill>
                <a:schemeClr val="tx1"/>
              </a:solidFill>
              <a:latin typeface="Calibri" panose="020F0502020204030204" pitchFamily="34" charset="0"/>
            </a:endParaRPr>
          </a:p>
          <a:p>
            <a:pPr lvl="1">
              <a:defRPr/>
            </a:pPr>
            <a:endParaRPr lang="en-US" dirty="0">
              <a:solidFill>
                <a:schemeClr val="tx1"/>
              </a:solidFill>
              <a:latin typeface="Calibri" panose="020F0502020204030204" pitchFamily="34" charset="0"/>
            </a:endParaRPr>
          </a:p>
          <a:p>
            <a:pPr marL="117445" indent="-117445">
              <a:buFont typeface="Arial" pitchFamily="34" charset="0"/>
              <a:buChar char="•"/>
              <a:defRPr/>
            </a:pPr>
            <a:endParaRPr lang="en-US" dirty="0">
              <a:solidFill>
                <a:schemeClr val="tx1"/>
              </a:solidFill>
              <a:latin typeface="Calibri" panose="020F0502020204030204" pitchFamily="34" charset="0"/>
            </a:endParaRPr>
          </a:p>
        </p:txBody>
      </p:sp>
      <p:sp>
        <p:nvSpPr>
          <p:cNvPr id="3" name="Rounded Rectangle 2"/>
          <p:cNvSpPr/>
          <p:nvPr/>
        </p:nvSpPr>
        <p:spPr>
          <a:xfrm>
            <a:off x="6248400" y="5603306"/>
            <a:ext cx="2777671" cy="810816"/>
          </a:xfrm>
          <a:prstGeom prst="roundRect">
            <a:avLst/>
          </a:prstGeom>
          <a:solidFill>
            <a:srgbClr val="ECEDB1"/>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Weather / Water</a:t>
            </a:r>
            <a:endParaRPr lang="en-US" sz="1300" b="1" dirty="0">
              <a:solidFill>
                <a:srgbClr val="FF0000"/>
              </a:solidFill>
              <a:latin typeface="Calibri" panose="020F0502020204030204" pitchFamily="34" charset="0"/>
            </a:endParaRPr>
          </a:p>
          <a:p>
            <a:pPr marL="119033" indent="-119033">
              <a:buFont typeface="Arial" pitchFamily="34" charset="0"/>
              <a:buChar char="•"/>
              <a:defRPr/>
            </a:pPr>
            <a:r>
              <a:rPr lang="en-US" sz="1000" dirty="0" smtClean="0">
                <a:solidFill>
                  <a:srgbClr val="FF0000"/>
                </a:solidFill>
                <a:latin typeface="Calibri" panose="020F0502020204030204" pitchFamily="34" charset="0"/>
              </a:rPr>
              <a:t>Same as Current Trends</a:t>
            </a:r>
          </a:p>
        </p:txBody>
      </p:sp>
      <p:sp>
        <p:nvSpPr>
          <p:cNvPr id="5" name="Rounded Rectangle 4"/>
          <p:cNvSpPr/>
          <p:nvPr/>
        </p:nvSpPr>
        <p:spPr>
          <a:xfrm>
            <a:off x="108857" y="5197047"/>
            <a:ext cx="2786744" cy="13716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55994" tIns="28568" rIns="29330" bIns="28568"/>
          <a:lstStyle/>
          <a:p>
            <a:pPr>
              <a:defRPr/>
            </a:pPr>
            <a:r>
              <a:rPr lang="en-US" sz="1300" b="1" dirty="0">
                <a:solidFill>
                  <a:schemeClr val="tx1"/>
                </a:solidFill>
                <a:latin typeface="Calibri" panose="020F0502020204030204" pitchFamily="34" charset="0"/>
              </a:rPr>
              <a:t>Gas Price / Oil Price</a:t>
            </a:r>
          </a:p>
          <a:p>
            <a:pPr marL="117445" indent="-117445">
              <a:buFont typeface="Arial" pitchFamily="34" charset="0"/>
              <a:buChar char="•"/>
              <a:defRPr/>
            </a:pPr>
            <a:r>
              <a:rPr lang="en-US" sz="1000" dirty="0" smtClean="0">
                <a:solidFill>
                  <a:srgbClr val="FF0000"/>
                </a:solidFill>
                <a:latin typeface="Calibri" panose="020F0502020204030204" pitchFamily="34" charset="0"/>
              </a:rPr>
              <a:t>Moderate</a:t>
            </a:r>
            <a:r>
              <a:rPr lang="en-US" sz="1000" dirty="0" smtClean="0">
                <a:solidFill>
                  <a:schemeClr val="tx1"/>
                </a:solidFill>
                <a:latin typeface="Calibri" panose="020F0502020204030204" pitchFamily="34" charset="0"/>
              </a:rPr>
              <a:t> to High</a:t>
            </a:r>
            <a:r>
              <a:rPr lang="en-US" sz="1000" strike="sngStrike" dirty="0" smtClean="0">
                <a:solidFill>
                  <a:schemeClr val="tx1"/>
                </a:solidFill>
                <a:latin typeface="Calibri" panose="020F0502020204030204" pitchFamily="34" charset="0"/>
              </a:rPr>
              <a:t>er</a:t>
            </a:r>
            <a:r>
              <a:rPr lang="en-US" sz="1000" dirty="0" smtClean="0">
                <a:solidFill>
                  <a:schemeClr val="tx1"/>
                </a:solidFill>
                <a:latin typeface="Calibri" panose="020F0502020204030204" pitchFamily="34" charset="0"/>
              </a:rPr>
              <a:t> </a:t>
            </a:r>
            <a:r>
              <a:rPr lang="en-US" sz="1000" dirty="0">
                <a:solidFill>
                  <a:schemeClr val="tx1"/>
                </a:solidFill>
                <a:latin typeface="Calibri" panose="020F0502020204030204" pitchFamily="34" charset="0"/>
              </a:rPr>
              <a:t>gas </a:t>
            </a:r>
            <a:r>
              <a:rPr lang="en-US" sz="1000" dirty="0" smtClean="0">
                <a:solidFill>
                  <a:schemeClr val="tx1"/>
                </a:solidFill>
                <a:latin typeface="Calibri" panose="020F0502020204030204" pitchFamily="34" charset="0"/>
              </a:rPr>
              <a:t>prices </a:t>
            </a:r>
            <a:r>
              <a:rPr lang="en-US" sz="1000" dirty="0" smtClean="0">
                <a:solidFill>
                  <a:srgbClr val="FF0000"/>
                </a:solidFill>
                <a:latin typeface="Calibri" panose="020F0502020204030204" pitchFamily="34" charset="0"/>
              </a:rPr>
              <a:t>(4$-5$/mmbtu)</a:t>
            </a:r>
            <a:r>
              <a:rPr lang="en-US" sz="1000" dirty="0" smtClean="0">
                <a:solidFill>
                  <a:schemeClr val="tx1"/>
                </a:solidFill>
                <a:latin typeface="Calibri" panose="020F0502020204030204" pitchFamily="34" charset="0"/>
              </a:rPr>
              <a:t> </a:t>
            </a:r>
            <a:r>
              <a:rPr lang="en-US" sz="1000" dirty="0">
                <a:solidFill>
                  <a:srgbClr val="FF0000"/>
                </a:solidFill>
                <a:latin typeface="Calibri" panose="020F0502020204030204" pitchFamily="34" charset="0"/>
              </a:rPr>
              <a:t>than under </a:t>
            </a:r>
            <a:r>
              <a:rPr lang="en-US" sz="1000" dirty="0" smtClean="0">
                <a:solidFill>
                  <a:srgbClr val="FF0000"/>
                </a:solidFill>
                <a:latin typeface="Calibri" panose="020F0502020204030204" pitchFamily="34" charset="0"/>
              </a:rPr>
              <a:t>Between Current Trends and High economic growth scenario</a:t>
            </a:r>
            <a:r>
              <a:rPr lang="en-US" sz="1000" dirty="0" smtClean="0">
                <a:solidFill>
                  <a:schemeClr val="tx1"/>
                </a:solidFill>
                <a:latin typeface="Calibri" panose="020F0502020204030204" pitchFamily="34" charset="0"/>
              </a:rPr>
              <a:t>: </a:t>
            </a:r>
            <a:r>
              <a:rPr lang="en-US" sz="1000" dirty="0">
                <a:solidFill>
                  <a:schemeClr val="tx1"/>
                </a:solidFill>
                <a:latin typeface="Calibri" panose="020F0502020204030204" pitchFamily="34" charset="0"/>
              </a:rPr>
              <a:t>also higher resulting wholesale electricity prices </a:t>
            </a:r>
          </a:p>
        </p:txBody>
      </p:sp>
      <p:sp>
        <p:nvSpPr>
          <p:cNvPr id="6" name="Rounded Rectangle 5"/>
          <p:cNvSpPr/>
          <p:nvPr/>
        </p:nvSpPr>
        <p:spPr>
          <a:xfrm>
            <a:off x="6248400" y="685801"/>
            <a:ext cx="2777671" cy="914399"/>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smtClean="0">
                <a:solidFill>
                  <a:schemeClr val="tx1"/>
                </a:solidFill>
                <a:latin typeface="Calibri" panose="020F0502020204030204" pitchFamily="34" charset="0"/>
              </a:rPr>
              <a:t>Technology</a:t>
            </a:r>
            <a:endParaRPr lang="en-US" sz="1300" b="1" dirty="0">
              <a:solidFill>
                <a:schemeClr val="tx1"/>
              </a:solidFill>
              <a:latin typeface="Calibri" panose="020F0502020204030204" pitchFamily="34" charset="0"/>
            </a:endParaRPr>
          </a:p>
          <a:p>
            <a:pPr marL="117445" indent="-117445">
              <a:buFont typeface="Arial" pitchFamily="34" charset="0"/>
              <a:buChar char="•"/>
              <a:defRPr/>
            </a:pPr>
            <a:r>
              <a:rPr lang="en-US" sz="1000" dirty="0" smtClean="0">
                <a:solidFill>
                  <a:srgbClr val="FF0000"/>
                </a:solidFill>
                <a:latin typeface="Calibri" panose="020F0502020204030204" pitchFamily="34" charset="0"/>
              </a:rPr>
              <a:t>Accelerated price reductions of solar, storage, high SEER HVAC, Lighting and Controls</a:t>
            </a:r>
            <a:endParaRPr lang="en-US" sz="1300" dirty="0">
              <a:solidFill>
                <a:srgbClr val="FF0000"/>
              </a:solidFill>
              <a:latin typeface="Calibri" panose="020F0502020204030204" pitchFamily="34" charset="0"/>
            </a:endParaRPr>
          </a:p>
          <a:p>
            <a:pPr>
              <a:defRPr/>
            </a:pPr>
            <a:endParaRPr lang="en-US" sz="1200" dirty="0">
              <a:solidFill>
                <a:schemeClr val="tx1"/>
              </a:solidFill>
              <a:latin typeface="Calibri" panose="020F0502020204030204" pitchFamily="34" charset="0"/>
            </a:endParaRPr>
          </a:p>
        </p:txBody>
      </p:sp>
      <p:sp>
        <p:nvSpPr>
          <p:cNvPr id="7" name="Rounded Rectangle 6"/>
          <p:cNvSpPr/>
          <p:nvPr/>
        </p:nvSpPr>
        <p:spPr>
          <a:xfrm>
            <a:off x="6213929" y="3048000"/>
            <a:ext cx="2777671" cy="2362200"/>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End – Use </a:t>
            </a:r>
            <a:endParaRPr lang="en-US" sz="1300" b="1" dirty="0" smtClean="0">
              <a:solidFill>
                <a:schemeClr val="tx1"/>
              </a:solidFill>
              <a:latin typeface="Calibri" panose="020F0502020204030204" pitchFamily="34" charset="0"/>
            </a:endParaRPr>
          </a:p>
          <a:p>
            <a:pPr marL="171450" indent="-171450">
              <a:buFont typeface="Arial" panose="020B0604020202020204" pitchFamily="34" charset="0"/>
              <a:buChar char="•"/>
              <a:defRPr/>
            </a:pPr>
            <a:r>
              <a:rPr lang="en-US" sz="1000" dirty="0" smtClean="0">
                <a:solidFill>
                  <a:schemeClr val="tx1"/>
                </a:solidFill>
                <a:latin typeface="Calibri" panose="020F0502020204030204" pitchFamily="34" charset="0"/>
              </a:rPr>
              <a:t>More </a:t>
            </a:r>
            <a:r>
              <a:rPr lang="en-US" sz="1000" dirty="0">
                <a:solidFill>
                  <a:schemeClr val="tx1"/>
                </a:solidFill>
                <a:latin typeface="Calibri" panose="020F0502020204030204" pitchFamily="34" charset="0"/>
              </a:rPr>
              <a:t>high efficiency homes and buildings </a:t>
            </a:r>
            <a:r>
              <a:rPr lang="en-US" sz="1000" dirty="0" smtClean="0">
                <a:solidFill>
                  <a:schemeClr val="tx1"/>
                </a:solidFill>
                <a:latin typeface="Calibri" panose="020F0502020204030204" pitchFamily="34" charset="0"/>
              </a:rPr>
              <a:t>built </a:t>
            </a:r>
            <a:r>
              <a:rPr lang="en-US" sz="1000" dirty="0" smtClean="0">
                <a:solidFill>
                  <a:srgbClr val="FF0000"/>
                </a:solidFill>
                <a:latin typeface="Calibri" panose="020F0502020204030204" pitchFamily="34" charset="0"/>
              </a:rPr>
              <a:t>due to enhanced building codes</a:t>
            </a:r>
            <a:endParaRPr lang="en-US" sz="1000" dirty="0">
              <a:solidFill>
                <a:srgbClr val="FF0000"/>
              </a:solidFill>
              <a:latin typeface="Calibri" panose="020F0502020204030204" pitchFamily="34" charset="0"/>
            </a:endParaRPr>
          </a:p>
          <a:p>
            <a:pPr marL="117445" indent="-117445">
              <a:buFont typeface="Arial" pitchFamily="34" charset="0"/>
              <a:buChar char="•"/>
              <a:defRPr/>
            </a:pPr>
            <a:r>
              <a:rPr lang="en-US" sz="1000" dirty="0">
                <a:solidFill>
                  <a:schemeClr val="tx1"/>
                </a:solidFill>
                <a:latin typeface="Calibri" panose="020F0502020204030204" pitchFamily="34" charset="0"/>
              </a:rPr>
              <a:t>Efficiency gains are above those under Current Trends, </a:t>
            </a:r>
            <a:r>
              <a:rPr lang="en-US" sz="1000" dirty="0" smtClean="0">
                <a:solidFill>
                  <a:srgbClr val="FF0000"/>
                </a:solidFill>
                <a:latin typeface="Calibri" panose="020F0502020204030204" pitchFamily="34" charset="0"/>
              </a:rPr>
              <a:t>results in 30% reduction in energy usage in homes and buildings relative to pre-2006</a:t>
            </a:r>
          </a:p>
          <a:p>
            <a:pPr marL="117445" indent="-117445">
              <a:buFont typeface="Arial" pitchFamily="34" charset="0"/>
              <a:buChar char="•"/>
              <a:defRPr/>
            </a:pPr>
            <a:r>
              <a:rPr lang="en-US" sz="1000" dirty="0" smtClean="0">
                <a:solidFill>
                  <a:srgbClr val="FF0000"/>
                </a:solidFill>
                <a:latin typeface="Calibri" panose="020F0502020204030204" pitchFamily="34" charset="0"/>
              </a:rPr>
              <a:t>Increased time of use + price-responsiveness</a:t>
            </a:r>
            <a:endParaRPr lang="en-US" sz="1000" dirty="0">
              <a:solidFill>
                <a:srgbClr val="FF0000"/>
              </a:solidFill>
              <a:latin typeface="Calibri" panose="020F0502020204030204" pitchFamily="34" charset="0"/>
            </a:endParaRPr>
          </a:p>
          <a:p>
            <a:pPr marL="117445" indent="-117445">
              <a:buFont typeface="Arial" pitchFamily="34" charset="0"/>
              <a:buChar char="•"/>
              <a:defRPr/>
            </a:pPr>
            <a:r>
              <a:rPr lang="en-US" sz="1000" dirty="0">
                <a:solidFill>
                  <a:schemeClr val="tx1"/>
                </a:solidFill>
                <a:latin typeface="Calibri" panose="020F0502020204030204" pitchFamily="34" charset="0"/>
              </a:rPr>
              <a:t>Higher installation DG</a:t>
            </a:r>
          </a:p>
          <a:p>
            <a:pPr marL="117445" indent="-117445">
              <a:buFont typeface="Arial" pitchFamily="34" charset="0"/>
              <a:buChar char="•"/>
              <a:defRPr/>
            </a:pPr>
            <a:r>
              <a:rPr lang="en-US" sz="1000" dirty="0">
                <a:solidFill>
                  <a:schemeClr val="tx1"/>
                </a:solidFill>
                <a:latin typeface="Calibri" panose="020F0502020204030204" pitchFamily="34" charset="0"/>
              </a:rPr>
              <a:t>Higher DR participation</a:t>
            </a:r>
          </a:p>
          <a:p>
            <a:pPr marL="117445" indent="-117445">
              <a:buFont typeface="Arial" pitchFamily="34" charset="0"/>
              <a:buChar char="•"/>
              <a:defRPr/>
            </a:pPr>
            <a:r>
              <a:rPr lang="en-US" sz="1000" dirty="0">
                <a:solidFill>
                  <a:schemeClr val="tx1"/>
                </a:solidFill>
                <a:latin typeface="Calibri" panose="020F0502020204030204" pitchFamily="34" charset="0"/>
              </a:rPr>
              <a:t>More options for microgrids, smart appliances, etc</a:t>
            </a:r>
            <a:r>
              <a:rPr lang="en-US" sz="1000" dirty="0" smtClean="0">
                <a:solidFill>
                  <a:schemeClr val="tx1"/>
                </a:solidFill>
                <a:latin typeface="Calibri" panose="020F0502020204030204" pitchFamily="34" charset="0"/>
              </a:rPr>
              <a:t>.</a:t>
            </a:r>
            <a:endParaRPr lang="en-US" sz="1000" dirty="0">
              <a:solidFill>
                <a:schemeClr val="tx1"/>
              </a:solidFill>
              <a:latin typeface="Calibri" panose="020F0502020204030204" pitchFamily="34" charset="0"/>
            </a:endParaRPr>
          </a:p>
        </p:txBody>
      </p:sp>
      <p:sp>
        <p:nvSpPr>
          <p:cNvPr id="8" name="Rounded Rectangle 7"/>
          <p:cNvSpPr/>
          <p:nvPr/>
        </p:nvSpPr>
        <p:spPr>
          <a:xfrm>
            <a:off x="108857" y="3733800"/>
            <a:ext cx="2786743" cy="1371600"/>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Alt. Gen. Resources</a:t>
            </a:r>
          </a:p>
          <a:p>
            <a:pPr marL="117445" indent="-117445">
              <a:buFont typeface="Arial" pitchFamily="34" charset="0"/>
              <a:buChar char="•"/>
              <a:defRPr/>
            </a:pPr>
            <a:r>
              <a:rPr lang="en-US" sz="1000" dirty="0">
                <a:solidFill>
                  <a:schemeClr val="tx1"/>
                </a:solidFill>
                <a:latin typeface="Calibri" panose="020F0502020204030204" pitchFamily="34" charset="0"/>
              </a:rPr>
              <a:t>Capital cost for wind and solar technologies and CHP decrease faster than under Current Trends</a:t>
            </a:r>
          </a:p>
          <a:p>
            <a:pPr marL="117445" indent="-117445">
              <a:buFont typeface="Arial" pitchFamily="34" charset="0"/>
              <a:buChar char="•"/>
              <a:defRPr/>
            </a:pPr>
            <a:r>
              <a:rPr lang="en-US" sz="1000" dirty="0">
                <a:solidFill>
                  <a:schemeClr val="tx1"/>
                </a:solidFill>
                <a:latin typeface="Calibri" panose="020F0502020204030204" pitchFamily="34" charset="0"/>
              </a:rPr>
              <a:t>Improved storage technology and lower cost</a:t>
            </a:r>
          </a:p>
        </p:txBody>
      </p:sp>
      <p:sp>
        <p:nvSpPr>
          <p:cNvPr id="9" name="Rounded Rectangle 8"/>
          <p:cNvSpPr/>
          <p:nvPr/>
        </p:nvSpPr>
        <p:spPr>
          <a:xfrm>
            <a:off x="6248400" y="1676400"/>
            <a:ext cx="2777671" cy="12192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Gen Resource </a:t>
            </a:r>
            <a:r>
              <a:rPr lang="en-US" sz="1300" b="1" dirty="0" smtClean="0">
                <a:solidFill>
                  <a:schemeClr val="tx1"/>
                </a:solidFill>
                <a:latin typeface="Calibri" panose="020F0502020204030204" pitchFamily="34" charset="0"/>
              </a:rPr>
              <a:t>Adequacy</a:t>
            </a:r>
            <a:endParaRPr lang="en-US" sz="1300" b="1" dirty="0">
              <a:solidFill>
                <a:schemeClr val="tx1"/>
              </a:solidFill>
              <a:latin typeface="Calibri" panose="020F0502020204030204" pitchFamily="34" charset="0"/>
            </a:endParaRPr>
          </a:p>
          <a:p>
            <a:pPr marL="117445" indent="-117445">
              <a:buFont typeface="Arial" pitchFamily="34" charset="0"/>
              <a:buChar char="•"/>
              <a:defRPr/>
            </a:pPr>
            <a:r>
              <a:rPr lang="en-US" sz="1000" dirty="0">
                <a:solidFill>
                  <a:schemeClr val="tx1"/>
                </a:solidFill>
                <a:latin typeface="Calibri" panose="020F0502020204030204" pitchFamily="34" charset="0"/>
              </a:rPr>
              <a:t>Same as under Current </a:t>
            </a:r>
            <a:r>
              <a:rPr lang="en-US" sz="1000" dirty="0" smtClean="0">
                <a:solidFill>
                  <a:schemeClr val="tx1"/>
                </a:solidFill>
                <a:latin typeface="Calibri" panose="020F0502020204030204" pitchFamily="34" charset="0"/>
              </a:rPr>
              <a:t>Trends</a:t>
            </a:r>
          </a:p>
          <a:p>
            <a:pPr marL="117445" indent="-117445">
              <a:buFont typeface="Arial" pitchFamily="34" charset="0"/>
              <a:buChar char="•"/>
              <a:defRPr/>
            </a:pPr>
            <a:r>
              <a:rPr lang="en-US" sz="1000" dirty="0" smtClean="0">
                <a:solidFill>
                  <a:srgbClr val="FF0000"/>
                </a:solidFill>
                <a:latin typeface="Calibri" panose="020F0502020204030204" pitchFamily="34" charset="0"/>
              </a:rPr>
              <a:t>No reserve margin mandate however expectations is that increased load resources participation helps meet system need</a:t>
            </a:r>
            <a:endParaRPr lang="en-US" sz="1000" dirty="0">
              <a:solidFill>
                <a:srgbClr val="FF0000"/>
              </a:solidFill>
              <a:latin typeface="Calibri" panose="020F0502020204030204" pitchFamily="34" charset="0"/>
            </a:endParaRPr>
          </a:p>
          <a:p>
            <a:pPr marL="117445" indent="-117445">
              <a:buFont typeface="Arial" pitchFamily="34" charset="0"/>
              <a:buChar char="•"/>
              <a:defRPr/>
            </a:pPr>
            <a:endParaRPr lang="en-US" sz="1200" dirty="0">
              <a:solidFill>
                <a:schemeClr val="tx1"/>
              </a:solidFill>
              <a:latin typeface="Calibri" panose="020F0502020204030204" pitchFamily="34" charset="0"/>
            </a:endParaRPr>
          </a:p>
          <a:p>
            <a:pPr marL="117445" indent="-117445">
              <a:buFont typeface="Arial" pitchFamily="34" charset="0"/>
              <a:buChar char="•"/>
              <a:defRPr/>
            </a:pPr>
            <a:endParaRPr lang="en-US" sz="1200" dirty="0">
              <a:solidFill>
                <a:schemeClr val="tx1"/>
              </a:solidFill>
              <a:latin typeface="Calibri" panose="020F0502020204030204" pitchFamily="34" charset="0"/>
            </a:endParaRPr>
          </a:p>
        </p:txBody>
      </p:sp>
      <p:sp>
        <p:nvSpPr>
          <p:cNvPr id="4" name="Rounded Rectangle 3"/>
          <p:cNvSpPr/>
          <p:nvPr/>
        </p:nvSpPr>
        <p:spPr>
          <a:xfrm>
            <a:off x="108857" y="2057400"/>
            <a:ext cx="2786743" cy="1525817"/>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Environ. Regs/Energy Policy</a:t>
            </a:r>
          </a:p>
          <a:p>
            <a:pPr marL="117445" indent="-117445">
              <a:buFont typeface="Arial" pitchFamily="34" charset="0"/>
              <a:buChar char="•"/>
              <a:defRPr/>
            </a:pPr>
            <a:r>
              <a:rPr lang="en-US" sz="1000" dirty="0">
                <a:solidFill>
                  <a:schemeClr val="tx1"/>
                </a:solidFill>
                <a:latin typeface="Calibri" panose="020F0502020204030204" pitchFamily="34" charset="0"/>
              </a:rPr>
              <a:t>Increase stringency in building codes, with more net zero buildings</a:t>
            </a:r>
          </a:p>
          <a:p>
            <a:pPr marL="117445" indent="-117445">
              <a:buFont typeface="Arial" pitchFamily="34" charset="0"/>
              <a:buChar char="•"/>
              <a:defRPr/>
            </a:pPr>
            <a:r>
              <a:rPr lang="en-US" sz="1000" dirty="0">
                <a:solidFill>
                  <a:schemeClr val="tx1"/>
                </a:solidFill>
                <a:latin typeface="Calibri" panose="020F0502020204030204" pitchFamily="34" charset="0"/>
              </a:rPr>
              <a:t>Government provides more incentives for building retrofits to increase efficiency</a:t>
            </a:r>
          </a:p>
          <a:p>
            <a:pPr marL="117445" indent="-117445">
              <a:buFont typeface="Arial" pitchFamily="34" charset="0"/>
              <a:buChar char="•"/>
              <a:defRPr/>
            </a:pPr>
            <a:r>
              <a:rPr lang="en-US" sz="1000" dirty="0">
                <a:solidFill>
                  <a:schemeClr val="tx1"/>
                </a:solidFill>
                <a:latin typeface="Calibri" panose="020F0502020204030204" pitchFamily="34" charset="0"/>
              </a:rPr>
              <a:t>Increase in appliance standards increase</a:t>
            </a:r>
          </a:p>
          <a:p>
            <a:pPr marL="117445" indent="-117445">
              <a:buFont typeface="Arial" pitchFamily="34" charset="0"/>
              <a:buChar char="•"/>
              <a:defRPr/>
            </a:pPr>
            <a:r>
              <a:rPr lang="en-US" sz="1000" dirty="0">
                <a:solidFill>
                  <a:schemeClr val="tx1"/>
                </a:solidFill>
                <a:latin typeface="Calibri" panose="020F0502020204030204" pitchFamily="34" charset="0"/>
              </a:rPr>
              <a:t>More attractive DR </a:t>
            </a:r>
            <a:r>
              <a:rPr lang="en-US" sz="1000" dirty="0" smtClean="0">
                <a:solidFill>
                  <a:schemeClr val="tx1"/>
                </a:solidFill>
                <a:latin typeface="Calibri" panose="020F0502020204030204" pitchFamily="34" charset="0"/>
              </a:rPr>
              <a:t>programs/pricing</a:t>
            </a:r>
          </a:p>
          <a:p>
            <a:pPr marL="117445" indent="-117445">
              <a:buFont typeface="Arial" pitchFamily="34" charset="0"/>
              <a:buChar char="•"/>
              <a:defRPr/>
            </a:pPr>
            <a:r>
              <a:rPr lang="en-US" sz="1000" dirty="0" smtClean="0">
                <a:solidFill>
                  <a:srgbClr val="FF0000"/>
                </a:solidFill>
                <a:latin typeface="Calibri" panose="020F0502020204030204" pitchFamily="34" charset="0"/>
              </a:rPr>
              <a:t>Environmental regs same as current trends</a:t>
            </a:r>
            <a:endParaRPr lang="en-US" sz="800" dirty="0">
              <a:solidFill>
                <a:srgbClr val="FF0000"/>
              </a:solidFill>
              <a:latin typeface="Calibri" panose="020F0502020204030204" pitchFamily="34" charset="0"/>
            </a:endParaRPr>
          </a:p>
        </p:txBody>
      </p:sp>
      <p:sp>
        <p:nvSpPr>
          <p:cNvPr id="23" name="Rounded Rectangle 22"/>
          <p:cNvSpPr/>
          <p:nvPr/>
        </p:nvSpPr>
        <p:spPr>
          <a:xfrm>
            <a:off x="2986089" y="685800"/>
            <a:ext cx="3178175" cy="3099135"/>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68" rIns="0" bIns="28568" anchor="t" anchorCtr="0"/>
          <a:lstStyle/>
          <a:p>
            <a:pPr algn="ctr">
              <a:defRPr/>
            </a:pPr>
            <a:r>
              <a:rPr lang="en-US" sz="1400" b="1" dirty="0">
                <a:solidFill>
                  <a:schemeClr val="tx1"/>
                </a:solidFill>
                <a:latin typeface="Calibri" panose="020F0502020204030204" pitchFamily="34" charset="0"/>
              </a:rPr>
              <a:t>Story:</a:t>
            </a:r>
          </a:p>
          <a:p>
            <a:pPr>
              <a:defRPr/>
            </a:pPr>
            <a:r>
              <a:rPr lang="en-US" sz="1200" dirty="0">
                <a:solidFill>
                  <a:schemeClr val="tx1"/>
                </a:solidFill>
                <a:latin typeface="Calibri" panose="020F0502020204030204" pitchFamily="34" charset="0"/>
              </a:rPr>
              <a:t>Economic growth good enough to allow new investments in efficiency and distributed generation.  Customers increase acceptance of EE/DG technologies which leads to widespread market adoption</a:t>
            </a:r>
          </a:p>
          <a:p>
            <a:pPr marL="166649" indent="-166649">
              <a:buFont typeface="Arial" panose="020B0604020202020204" pitchFamily="34" charset="0"/>
              <a:buChar char="•"/>
              <a:defRPr/>
            </a:pPr>
            <a:endParaRPr lang="en-US" sz="1200" dirty="0">
              <a:solidFill>
                <a:schemeClr val="tx1"/>
              </a:solidFill>
              <a:latin typeface="Calibri" panose="020F0502020204030204" pitchFamily="34" charset="0"/>
            </a:endParaRPr>
          </a:p>
        </p:txBody>
      </p:sp>
      <p:sp>
        <p:nvSpPr>
          <p:cNvPr id="25" name="Rounded Rectangle 24"/>
          <p:cNvSpPr/>
          <p:nvPr/>
        </p:nvSpPr>
        <p:spPr>
          <a:xfrm>
            <a:off x="2986089" y="3837384"/>
            <a:ext cx="3178175" cy="27432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68" rIns="0" bIns="28568" anchor="t" anchorCtr="0"/>
          <a:lstStyle/>
          <a:p>
            <a:pPr algn="ctr">
              <a:defRPr/>
            </a:pPr>
            <a:r>
              <a:rPr lang="en-US" sz="1400" b="1" dirty="0">
                <a:solidFill>
                  <a:schemeClr val="tx1"/>
                </a:solidFill>
                <a:latin typeface="Calibri" panose="020F0502020204030204" pitchFamily="34" charset="0"/>
              </a:rPr>
              <a:t>Implications for ERCOT:</a:t>
            </a:r>
          </a:p>
          <a:p>
            <a:pPr marL="166649" indent="-166649">
              <a:buFont typeface="Arial" panose="020B0604020202020204" pitchFamily="34" charset="0"/>
              <a:buChar char="•"/>
              <a:defRPr/>
            </a:pPr>
            <a:r>
              <a:rPr lang="en-US" sz="1000" dirty="0">
                <a:solidFill>
                  <a:schemeClr val="tx1"/>
                </a:solidFill>
                <a:latin typeface="Calibri" panose="020F0502020204030204" pitchFamily="34" charset="0"/>
              </a:rPr>
              <a:t>Lower net load growth compared to under Current Trends</a:t>
            </a:r>
          </a:p>
          <a:p>
            <a:pPr marL="166649" indent="-166649">
              <a:buFont typeface="Arial" panose="020B0604020202020204" pitchFamily="34" charset="0"/>
              <a:buChar char="•"/>
              <a:defRPr/>
            </a:pPr>
            <a:r>
              <a:rPr lang="en-US" sz="1000" dirty="0">
                <a:solidFill>
                  <a:schemeClr val="tx1"/>
                </a:solidFill>
                <a:latin typeface="Calibri" panose="020F0502020204030204" pitchFamily="34" charset="0"/>
              </a:rPr>
              <a:t>More market-based programs for demand response</a:t>
            </a:r>
          </a:p>
          <a:p>
            <a:pPr marL="166649" indent="-166649">
              <a:buFont typeface="Arial" panose="020B0604020202020204" pitchFamily="34" charset="0"/>
              <a:buChar char="•"/>
              <a:defRPr/>
            </a:pPr>
            <a:r>
              <a:rPr lang="en-US" sz="1000" dirty="0" smtClean="0">
                <a:solidFill>
                  <a:schemeClr val="tx1"/>
                </a:solidFill>
                <a:latin typeface="Calibri" panose="020F0502020204030204" pitchFamily="34" charset="0"/>
              </a:rPr>
              <a:t>Widespread distributed generation creates some operational challenges</a:t>
            </a:r>
          </a:p>
          <a:p>
            <a:pPr marL="166649" indent="-166649">
              <a:buFont typeface="Arial" panose="020B0604020202020204" pitchFamily="34" charset="0"/>
              <a:buChar char="•"/>
              <a:defRPr/>
            </a:pPr>
            <a:r>
              <a:rPr lang="en-US" sz="1000" dirty="0" smtClean="0">
                <a:solidFill>
                  <a:schemeClr val="tx1"/>
                </a:solidFill>
                <a:latin typeface="Calibri" panose="020F0502020204030204" pitchFamily="34" charset="0"/>
              </a:rPr>
              <a:t>Lower capital cost of renewable generation </a:t>
            </a:r>
            <a:endParaRPr lang="en-US" sz="1000" dirty="0">
              <a:solidFill>
                <a:schemeClr val="tx1"/>
              </a:solidFill>
              <a:latin typeface="Calibri" panose="020F0502020204030204" pitchFamily="34" charset="0"/>
            </a:endParaRPr>
          </a:p>
        </p:txBody>
      </p:sp>
      <p:sp>
        <p:nvSpPr>
          <p:cNvPr id="27" name="TextBox 26"/>
          <p:cNvSpPr txBox="1"/>
          <p:nvPr/>
        </p:nvSpPr>
        <p:spPr>
          <a:xfrm>
            <a:off x="380999" y="152401"/>
            <a:ext cx="8645071" cy="442415"/>
          </a:xfrm>
          <a:prstGeom prst="rect">
            <a:avLst/>
          </a:prstGeom>
          <a:noFill/>
          <a:ln>
            <a:solidFill>
              <a:schemeClr val="accent1">
                <a:shade val="50000"/>
              </a:schemeClr>
            </a:solidFill>
          </a:ln>
        </p:spPr>
        <p:txBody>
          <a:bodyPr wrap="square" lIns="57136" tIns="28568" rIns="57136" bIns="28568">
            <a:spAutoFit/>
          </a:bodyPr>
          <a:lstStyle/>
          <a:p>
            <a:pPr>
              <a:defRPr/>
            </a:pPr>
            <a:r>
              <a:rPr lang="en-US" sz="2500" dirty="0">
                <a:latin typeface="Calibri" panose="020F0502020204030204" pitchFamily="34" charset="0"/>
              </a:rPr>
              <a:t>6</a:t>
            </a:r>
            <a:r>
              <a:rPr lang="en-US" sz="2500" dirty="0" smtClean="0">
                <a:latin typeface="Calibri" panose="020F0502020204030204" pitchFamily="34" charset="0"/>
              </a:rPr>
              <a:t>. </a:t>
            </a:r>
            <a:r>
              <a:rPr lang="en-US" sz="2500" dirty="0">
                <a:latin typeface="Calibri" panose="020F0502020204030204" pitchFamily="34" charset="0"/>
              </a:rPr>
              <a:t>Scenario: High </a:t>
            </a:r>
            <a:r>
              <a:rPr lang="en-US" sz="2500" dirty="0" smtClean="0">
                <a:latin typeface="Calibri" panose="020F0502020204030204" pitchFamily="34" charset="0"/>
              </a:rPr>
              <a:t>Efficiency/Distributed </a:t>
            </a:r>
            <a:r>
              <a:rPr lang="en-US" sz="2500" dirty="0">
                <a:latin typeface="Calibri" panose="020F0502020204030204" pitchFamily="34" charset="0"/>
              </a:rPr>
              <a:t>Generation</a:t>
            </a:r>
          </a:p>
        </p:txBody>
      </p:sp>
    </p:spTree>
    <p:extLst>
      <p:ext uri="{BB962C8B-B14F-4D97-AF65-F5344CB8AC3E}">
        <p14:creationId xmlns:p14="http://schemas.microsoft.com/office/powerpoint/2010/main" val="22977388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08857" y="939867"/>
            <a:ext cx="2786743" cy="137160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Economic Conditions</a:t>
            </a:r>
          </a:p>
          <a:p>
            <a:pPr marL="117445" indent="-117445">
              <a:buFont typeface="Arial" pitchFamily="34" charset="0"/>
              <a:buChar char="•"/>
              <a:defRPr/>
            </a:pPr>
            <a:r>
              <a:rPr lang="en-US" sz="1000" dirty="0" smtClean="0">
                <a:solidFill>
                  <a:schemeClr val="tx1"/>
                </a:solidFill>
                <a:latin typeface="Calibri" panose="020F0502020204030204" pitchFamily="34" charset="0"/>
              </a:rPr>
              <a:t>Oil and gas sector gets impacted with sustained load natural gas prices</a:t>
            </a:r>
          </a:p>
          <a:p>
            <a:pPr marL="117445" indent="-117445">
              <a:buFont typeface="Arial" pitchFamily="34" charset="0"/>
              <a:buChar char="•"/>
              <a:defRPr/>
            </a:pPr>
            <a:r>
              <a:rPr lang="en-US" sz="1000" dirty="0" smtClean="0">
                <a:solidFill>
                  <a:schemeClr val="tx1"/>
                </a:solidFill>
                <a:latin typeface="Calibri" panose="020F0502020204030204" pitchFamily="34" charset="0"/>
              </a:rPr>
              <a:t>However, lower gas prices stimulates growth in manufacturing industry</a:t>
            </a:r>
            <a:endParaRPr lang="en-US" sz="1000" dirty="0">
              <a:solidFill>
                <a:schemeClr val="tx1"/>
              </a:solidFill>
              <a:latin typeface="Calibri" panose="020F0502020204030204" pitchFamily="34" charset="0"/>
            </a:endParaRPr>
          </a:p>
          <a:p>
            <a:pPr lvl="1">
              <a:defRPr/>
            </a:pPr>
            <a:endParaRPr lang="en-US" dirty="0">
              <a:solidFill>
                <a:schemeClr val="tx1"/>
              </a:solidFill>
              <a:latin typeface="Calibri" panose="020F0502020204030204" pitchFamily="34" charset="0"/>
            </a:endParaRPr>
          </a:p>
          <a:p>
            <a:pPr marL="117445" indent="-117445">
              <a:buFont typeface="Arial" pitchFamily="34" charset="0"/>
              <a:buChar char="•"/>
              <a:defRPr/>
            </a:pPr>
            <a:endParaRPr lang="en-US" dirty="0">
              <a:solidFill>
                <a:schemeClr val="tx1"/>
              </a:solidFill>
              <a:latin typeface="Calibri" panose="020F0502020204030204" pitchFamily="34" charset="0"/>
            </a:endParaRPr>
          </a:p>
        </p:txBody>
      </p:sp>
      <p:sp>
        <p:nvSpPr>
          <p:cNvPr id="3" name="Rounded Rectangle 2"/>
          <p:cNvSpPr/>
          <p:nvPr/>
        </p:nvSpPr>
        <p:spPr>
          <a:xfrm>
            <a:off x="6248400" y="5166492"/>
            <a:ext cx="2777671" cy="1371600"/>
          </a:xfrm>
          <a:prstGeom prst="roundRect">
            <a:avLst/>
          </a:prstGeom>
          <a:solidFill>
            <a:srgbClr val="ECEDB1"/>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Weather / Water</a:t>
            </a:r>
          </a:p>
          <a:p>
            <a:pPr marL="117445" indent="-117445">
              <a:buFont typeface="Arial" pitchFamily="34" charset="0"/>
              <a:buChar char="•"/>
              <a:defRPr/>
            </a:pPr>
            <a:r>
              <a:rPr lang="en-US" sz="1200" dirty="0" smtClean="0">
                <a:solidFill>
                  <a:schemeClr val="tx1"/>
                </a:solidFill>
                <a:latin typeface="Calibri" panose="020F0502020204030204" pitchFamily="34" charset="0"/>
              </a:rPr>
              <a:t>Same as Current Trends</a:t>
            </a:r>
            <a:endParaRPr lang="en-US" sz="1200" dirty="0">
              <a:solidFill>
                <a:schemeClr val="tx1"/>
              </a:solidFill>
              <a:latin typeface="Calibri" panose="020F0502020204030204" pitchFamily="34" charset="0"/>
            </a:endParaRPr>
          </a:p>
          <a:p>
            <a:pPr>
              <a:defRPr/>
            </a:pPr>
            <a:endParaRPr lang="en-US" sz="1200" dirty="0">
              <a:solidFill>
                <a:schemeClr val="tx1"/>
              </a:solidFill>
              <a:latin typeface="Calibri" panose="020F0502020204030204" pitchFamily="34" charset="0"/>
            </a:endParaRPr>
          </a:p>
          <a:p>
            <a:pPr>
              <a:defRPr/>
            </a:pPr>
            <a:endParaRPr lang="en-US" sz="1300" b="1" dirty="0">
              <a:solidFill>
                <a:schemeClr val="tx1"/>
              </a:solidFill>
              <a:latin typeface="Calibri" panose="020F0502020204030204" pitchFamily="34" charset="0"/>
            </a:endParaRPr>
          </a:p>
        </p:txBody>
      </p:sp>
      <p:sp>
        <p:nvSpPr>
          <p:cNvPr id="5" name="Rounded Rectangle 4"/>
          <p:cNvSpPr/>
          <p:nvPr/>
        </p:nvSpPr>
        <p:spPr>
          <a:xfrm>
            <a:off x="108857" y="5154554"/>
            <a:ext cx="2786744" cy="1466964"/>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5994" tIns="28568" rIns="29330" bIns="28568"/>
          <a:lstStyle/>
          <a:p>
            <a:pPr>
              <a:defRPr/>
            </a:pPr>
            <a:r>
              <a:rPr lang="en-US" sz="1300" b="1" dirty="0">
                <a:solidFill>
                  <a:schemeClr val="tx1"/>
                </a:solidFill>
                <a:latin typeface="Calibri" panose="020F0502020204030204" pitchFamily="34" charset="0"/>
              </a:rPr>
              <a:t>Natural Gas </a:t>
            </a:r>
            <a:r>
              <a:rPr lang="en-US" sz="1300" b="1" dirty="0" smtClean="0">
                <a:solidFill>
                  <a:schemeClr val="tx1"/>
                </a:solidFill>
                <a:latin typeface="Calibri" panose="020F0502020204030204" pitchFamily="34" charset="0"/>
              </a:rPr>
              <a:t>Prices</a:t>
            </a:r>
            <a:endParaRPr lang="en-US" sz="1300" b="1" dirty="0">
              <a:solidFill>
                <a:schemeClr val="tx1"/>
              </a:solidFill>
              <a:latin typeface="Calibri" panose="020F0502020204030204" pitchFamily="34" charset="0"/>
            </a:endParaRPr>
          </a:p>
          <a:p>
            <a:pPr marL="117445" indent="-117445">
              <a:buFont typeface="Arial" pitchFamily="34" charset="0"/>
              <a:buChar char="•"/>
              <a:defRPr/>
            </a:pPr>
            <a:r>
              <a:rPr lang="en-US" sz="1200" dirty="0" smtClean="0">
                <a:solidFill>
                  <a:schemeClr val="tx1"/>
                </a:solidFill>
                <a:latin typeface="Calibri" panose="020F0502020204030204" pitchFamily="34" charset="0"/>
              </a:rPr>
              <a:t>Natural gas priced stay low $2-4/MMBtu</a:t>
            </a:r>
          </a:p>
        </p:txBody>
      </p:sp>
      <p:sp>
        <p:nvSpPr>
          <p:cNvPr id="6" name="Rounded Rectangle 5"/>
          <p:cNvSpPr/>
          <p:nvPr/>
        </p:nvSpPr>
        <p:spPr>
          <a:xfrm>
            <a:off x="6255058" y="946525"/>
            <a:ext cx="2777671" cy="137160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smtClean="0">
                <a:solidFill>
                  <a:schemeClr val="tx1"/>
                </a:solidFill>
                <a:latin typeface="Calibri" panose="020F0502020204030204" pitchFamily="34" charset="0"/>
              </a:rPr>
              <a:t>Technology</a:t>
            </a:r>
            <a:endParaRPr lang="en-US" sz="1300" b="1" dirty="0">
              <a:solidFill>
                <a:schemeClr val="tx1"/>
              </a:solidFill>
              <a:latin typeface="Calibri" panose="020F0502020204030204" pitchFamily="34" charset="0"/>
            </a:endParaRPr>
          </a:p>
          <a:p>
            <a:pPr marL="117445" indent="-117445">
              <a:buFont typeface="Arial" pitchFamily="34" charset="0"/>
              <a:buChar char="•"/>
              <a:defRPr/>
            </a:pPr>
            <a:r>
              <a:rPr lang="en-US" sz="1200" dirty="0" smtClean="0">
                <a:solidFill>
                  <a:schemeClr val="tx1"/>
                </a:solidFill>
                <a:latin typeface="Calibri" panose="020F0502020204030204" pitchFamily="34" charset="0"/>
              </a:rPr>
              <a:t>Efficiency improvements for gas plants and other generation types</a:t>
            </a:r>
            <a:endParaRPr lang="en-US" sz="1200" dirty="0">
              <a:solidFill>
                <a:schemeClr val="tx1"/>
              </a:solidFill>
              <a:latin typeface="Calibri" panose="020F0502020204030204" pitchFamily="34" charset="0"/>
            </a:endParaRPr>
          </a:p>
        </p:txBody>
      </p:sp>
      <p:sp>
        <p:nvSpPr>
          <p:cNvPr id="7" name="Rounded Rectangle 6"/>
          <p:cNvSpPr/>
          <p:nvPr/>
        </p:nvSpPr>
        <p:spPr>
          <a:xfrm>
            <a:off x="6248400" y="3759267"/>
            <a:ext cx="2777671" cy="1371600"/>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End - Use</a:t>
            </a:r>
          </a:p>
          <a:p>
            <a:pPr marL="117445" indent="-117445">
              <a:buFont typeface="Arial" pitchFamily="34" charset="0"/>
              <a:buChar char="•"/>
              <a:defRPr/>
            </a:pPr>
            <a:r>
              <a:rPr lang="en-US" sz="1200" dirty="0" smtClean="0">
                <a:solidFill>
                  <a:schemeClr val="tx1"/>
                </a:solidFill>
                <a:latin typeface="Calibri" panose="020F0502020204030204" pitchFamily="34" charset="0"/>
              </a:rPr>
              <a:t>Less likely to have EE and DG growth</a:t>
            </a:r>
            <a:endParaRPr lang="en-US" sz="1200" dirty="0">
              <a:solidFill>
                <a:schemeClr val="tx1"/>
              </a:solidFill>
              <a:latin typeface="Calibri" panose="020F0502020204030204" pitchFamily="34" charset="0"/>
            </a:endParaRPr>
          </a:p>
          <a:p>
            <a:pPr>
              <a:defRPr/>
            </a:pPr>
            <a:endParaRPr lang="en-US" sz="1200" dirty="0">
              <a:solidFill>
                <a:schemeClr val="tx1"/>
              </a:solidFill>
              <a:latin typeface="Calibri" panose="020F0502020204030204" pitchFamily="34" charset="0"/>
            </a:endParaRPr>
          </a:p>
        </p:txBody>
      </p:sp>
      <p:sp>
        <p:nvSpPr>
          <p:cNvPr id="8" name="Rounded Rectangle 7"/>
          <p:cNvSpPr/>
          <p:nvPr/>
        </p:nvSpPr>
        <p:spPr>
          <a:xfrm>
            <a:off x="108857" y="4038599"/>
            <a:ext cx="2786743" cy="108039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Alternative Generation</a:t>
            </a:r>
          </a:p>
          <a:p>
            <a:pPr marL="117445" indent="-117445">
              <a:buFont typeface="Arial" pitchFamily="34" charset="0"/>
              <a:buChar char="•"/>
              <a:defRPr/>
            </a:pPr>
            <a:r>
              <a:rPr lang="en-US" sz="1200" dirty="0" smtClean="0">
                <a:solidFill>
                  <a:schemeClr val="tx1"/>
                </a:solidFill>
                <a:latin typeface="Calibri" panose="020F0502020204030204" pitchFamily="34" charset="0"/>
              </a:rPr>
              <a:t>Slight slowdown on renewable roll out due to reduced NG prices</a:t>
            </a:r>
          </a:p>
          <a:p>
            <a:pPr marL="117445" indent="-117445">
              <a:buFont typeface="Arial" pitchFamily="34" charset="0"/>
              <a:buChar char="•"/>
              <a:defRPr/>
            </a:pPr>
            <a:r>
              <a:rPr lang="en-US" sz="1200" dirty="0" smtClean="0">
                <a:solidFill>
                  <a:schemeClr val="tx1"/>
                </a:solidFill>
                <a:latin typeface="Calibri" panose="020F0502020204030204" pitchFamily="34" charset="0"/>
              </a:rPr>
              <a:t>PTC/ITC same as current trends</a:t>
            </a:r>
            <a:endParaRPr lang="en-US" sz="1200" dirty="0">
              <a:solidFill>
                <a:schemeClr val="tx1"/>
              </a:solidFill>
              <a:latin typeface="Calibri" panose="020F0502020204030204" pitchFamily="34" charset="0"/>
            </a:endParaRPr>
          </a:p>
        </p:txBody>
      </p:sp>
      <p:sp>
        <p:nvSpPr>
          <p:cNvPr id="9" name="Rounded Rectangle 8"/>
          <p:cNvSpPr/>
          <p:nvPr/>
        </p:nvSpPr>
        <p:spPr>
          <a:xfrm>
            <a:off x="6248400" y="2347092"/>
            <a:ext cx="2777671" cy="13716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Resource Adequacy Standards</a:t>
            </a:r>
          </a:p>
          <a:p>
            <a:pPr marL="117445" indent="-117445">
              <a:buFont typeface="Arial" pitchFamily="34" charset="0"/>
              <a:buChar char="•"/>
              <a:defRPr/>
            </a:pPr>
            <a:r>
              <a:rPr lang="en-US" sz="1200" dirty="0" smtClean="0">
                <a:solidFill>
                  <a:schemeClr val="tx1"/>
                </a:solidFill>
                <a:latin typeface="Calibri" panose="020F0502020204030204" pitchFamily="34" charset="0"/>
              </a:rPr>
              <a:t>As some plants become uneconomic, leading to pressure for market mechanisms</a:t>
            </a:r>
            <a:endParaRPr lang="en-US" sz="1200" dirty="0">
              <a:solidFill>
                <a:schemeClr val="tx1"/>
              </a:solidFill>
              <a:latin typeface="Calibri" panose="020F0502020204030204" pitchFamily="34" charset="0"/>
            </a:endParaRPr>
          </a:p>
          <a:p>
            <a:pPr marL="117445" indent="-117445">
              <a:buFont typeface="Arial" pitchFamily="34" charset="0"/>
              <a:buChar char="•"/>
              <a:defRPr/>
            </a:pPr>
            <a:endParaRPr lang="en-US" sz="1200" dirty="0">
              <a:solidFill>
                <a:schemeClr val="tx1"/>
              </a:solidFill>
              <a:latin typeface="Calibri" panose="020F0502020204030204" pitchFamily="34" charset="0"/>
            </a:endParaRPr>
          </a:p>
        </p:txBody>
      </p:sp>
      <p:sp>
        <p:nvSpPr>
          <p:cNvPr id="4" name="Rounded Rectangle 3"/>
          <p:cNvSpPr/>
          <p:nvPr/>
        </p:nvSpPr>
        <p:spPr>
          <a:xfrm>
            <a:off x="108857" y="2356944"/>
            <a:ext cx="2786743" cy="1605455"/>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Environmental Regulations</a:t>
            </a:r>
          </a:p>
          <a:p>
            <a:pPr marL="117445" indent="-117445">
              <a:buFont typeface="Arial" pitchFamily="34" charset="0"/>
              <a:buChar char="•"/>
              <a:defRPr/>
            </a:pPr>
            <a:r>
              <a:rPr lang="en-US" sz="1200" dirty="0" smtClean="0">
                <a:solidFill>
                  <a:schemeClr val="tx1"/>
                </a:solidFill>
                <a:latin typeface="Calibri" panose="020F0502020204030204" pitchFamily="34" charset="0"/>
              </a:rPr>
              <a:t>Moderate regulation on oil </a:t>
            </a:r>
            <a:r>
              <a:rPr lang="en-US" sz="1200" dirty="0">
                <a:solidFill>
                  <a:schemeClr val="tx1"/>
                </a:solidFill>
                <a:latin typeface="Calibri" panose="020F0502020204030204" pitchFamily="34" charset="0"/>
              </a:rPr>
              <a:t>&amp; gas </a:t>
            </a:r>
            <a:r>
              <a:rPr lang="en-US" sz="1200" dirty="0" smtClean="0">
                <a:solidFill>
                  <a:schemeClr val="tx1"/>
                </a:solidFill>
                <a:latin typeface="Calibri" panose="020F0502020204030204" pitchFamily="34" charset="0"/>
              </a:rPr>
              <a:t>drilling activity</a:t>
            </a:r>
            <a:endParaRPr lang="en-US" sz="1200" dirty="0">
              <a:solidFill>
                <a:schemeClr val="tx1"/>
              </a:solidFill>
              <a:latin typeface="Calibri" panose="020F0502020204030204" pitchFamily="34" charset="0"/>
            </a:endParaRPr>
          </a:p>
          <a:p>
            <a:pPr marL="117445" indent="-117445">
              <a:buFont typeface="Arial" pitchFamily="34" charset="0"/>
              <a:buChar char="•"/>
              <a:defRPr/>
            </a:pPr>
            <a:r>
              <a:rPr lang="en-US" sz="1200" dirty="0" smtClean="0">
                <a:solidFill>
                  <a:schemeClr val="tx1"/>
                </a:solidFill>
                <a:latin typeface="Calibri" panose="020F0502020204030204" pitchFamily="34" charset="0"/>
              </a:rPr>
              <a:t>Other </a:t>
            </a:r>
            <a:r>
              <a:rPr lang="en-US" sz="1200" dirty="0">
                <a:solidFill>
                  <a:schemeClr val="tx1"/>
                </a:solidFill>
                <a:latin typeface="Calibri" panose="020F0502020204030204" pitchFamily="34" charset="0"/>
              </a:rPr>
              <a:t>environmental regulations are same as in Current </a:t>
            </a:r>
            <a:r>
              <a:rPr lang="en-US" sz="1200" dirty="0" smtClean="0">
                <a:solidFill>
                  <a:schemeClr val="tx1"/>
                </a:solidFill>
                <a:latin typeface="Calibri" panose="020F0502020204030204" pitchFamily="34" charset="0"/>
              </a:rPr>
              <a:t>Trends</a:t>
            </a:r>
            <a:endParaRPr lang="en-US" sz="1200" dirty="0">
              <a:solidFill>
                <a:schemeClr val="tx1"/>
              </a:solidFill>
              <a:latin typeface="Calibri" panose="020F0502020204030204" pitchFamily="34" charset="0"/>
            </a:endParaRPr>
          </a:p>
          <a:p>
            <a:pPr>
              <a:defRPr/>
            </a:pPr>
            <a:endParaRPr lang="en-US" sz="1200" dirty="0">
              <a:solidFill>
                <a:schemeClr val="tx1"/>
              </a:solidFill>
              <a:latin typeface="Calibri" panose="020F0502020204030204" pitchFamily="34" charset="0"/>
            </a:endParaRPr>
          </a:p>
          <a:p>
            <a:pPr>
              <a:defRPr/>
            </a:pPr>
            <a:endParaRPr lang="en-US" sz="1200" dirty="0">
              <a:solidFill>
                <a:schemeClr val="tx1"/>
              </a:solidFill>
              <a:latin typeface="Calibri" panose="020F0502020204030204" pitchFamily="34" charset="0"/>
            </a:endParaRPr>
          </a:p>
          <a:p>
            <a:pPr>
              <a:defRPr/>
            </a:pPr>
            <a:endParaRPr lang="en-US" sz="900" dirty="0">
              <a:solidFill>
                <a:schemeClr val="tx1"/>
              </a:solidFill>
              <a:latin typeface="Calibri" panose="020F0502020204030204" pitchFamily="34" charset="0"/>
            </a:endParaRPr>
          </a:p>
        </p:txBody>
      </p:sp>
      <p:sp>
        <p:nvSpPr>
          <p:cNvPr id="23" name="Rounded Rectangle 22"/>
          <p:cNvSpPr/>
          <p:nvPr/>
        </p:nvSpPr>
        <p:spPr>
          <a:xfrm>
            <a:off x="2986089" y="975492"/>
            <a:ext cx="3178175" cy="276695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68" rIns="0" bIns="28568" anchor="t" anchorCtr="0"/>
          <a:lstStyle/>
          <a:p>
            <a:pPr algn="ctr">
              <a:defRPr/>
            </a:pPr>
            <a:r>
              <a:rPr lang="en-US" sz="1400" b="1" dirty="0">
                <a:solidFill>
                  <a:schemeClr val="tx1"/>
                </a:solidFill>
                <a:latin typeface="Calibri" panose="020F0502020204030204" pitchFamily="34" charset="0"/>
              </a:rPr>
              <a:t>Story:</a:t>
            </a:r>
          </a:p>
          <a:p>
            <a:pPr marL="285750" indent="-285750">
              <a:buFont typeface="Arial" panose="020B0604020202020204" pitchFamily="34" charset="0"/>
              <a:buChar char="•"/>
              <a:defRPr/>
            </a:pPr>
            <a:r>
              <a:rPr lang="en-US" sz="1400" dirty="0" smtClean="0">
                <a:solidFill>
                  <a:schemeClr val="tx1"/>
                </a:solidFill>
                <a:latin typeface="Calibri" panose="020F0502020204030204" pitchFamily="34" charset="0"/>
              </a:rPr>
              <a:t>Gas prices continues to stay in the 2-4$ range due to improvements in extraction technology and low global energy prices</a:t>
            </a:r>
          </a:p>
          <a:p>
            <a:pPr marL="285750" indent="-285750">
              <a:buFont typeface="Arial" panose="020B0604020202020204" pitchFamily="34" charset="0"/>
              <a:buChar char="•"/>
              <a:defRPr/>
            </a:pPr>
            <a:r>
              <a:rPr lang="en-US" sz="1400" dirty="0" smtClean="0">
                <a:solidFill>
                  <a:schemeClr val="tx1"/>
                </a:solidFill>
                <a:latin typeface="Calibri" panose="020F0502020204030204" pitchFamily="34" charset="0"/>
              </a:rPr>
              <a:t>Electricity prices stay low which could lead to early retirements , transmission constraints and more volatile energy prices.</a:t>
            </a:r>
            <a:endParaRPr lang="en-US" sz="1400" dirty="0">
              <a:solidFill>
                <a:schemeClr val="tx1"/>
              </a:solidFill>
              <a:latin typeface="Calibri" panose="020F0502020204030204" pitchFamily="34" charset="0"/>
            </a:endParaRPr>
          </a:p>
        </p:txBody>
      </p:sp>
      <p:sp>
        <p:nvSpPr>
          <p:cNvPr id="25" name="Rounded Rectangle 24"/>
          <p:cNvSpPr/>
          <p:nvPr/>
        </p:nvSpPr>
        <p:spPr>
          <a:xfrm>
            <a:off x="2986089" y="3794892"/>
            <a:ext cx="3178175" cy="27432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68" rIns="0" bIns="28568" anchor="t" anchorCtr="0"/>
          <a:lstStyle/>
          <a:p>
            <a:pPr algn="ctr">
              <a:defRPr/>
            </a:pPr>
            <a:r>
              <a:rPr lang="en-US" sz="1400" b="1" dirty="0">
                <a:solidFill>
                  <a:schemeClr val="tx1"/>
                </a:solidFill>
                <a:latin typeface="Calibri" panose="020F0502020204030204" pitchFamily="34" charset="0"/>
              </a:rPr>
              <a:t>Implications for ERCOT:</a:t>
            </a:r>
          </a:p>
          <a:p>
            <a:pPr marL="166649" indent="-166649">
              <a:buFont typeface="Arial" panose="020B0604020202020204" pitchFamily="34" charset="0"/>
              <a:buChar char="•"/>
              <a:defRPr/>
            </a:pPr>
            <a:r>
              <a:rPr lang="en-US" sz="1300" dirty="0" smtClean="0">
                <a:solidFill>
                  <a:schemeClr val="tx1"/>
                </a:solidFill>
                <a:latin typeface="Calibri" panose="020F0502020204030204" pitchFamily="34" charset="0"/>
              </a:rPr>
              <a:t>Slowdown in load growth  in the oil and gas region however the non-energy industrial sector sees strong growth</a:t>
            </a:r>
          </a:p>
          <a:p>
            <a:pPr marL="166649" indent="-166649">
              <a:buFont typeface="Arial" panose="020B0604020202020204" pitchFamily="34" charset="0"/>
              <a:buChar char="•"/>
              <a:defRPr/>
            </a:pPr>
            <a:r>
              <a:rPr lang="en-US" sz="1300" dirty="0" smtClean="0">
                <a:solidFill>
                  <a:schemeClr val="tx1"/>
                </a:solidFill>
                <a:latin typeface="Calibri" panose="020F0502020204030204" pitchFamily="34" charset="0"/>
              </a:rPr>
              <a:t>Tighter reserve margin with unit retirements</a:t>
            </a:r>
          </a:p>
          <a:p>
            <a:pPr marL="166649" indent="-166649">
              <a:buFont typeface="Arial" panose="020B0604020202020204" pitchFamily="34" charset="0"/>
              <a:buChar char="•"/>
              <a:defRPr/>
            </a:pPr>
            <a:r>
              <a:rPr lang="en-US" sz="1300" dirty="0" smtClean="0">
                <a:solidFill>
                  <a:schemeClr val="tx1"/>
                </a:solidFill>
                <a:latin typeface="Calibri" panose="020F0502020204030204" pitchFamily="34" charset="0"/>
              </a:rPr>
              <a:t>Seasonal mothballing of plants a possibility</a:t>
            </a:r>
          </a:p>
          <a:p>
            <a:pPr marL="166649" indent="-166649">
              <a:buFont typeface="Arial" panose="020B0604020202020204" pitchFamily="34" charset="0"/>
              <a:buChar char="•"/>
              <a:defRPr/>
            </a:pPr>
            <a:r>
              <a:rPr lang="en-US" sz="1300" dirty="0" smtClean="0">
                <a:solidFill>
                  <a:schemeClr val="tx1"/>
                </a:solidFill>
                <a:latin typeface="Calibri" panose="020F0502020204030204" pitchFamily="34" charset="0"/>
              </a:rPr>
              <a:t>Need for transmission due to unit retirements and load growth in the industrial sector</a:t>
            </a:r>
            <a:endParaRPr lang="en-US" sz="1300" dirty="0">
              <a:solidFill>
                <a:schemeClr val="tx1"/>
              </a:solidFill>
              <a:latin typeface="Calibri" panose="020F0502020204030204" pitchFamily="34" charset="0"/>
            </a:endParaRPr>
          </a:p>
        </p:txBody>
      </p:sp>
      <p:sp>
        <p:nvSpPr>
          <p:cNvPr id="27" name="TextBox 26"/>
          <p:cNvSpPr txBox="1"/>
          <p:nvPr/>
        </p:nvSpPr>
        <p:spPr>
          <a:xfrm>
            <a:off x="380999" y="152401"/>
            <a:ext cx="8645071" cy="442415"/>
          </a:xfrm>
          <a:prstGeom prst="rect">
            <a:avLst/>
          </a:prstGeom>
          <a:noFill/>
          <a:ln>
            <a:solidFill>
              <a:schemeClr val="accent1">
                <a:shade val="50000"/>
              </a:schemeClr>
            </a:solidFill>
          </a:ln>
        </p:spPr>
        <p:txBody>
          <a:bodyPr wrap="square" lIns="57136" tIns="28568" rIns="57136" bIns="28568">
            <a:spAutoFit/>
          </a:bodyPr>
          <a:lstStyle/>
          <a:p>
            <a:pPr>
              <a:defRPr/>
            </a:pPr>
            <a:r>
              <a:rPr lang="en-US" sz="2500" dirty="0">
                <a:latin typeface="Calibri" panose="020F0502020204030204" pitchFamily="34" charset="0"/>
              </a:rPr>
              <a:t>7</a:t>
            </a:r>
            <a:r>
              <a:rPr lang="en-US" sz="2500" dirty="0" smtClean="0">
                <a:latin typeface="Calibri" panose="020F0502020204030204" pitchFamily="34" charset="0"/>
              </a:rPr>
              <a:t>. </a:t>
            </a:r>
            <a:r>
              <a:rPr lang="en-US" sz="2500" dirty="0">
                <a:latin typeface="Calibri" panose="020F0502020204030204" pitchFamily="34" charset="0"/>
              </a:rPr>
              <a:t>Scenario: </a:t>
            </a:r>
            <a:r>
              <a:rPr lang="en-US" sz="2500" dirty="0" smtClean="0">
                <a:latin typeface="Calibri" panose="020F0502020204030204" pitchFamily="34" charset="0"/>
              </a:rPr>
              <a:t>Sustained low natural gas prices</a:t>
            </a:r>
            <a:endParaRPr lang="en-US" sz="2500" dirty="0">
              <a:latin typeface="Calibri" panose="020F0502020204030204" pitchFamily="34" charset="0"/>
            </a:endParaRPr>
          </a:p>
        </p:txBody>
      </p:sp>
    </p:spTree>
    <p:extLst>
      <p:ext uri="{BB962C8B-B14F-4D97-AF65-F5344CB8AC3E}">
        <p14:creationId xmlns:p14="http://schemas.microsoft.com/office/powerpoint/2010/main" val="33361937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08857" y="682321"/>
            <a:ext cx="2786743" cy="1679879"/>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b="1" dirty="0">
                <a:solidFill>
                  <a:schemeClr val="tx1"/>
                </a:solidFill>
                <a:latin typeface="Calibri" panose="020F0502020204030204" pitchFamily="34" charset="0"/>
              </a:rPr>
              <a:t>Economic Conditions</a:t>
            </a:r>
          </a:p>
          <a:p>
            <a:pPr marL="117445" indent="-117445">
              <a:buFont typeface="Arial" pitchFamily="34" charset="0"/>
              <a:buChar char="•"/>
              <a:defRPr/>
            </a:pPr>
            <a:r>
              <a:rPr lang="en-US" sz="1100" dirty="0">
                <a:solidFill>
                  <a:schemeClr val="tx1"/>
                </a:solidFill>
                <a:latin typeface="Calibri" panose="020F0502020204030204" pitchFamily="34" charset="0"/>
              </a:rPr>
              <a:t>GDP growth slightly higher than under Current Trends</a:t>
            </a:r>
          </a:p>
          <a:p>
            <a:pPr marL="117445" indent="-117445">
              <a:buFont typeface="Arial" pitchFamily="34" charset="0"/>
              <a:buChar char="•"/>
              <a:defRPr/>
            </a:pPr>
            <a:r>
              <a:rPr lang="en-US" sz="1100" dirty="0">
                <a:solidFill>
                  <a:schemeClr val="tx1"/>
                </a:solidFill>
                <a:latin typeface="Calibri" panose="020F0502020204030204" pitchFamily="34" charset="0"/>
              </a:rPr>
              <a:t>Population growth ~2.3%/yr</a:t>
            </a:r>
          </a:p>
          <a:p>
            <a:pPr marL="117445" indent="-117445">
              <a:buFont typeface="Arial" pitchFamily="34" charset="0"/>
              <a:buChar char="•"/>
              <a:defRPr/>
            </a:pPr>
            <a:r>
              <a:rPr lang="en-US" sz="1100" dirty="0">
                <a:solidFill>
                  <a:schemeClr val="tx1"/>
                </a:solidFill>
                <a:latin typeface="Calibri" panose="020F0502020204030204" pitchFamily="34" charset="0"/>
              </a:rPr>
              <a:t>Pro-business </a:t>
            </a:r>
            <a:r>
              <a:rPr lang="en-US" sz="1100" dirty="0" smtClean="0">
                <a:solidFill>
                  <a:schemeClr val="tx1"/>
                </a:solidFill>
                <a:latin typeface="Calibri" panose="020F0502020204030204" pitchFamily="34" charset="0"/>
              </a:rPr>
              <a:t>environment</a:t>
            </a:r>
            <a:endParaRPr lang="en-US" sz="1100" dirty="0">
              <a:solidFill>
                <a:schemeClr val="tx1"/>
              </a:solidFill>
              <a:latin typeface="Calibri" panose="020F0502020204030204" pitchFamily="34" charset="0"/>
            </a:endParaRPr>
          </a:p>
        </p:txBody>
      </p:sp>
      <p:sp>
        <p:nvSpPr>
          <p:cNvPr id="3" name="Rounded Rectangle 2"/>
          <p:cNvSpPr/>
          <p:nvPr/>
        </p:nvSpPr>
        <p:spPr>
          <a:xfrm>
            <a:off x="6248400" y="5078610"/>
            <a:ext cx="2777671" cy="1371600"/>
          </a:xfrm>
          <a:prstGeom prst="roundRect">
            <a:avLst/>
          </a:prstGeom>
          <a:solidFill>
            <a:srgbClr val="ECEDB1"/>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b="1" dirty="0">
                <a:solidFill>
                  <a:schemeClr val="tx1"/>
                </a:solidFill>
                <a:latin typeface="Calibri" panose="020F0502020204030204" pitchFamily="34" charset="0"/>
              </a:rPr>
              <a:t>Weather / Water</a:t>
            </a:r>
          </a:p>
          <a:p>
            <a:pPr marL="119033" indent="-119033">
              <a:buFont typeface="Arial" pitchFamily="34" charset="0"/>
              <a:buChar char="•"/>
              <a:defRPr/>
            </a:pPr>
            <a:r>
              <a:rPr lang="en-US" sz="1100" dirty="0">
                <a:solidFill>
                  <a:schemeClr val="tx1"/>
                </a:solidFill>
                <a:latin typeface="Calibri" panose="020F0502020204030204" pitchFamily="34" charset="0"/>
              </a:rPr>
              <a:t>Same as under Current </a:t>
            </a:r>
            <a:r>
              <a:rPr lang="en-US" sz="1100" dirty="0" smtClean="0">
                <a:solidFill>
                  <a:schemeClr val="tx1"/>
                </a:solidFill>
                <a:latin typeface="Calibri" panose="020F0502020204030204" pitchFamily="34" charset="0"/>
              </a:rPr>
              <a:t>Trends</a:t>
            </a:r>
            <a:endParaRPr lang="en-US" sz="1100" dirty="0">
              <a:solidFill>
                <a:schemeClr val="tx1"/>
              </a:solidFill>
              <a:latin typeface="Calibri" panose="020F0502020204030204" pitchFamily="34" charset="0"/>
            </a:endParaRPr>
          </a:p>
        </p:txBody>
      </p:sp>
      <p:sp>
        <p:nvSpPr>
          <p:cNvPr id="5" name="Rounded Rectangle 4"/>
          <p:cNvSpPr/>
          <p:nvPr/>
        </p:nvSpPr>
        <p:spPr>
          <a:xfrm>
            <a:off x="108857" y="5835481"/>
            <a:ext cx="2786744" cy="602791"/>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5994" tIns="28568" rIns="29330" bIns="28568"/>
          <a:lstStyle/>
          <a:p>
            <a:pPr>
              <a:defRPr/>
            </a:pPr>
            <a:r>
              <a:rPr lang="en-US" b="1" dirty="0">
                <a:solidFill>
                  <a:schemeClr val="tx1"/>
                </a:solidFill>
                <a:latin typeface="Calibri" panose="020F0502020204030204" pitchFamily="34" charset="0"/>
              </a:rPr>
              <a:t>Gas Prices / Oil Prices</a:t>
            </a:r>
          </a:p>
          <a:p>
            <a:pPr marL="116655" indent="-116655">
              <a:buFont typeface="Arial" panose="020B0604020202020204" pitchFamily="34" charset="0"/>
              <a:buChar char="•"/>
              <a:defRPr/>
            </a:pPr>
            <a:r>
              <a:rPr lang="en-US" sz="1100" dirty="0" smtClean="0">
                <a:solidFill>
                  <a:schemeClr val="tx1"/>
                </a:solidFill>
                <a:latin typeface="Calibri" panose="020F0502020204030204" pitchFamily="34" charset="0"/>
              </a:rPr>
              <a:t>Same as Current Trends</a:t>
            </a:r>
            <a:endParaRPr lang="en-US" sz="1100" dirty="0">
              <a:solidFill>
                <a:schemeClr val="tx1"/>
              </a:solidFill>
              <a:latin typeface="Calibri" panose="020F0502020204030204" pitchFamily="34" charset="0"/>
            </a:endParaRPr>
          </a:p>
        </p:txBody>
      </p:sp>
      <p:sp>
        <p:nvSpPr>
          <p:cNvPr id="6" name="Rounded Rectangle 5"/>
          <p:cNvSpPr/>
          <p:nvPr/>
        </p:nvSpPr>
        <p:spPr>
          <a:xfrm>
            <a:off x="6248400" y="851985"/>
            <a:ext cx="2777671" cy="137160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b="1" dirty="0" smtClean="0">
                <a:solidFill>
                  <a:schemeClr val="tx1"/>
                </a:solidFill>
                <a:latin typeface="Calibri" panose="020F0502020204030204" pitchFamily="34" charset="0"/>
              </a:rPr>
              <a:t>Technology</a:t>
            </a:r>
            <a:endParaRPr lang="en-US" b="1" dirty="0">
              <a:solidFill>
                <a:schemeClr val="tx1"/>
              </a:solidFill>
              <a:latin typeface="Calibri" panose="020F0502020204030204" pitchFamily="34" charset="0"/>
            </a:endParaRPr>
          </a:p>
          <a:p>
            <a:pPr marL="117445" indent="-117445">
              <a:buFont typeface="Arial" pitchFamily="34" charset="0"/>
              <a:buChar char="•"/>
              <a:defRPr/>
            </a:pPr>
            <a:r>
              <a:rPr lang="en-US" sz="1100" dirty="0" smtClean="0">
                <a:solidFill>
                  <a:schemeClr val="tx1"/>
                </a:solidFill>
                <a:latin typeface="Calibri" panose="020F0502020204030204" pitchFamily="34" charset="0"/>
              </a:rPr>
              <a:t>More spending on EE and energy storage</a:t>
            </a:r>
          </a:p>
          <a:p>
            <a:pPr marL="117445" indent="-117445">
              <a:buFont typeface="Arial" pitchFamily="34" charset="0"/>
              <a:buChar char="•"/>
              <a:defRPr/>
            </a:pPr>
            <a:r>
              <a:rPr lang="en-US" sz="1100" dirty="0" smtClean="0">
                <a:solidFill>
                  <a:schemeClr val="tx1"/>
                </a:solidFill>
                <a:latin typeface="Calibri" panose="020F0502020204030204" pitchFamily="34" charset="0"/>
              </a:rPr>
              <a:t>More charging infrastructures</a:t>
            </a:r>
          </a:p>
          <a:p>
            <a:pPr marL="117445" indent="-117445">
              <a:buFont typeface="Arial" pitchFamily="34" charset="0"/>
              <a:buChar char="•"/>
              <a:defRPr/>
            </a:pPr>
            <a:r>
              <a:rPr lang="en-US" sz="1100" dirty="0" smtClean="0">
                <a:solidFill>
                  <a:schemeClr val="tx1"/>
                </a:solidFill>
                <a:latin typeface="Calibri" panose="020F0502020204030204" pitchFamily="34" charset="0"/>
              </a:rPr>
              <a:t>Faster charging</a:t>
            </a:r>
          </a:p>
          <a:p>
            <a:pPr marL="117445" indent="-117445">
              <a:buFont typeface="Arial" pitchFamily="34" charset="0"/>
              <a:buChar char="•"/>
              <a:defRPr/>
            </a:pPr>
            <a:r>
              <a:rPr lang="en-US" sz="1100" dirty="0" smtClean="0">
                <a:solidFill>
                  <a:schemeClr val="tx1"/>
                </a:solidFill>
                <a:latin typeface="Calibri" panose="020F0502020204030204" pitchFamily="34" charset="0"/>
              </a:rPr>
              <a:t>Longer range Electric Vehicles</a:t>
            </a:r>
            <a:endParaRPr lang="en-US" dirty="0">
              <a:solidFill>
                <a:schemeClr val="tx1"/>
              </a:solidFill>
              <a:latin typeface="Calibri" panose="020F0502020204030204" pitchFamily="34" charset="0"/>
            </a:endParaRPr>
          </a:p>
          <a:p>
            <a:pPr>
              <a:defRPr/>
            </a:pPr>
            <a:endParaRPr lang="en-US" dirty="0">
              <a:solidFill>
                <a:schemeClr val="tx1"/>
              </a:solidFill>
              <a:latin typeface="Calibri" panose="020F0502020204030204" pitchFamily="34" charset="0"/>
            </a:endParaRPr>
          </a:p>
        </p:txBody>
      </p:sp>
      <p:sp>
        <p:nvSpPr>
          <p:cNvPr id="7" name="Rounded Rectangle 6"/>
          <p:cNvSpPr/>
          <p:nvPr/>
        </p:nvSpPr>
        <p:spPr>
          <a:xfrm>
            <a:off x="6248400" y="3671385"/>
            <a:ext cx="2777671" cy="1371600"/>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b="1" dirty="0">
                <a:solidFill>
                  <a:schemeClr val="tx1"/>
                </a:solidFill>
                <a:latin typeface="Calibri" panose="020F0502020204030204" pitchFamily="34" charset="0"/>
              </a:rPr>
              <a:t>End - Use</a:t>
            </a:r>
          </a:p>
          <a:p>
            <a:pPr marL="117445" indent="-117445">
              <a:buFont typeface="Arial" pitchFamily="34" charset="0"/>
              <a:buChar char="•"/>
              <a:defRPr/>
            </a:pPr>
            <a:r>
              <a:rPr lang="en-US" sz="1100" dirty="0">
                <a:solidFill>
                  <a:schemeClr val="tx1"/>
                </a:solidFill>
                <a:latin typeface="Calibri" panose="020F0502020204030204" pitchFamily="34" charset="0"/>
              </a:rPr>
              <a:t>Motivate high energy efficiency at a higher rate than current trends</a:t>
            </a:r>
            <a:r>
              <a:rPr lang="en-US" sz="1100" dirty="0" smtClean="0">
                <a:solidFill>
                  <a:schemeClr val="tx1"/>
                </a:solidFill>
                <a:latin typeface="Calibri" panose="020F0502020204030204" pitchFamily="34" charset="0"/>
              </a:rPr>
              <a:t>.</a:t>
            </a:r>
          </a:p>
          <a:p>
            <a:pPr marL="117445" indent="-117445">
              <a:buFont typeface="Arial" pitchFamily="34" charset="0"/>
              <a:buChar char="•"/>
              <a:defRPr/>
            </a:pPr>
            <a:r>
              <a:rPr lang="en-US" sz="1100" dirty="0" smtClean="0">
                <a:solidFill>
                  <a:schemeClr val="tx1"/>
                </a:solidFill>
                <a:latin typeface="Calibri" panose="020F0502020204030204" pitchFamily="34" charset="0"/>
              </a:rPr>
              <a:t>Storage developed close to loads</a:t>
            </a:r>
          </a:p>
          <a:p>
            <a:pPr marL="117445" indent="-117445">
              <a:buFont typeface="Arial" pitchFamily="34" charset="0"/>
              <a:buChar char="•"/>
              <a:defRPr/>
            </a:pPr>
            <a:r>
              <a:rPr lang="en-US" sz="1100" dirty="0" smtClean="0">
                <a:solidFill>
                  <a:schemeClr val="tx1"/>
                </a:solidFill>
                <a:latin typeface="Calibri" panose="020F0502020204030204" pitchFamily="34" charset="0"/>
              </a:rPr>
              <a:t>Flat load shape at the transmission delivery site</a:t>
            </a:r>
          </a:p>
          <a:p>
            <a:pPr marL="117445" indent="-117445">
              <a:buFont typeface="Arial" pitchFamily="34" charset="0"/>
              <a:buChar char="•"/>
              <a:defRPr/>
            </a:pPr>
            <a:r>
              <a:rPr lang="en-US" sz="1100" dirty="0" smtClean="0">
                <a:solidFill>
                  <a:schemeClr val="tx1"/>
                </a:solidFill>
                <a:latin typeface="Calibri" panose="020F0502020204030204" pitchFamily="34" charset="0"/>
              </a:rPr>
              <a:t>More residential PV</a:t>
            </a:r>
            <a:endParaRPr lang="en-US" sz="1100" dirty="0">
              <a:solidFill>
                <a:schemeClr val="tx1"/>
              </a:solidFill>
              <a:latin typeface="Calibri" panose="020F0502020204030204" pitchFamily="34" charset="0"/>
            </a:endParaRPr>
          </a:p>
          <a:p>
            <a:pPr marL="117445" indent="-117445">
              <a:buFont typeface="Arial" pitchFamily="34" charset="0"/>
              <a:buChar char="•"/>
              <a:defRPr/>
            </a:pPr>
            <a:endParaRPr lang="en-US" dirty="0">
              <a:solidFill>
                <a:schemeClr val="tx1"/>
              </a:solidFill>
              <a:latin typeface="Calibri" panose="020F0502020204030204" pitchFamily="34" charset="0"/>
            </a:endParaRPr>
          </a:p>
        </p:txBody>
      </p:sp>
      <p:sp>
        <p:nvSpPr>
          <p:cNvPr id="8" name="Rounded Rectangle 7"/>
          <p:cNvSpPr/>
          <p:nvPr/>
        </p:nvSpPr>
        <p:spPr>
          <a:xfrm>
            <a:off x="108857" y="4572000"/>
            <a:ext cx="2786743" cy="1135260"/>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b="1" dirty="0">
                <a:solidFill>
                  <a:schemeClr val="tx1"/>
                </a:solidFill>
                <a:latin typeface="Calibri" panose="020F0502020204030204" pitchFamily="34" charset="0"/>
              </a:rPr>
              <a:t>Alt. Gen Resources</a:t>
            </a:r>
          </a:p>
          <a:p>
            <a:pPr marL="117445" indent="-117445">
              <a:buFont typeface="Arial" pitchFamily="34" charset="0"/>
              <a:buChar char="•"/>
              <a:defRPr/>
            </a:pPr>
            <a:r>
              <a:rPr lang="en-US" sz="1100" dirty="0" smtClean="0">
                <a:solidFill>
                  <a:schemeClr val="tx1"/>
                </a:solidFill>
                <a:latin typeface="Calibri" panose="020F0502020204030204" pitchFamily="34" charset="0"/>
              </a:rPr>
              <a:t>High penetration of storage coincident with higher penetration of wind and PV</a:t>
            </a:r>
          </a:p>
          <a:p>
            <a:pPr marL="117445" indent="-117445">
              <a:buFont typeface="Arial" pitchFamily="34" charset="0"/>
              <a:buChar char="•"/>
              <a:defRPr/>
            </a:pPr>
            <a:r>
              <a:rPr lang="en-US" sz="1100" dirty="0" smtClean="0">
                <a:solidFill>
                  <a:schemeClr val="tx1"/>
                </a:solidFill>
                <a:latin typeface="Calibri" panose="020F0502020204030204" pitchFamily="34" charset="0"/>
              </a:rPr>
              <a:t>Renewable – wind and solar growth same as current trends</a:t>
            </a:r>
            <a:endParaRPr lang="en-US" sz="1100" dirty="0">
              <a:solidFill>
                <a:schemeClr val="tx1"/>
              </a:solidFill>
              <a:latin typeface="Calibri" panose="020F0502020204030204" pitchFamily="34" charset="0"/>
            </a:endParaRPr>
          </a:p>
        </p:txBody>
      </p:sp>
      <p:sp>
        <p:nvSpPr>
          <p:cNvPr id="9" name="Rounded Rectangle 8"/>
          <p:cNvSpPr/>
          <p:nvPr/>
        </p:nvSpPr>
        <p:spPr>
          <a:xfrm>
            <a:off x="6248400" y="2259210"/>
            <a:ext cx="2777671" cy="13716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b="1" dirty="0">
                <a:solidFill>
                  <a:schemeClr val="tx1"/>
                </a:solidFill>
                <a:latin typeface="Calibri" panose="020F0502020204030204" pitchFamily="34" charset="0"/>
              </a:rPr>
              <a:t>Gen Res Adequacy Standards </a:t>
            </a:r>
          </a:p>
          <a:p>
            <a:pPr marL="117445" indent="-117445">
              <a:buFont typeface="Arial" pitchFamily="34" charset="0"/>
              <a:buChar char="•"/>
              <a:defRPr/>
            </a:pPr>
            <a:r>
              <a:rPr lang="en-US" sz="1100" dirty="0">
                <a:solidFill>
                  <a:schemeClr val="tx1"/>
                </a:solidFill>
                <a:latin typeface="Calibri" panose="020F0502020204030204" pitchFamily="34" charset="0"/>
              </a:rPr>
              <a:t>Same as under Current </a:t>
            </a:r>
            <a:r>
              <a:rPr lang="en-US" sz="1100" dirty="0" smtClean="0">
                <a:solidFill>
                  <a:schemeClr val="tx1"/>
                </a:solidFill>
                <a:latin typeface="Calibri" panose="020F0502020204030204" pitchFamily="34" charset="0"/>
              </a:rPr>
              <a:t>Trends</a:t>
            </a:r>
          </a:p>
          <a:p>
            <a:pPr marL="117445" indent="-117445">
              <a:buFont typeface="Arial" pitchFamily="34" charset="0"/>
              <a:buChar char="•"/>
              <a:defRPr/>
            </a:pPr>
            <a:r>
              <a:rPr lang="en-US" sz="1100" dirty="0" smtClean="0">
                <a:solidFill>
                  <a:schemeClr val="tx1"/>
                </a:solidFill>
                <a:latin typeface="Calibri" panose="020F0502020204030204" pitchFamily="34" charset="0"/>
              </a:rPr>
              <a:t>No reserve mandate</a:t>
            </a:r>
            <a:endParaRPr lang="en-US" sz="1100" dirty="0">
              <a:solidFill>
                <a:schemeClr val="tx1"/>
              </a:solidFill>
              <a:latin typeface="Calibri" panose="020F0502020204030204" pitchFamily="34" charset="0"/>
            </a:endParaRPr>
          </a:p>
          <a:p>
            <a:pPr marL="117445" indent="-117445">
              <a:buFont typeface="Arial" pitchFamily="34" charset="0"/>
              <a:buChar char="•"/>
              <a:defRPr/>
            </a:pPr>
            <a:endParaRPr lang="en-US" dirty="0">
              <a:solidFill>
                <a:schemeClr val="tx1"/>
              </a:solidFill>
              <a:latin typeface="Calibri" panose="020F0502020204030204" pitchFamily="34" charset="0"/>
            </a:endParaRPr>
          </a:p>
          <a:p>
            <a:pPr marL="117445" indent="-117445">
              <a:buFont typeface="Arial" pitchFamily="34" charset="0"/>
              <a:buChar char="•"/>
              <a:defRPr/>
            </a:pPr>
            <a:endParaRPr lang="en-US" dirty="0">
              <a:solidFill>
                <a:schemeClr val="tx1"/>
              </a:solidFill>
              <a:latin typeface="Calibri" panose="020F0502020204030204" pitchFamily="34" charset="0"/>
            </a:endParaRPr>
          </a:p>
        </p:txBody>
      </p:sp>
      <p:sp>
        <p:nvSpPr>
          <p:cNvPr id="4" name="Rounded Rectangle 3"/>
          <p:cNvSpPr/>
          <p:nvPr/>
        </p:nvSpPr>
        <p:spPr>
          <a:xfrm>
            <a:off x="108857" y="2438400"/>
            <a:ext cx="2786743" cy="205740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600" b="1" dirty="0">
                <a:solidFill>
                  <a:schemeClr val="tx1"/>
                </a:solidFill>
                <a:latin typeface="Calibri" panose="020F0502020204030204" pitchFamily="34" charset="0"/>
              </a:rPr>
              <a:t>Environm. Regs / Energy Policy</a:t>
            </a:r>
          </a:p>
          <a:p>
            <a:pPr marL="117445" indent="-117445">
              <a:buFont typeface="Arial" pitchFamily="34" charset="0"/>
              <a:buChar char="•"/>
              <a:defRPr/>
            </a:pPr>
            <a:r>
              <a:rPr lang="en-US" sz="1050" dirty="0">
                <a:solidFill>
                  <a:schemeClr val="tx1"/>
                </a:solidFill>
                <a:latin typeface="Calibri" panose="020F0502020204030204" pitchFamily="34" charset="0"/>
              </a:rPr>
              <a:t>Modest environmental regulation, same as in under Current </a:t>
            </a:r>
            <a:r>
              <a:rPr lang="en-US" sz="1050" dirty="0" smtClean="0">
                <a:solidFill>
                  <a:schemeClr val="tx1"/>
                </a:solidFill>
                <a:latin typeface="Calibri" panose="020F0502020204030204" pitchFamily="34" charset="0"/>
              </a:rPr>
              <a:t>Trends</a:t>
            </a:r>
          </a:p>
          <a:p>
            <a:pPr marL="117445" indent="-117445">
              <a:buFont typeface="Arial" pitchFamily="34" charset="0"/>
              <a:buChar char="•"/>
              <a:defRPr/>
            </a:pPr>
            <a:r>
              <a:rPr lang="en-US" sz="1050" dirty="0">
                <a:solidFill>
                  <a:schemeClr val="tx1"/>
                </a:solidFill>
                <a:latin typeface="Calibri" panose="020F0502020204030204" pitchFamily="34" charset="0"/>
              </a:rPr>
              <a:t>Impact of Regional HAZE and CSAPR are seen in the near future</a:t>
            </a:r>
          </a:p>
          <a:p>
            <a:pPr marL="117445" indent="-117445">
              <a:buFont typeface="Arial" pitchFamily="34" charset="0"/>
              <a:buChar char="•"/>
              <a:defRPr/>
            </a:pPr>
            <a:r>
              <a:rPr lang="en-US" sz="1050" dirty="0">
                <a:solidFill>
                  <a:schemeClr val="tx1"/>
                </a:solidFill>
                <a:latin typeface="Calibri" panose="020F0502020204030204" pitchFamily="34" charset="0"/>
              </a:rPr>
              <a:t>CSAPR Hybrid </a:t>
            </a:r>
          </a:p>
          <a:p>
            <a:pPr marL="117445" indent="-117445">
              <a:buFont typeface="Arial" pitchFamily="34" charset="0"/>
              <a:buChar char="•"/>
              <a:defRPr/>
            </a:pPr>
            <a:r>
              <a:rPr lang="en-US" sz="1050" dirty="0">
                <a:solidFill>
                  <a:schemeClr val="tx1"/>
                </a:solidFill>
                <a:latin typeface="Calibri" panose="020F0502020204030204" pitchFamily="34" charset="0"/>
              </a:rPr>
              <a:t>Greenhouse gas regulation set with flexibility</a:t>
            </a:r>
          </a:p>
          <a:p>
            <a:pPr marL="117445" indent="-117445">
              <a:buFont typeface="Arial" pitchFamily="34" charset="0"/>
              <a:buChar char="•"/>
              <a:defRPr/>
            </a:pPr>
            <a:r>
              <a:rPr lang="en-US" sz="1050" dirty="0">
                <a:solidFill>
                  <a:schemeClr val="tx1"/>
                </a:solidFill>
                <a:latin typeface="Calibri" panose="020F0502020204030204" pitchFamily="34" charset="0"/>
              </a:rPr>
              <a:t>No other major changes in environmental regulations – no CPP </a:t>
            </a:r>
            <a:r>
              <a:rPr lang="en-US" sz="1050" dirty="0" smtClean="0">
                <a:solidFill>
                  <a:schemeClr val="tx1"/>
                </a:solidFill>
                <a:latin typeface="Calibri" panose="020F0502020204030204" pitchFamily="34" charset="0"/>
              </a:rPr>
              <a:t>impacts</a:t>
            </a:r>
            <a:endParaRPr lang="en-US" sz="1100" dirty="0">
              <a:solidFill>
                <a:schemeClr val="tx1"/>
              </a:solidFill>
              <a:latin typeface="Calibri" panose="020F0502020204030204" pitchFamily="34" charset="0"/>
            </a:endParaRPr>
          </a:p>
        </p:txBody>
      </p:sp>
      <p:sp>
        <p:nvSpPr>
          <p:cNvPr id="23" name="Rounded Rectangle 22"/>
          <p:cNvSpPr/>
          <p:nvPr/>
        </p:nvSpPr>
        <p:spPr>
          <a:xfrm>
            <a:off x="2986089" y="887610"/>
            <a:ext cx="3178175" cy="276695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68" rIns="0" bIns="28568" anchor="t" anchorCtr="0"/>
          <a:lstStyle/>
          <a:p>
            <a:pPr algn="ctr">
              <a:defRPr/>
            </a:pPr>
            <a:r>
              <a:rPr lang="en-US" sz="2000" b="1" dirty="0">
                <a:solidFill>
                  <a:schemeClr val="tx1"/>
                </a:solidFill>
                <a:latin typeface="Calibri" panose="020F0502020204030204" pitchFamily="34" charset="0"/>
              </a:rPr>
              <a:t>Story:</a:t>
            </a:r>
          </a:p>
          <a:p>
            <a:pPr marL="166649" indent="-166649">
              <a:buFont typeface="Arial" panose="020B0604020202020204" pitchFamily="34" charset="0"/>
              <a:buChar char="•"/>
              <a:defRPr/>
            </a:pPr>
            <a:r>
              <a:rPr lang="en-US" sz="1200" dirty="0" smtClean="0">
                <a:solidFill>
                  <a:schemeClr val="tx1"/>
                </a:solidFill>
                <a:latin typeface="Calibri" panose="020F0502020204030204" pitchFamily="34" charset="0"/>
              </a:rPr>
              <a:t>Storage development close to loads</a:t>
            </a:r>
          </a:p>
          <a:p>
            <a:pPr marL="166649" indent="-166649">
              <a:buFont typeface="Arial" panose="020B0604020202020204" pitchFamily="34" charset="0"/>
              <a:buChar char="•"/>
              <a:defRPr/>
            </a:pPr>
            <a:r>
              <a:rPr lang="en-US" sz="1200" dirty="0" smtClean="0">
                <a:solidFill>
                  <a:schemeClr val="tx1"/>
                </a:solidFill>
                <a:latin typeface="Calibri" panose="020F0502020204030204" pitchFamily="34" charset="0"/>
              </a:rPr>
              <a:t>Electric vehicle developed for longer range while battery cost continues to decline faster than expected. </a:t>
            </a:r>
          </a:p>
          <a:p>
            <a:pPr marL="166649" indent="-166649">
              <a:buFont typeface="Arial" panose="020B0604020202020204" pitchFamily="34" charset="0"/>
              <a:buChar char="•"/>
              <a:defRPr/>
            </a:pPr>
            <a:r>
              <a:rPr lang="en-US" sz="1200" dirty="0" smtClean="0">
                <a:solidFill>
                  <a:srgbClr val="FF0000"/>
                </a:solidFill>
                <a:latin typeface="Calibri" panose="020F0502020204030204" pitchFamily="34" charset="0"/>
              </a:rPr>
              <a:t>Proliferation of roof-top PV + Storage application results in flattening and shitting of loads.</a:t>
            </a:r>
          </a:p>
          <a:p>
            <a:pPr marL="166649" indent="-166649">
              <a:buFont typeface="Arial" panose="020B0604020202020204" pitchFamily="34" charset="0"/>
              <a:buChar char="•"/>
              <a:defRPr/>
            </a:pPr>
            <a:r>
              <a:rPr lang="en-US" sz="1200" dirty="0" smtClean="0">
                <a:solidFill>
                  <a:srgbClr val="FF0000"/>
                </a:solidFill>
                <a:latin typeface="Calibri" panose="020F0502020204030204" pitchFamily="34" charset="0"/>
              </a:rPr>
              <a:t>Electric vehicle charging has a potential of ‘birthday cake’ effect showing spikes of demand during the shoulder hours.</a:t>
            </a:r>
            <a:endParaRPr lang="en-US" sz="1200" dirty="0">
              <a:solidFill>
                <a:srgbClr val="FF0000"/>
              </a:solidFill>
              <a:latin typeface="Calibri" panose="020F0502020204030204" pitchFamily="34" charset="0"/>
            </a:endParaRPr>
          </a:p>
          <a:p>
            <a:pPr marL="166649" indent="-166649">
              <a:buFont typeface="Arial" panose="020B0604020202020204" pitchFamily="34" charset="0"/>
              <a:buChar char="•"/>
              <a:defRPr/>
            </a:pPr>
            <a:endParaRPr lang="en-US" dirty="0">
              <a:solidFill>
                <a:schemeClr val="tx1"/>
              </a:solidFill>
              <a:latin typeface="Calibri" panose="020F0502020204030204" pitchFamily="34" charset="0"/>
            </a:endParaRPr>
          </a:p>
        </p:txBody>
      </p:sp>
      <p:sp>
        <p:nvSpPr>
          <p:cNvPr id="25" name="Rounded Rectangle 24"/>
          <p:cNvSpPr/>
          <p:nvPr/>
        </p:nvSpPr>
        <p:spPr>
          <a:xfrm>
            <a:off x="2986089" y="3707010"/>
            <a:ext cx="3178175" cy="27432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68" rIns="0" bIns="28568" anchor="t" anchorCtr="0"/>
          <a:lstStyle/>
          <a:p>
            <a:pPr algn="ctr">
              <a:defRPr/>
            </a:pPr>
            <a:r>
              <a:rPr lang="en-US" sz="2000" b="1" dirty="0">
                <a:solidFill>
                  <a:schemeClr val="tx1"/>
                </a:solidFill>
                <a:latin typeface="Calibri" panose="020F0502020204030204" pitchFamily="34" charset="0"/>
              </a:rPr>
              <a:t>Implications for ERCOT:</a:t>
            </a:r>
          </a:p>
          <a:p>
            <a:pPr marL="171450" indent="-171450">
              <a:buFont typeface="Arial" panose="020B0604020202020204" pitchFamily="34" charset="0"/>
              <a:buChar char="•"/>
              <a:defRPr/>
            </a:pPr>
            <a:r>
              <a:rPr lang="en-US" sz="1200" dirty="0" smtClean="0">
                <a:solidFill>
                  <a:schemeClr val="tx1"/>
                </a:solidFill>
                <a:latin typeface="Calibri" panose="020F0502020204030204" pitchFamily="34" charset="0"/>
              </a:rPr>
              <a:t>Flat load shape – higher energy usage but net reduction and shifting of peak load and hour</a:t>
            </a:r>
            <a:endParaRPr lang="en-US" sz="1200" dirty="0">
              <a:solidFill>
                <a:schemeClr val="tx1"/>
              </a:solidFill>
              <a:latin typeface="Calibri" panose="020F0502020204030204" pitchFamily="34" charset="0"/>
            </a:endParaRPr>
          </a:p>
          <a:p>
            <a:pPr marL="171450" indent="-171450">
              <a:buFont typeface="Arial" panose="020B0604020202020204" pitchFamily="34" charset="0"/>
              <a:buChar char="•"/>
              <a:defRPr/>
            </a:pPr>
            <a:r>
              <a:rPr lang="en-US" sz="1200" dirty="0">
                <a:solidFill>
                  <a:schemeClr val="tx1"/>
                </a:solidFill>
                <a:latin typeface="Calibri" panose="020F0502020204030204" pitchFamily="34" charset="0"/>
              </a:rPr>
              <a:t>High urban </a:t>
            </a:r>
            <a:r>
              <a:rPr lang="en-US" sz="1200" dirty="0" smtClean="0">
                <a:solidFill>
                  <a:schemeClr val="tx1"/>
                </a:solidFill>
                <a:latin typeface="Calibri" panose="020F0502020204030204" pitchFamily="34" charset="0"/>
              </a:rPr>
              <a:t>growth due to growth in infrastructures used for electric vehicle charging and battery swapping centers</a:t>
            </a:r>
          </a:p>
          <a:p>
            <a:pPr marL="171450" indent="-171450">
              <a:buFont typeface="Arial" panose="020B0604020202020204" pitchFamily="34" charset="0"/>
              <a:buChar char="•"/>
              <a:defRPr/>
            </a:pPr>
            <a:r>
              <a:rPr lang="en-US" sz="1200" dirty="0" smtClean="0">
                <a:solidFill>
                  <a:schemeClr val="tx1"/>
                </a:solidFill>
                <a:latin typeface="Calibri" panose="020F0502020204030204" pitchFamily="34" charset="0"/>
              </a:rPr>
              <a:t>More residential PV with storage </a:t>
            </a:r>
            <a:endParaRPr lang="en-US" sz="1200" dirty="0">
              <a:solidFill>
                <a:schemeClr val="tx1"/>
              </a:solidFill>
              <a:latin typeface="Calibri" panose="020F0502020204030204" pitchFamily="34" charset="0"/>
            </a:endParaRPr>
          </a:p>
        </p:txBody>
      </p:sp>
      <p:sp>
        <p:nvSpPr>
          <p:cNvPr id="27" name="TextBox 26"/>
          <p:cNvSpPr txBox="1"/>
          <p:nvPr/>
        </p:nvSpPr>
        <p:spPr>
          <a:xfrm>
            <a:off x="226786" y="145007"/>
            <a:ext cx="8917214" cy="488581"/>
          </a:xfrm>
          <a:prstGeom prst="rect">
            <a:avLst/>
          </a:prstGeom>
          <a:noFill/>
          <a:ln>
            <a:solidFill>
              <a:schemeClr val="accent1">
                <a:shade val="50000"/>
              </a:schemeClr>
            </a:solidFill>
          </a:ln>
        </p:spPr>
        <p:txBody>
          <a:bodyPr wrap="square" lIns="57136" tIns="28568" rIns="57136" bIns="28568">
            <a:spAutoFit/>
          </a:bodyPr>
          <a:lstStyle/>
          <a:p>
            <a:pPr>
              <a:defRPr/>
            </a:pPr>
            <a:r>
              <a:rPr lang="en-US" sz="2800" dirty="0">
                <a:latin typeface="Calibri" panose="020F0502020204030204" pitchFamily="34" charset="0"/>
              </a:rPr>
              <a:t>8</a:t>
            </a:r>
            <a:r>
              <a:rPr lang="en-US" sz="2800" dirty="0" smtClean="0">
                <a:latin typeface="Calibri" panose="020F0502020204030204" pitchFamily="34" charset="0"/>
              </a:rPr>
              <a:t>. </a:t>
            </a:r>
            <a:r>
              <a:rPr lang="en-US" sz="2800" dirty="0">
                <a:latin typeface="Calibri" panose="020F0502020204030204" pitchFamily="34" charset="0"/>
              </a:rPr>
              <a:t>Scenario: </a:t>
            </a:r>
            <a:r>
              <a:rPr lang="en-US" sz="2800" dirty="0" smtClean="0">
                <a:latin typeface="Calibri" panose="020F0502020204030204" pitchFamily="34" charset="0"/>
              </a:rPr>
              <a:t>High storage/electric vehicle adoption</a:t>
            </a:r>
            <a:endParaRPr lang="en-US" sz="2800" dirty="0">
              <a:latin typeface="Calibri" panose="020F0502020204030204" pitchFamily="34" charset="0"/>
            </a:endParaRPr>
          </a:p>
        </p:txBody>
      </p:sp>
    </p:spTree>
    <p:extLst>
      <p:ext uri="{BB962C8B-B14F-4D97-AF65-F5344CB8AC3E}">
        <p14:creationId xmlns:p14="http://schemas.microsoft.com/office/powerpoint/2010/main" val="16599172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graphicFrame>
        <p:nvGraphicFramePr>
          <p:cNvPr id="4" name="Diagram 3"/>
          <p:cNvGraphicFramePr/>
          <p:nvPr>
            <p:extLst>
              <p:ext uri="{D42A27DB-BD31-4B8C-83A1-F6EECF244321}">
                <p14:modId xmlns:p14="http://schemas.microsoft.com/office/powerpoint/2010/main" val="4182498310"/>
              </p:ext>
            </p:extLst>
          </p:nvPr>
        </p:nvGraphicFramePr>
        <p:xfrm>
          <a:off x="457200" y="0"/>
          <a:ext cx="83820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673356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152400"/>
            <a:ext cx="8458200" cy="461665"/>
          </a:xfrm>
        </p:spPr>
        <p:txBody>
          <a:bodyPr/>
          <a:lstStyle/>
          <a:p>
            <a:r>
              <a:rPr lang="en-US" sz="2800" dirty="0" smtClean="0"/>
              <a:t>Outline</a:t>
            </a:r>
            <a:endParaRPr lang="en-US" sz="2800" dirty="0"/>
          </a:p>
        </p:txBody>
      </p:sp>
      <p:sp>
        <p:nvSpPr>
          <p:cNvPr id="7" name="Content Placeholder 7"/>
          <p:cNvSpPr txBox="1">
            <a:spLocks/>
          </p:cNvSpPr>
          <p:nvPr/>
        </p:nvSpPr>
        <p:spPr>
          <a:xfrm>
            <a:off x="457200" y="838200"/>
            <a:ext cx="6781800" cy="3323987"/>
          </a:xfrm>
          <a:prstGeom prst="rect">
            <a:avLst/>
          </a:prstGeom>
          <a:noFill/>
        </p:spPr>
        <p:txBody>
          <a:bodyPr wrap="square" numCol="1" rtlCol="0">
            <a:spAutoFit/>
          </a:bodyPr>
          <a:lstStyle>
            <a:defPPr>
              <a:defRPr lang="en-US"/>
            </a:defPPr>
            <a:lvl1pPr marL="285750" indent="-285750">
              <a:lnSpc>
                <a:spcPct val="150000"/>
              </a:lnSpc>
              <a:buFont typeface="Wingdings" panose="05000000000000000000" pitchFamily="2" charset="2"/>
              <a:buChar char="v"/>
              <a:defRPr sz="2000"/>
            </a:lvl1pPr>
          </a:lstStyle>
          <a:p>
            <a:r>
              <a:rPr lang="en-US" sz="2800" dirty="0" smtClean="0"/>
              <a:t>Overview of scenario development workshops</a:t>
            </a:r>
          </a:p>
          <a:p>
            <a:r>
              <a:rPr lang="en-US" sz="2800" dirty="0" smtClean="0"/>
              <a:t>List of shortlisted scenarios</a:t>
            </a:r>
          </a:p>
          <a:p>
            <a:r>
              <a:rPr lang="en-US" sz="2800" dirty="0" smtClean="0"/>
              <a:t>Scenario descriptions</a:t>
            </a:r>
          </a:p>
          <a:p>
            <a:r>
              <a:rPr lang="en-US" sz="2800" dirty="0" smtClean="0"/>
              <a:t>Next steps</a:t>
            </a:r>
            <a:endParaRPr lang="en-US" sz="2800" dirty="0"/>
          </a:p>
        </p:txBody>
      </p:sp>
    </p:spTree>
    <p:extLst>
      <p:ext uri="{BB962C8B-B14F-4D97-AF65-F5344CB8AC3E}">
        <p14:creationId xmlns:p14="http://schemas.microsoft.com/office/powerpoint/2010/main" val="29980688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152400"/>
            <a:ext cx="8458200" cy="461665"/>
          </a:xfrm>
        </p:spPr>
        <p:txBody>
          <a:bodyPr/>
          <a:lstStyle/>
          <a:p>
            <a:r>
              <a:rPr lang="en-US" sz="2800" dirty="0" smtClean="0"/>
              <a:t>The 2016 LTSA Scenario Development</a:t>
            </a:r>
            <a:endParaRPr lang="en-US" sz="2800" dirty="0"/>
          </a:p>
        </p:txBody>
      </p:sp>
      <p:sp>
        <p:nvSpPr>
          <p:cNvPr id="7" name="Content Placeholder 7"/>
          <p:cNvSpPr txBox="1">
            <a:spLocks/>
          </p:cNvSpPr>
          <p:nvPr/>
        </p:nvSpPr>
        <p:spPr>
          <a:xfrm>
            <a:off x="457200" y="685800"/>
            <a:ext cx="8382000" cy="6063198"/>
          </a:xfrm>
          <a:prstGeom prst="rect">
            <a:avLst/>
          </a:prstGeom>
          <a:noFill/>
        </p:spPr>
        <p:txBody>
          <a:bodyPr wrap="square" numCol="1" rtlCol="0">
            <a:spAutoFit/>
          </a:bodyPr>
          <a:lstStyle>
            <a:defPPr>
              <a:defRPr lang="en-US"/>
            </a:defPPr>
            <a:lvl1pPr marL="285750" indent="-285750">
              <a:lnSpc>
                <a:spcPct val="150000"/>
              </a:lnSpc>
              <a:buFont typeface="Wingdings" panose="05000000000000000000" pitchFamily="2" charset="2"/>
              <a:buChar char="v"/>
              <a:defRPr sz="2000"/>
            </a:lvl1pPr>
          </a:lstStyle>
          <a:p>
            <a:r>
              <a:rPr lang="en-US" sz="2400" dirty="0" smtClean="0"/>
              <a:t>ERCOT facilitated three scenario </a:t>
            </a:r>
            <a:r>
              <a:rPr lang="en-US" sz="2400" dirty="0"/>
              <a:t>d</a:t>
            </a:r>
            <a:r>
              <a:rPr lang="en-US" sz="2400" dirty="0" smtClean="0"/>
              <a:t>evelopment workshops for the 2016 LTSA</a:t>
            </a:r>
          </a:p>
          <a:p>
            <a:pPr marL="742950" lvl="1" indent="-285750">
              <a:buFont typeface="Wingdings" panose="05000000000000000000" pitchFamily="2" charset="2"/>
              <a:buChar char="ü"/>
            </a:pPr>
            <a:r>
              <a:rPr lang="en-US" sz="2000" dirty="0" smtClean="0"/>
              <a:t>First workshop (April 21)- </a:t>
            </a:r>
            <a:r>
              <a:rPr lang="en-US" sz="2000" dirty="0" smtClean="0"/>
              <a:t>Identify </a:t>
            </a:r>
            <a:r>
              <a:rPr lang="en-US" sz="2000" dirty="0" smtClean="0"/>
              <a:t>topics for expert presentation</a:t>
            </a:r>
          </a:p>
          <a:p>
            <a:pPr marL="742950" lvl="1" indent="-285750">
              <a:buFont typeface="Wingdings" panose="05000000000000000000" pitchFamily="2" charset="2"/>
              <a:buChar char="ü"/>
            </a:pPr>
            <a:r>
              <a:rPr lang="en-US" sz="2000" dirty="0" smtClean="0"/>
              <a:t>Second workshop (July 13)- Expert presentations from members of </a:t>
            </a:r>
            <a:r>
              <a:rPr lang="en-US" sz="2000" dirty="0" smtClean="0"/>
              <a:t>industry </a:t>
            </a:r>
            <a:r>
              <a:rPr lang="en-US" sz="2000" dirty="0" smtClean="0"/>
              <a:t>and academia </a:t>
            </a:r>
          </a:p>
          <a:p>
            <a:pPr marL="742950" lvl="1" indent="-285750">
              <a:buFont typeface="Wingdings" panose="05000000000000000000" pitchFamily="2" charset="2"/>
              <a:buChar char="ü"/>
            </a:pPr>
            <a:r>
              <a:rPr lang="en-US" sz="2000" dirty="0" smtClean="0"/>
              <a:t>Third workshop (July 14)- Shortlist and develop descriptions for scenarios</a:t>
            </a:r>
          </a:p>
          <a:p>
            <a:r>
              <a:rPr lang="en-US" sz="2400" dirty="0" smtClean="0"/>
              <a:t>Stakeholders shortlisted eight scenarios for the 2016 LTSA</a:t>
            </a:r>
          </a:p>
          <a:p>
            <a:r>
              <a:rPr lang="en-US" sz="2400" dirty="0" smtClean="0"/>
              <a:t>Stakeholders retained but modified six of the eight scenarios to reflect the recent changes in trends</a:t>
            </a:r>
          </a:p>
          <a:p>
            <a:r>
              <a:rPr lang="en-US" sz="2400" dirty="0" smtClean="0"/>
              <a:t>Two of the eight identified are </a:t>
            </a:r>
            <a:r>
              <a:rPr lang="en-US" sz="2400" dirty="0" smtClean="0"/>
              <a:t>new </a:t>
            </a:r>
            <a:r>
              <a:rPr lang="en-US" sz="2400" dirty="0" smtClean="0"/>
              <a:t>scenarios</a:t>
            </a:r>
            <a:endParaRPr lang="en-US" sz="2400" dirty="0" smtClean="0"/>
          </a:p>
          <a:p>
            <a:endParaRPr lang="en-US" sz="2400" dirty="0"/>
          </a:p>
        </p:txBody>
      </p:sp>
    </p:spTree>
    <p:extLst>
      <p:ext uri="{BB962C8B-B14F-4D97-AF65-F5344CB8AC3E}">
        <p14:creationId xmlns:p14="http://schemas.microsoft.com/office/powerpoint/2010/main" val="17372314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152400"/>
            <a:ext cx="8458200" cy="461665"/>
          </a:xfrm>
        </p:spPr>
        <p:txBody>
          <a:bodyPr/>
          <a:lstStyle/>
          <a:p>
            <a:r>
              <a:rPr lang="en-US" sz="2800" dirty="0" smtClean="0"/>
              <a:t>The 2014 LTSA Scenarios: Modified scenarios</a:t>
            </a:r>
            <a:endParaRPr lang="en-US" sz="2800" dirty="0"/>
          </a:p>
        </p:txBody>
      </p:sp>
      <p:graphicFrame>
        <p:nvGraphicFramePr>
          <p:cNvPr id="6" name="Table 5"/>
          <p:cNvGraphicFramePr>
            <a:graphicFrameLocks noGrp="1"/>
          </p:cNvGraphicFramePr>
          <p:nvPr>
            <p:extLst>
              <p:ext uri="{D42A27DB-BD31-4B8C-83A1-F6EECF244321}">
                <p14:modId xmlns:p14="http://schemas.microsoft.com/office/powerpoint/2010/main" val="2679202667"/>
              </p:ext>
            </p:extLst>
          </p:nvPr>
        </p:nvGraphicFramePr>
        <p:xfrm>
          <a:off x="1066800" y="762000"/>
          <a:ext cx="7239000" cy="5227320"/>
        </p:xfrm>
        <a:graphic>
          <a:graphicData uri="http://schemas.openxmlformats.org/drawingml/2006/table">
            <a:tbl>
              <a:tblPr firstRow="1" bandRow="1">
                <a:tableStyleId>{5C22544A-7EE6-4342-B048-85BDC9FD1C3A}</a:tableStyleId>
              </a:tblPr>
              <a:tblGrid>
                <a:gridCol w="3124200"/>
                <a:gridCol w="4114800"/>
              </a:tblGrid>
              <a:tr h="370840">
                <a:tc>
                  <a:txBody>
                    <a:bodyPr/>
                    <a:lstStyle/>
                    <a:p>
                      <a:pPr algn="l"/>
                      <a:r>
                        <a:rPr lang="en-US" dirty="0" smtClean="0"/>
                        <a:t>2014 LTSA Scenario</a:t>
                      </a:r>
                      <a:endParaRPr lang="en-US" dirty="0"/>
                    </a:p>
                  </a:txBody>
                  <a:tcPr/>
                </a:tc>
                <a:tc>
                  <a:txBody>
                    <a:bodyPr/>
                    <a:lstStyle/>
                    <a:p>
                      <a:pPr algn="l"/>
                      <a:r>
                        <a:rPr lang="en-US" dirty="0" smtClean="0"/>
                        <a:t>Results from</a:t>
                      </a:r>
                      <a:r>
                        <a:rPr lang="en-US" baseline="0" dirty="0" smtClean="0"/>
                        <a:t> </a:t>
                      </a:r>
                      <a:r>
                        <a:rPr lang="en-US" dirty="0" smtClean="0"/>
                        <a:t>2016</a:t>
                      </a:r>
                      <a:r>
                        <a:rPr lang="en-US" baseline="0" dirty="0" smtClean="0"/>
                        <a:t> LTSA workshop</a:t>
                      </a:r>
                      <a:endParaRPr lang="en-US" dirty="0"/>
                    </a:p>
                  </a:txBody>
                  <a:tcPr/>
                </a:tc>
              </a:tr>
              <a:tr h="370840">
                <a:tc>
                  <a:txBody>
                    <a:bodyPr/>
                    <a:lstStyle/>
                    <a:p>
                      <a:pPr algn="l"/>
                      <a:r>
                        <a:rPr lang="en-US" dirty="0" smtClean="0"/>
                        <a:t>Current Trends</a:t>
                      </a:r>
                      <a:endParaRPr lang="en-US" dirty="0"/>
                    </a:p>
                  </a:txBody>
                  <a:tcPr/>
                </a:tc>
                <a:tc>
                  <a:txBody>
                    <a:bodyPr/>
                    <a:lstStyle/>
                    <a:p>
                      <a:pPr algn="l"/>
                      <a:r>
                        <a:rPr lang="en-US" dirty="0" smtClean="0"/>
                        <a:t>Modify</a:t>
                      </a:r>
                      <a:r>
                        <a:rPr lang="en-US" baseline="0" dirty="0" smtClean="0"/>
                        <a:t> to include low global oil prices, recent environmental regulations</a:t>
                      </a:r>
                      <a:endParaRPr lang="en-US" dirty="0"/>
                    </a:p>
                  </a:txBody>
                  <a:tcPr/>
                </a:tc>
              </a:tr>
              <a:tr h="370840">
                <a:tc>
                  <a:txBody>
                    <a:bodyPr/>
                    <a:lstStyle/>
                    <a:p>
                      <a:pPr algn="l"/>
                      <a:r>
                        <a:rPr lang="en-US" dirty="0" smtClean="0"/>
                        <a:t>High economic growth</a:t>
                      </a:r>
                      <a:endParaRPr lang="en-US" dirty="0"/>
                    </a:p>
                  </a:txBody>
                  <a:tcPr/>
                </a:tc>
                <a:tc>
                  <a:txBody>
                    <a:bodyPr/>
                    <a:lstStyle/>
                    <a:p>
                      <a:pPr algn="l"/>
                      <a:r>
                        <a:rPr lang="en-US" dirty="0" smtClean="0"/>
                        <a:t>Modify</a:t>
                      </a:r>
                      <a:r>
                        <a:rPr lang="en-US" baseline="0" dirty="0" smtClean="0"/>
                        <a:t> to include high natural gas prices</a:t>
                      </a:r>
                      <a:endParaRPr lang="en-US"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Stringent Environmental Regulations/Solar Mandate</a:t>
                      </a:r>
                    </a:p>
                  </a:txBody>
                  <a:tcPr/>
                </a:tc>
                <a:tc>
                  <a:txBody>
                    <a:bodyPr/>
                    <a:lstStyle/>
                    <a:p>
                      <a:pPr algn="l"/>
                      <a:r>
                        <a:rPr lang="en-US" dirty="0" smtClean="0"/>
                        <a:t>Modify to use</a:t>
                      </a:r>
                      <a:r>
                        <a:rPr lang="en-US" baseline="0" dirty="0" smtClean="0"/>
                        <a:t> Clean Power Plan as a reference</a:t>
                      </a:r>
                      <a:endParaRPr lang="en-US" dirty="0"/>
                    </a:p>
                  </a:txBody>
                  <a:tcPr/>
                </a:tc>
              </a:tr>
              <a:tr h="370840">
                <a:tc>
                  <a:txBody>
                    <a:bodyPr/>
                    <a:lstStyle/>
                    <a:p>
                      <a:pPr algn="l"/>
                      <a:r>
                        <a:rPr lang="en-US" dirty="0" smtClean="0"/>
                        <a:t>Global Recession</a:t>
                      </a:r>
                      <a:endParaRPr lang="en-US" dirty="0"/>
                    </a:p>
                  </a:txBody>
                  <a:tcPr/>
                </a:tc>
                <a:tc>
                  <a:txBody>
                    <a:bodyPr/>
                    <a:lstStyle/>
                    <a:p>
                      <a:pPr algn="l"/>
                      <a:r>
                        <a:rPr lang="en-US" dirty="0" smtClean="0"/>
                        <a:t>Modify to use Texas recession</a:t>
                      </a:r>
                      <a:r>
                        <a:rPr lang="en-US" baseline="0" dirty="0" smtClean="0"/>
                        <a:t> with low oil prices</a:t>
                      </a:r>
                      <a:endParaRPr lang="en-US" dirty="0"/>
                    </a:p>
                  </a:txBody>
                  <a:tcPr/>
                </a:tc>
              </a:tr>
              <a:tr h="370840">
                <a:tc>
                  <a:txBody>
                    <a:bodyPr/>
                    <a:lstStyle/>
                    <a:p>
                      <a:pPr algn="l"/>
                      <a:r>
                        <a:rPr lang="en-US" dirty="0" smtClean="0"/>
                        <a:t>High natural gas price</a:t>
                      </a:r>
                      <a:endParaRPr lang="en-US" dirty="0"/>
                    </a:p>
                  </a:txBody>
                  <a:tcPr/>
                </a:tc>
                <a:tc>
                  <a:txBody>
                    <a:bodyPr/>
                    <a:lstStyle/>
                    <a:p>
                      <a:pPr algn="l"/>
                      <a:r>
                        <a:rPr lang="en-US" dirty="0" smtClean="0"/>
                        <a:t>Merged with high economic growth</a:t>
                      </a:r>
                      <a:endParaRPr lang="en-US" dirty="0"/>
                    </a:p>
                  </a:txBody>
                  <a:tcPr/>
                </a:tc>
              </a:tr>
              <a:tr h="370840">
                <a:tc>
                  <a:txBody>
                    <a:bodyPr/>
                    <a:lstStyle/>
                    <a:p>
                      <a:pPr algn="l"/>
                      <a:r>
                        <a:rPr lang="en-US" dirty="0" smtClean="0"/>
                        <a:t>Low global</a:t>
                      </a:r>
                      <a:r>
                        <a:rPr lang="en-US" baseline="0" dirty="0" smtClean="0"/>
                        <a:t> oil prices</a:t>
                      </a:r>
                      <a:endParaRPr lang="en-US" dirty="0"/>
                    </a:p>
                  </a:txBody>
                  <a:tcPr/>
                </a:tc>
                <a:tc>
                  <a:txBody>
                    <a:bodyPr/>
                    <a:lstStyle/>
                    <a:p>
                      <a:pPr algn="l"/>
                      <a:r>
                        <a:rPr lang="en-US" dirty="0" smtClean="0"/>
                        <a:t>Merged with current</a:t>
                      </a:r>
                      <a:r>
                        <a:rPr lang="en-US" baseline="0" dirty="0" smtClean="0"/>
                        <a:t> trends</a:t>
                      </a:r>
                      <a:endParaRPr lang="en-US" dirty="0"/>
                    </a:p>
                  </a:txBody>
                  <a:tcPr/>
                </a:tc>
              </a:tr>
              <a:tr h="370840">
                <a:tc>
                  <a:txBody>
                    <a:bodyPr/>
                    <a:lstStyle/>
                    <a:p>
                      <a:pPr algn="l"/>
                      <a:r>
                        <a:rPr lang="en-US" dirty="0" smtClean="0"/>
                        <a:t>Water stress</a:t>
                      </a:r>
                      <a:endParaRPr lang="en-US" dirty="0"/>
                    </a:p>
                  </a:txBody>
                  <a:tcPr/>
                </a:tc>
                <a:tc>
                  <a:txBody>
                    <a:bodyPr/>
                    <a:lstStyle/>
                    <a:p>
                      <a:pPr algn="l"/>
                      <a:r>
                        <a:rPr lang="en-US" dirty="0" smtClean="0"/>
                        <a:t>Modify to ‘extended’ extreme weather scenario</a:t>
                      </a:r>
                      <a:endParaRPr lang="en-US" dirty="0"/>
                    </a:p>
                  </a:txBody>
                  <a:tcPr/>
                </a:tc>
              </a:tr>
              <a:tr h="370840">
                <a:tc>
                  <a:txBody>
                    <a:bodyPr/>
                    <a:lstStyle/>
                    <a:p>
                      <a:pPr algn="l"/>
                      <a:r>
                        <a:rPr lang="en-US" dirty="0" smtClean="0"/>
                        <a:t>High energy efficiency/distributed generation</a:t>
                      </a:r>
                      <a:endParaRPr lang="en-US" dirty="0"/>
                    </a:p>
                  </a:txBody>
                  <a:tcPr/>
                </a:tc>
                <a:tc>
                  <a:txBody>
                    <a:bodyPr/>
                    <a:lstStyle/>
                    <a:p>
                      <a:pPr algn="l"/>
                      <a:r>
                        <a:rPr lang="en-US" dirty="0" smtClean="0"/>
                        <a:t>Modified to include roof top PV </a:t>
                      </a:r>
                      <a:r>
                        <a:rPr lang="en-US" dirty="0" smtClean="0"/>
                        <a:t>adoption</a:t>
                      </a:r>
                      <a:endParaRPr lang="en-US" dirty="0"/>
                    </a:p>
                  </a:txBody>
                  <a:tcPr/>
                </a:tc>
              </a:tr>
            </a:tbl>
          </a:graphicData>
        </a:graphic>
      </p:graphicFrame>
    </p:spTree>
    <p:extLst>
      <p:ext uri="{BB962C8B-B14F-4D97-AF65-F5344CB8AC3E}">
        <p14:creationId xmlns:p14="http://schemas.microsoft.com/office/powerpoint/2010/main" val="1348435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152400"/>
            <a:ext cx="8458200" cy="461665"/>
          </a:xfrm>
        </p:spPr>
        <p:txBody>
          <a:bodyPr/>
          <a:lstStyle/>
          <a:p>
            <a:r>
              <a:rPr lang="en-US" dirty="0" smtClean="0"/>
              <a:t>The 2014 LTSA Scenarios: Merged into other scenarios</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770417980"/>
              </p:ext>
            </p:extLst>
          </p:nvPr>
        </p:nvGraphicFramePr>
        <p:xfrm>
          <a:off x="990600" y="1143000"/>
          <a:ext cx="7086600" cy="1752600"/>
        </p:xfrm>
        <a:graphic>
          <a:graphicData uri="http://schemas.openxmlformats.org/drawingml/2006/table">
            <a:tbl>
              <a:tblPr firstRow="1" bandRow="1">
                <a:tableStyleId>{5C22544A-7EE6-4342-B048-85BDC9FD1C3A}</a:tableStyleId>
              </a:tblPr>
              <a:tblGrid>
                <a:gridCol w="2971800"/>
                <a:gridCol w="4114800"/>
              </a:tblGrid>
              <a:tr h="370840">
                <a:tc>
                  <a:txBody>
                    <a:bodyPr/>
                    <a:lstStyle/>
                    <a:p>
                      <a:r>
                        <a:rPr lang="en-US" dirty="0" smtClean="0"/>
                        <a:t>2014 LTSA Scenario</a:t>
                      </a:r>
                      <a:endParaRPr lang="en-US" dirty="0"/>
                    </a:p>
                  </a:txBody>
                  <a:tcPr/>
                </a:tc>
                <a:tc>
                  <a:txBody>
                    <a:bodyPr/>
                    <a:lstStyle/>
                    <a:p>
                      <a:r>
                        <a:rPr lang="en-US" dirty="0" smtClean="0"/>
                        <a:t>Results from</a:t>
                      </a:r>
                      <a:r>
                        <a:rPr lang="en-US" baseline="0" dirty="0" smtClean="0"/>
                        <a:t> </a:t>
                      </a:r>
                      <a:r>
                        <a:rPr lang="en-US" dirty="0" smtClean="0"/>
                        <a:t>2016</a:t>
                      </a:r>
                      <a:r>
                        <a:rPr lang="en-US" baseline="0" dirty="0" smtClean="0"/>
                        <a:t> LTSA workshop</a:t>
                      </a:r>
                      <a:endParaRPr lang="en-US" dirty="0"/>
                    </a:p>
                  </a:txBody>
                  <a:tcPr/>
                </a:tc>
              </a:tr>
              <a:tr h="370840">
                <a:tc>
                  <a:txBody>
                    <a:bodyPr/>
                    <a:lstStyle/>
                    <a:p>
                      <a:r>
                        <a:rPr lang="en-US" dirty="0" smtClean="0"/>
                        <a:t>High natural gas price</a:t>
                      </a:r>
                      <a:endParaRPr lang="en-US" dirty="0"/>
                    </a:p>
                  </a:txBody>
                  <a:tcPr/>
                </a:tc>
                <a:tc>
                  <a:txBody>
                    <a:bodyPr/>
                    <a:lstStyle/>
                    <a:p>
                      <a:r>
                        <a:rPr lang="en-US" dirty="0" smtClean="0"/>
                        <a:t>Merged with high economic growth</a:t>
                      </a:r>
                      <a:endParaRPr lang="en-US" dirty="0"/>
                    </a:p>
                  </a:txBody>
                  <a:tcPr/>
                </a:tc>
              </a:tr>
              <a:tr h="370840">
                <a:tc>
                  <a:txBody>
                    <a:bodyPr/>
                    <a:lstStyle/>
                    <a:p>
                      <a:r>
                        <a:rPr lang="en-US" dirty="0" smtClean="0"/>
                        <a:t>Low global</a:t>
                      </a:r>
                      <a:r>
                        <a:rPr lang="en-US" baseline="0" dirty="0" smtClean="0"/>
                        <a:t> oil prices</a:t>
                      </a:r>
                      <a:endParaRPr lang="en-US" dirty="0"/>
                    </a:p>
                  </a:txBody>
                  <a:tcPr/>
                </a:tc>
                <a:tc>
                  <a:txBody>
                    <a:bodyPr/>
                    <a:lstStyle/>
                    <a:p>
                      <a:r>
                        <a:rPr lang="en-US" dirty="0" smtClean="0"/>
                        <a:t>Merged with current</a:t>
                      </a:r>
                      <a:r>
                        <a:rPr lang="en-US" baseline="0" dirty="0" smtClean="0"/>
                        <a:t> trends</a:t>
                      </a:r>
                      <a:endParaRPr lang="en-US" dirty="0"/>
                    </a:p>
                  </a:txBody>
                  <a:tcPr/>
                </a:tc>
              </a:tr>
              <a:tr h="370840">
                <a:tc>
                  <a:txBody>
                    <a:bodyPr/>
                    <a:lstStyle/>
                    <a:p>
                      <a:r>
                        <a:rPr lang="en-US" dirty="0" smtClean="0"/>
                        <a:t>High</a:t>
                      </a:r>
                      <a:r>
                        <a:rPr lang="en-US" baseline="0" dirty="0" smtClean="0"/>
                        <a:t> system resiliency</a:t>
                      </a:r>
                      <a:endParaRPr lang="en-US" dirty="0"/>
                    </a:p>
                  </a:txBody>
                  <a:tcPr/>
                </a:tc>
                <a:tc>
                  <a:txBody>
                    <a:bodyPr/>
                    <a:lstStyle/>
                    <a:p>
                      <a:r>
                        <a:rPr lang="en-US" dirty="0" smtClean="0"/>
                        <a:t>Merged with high energy</a:t>
                      </a:r>
                      <a:r>
                        <a:rPr lang="en-US" baseline="0" dirty="0" smtClean="0"/>
                        <a:t> efficiency/distributed generation</a:t>
                      </a:r>
                      <a:endParaRPr lang="en-US" dirty="0"/>
                    </a:p>
                  </a:txBody>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287374473"/>
              </p:ext>
            </p:extLst>
          </p:nvPr>
        </p:nvGraphicFramePr>
        <p:xfrm>
          <a:off x="1752600" y="3657600"/>
          <a:ext cx="5562600" cy="1112520"/>
        </p:xfrm>
        <a:graphic>
          <a:graphicData uri="http://schemas.openxmlformats.org/drawingml/2006/table">
            <a:tbl>
              <a:tblPr firstRow="1" bandRow="1">
                <a:tableStyleId>{5C22544A-7EE6-4342-B048-85BDC9FD1C3A}</a:tableStyleId>
              </a:tblPr>
              <a:tblGrid>
                <a:gridCol w="5562600"/>
              </a:tblGrid>
              <a:tr h="370840">
                <a:tc>
                  <a:txBody>
                    <a:bodyPr/>
                    <a:lstStyle/>
                    <a:p>
                      <a:r>
                        <a:rPr lang="en-US" dirty="0" smtClean="0"/>
                        <a:t>New scenarios identified  in 2016 workshop</a:t>
                      </a:r>
                      <a:endParaRPr lang="en-US" dirty="0"/>
                    </a:p>
                  </a:txBody>
                  <a:tcPr/>
                </a:tc>
              </a:tr>
              <a:tr h="370840">
                <a:tc>
                  <a:txBody>
                    <a:bodyPr/>
                    <a:lstStyle/>
                    <a:p>
                      <a:r>
                        <a:rPr lang="en-US" dirty="0" smtClean="0"/>
                        <a:t>Sustained low natural</a:t>
                      </a:r>
                      <a:r>
                        <a:rPr lang="en-US" baseline="0" dirty="0" smtClean="0"/>
                        <a:t> gas price scenario</a:t>
                      </a:r>
                      <a:endParaRPr lang="en-US" dirty="0"/>
                    </a:p>
                  </a:txBody>
                  <a:tcPr/>
                </a:tc>
              </a:tr>
              <a:tr h="370840">
                <a:tc>
                  <a:txBody>
                    <a:bodyPr/>
                    <a:lstStyle/>
                    <a:p>
                      <a:r>
                        <a:rPr lang="en-US" dirty="0" smtClean="0"/>
                        <a:t>Storage/electric</a:t>
                      </a:r>
                      <a:r>
                        <a:rPr lang="en-US" baseline="0" dirty="0" smtClean="0"/>
                        <a:t> vehicle </a:t>
                      </a:r>
                      <a:r>
                        <a:rPr lang="en-US" baseline="0" dirty="0" smtClean="0"/>
                        <a:t>adoption</a:t>
                      </a:r>
                      <a:endParaRPr lang="en-US" dirty="0"/>
                    </a:p>
                  </a:txBody>
                  <a:tcPr/>
                </a:tc>
              </a:tr>
            </a:tbl>
          </a:graphicData>
        </a:graphic>
      </p:graphicFrame>
    </p:spTree>
    <p:extLst>
      <p:ext uri="{BB962C8B-B14F-4D97-AF65-F5344CB8AC3E}">
        <p14:creationId xmlns:p14="http://schemas.microsoft.com/office/powerpoint/2010/main" val="42162393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152400"/>
            <a:ext cx="8458200" cy="461665"/>
          </a:xfrm>
        </p:spPr>
        <p:txBody>
          <a:bodyPr/>
          <a:lstStyle/>
          <a:p>
            <a:r>
              <a:rPr lang="en-US" sz="2800" dirty="0" smtClean="0"/>
              <a:t>The 2016 LTSA Scenarios</a:t>
            </a:r>
            <a:endParaRPr lang="en-US" sz="2800" dirty="0"/>
          </a:p>
        </p:txBody>
      </p:sp>
      <p:sp>
        <p:nvSpPr>
          <p:cNvPr id="7" name="Content Placeholder 7"/>
          <p:cNvSpPr txBox="1">
            <a:spLocks/>
          </p:cNvSpPr>
          <p:nvPr/>
        </p:nvSpPr>
        <p:spPr>
          <a:xfrm>
            <a:off x="457200" y="838200"/>
            <a:ext cx="8382000" cy="5078313"/>
          </a:xfrm>
          <a:prstGeom prst="rect">
            <a:avLst/>
          </a:prstGeom>
          <a:noFill/>
        </p:spPr>
        <p:txBody>
          <a:bodyPr wrap="square" numCol="1" rtlCol="0">
            <a:spAutoFit/>
          </a:bodyPr>
          <a:lstStyle>
            <a:defPPr>
              <a:defRPr lang="en-US"/>
            </a:defPPr>
            <a:lvl1pPr marL="285750" indent="-285750">
              <a:lnSpc>
                <a:spcPct val="150000"/>
              </a:lnSpc>
              <a:buFont typeface="Wingdings" panose="05000000000000000000" pitchFamily="2" charset="2"/>
              <a:buChar char="v"/>
              <a:defRPr sz="2000"/>
            </a:lvl1pPr>
          </a:lstStyle>
          <a:p>
            <a:pPr marL="457200" indent="-457200">
              <a:buFont typeface="+mj-lt"/>
              <a:buAutoNum type="arabicPeriod"/>
            </a:pPr>
            <a:r>
              <a:rPr lang="en-US" sz="2400" dirty="0" smtClean="0"/>
              <a:t>Current trends</a:t>
            </a:r>
          </a:p>
          <a:p>
            <a:pPr marL="457200" indent="-457200">
              <a:buFont typeface="+mj-lt"/>
              <a:buAutoNum type="arabicPeriod"/>
            </a:pPr>
            <a:r>
              <a:rPr lang="en-US" sz="2400" dirty="0" smtClean="0"/>
              <a:t>High economic </a:t>
            </a:r>
            <a:r>
              <a:rPr lang="en-US" sz="2400" dirty="0"/>
              <a:t>g</a:t>
            </a:r>
            <a:r>
              <a:rPr lang="en-US" sz="2400" dirty="0" smtClean="0"/>
              <a:t>rowth</a:t>
            </a:r>
          </a:p>
          <a:p>
            <a:pPr marL="457200" indent="-457200">
              <a:buFont typeface="+mj-lt"/>
              <a:buAutoNum type="arabicPeriod"/>
            </a:pPr>
            <a:r>
              <a:rPr lang="en-US" sz="2400" dirty="0" smtClean="0"/>
              <a:t>Clean power plan mandate</a:t>
            </a:r>
          </a:p>
          <a:p>
            <a:pPr marL="457200" indent="-457200">
              <a:buFont typeface="+mj-lt"/>
              <a:buAutoNum type="arabicPeriod"/>
            </a:pPr>
            <a:r>
              <a:rPr lang="en-US" sz="2400" dirty="0" smtClean="0"/>
              <a:t>Texas recession</a:t>
            </a:r>
          </a:p>
          <a:p>
            <a:pPr marL="457200" indent="-457200">
              <a:buFont typeface="+mj-lt"/>
              <a:buAutoNum type="arabicPeriod"/>
            </a:pPr>
            <a:r>
              <a:rPr lang="en-US" sz="2400" dirty="0" smtClean="0"/>
              <a:t>Extended extreme weather</a:t>
            </a:r>
          </a:p>
          <a:p>
            <a:pPr marL="457200" indent="-457200">
              <a:buFont typeface="+mj-lt"/>
              <a:buAutoNum type="arabicPeriod"/>
            </a:pPr>
            <a:r>
              <a:rPr lang="en-US" sz="2400" dirty="0" smtClean="0"/>
              <a:t>High energy efficiency/distributed </a:t>
            </a:r>
            <a:r>
              <a:rPr lang="en-US" sz="2400" dirty="0"/>
              <a:t>g</a:t>
            </a:r>
            <a:r>
              <a:rPr lang="en-US" sz="2400" dirty="0" smtClean="0"/>
              <a:t>eneration</a:t>
            </a:r>
          </a:p>
          <a:p>
            <a:pPr marL="457200" indent="-457200">
              <a:buFont typeface="+mj-lt"/>
              <a:buAutoNum type="arabicPeriod"/>
            </a:pPr>
            <a:r>
              <a:rPr lang="en-US" sz="2400" dirty="0" smtClean="0"/>
              <a:t>Sustained low natural gas scenarios</a:t>
            </a:r>
          </a:p>
          <a:p>
            <a:pPr marL="457200" indent="-457200">
              <a:buFont typeface="+mj-lt"/>
              <a:buAutoNum type="arabicPeriod"/>
            </a:pPr>
            <a:r>
              <a:rPr lang="en-US" sz="2400" dirty="0" smtClean="0"/>
              <a:t>Storage/electric vehicle adoption scenario</a:t>
            </a:r>
          </a:p>
          <a:p>
            <a:endParaRPr lang="en-US" sz="2400" dirty="0"/>
          </a:p>
        </p:txBody>
      </p:sp>
    </p:spTree>
    <p:extLst>
      <p:ext uri="{BB962C8B-B14F-4D97-AF65-F5344CB8AC3E}">
        <p14:creationId xmlns:p14="http://schemas.microsoft.com/office/powerpoint/2010/main" val="37225682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08857" y="685801"/>
            <a:ext cx="2877232" cy="1995534"/>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prstClr val="black"/>
                </a:solidFill>
                <a:latin typeface="Calibri" panose="020F0502020204030204" pitchFamily="34" charset="0"/>
              </a:rPr>
              <a:t>Economic Growth</a:t>
            </a:r>
          </a:p>
          <a:p>
            <a:pPr marL="117445" indent="-117445">
              <a:buFont typeface="Arial" pitchFamily="34" charset="0"/>
              <a:buChar char="•"/>
              <a:defRPr/>
            </a:pPr>
            <a:r>
              <a:rPr lang="en-US" sz="900" dirty="0">
                <a:solidFill>
                  <a:schemeClr val="tx1"/>
                </a:solidFill>
                <a:latin typeface="Calibri" panose="020F0502020204030204" pitchFamily="34" charset="0"/>
                <a:cs typeface="Arial" panose="020B0604020202020204" pitchFamily="34" charset="0"/>
              </a:rPr>
              <a:t>Migration to TX along I-35 corridor</a:t>
            </a:r>
          </a:p>
          <a:p>
            <a:pPr marL="117445" indent="-117445">
              <a:buFont typeface="Arial" pitchFamily="34" charset="0"/>
              <a:buChar char="•"/>
              <a:defRPr/>
            </a:pPr>
            <a:r>
              <a:rPr lang="en-US" sz="900" dirty="0" smtClean="0">
                <a:solidFill>
                  <a:schemeClr val="tx1"/>
                </a:solidFill>
                <a:latin typeface="Calibri" panose="020F0502020204030204" pitchFamily="34" charset="0"/>
                <a:cs typeface="Arial" panose="020B0604020202020204" pitchFamily="34" charset="0"/>
              </a:rPr>
              <a:t>Lower</a:t>
            </a:r>
            <a:r>
              <a:rPr lang="en-US" sz="900" dirty="0" smtClean="0">
                <a:solidFill>
                  <a:srgbClr val="FF0000"/>
                </a:solidFill>
                <a:latin typeface="Calibri" panose="020F0502020204030204" pitchFamily="34" charset="0"/>
                <a:cs typeface="Arial" panose="020B0604020202020204" pitchFamily="34" charset="0"/>
              </a:rPr>
              <a:t> Growth </a:t>
            </a:r>
            <a:r>
              <a:rPr lang="en-US" sz="900" dirty="0">
                <a:solidFill>
                  <a:srgbClr val="FF0000"/>
                </a:solidFill>
                <a:latin typeface="Calibri" panose="020F0502020204030204" pitchFamily="34" charset="0"/>
                <a:cs typeface="Arial" panose="020B0604020202020204" pitchFamily="34" charset="0"/>
              </a:rPr>
              <a:t>in south </a:t>
            </a:r>
            <a:r>
              <a:rPr lang="en-US" sz="900" dirty="0" smtClean="0">
                <a:solidFill>
                  <a:schemeClr val="tx1"/>
                </a:solidFill>
                <a:latin typeface="Calibri" panose="020F0502020204030204" pitchFamily="34" charset="0"/>
                <a:cs typeface="Arial" panose="020B0604020202020204" pitchFamily="34" charset="0"/>
              </a:rPr>
              <a:t>and west </a:t>
            </a:r>
            <a:r>
              <a:rPr lang="en-US" sz="900" dirty="0" smtClean="0">
                <a:solidFill>
                  <a:srgbClr val="FF0000"/>
                </a:solidFill>
                <a:latin typeface="Calibri" panose="020F0502020204030204" pitchFamily="34" charset="0"/>
                <a:cs typeface="Arial" panose="020B0604020202020204" pitchFamily="34" charset="0"/>
              </a:rPr>
              <a:t>Texas</a:t>
            </a:r>
            <a:endParaRPr lang="en-US" sz="900" dirty="0">
              <a:solidFill>
                <a:srgbClr val="FF0000"/>
              </a:solidFill>
              <a:latin typeface="Calibri" panose="020F0502020204030204" pitchFamily="34" charset="0"/>
              <a:cs typeface="Arial" panose="020B0604020202020204" pitchFamily="34" charset="0"/>
            </a:endParaRPr>
          </a:p>
          <a:p>
            <a:pPr marL="117445" indent="-117445">
              <a:buFont typeface="Arial" pitchFamily="34" charset="0"/>
              <a:buChar char="•"/>
              <a:defRPr/>
            </a:pPr>
            <a:r>
              <a:rPr lang="en-US" sz="900" dirty="0">
                <a:solidFill>
                  <a:schemeClr val="tx1"/>
                </a:solidFill>
                <a:latin typeface="Calibri" panose="020F0502020204030204" pitchFamily="34" charset="0"/>
                <a:cs typeface="Arial" panose="020B0604020202020204" pitchFamily="34" charset="0"/>
              </a:rPr>
              <a:t>Industrial growth in Houston, </a:t>
            </a:r>
            <a:r>
              <a:rPr lang="en-US" sz="900" dirty="0" smtClean="0">
                <a:solidFill>
                  <a:schemeClr val="tx1"/>
                </a:solidFill>
                <a:latin typeface="Calibri" panose="020F0502020204030204" pitchFamily="34" charset="0"/>
                <a:cs typeface="Arial" panose="020B0604020202020204" pitchFamily="34" charset="0"/>
              </a:rPr>
              <a:t>I-35</a:t>
            </a:r>
          </a:p>
          <a:p>
            <a:pPr marL="117445" indent="-117445">
              <a:buFont typeface="Arial" pitchFamily="34" charset="0"/>
              <a:buChar char="•"/>
              <a:defRPr/>
            </a:pPr>
            <a:r>
              <a:rPr lang="en-US" sz="900" dirty="0" smtClean="0">
                <a:solidFill>
                  <a:schemeClr val="tx1"/>
                </a:solidFill>
                <a:latin typeface="Calibri" panose="020F0502020204030204" pitchFamily="34" charset="0"/>
                <a:cs typeface="Arial" panose="020B0604020202020204" pitchFamily="34" charset="0"/>
              </a:rPr>
              <a:t>Average GDP growth in line with long-term average US GDP growth rate</a:t>
            </a:r>
            <a:r>
              <a:rPr lang="en-US" sz="900" dirty="0" smtClean="0">
                <a:solidFill>
                  <a:srgbClr val="FF0000"/>
                </a:solidFill>
                <a:latin typeface="Calibri" panose="020F0502020204030204" pitchFamily="34" charset="0"/>
                <a:cs typeface="Arial" panose="020B0604020202020204" pitchFamily="34" charset="0"/>
              </a:rPr>
              <a:t>~1.5% load growth – high growth in near term then tapering off in long-term </a:t>
            </a:r>
          </a:p>
          <a:p>
            <a:pPr marL="117445" indent="-117445">
              <a:buFont typeface="Arial" pitchFamily="34" charset="0"/>
              <a:buChar char="•"/>
              <a:defRPr/>
            </a:pPr>
            <a:r>
              <a:rPr lang="en-US" sz="900" dirty="0" smtClean="0">
                <a:solidFill>
                  <a:srgbClr val="FF0000"/>
                </a:solidFill>
                <a:latin typeface="Calibri" panose="020F0502020204030204" pitchFamily="34" charset="0"/>
                <a:cs typeface="Arial" panose="020B0604020202020204" pitchFamily="34" charset="0"/>
              </a:rPr>
              <a:t>LNG </a:t>
            </a:r>
            <a:r>
              <a:rPr lang="en-US" sz="900" dirty="0">
                <a:solidFill>
                  <a:srgbClr val="FF0000"/>
                </a:solidFill>
                <a:latin typeface="Calibri" panose="020F0502020204030204" pitchFamily="34" charset="0"/>
                <a:cs typeface="Arial" panose="020B0604020202020204" pitchFamily="34" charset="0"/>
              </a:rPr>
              <a:t>growth based on permits existing –</a:t>
            </a:r>
            <a:r>
              <a:rPr lang="en-US" sz="900" dirty="0">
                <a:solidFill>
                  <a:schemeClr val="tx1"/>
                </a:solidFill>
                <a:latin typeface="Calibri" panose="020F0502020204030204" pitchFamily="34" charset="0"/>
                <a:cs typeface="Arial" panose="020B0604020202020204" pitchFamily="34" charset="0"/>
              </a:rPr>
              <a:t> </a:t>
            </a:r>
            <a:r>
              <a:rPr lang="en-US" sz="900" dirty="0" smtClean="0">
                <a:solidFill>
                  <a:schemeClr val="tx1"/>
                </a:solidFill>
                <a:latin typeface="Calibri" panose="020F0502020204030204" pitchFamily="34" charset="0"/>
                <a:cs typeface="Arial" panose="020B0604020202020204" pitchFamily="34" charset="0"/>
              </a:rPr>
              <a:t>may be 2 new LNG plants </a:t>
            </a:r>
            <a:endParaRPr lang="en-US" sz="900" dirty="0">
              <a:solidFill>
                <a:schemeClr val="tx1"/>
              </a:solidFill>
              <a:latin typeface="Calibri" panose="020F0502020204030204" pitchFamily="34" charset="0"/>
              <a:cs typeface="Arial" panose="020B0604020202020204" pitchFamily="34" charset="0"/>
            </a:endParaRPr>
          </a:p>
          <a:p>
            <a:pPr marL="117445" indent="-117445">
              <a:buFont typeface="Arial" pitchFamily="34" charset="0"/>
              <a:buChar char="•"/>
              <a:defRPr/>
            </a:pPr>
            <a:r>
              <a:rPr lang="en-US" sz="900" dirty="0">
                <a:solidFill>
                  <a:schemeClr val="tx1"/>
                </a:solidFill>
                <a:latin typeface="Calibri" panose="020F0502020204030204" pitchFamily="34" charset="0"/>
                <a:cs typeface="Arial" panose="020B0604020202020204" pitchFamily="34" charset="0"/>
              </a:rPr>
              <a:t>Oil production rates </a:t>
            </a:r>
            <a:r>
              <a:rPr lang="en-US" sz="900" dirty="0" smtClean="0">
                <a:solidFill>
                  <a:schemeClr val="tx1"/>
                </a:solidFill>
                <a:latin typeface="Calibri" panose="020F0502020204030204" pitchFamily="34" charset="0"/>
                <a:cs typeface="Arial" panose="020B0604020202020204" pitchFamily="34" charset="0"/>
              </a:rPr>
              <a:t>drop to those seen in recent projections</a:t>
            </a:r>
            <a:endParaRPr lang="en-US" sz="900" strike="sngStrike" dirty="0">
              <a:solidFill>
                <a:srgbClr val="FF0000"/>
              </a:solidFill>
              <a:latin typeface="Calibri" panose="020F0502020204030204" pitchFamily="34" charset="0"/>
              <a:cs typeface="Arial" panose="020B0604020202020204" pitchFamily="34" charset="0"/>
            </a:endParaRPr>
          </a:p>
        </p:txBody>
      </p:sp>
      <p:sp>
        <p:nvSpPr>
          <p:cNvPr id="3" name="Rounded Rectangle 2"/>
          <p:cNvSpPr/>
          <p:nvPr/>
        </p:nvSpPr>
        <p:spPr>
          <a:xfrm>
            <a:off x="6248400" y="5208984"/>
            <a:ext cx="2777671" cy="1371600"/>
          </a:xfrm>
          <a:prstGeom prst="roundRect">
            <a:avLst/>
          </a:prstGeom>
          <a:solidFill>
            <a:srgbClr val="ECEDB1"/>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prstClr val="black"/>
                </a:solidFill>
                <a:latin typeface="Calibri" panose="020F0502020204030204" pitchFamily="34" charset="0"/>
              </a:rPr>
              <a:t>Weather / Water</a:t>
            </a:r>
          </a:p>
          <a:p>
            <a:pPr marL="119033" indent="-119033">
              <a:buFont typeface="Arial" pitchFamily="34" charset="0"/>
              <a:buChar char="•"/>
              <a:defRPr/>
            </a:pPr>
            <a:r>
              <a:rPr lang="en-US" sz="1050" dirty="0">
                <a:solidFill>
                  <a:schemeClr val="tx1"/>
                </a:solidFill>
                <a:latin typeface="Calibri" panose="020F0502020204030204" pitchFamily="34" charset="0"/>
              </a:rPr>
              <a:t>No drought situation, but water supply continues to be a concern to existing and new generators.  </a:t>
            </a:r>
          </a:p>
          <a:p>
            <a:pPr marL="119033" indent="-119033">
              <a:buFont typeface="Arial" pitchFamily="34" charset="0"/>
              <a:buChar char="•"/>
              <a:defRPr/>
            </a:pPr>
            <a:r>
              <a:rPr lang="en-US" sz="1050" dirty="0">
                <a:solidFill>
                  <a:schemeClr val="tx1"/>
                </a:solidFill>
                <a:latin typeface="Calibri" panose="020F0502020204030204" pitchFamily="34" charset="0"/>
              </a:rPr>
              <a:t>No specific increase in electricity consumption due to drought conditions.</a:t>
            </a:r>
            <a:endParaRPr lang="en-US" sz="1400" b="1" dirty="0">
              <a:solidFill>
                <a:schemeClr val="tx1"/>
              </a:solidFill>
              <a:latin typeface="Calibri" panose="020F0502020204030204" pitchFamily="34" charset="0"/>
            </a:endParaRPr>
          </a:p>
        </p:txBody>
      </p:sp>
      <p:sp>
        <p:nvSpPr>
          <p:cNvPr id="6" name="Rounded Rectangle 5"/>
          <p:cNvSpPr/>
          <p:nvPr/>
        </p:nvSpPr>
        <p:spPr>
          <a:xfrm>
            <a:off x="6248399" y="685802"/>
            <a:ext cx="2777671" cy="137160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smtClean="0">
                <a:solidFill>
                  <a:prstClr val="black"/>
                </a:solidFill>
                <a:latin typeface="Calibri" panose="020F0502020204030204" pitchFamily="34" charset="0"/>
              </a:rPr>
              <a:t>Technology</a:t>
            </a:r>
            <a:endParaRPr lang="en-US" sz="1300" b="1" dirty="0">
              <a:solidFill>
                <a:prstClr val="black"/>
              </a:solidFill>
              <a:latin typeface="Calibri" panose="020F0502020204030204" pitchFamily="34" charset="0"/>
            </a:endParaRPr>
          </a:p>
          <a:p>
            <a:pPr marL="117445" indent="-117445">
              <a:buFont typeface="Arial" pitchFamily="34" charset="0"/>
              <a:buChar char="•"/>
              <a:defRPr/>
            </a:pPr>
            <a:r>
              <a:rPr lang="en-US" sz="1200" dirty="0" smtClean="0">
                <a:solidFill>
                  <a:srgbClr val="FF0000"/>
                </a:solidFill>
                <a:latin typeface="Calibri" panose="020F0502020204030204" pitchFamily="34" charset="0"/>
              </a:rPr>
              <a:t>No breakthroughs – steady modest cost improvements</a:t>
            </a:r>
          </a:p>
          <a:p>
            <a:pPr marL="117445" indent="-117445">
              <a:buFont typeface="Arial" pitchFamily="34" charset="0"/>
              <a:buChar char="•"/>
              <a:defRPr/>
            </a:pPr>
            <a:r>
              <a:rPr lang="en-US" sz="1200" dirty="0" smtClean="0">
                <a:solidFill>
                  <a:srgbClr val="FF0000"/>
                </a:solidFill>
                <a:latin typeface="Calibri" panose="020F0502020204030204" pitchFamily="34" charset="0"/>
              </a:rPr>
              <a:t>New DC ties</a:t>
            </a:r>
            <a:endParaRPr lang="en-US" sz="1200" dirty="0">
              <a:solidFill>
                <a:srgbClr val="FF0000"/>
              </a:solidFill>
              <a:latin typeface="Calibri" panose="020F0502020204030204" pitchFamily="34" charset="0"/>
            </a:endParaRPr>
          </a:p>
        </p:txBody>
      </p:sp>
      <p:sp>
        <p:nvSpPr>
          <p:cNvPr id="7" name="Rounded Rectangle 6"/>
          <p:cNvSpPr/>
          <p:nvPr/>
        </p:nvSpPr>
        <p:spPr>
          <a:xfrm>
            <a:off x="6248400" y="3748181"/>
            <a:ext cx="2777671" cy="1371600"/>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400" b="1" dirty="0">
                <a:solidFill>
                  <a:prstClr val="black"/>
                </a:solidFill>
                <a:latin typeface="Calibri" panose="020F0502020204030204" pitchFamily="34" charset="0"/>
              </a:rPr>
              <a:t>End-Use</a:t>
            </a:r>
            <a:endParaRPr lang="en-US" sz="1300" b="1" dirty="0">
              <a:solidFill>
                <a:prstClr val="black"/>
              </a:solidFill>
              <a:latin typeface="Calibri" panose="020F0502020204030204" pitchFamily="34" charset="0"/>
            </a:endParaRPr>
          </a:p>
          <a:p>
            <a:pPr marL="119033" indent="-119033">
              <a:buFont typeface="Arial" pitchFamily="34" charset="0"/>
              <a:buChar char="•"/>
              <a:defRPr/>
            </a:pPr>
            <a:r>
              <a:rPr lang="en-US" sz="1100" dirty="0">
                <a:solidFill>
                  <a:prstClr val="black"/>
                </a:solidFill>
                <a:latin typeface="Calibri" panose="020F0502020204030204" pitchFamily="34" charset="0"/>
              </a:rPr>
              <a:t>Increased need for ancillary services</a:t>
            </a:r>
          </a:p>
          <a:p>
            <a:pPr marL="119033" indent="-119033">
              <a:buFont typeface="Arial" pitchFamily="34" charset="0"/>
              <a:buChar char="•"/>
              <a:defRPr/>
            </a:pPr>
            <a:r>
              <a:rPr lang="en-US" sz="1100" dirty="0">
                <a:solidFill>
                  <a:prstClr val="black"/>
                </a:solidFill>
                <a:latin typeface="Calibri" panose="020F0502020204030204" pitchFamily="34" charset="0"/>
              </a:rPr>
              <a:t>Increase penetration of demand response</a:t>
            </a:r>
          </a:p>
          <a:p>
            <a:pPr marL="119033" indent="-119033">
              <a:buFont typeface="Arial" pitchFamily="34" charset="0"/>
              <a:buChar char="•"/>
              <a:defRPr/>
            </a:pPr>
            <a:r>
              <a:rPr lang="en-US" sz="1100" dirty="0">
                <a:solidFill>
                  <a:prstClr val="black"/>
                </a:solidFill>
                <a:latin typeface="Calibri" panose="020F0502020204030204" pitchFamily="34" charset="0"/>
              </a:rPr>
              <a:t>Increasing distributed generation</a:t>
            </a:r>
            <a:endParaRPr lang="en-US" sz="1100" dirty="0">
              <a:solidFill>
                <a:srgbClr val="0070C0"/>
              </a:solidFill>
              <a:latin typeface="Calibri" panose="020F0502020204030204" pitchFamily="34" charset="0"/>
            </a:endParaRPr>
          </a:p>
        </p:txBody>
      </p:sp>
      <p:sp>
        <p:nvSpPr>
          <p:cNvPr id="9" name="Rounded Rectangle 8"/>
          <p:cNvSpPr/>
          <p:nvPr/>
        </p:nvSpPr>
        <p:spPr>
          <a:xfrm>
            <a:off x="6248400" y="2133600"/>
            <a:ext cx="2777671" cy="152757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smtClean="0">
                <a:solidFill>
                  <a:prstClr val="black"/>
                </a:solidFill>
                <a:latin typeface="Calibri" panose="020F0502020204030204" pitchFamily="34" charset="0"/>
              </a:rPr>
              <a:t>Government policy/mandate</a:t>
            </a:r>
          </a:p>
          <a:p>
            <a:pPr marL="117445" indent="-117445">
              <a:buFont typeface="Arial" pitchFamily="34" charset="0"/>
              <a:buChar char="•"/>
              <a:defRPr/>
            </a:pPr>
            <a:r>
              <a:rPr lang="en-US" sz="1000" dirty="0" smtClean="0">
                <a:solidFill>
                  <a:srgbClr val="FF0000"/>
                </a:solidFill>
                <a:latin typeface="Calibri" panose="020F0502020204030204" pitchFamily="34" charset="0"/>
              </a:rPr>
              <a:t>No reserve margin set for ERCOT</a:t>
            </a:r>
          </a:p>
          <a:p>
            <a:pPr marL="117445" indent="-117445">
              <a:buFont typeface="Arial" pitchFamily="34" charset="0"/>
              <a:buChar char="•"/>
              <a:defRPr/>
            </a:pPr>
            <a:r>
              <a:rPr lang="en-US" sz="1000" dirty="0" smtClean="0">
                <a:solidFill>
                  <a:prstClr val="black"/>
                </a:solidFill>
                <a:latin typeface="Calibri" panose="020F0502020204030204" pitchFamily="34" charset="0"/>
              </a:rPr>
              <a:t>Maintain </a:t>
            </a:r>
            <a:r>
              <a:rPr lang="en-US" sz="1000" dirty="0">
                <a:solidFill>
                  <a:prstClr val="black"/>
                </a:solidFill>
                <a:latin typeface="Calibri" panose="020F0502020204030204" pitchFamily="34" charset="0"/>
              </a:rPr>
              <a:t>energy-only market</a:t>
            </a:r>
          </a:p>
          <a:p>
            <a:pPr marL="117445" indent="-117445">
              <a:buFont typeface="Arial" pitchFamily="34" charset="0"/>
              <a:buChar char="•"/>
              <a:defRPr/>
            </a:pPr>
            <a:r>
              <a:rPr lang="en-US" sz="1000" dirty="0">
                <a:solidFill>
                  <a:prstClr val="black"/>
                </a:solidFill>
                <a:latin typeface="Calibri" panose="020F0502020204030204" pitchFamily="34" charset="0"/>
              </a:rPr>
              <a:t>Economic retirements continues based on </a:t>
            </a:r>
            <a:r>
              <a:rPr lang="en-US" sz="1000" dirty="0" smtClean="0">
                <a:solidFill>
                  <a:prstClr val="black"/>
                </a:solidFill>
                <a:latin typeface="Calibri" panose="020F0502020204030204" pitchFamily="34" charset="0"/>
              </a:rPr>
              <a:t>economics</a:t>
            </a:r>
          </a:p>
          <a:p>
            <a:pPr marL="117445" indent="-117445">
              <a:buFont typeface="Arial" pitchFamily="34" charset="0"/>
              <a:buChar char="•"/>
              <a:defRPr/>
            </a:pPr>
            <a:r>
              <a:rPr lang="en-US" sz="1000" dirty="0" smtClean="0">
                <a:solidFill>
                  <a:prstClr val="black"/>
                </a:solidFill>
                <a:latin typeface="Calibri" panose="020F0502020204030204" pitchFamily="34" charset="0"/>
              </a:rPr>
              <a:t>Increased </a:t>
            </a:r>
            <a:r>
              <a:rPr lang="en-US" sz="1000" dirty="0">
                <a:solidFill>
                  <a:prstClr val="black"/>
                </a:solidFill>
                <a:latin typeface="Calibri" panose="020F0502020204030204" pitchFamily="34" charset="0"/>
              </a:rPr>
              <a:t>DC-tie capacity with neighboring </a:t>
            </a:r>
            <a:r>
              <a:rPr lang="en-US" sz="1000" dirty="0" smtClean="0">
                <a:solidFill>
                  <a:prstClr val="black"/>
                </a:solidFill>
                <a:latin typeface="Calibri" panose="020F0502020204030204" pitchFamily="34" charset="0"/>
              </a:rPr>
              <a:t>region</a:t>
            </a:r>
            <a:endParaRPr lang="en-US" sz="1200" dirty="0">
              <a:solidFill>
                <a:prstClr val="black"/>
              </a:solidFill>
              <a:latin typeface="Calibri" panose="020F0502020204030204" pitchFamily="34" charset="0"/>
            </a:endParaRPr>
          </a:p>
          <a:p>
            <a:pPr marL="117445" indent="-117445">
              <a:buFont typeface="Arial" pitchFamily="34" charset="0"/>
              <a:buChar char="•"/>
              <a:defRPr/>
            </a:pPr>
            <a:endParaRPr lang="en-US" sz="1200" dirty="0">
              <a:solidFill>
                <a:prstClr val="black"/>
              </a:solidFill>
              <a:latin typeface="Calibri" panose="020F0502020204030204" pitchFamily="34" charset="0"/>
            </a:endParaRPr>
          </a:p>
        </p:txBody>
      </p:sp>
      <p:sp>
        <p:nvSpPr>
          <p:cNvPr id="4" name="Rounded Rectangle 3"/>
          <p:cNvSpPr/>
          <p:nvPr/>
        </p:nvSpPr>
        <p:spPr>
          <a:xfrm>
            <a:off x="108857" y="2667000"/>
            <a:ext cx="2877232" cy="1204864"/>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prstClr val="black"/>
                </a:solidFill>
                <a:latin typeface="Calibri" panose="020F0502020204030204" pitchFamily="34" charset="0"/>
              </a:rPr>
              <a:t>Environmental Regulation</a:t>
            </a:r>
          </a:p>
          <a:p>
            <a:pPr marL="117445" indent="-117445">
              <a:buFont typeface="Arial" pitchFamily="34" charset="0"/>
              <a:buChar char="•"/>
              <a:defRPr/>
            </a:pPr>
            <a:r>
              <a:rPr lang="en-US" sz="900" dirty="0" smtClean="0">
                <a:solidFill>
                  <a:srgbClr val="FF0000"/>
                </a:solidFill>
                <a:latin typeface="Calibri" panose="020F0502020204030204" pitchFamily="34" charset="0"/>
              </a:rPr>
              <a:t>Impact of Regional HAZE and CSAPR are seen in the near future</a:t>
            </a:r>
            <a:endParaRPr lang="en-US" sz="900" dirty="0">
              <a:solidFill>
                <a:srgbClr val="FF0000"/>
              </a:solidFill>
              <a:latin typeface="Calibri" panose="020F0502020204030204" pitchFamily="34" charset="0"/>
            </a:endParaRPr>
          </a:p>
          <a:p>
            <a:pPr marL="117445" indent="-117445">
              <a:buFont typeface="Arial" pitchFamily="34" charset="0"/>
              <a:buChar char="•"/>
              <a:defRPr/>
            </a:pPr>
            <a:r>
              <a:rPr lang="en-US" sz="900" dirty="0">
                <a:solidFill>
                  <a:srgbClr val="FF0000"/>
                </a:solidFill>
                <a:latin typeface="Calibri" panose="020F0502020204030204" pitchFamily="34" charset="0"/>
              </a:rPr>
              <a:t>CSAPR Hybrid </a:t>
            </a:r>
          </a:p>
          <a:p>
            <a:pPr marL="117445" indent="-117445">
              <a:buFont typeface="Arial" pitchFamily="34" charset="0"/>
              <a:buChar char="•"/>
              <a:defRPr/>
            </a:pPr>
            <a:r>
              <a:rPr lang="en-US" sz="900" dirty="0">
                <a:solidFill>
                  <a:srgbClr val="FF0000"/>
                </a:solidFill>
                <a:latin typeface="Calibri" panose="020F0502020204030204" pitchFamily="34" charset="0"/>
              </a:rPr>
              <a:t>Greenhouse gas regulation set with flexibility</a:t>
            </a:r>
          </a:p>
          <a:p>
            <a:pPr marL="117445" indent="-117445">
              <a:buFont typeface="Arial" pitchFamily="34" charset="0"/>
              <a:buChar char="•"/>
              <a:defRPr/>
            </a:pPr>
            <a:r>
              <a:rPr lang="en-US" sz="900" dirty="0">
                <a:solidFill>
                  <a:srgbClr val="FF0000"/>
                </a:solidFill>
                <a:latin typeface="Calibri" panose="020F0502020204030204" pitchFamily="34" charset="0"/>
              </a:rPr>
              <a:t>No other major changes in environmental </a:t>
            </a:r>
            <a:r>
              <a:rPr lang="en-US" sz="900" dirty="0" smtClean="0">
                <a:solidFill>
                  <a:srgbClr val="FF0000"/>
                </a:solidFill>
                <a:latin typeface="Calibri" panose="020F0502020204030204" pitchFamily="34" charset="0"/>
              </a:rPr>
              <a:t>regulations – no CPP impacts</a:t>
            </a:r>
            <a:endParaRPr lang="en-US" sz="1000" dirty="0">
              <a:solidFill>
                <a:srgbClr val="FF0000"/>
              </a:solidFill>
              <a:latin typeface="Calibri" panose="020F0502020204030204" pitchFamily="34" charset="0"/>
            </a:endParaRPr>
          </a:p>
        </p:txBody>
      </p:sp>
      <p:sp>
        <p:nvSpPr>
          <p:cNvPr id="23" name="Rounded Rectangle 22"/>
          <p:cNvSpPr/>
          <p:nvPr/>
        </p:nvSpPr>
        <p:spPr>
          <a:xfrm>
            <a:off x="2986089" y="685802"/>
            <a:ext cx="3178175" cy="374818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68" rIns="0" bIns="28568" anchor="t" anchorCtr="0"/>
          <a:lstStyle/>
          <a:p>
            <a:pPr algn="ctr">
              <a:defRPr/>
            </a:pPr>
            <a:r>
              <a:rPr lang="en-US" sz="1400" b="1" dirty="0">
                <a:solidFill>
                  <a:prstClr val="black"/>
                </a:solidFill>
                <a:latin typeface="Calibri" panose="020F0502020204030204" pitchFamily="34" charset="0"/>
              </a:rPr>
              <a:t>Story:</a:t>
            </a:r>
          </a:p>
          <a:p>
            <a:pPr>
              <a:defRPr/>
            </a:pPr>
            <a:r>
              <a:rPr lang="en-US" sz="1000" dirty="0">
                <a:solidFill>
                  <a:schemeClr val="tx1"/>
                </a:solidFill>
                <a:latin typeface="Calibri" panose="020F0502020204030204" pitchFamily="34" charset="0"/>
              </a:rPr>
              <a:t>Same old, same old. The recent population and economic growth in Texas continues in the near future</a:t>
            </a:r>
            <a:r>
              <a:rPr lang="en-US" sz="1000" dirty="0" smtClean="0">
                <a:solidFill>
                  <a:schemeClr val="tx1"/>
                </a:solidFill>
                <a:latin typeface="Calibri" panose="020F0502020204030204" pitchFamily="34" charset="0"/>
              </a:rPr>
              <a:t>, </a:t>
            </a:r>
            <a:r>
              <a:rPr lang="en-US" sz="1000" dirty="0" smtClean="0">
                <a:solidFill>
                  <a:srgbClr val="FF0000"/>
                </a:solidFill>
                <a:latin typeface="Calibri" panose="020F0502020204030204" pitchFamily="34" charset="0"/>
              </a:rPr>
              <a:t>however the recent decline </a:t>
            </a:r>
            <a:r>
              <a:rPr lang="en-US" sz="1000" dirty="0">
                <a:solidFill>
                  <a:srgbClr val="FF0000"/>
                </a:solidFill>
                <a:latin typeface="Calibri" panose="020F0502020204030204" pitchFamily="34" charset="0"/>
              </a:rPr>
              <a:t>of the oil and gas sector </a:t>
            </a:r>
            <a:r>
              <a:rPr lang="en-US" sz="1000" dirty="0" smtClean="0">
                <a:solidFill>
                  <a:srgbClr val="FF0000"/>
                </a:solidFill>
                <a:latin typeface="Calibri" panose="020F0502020204030204" pitchFamily="34" charset="0"/>
              </a:rPr>
              <a:t>has impacted growth in the west and south Texas especially in areas near the oil and gas plays. </a:t>
            </a:r>
            <a:r>
              <a:rPr lang="en-US" sz="1000" dirty="0" smtClean="0">
                <a:solidFill>
                  <a:schemeClr val="tx1"/>
                </a:solidFill>
                <a:latin typeface="Calibri" panose="020F0502020204030204" pitchFamily="34" charset="0"/>
              </a:rPr>
              <a:t>World </a:t>
            </a:r>
            <a:r>
              <a:rPr lang="en-US" sz="1000" dirty="0">
                <a:solidFill>
                  <a:schemeClr val="tx1"/>
                </a:solidFill>
                <a:latin typeface="Calibri" panose="020F0502020204030204" pitchFamily="34" charset="0"/>
              </a:rPr>
              <a:t>oil prices </a:t>
            </a:r>
            <a:r>
              <a:rPr lang="en-US" sz="1000" dirty="0" smtClean="0">
                <a:solidFill>
                  <a:schemeClr val="tx1"/>
                </a:solidFill>
                <a:latin typeface="Calibri" panose="020F0502020204030204" pitchFamily="34" charset="0"/>
              </a:rPr>
              <a:t>are </a:t>
            </a:r>
            <a:r>
              <a:rPr lang="en-US" sz="1000" dirty="0" smtClean="0">
                <a:solidFill>
                  <a:srgbClr val="FF0000"/>
                </a:solidFill>
                <a:latin typeface="Calibri" panose="020F0502020204030204" pitchFamily="34" charset="0"/>
              </a:rPr>
              <a:t>low</a:t>
            </a:r>
            <a:r>
              <a:rPr lang="en-US" sz="1000" dirty="0" smtClean="0">
                <a:solidFill>
                  <a:schemeClr val="tx1"/>
                </a:solidFill>
                <a:latin typeface="Calibri" panose="020F0502020204030204" pitchFamily="34" charset="0"/>
              </a:rPr>
              <a:t> enough </a:t>
            </a:r>
            <a:r>
              <a:rPr lang="en-US" sz="1000" dirty="0">
                <a:solidFill>
                  <a:schemeClr val="tx1"/>
                </a:solidFill>
                <a:latin typeface="Calibri" panose="020F0502020204030204" pitchFamily="34" charset="0"/>
              </a:rPr>
              <a:t>to keep </a:t>
            </a:r>
            <a:r>
              <a:rPr lang="en-US" sz="1000" dirty="0" smtClean="0">
                <a:solidFill>
                  <a:schemeClr val="tx1"/>
                </a:solidFill>
                <a:latin typeface="Calibri" panose="020F0502020204030204" pitchFamily="34" charset="0"/>
              </a:rPr>
              <a:t>oil production low </a:t>
            </a:r>
            <a:r>
              <a:rPr lang="en-US" sz="1000" dirty="0">
                <a:solidFill>
                  <a:schemeClr val="tx1"/>
                </a:solidFill>
                <a:latin typeface="Calibri" panose="020F0502020204030204" pitchFamily="34" charset="0"/>
              </a:rPr>
              <a:t>in the short-term</a:t>
            </a:r>
            <a:r>
              <a:rPr lang="en-US" sz="1000" dirty="0" smtClean="0">
                <a:solidFill>
                  <a:schemeClr val="tx1"/>
                </a:solidFill>
                <a:latin typeface="Calibri" panose="020F0502020204030204" pitchFamily="34" charset="0"/>
              </a:rPr>
              <a:t>, </a:t>
            </a:r>
            <a:r>
              <a:rPr lang="en-US" sz="1000" dirty="0" smtClean="0">
                <a:solidFill>
                  <a:srgbClr val="FF0000"/>
                </a:solidFill>
                <a:latin typeface="Calibri" panose="020F0502020204030204" pitchFamily="34" charset="0"/>
              </a:rPr>
              <a:t>while also </a:t>
            </a:r>
            <a:r>
              <a:rPr lang="en-US" sz="1000" dirty="0">
                <a:solidFill>
                  <a:schemeClr val="tx1"/>
                </a:solidFill>
                <a:latin typeface="Calibri" panose="020F0502020204030204" pitchFamily="34" charset="0"/>
              </a:rPr>
              <a:t>keeping domestic natural gas prices relatively low. With low gas prices, several LNG export terminals are built between 2014 and 2024. Modest wind growth continues based on economics without production tax credits.  Capital costs for solar continues to decline at </a:t>
            </a:r>
            <a:r>
              <a:rPr lang="en-US" sz="1000" dirty="0" smtClean="0">
                <a:solidFill>
                  <a:srgbClr val="FF0000"/>
                </a:solidFill>
                <a:latin typeface="Calibri" panose="020F0502020204030204" pitchFamily="34" charset="0"/>
              </a:rPr>
              <a:t>the current rate for 3-4 more years</a:t>
            </a:r>
            <a:r>
              <a:rPr lang="en-US" sz="1000" dirty="0" smtClean="0">
                <a:solidFill>
                  <a:schemeClr val="tx1"/>
                </a:solidFill>
                <a:latin typeface="Calibri" panose="020F0502020204030204" pitchFamily="34" charset="0"/>
              </a:rPr>
              <a:t>. </a:t>
            </a:r>
            <a:r>
              <a:rPr lang="en-US" sz="1000" dirty="0">
                <a:solidFill>
                  <a:schemeClr val="tx1"/>
                </a:solidFill>
                <a:latin typeface="Calibri" panose="020F0502020204030204" pitchFamily="34" charset="0"/>
              </a:rPr>
              <a:t>No required reserve margin is set for ERCOT and the environmental regulations continues to be moderate, </a:t>
            </a:r>
            <a:r>
              <a:rPr lang="en-US" sz="1000" dirty="0" smtClean="0">
                <a:solidFill>
                  <a:schemeClr val="tx1"/>
                </a:solidFill>
                <a:latin typeface="Calibri" panose="020F0502020204030204" pitchFamily="34" charset="0"/>
              </a:rPr>
              <a:t>with no explicit federal carbon tax or required national cap and trade, but greenhouse gas emissions become regulated beyond 2016.</a:t>
            </a:r>
            <a:r>
              <a:rPr lang="en-US" sz="1000" dirty="0">
                <a:solidFill>
                  <a:srgbClr val="FF0000"/>
                </a:solidFill>
                <a:latin typeface="Calibri" panose="020F0502020204030204" pitchFamily="34" charset="0"/>
              </a:rPr>
              <a:t> however CSAPR and Regional Haze rules may be mandated in the near future.</a:t>
            </a:r>
          </a:p>
          <a:p>
            <a:pPr>
              <a:defRPr/>
            </a:pPr>
            <a:endParaRPr lang="en-US" sz="1000" dirty="0">
              <a:solidFill>
                <a:schemeClr val="tx1"/>
              </a:solidFill>
              <a:latin typeface="Calibri" panose="020F0502020204030204" pitchFamily="34" charset="0"/>
            </a:endParaRPr>
          </a:p>
        </p:txBody>
      </p:sp>
      <p:sp>
        <p:nvSpPr>
          <p:cNvPr id="25" name="Rounded Rectangle 24"/>
          <p:cNvSpPr/>
          <p:nvPr/>
        </p:nvSpPr>
        <p:spPr>
          <a:xfrm>
            <a:off x="2986089" y="4563070"/>
            <a:ext cx="3178175" cy="1928217"/>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68" rIns="0" bIns="28568" anchor="t" anchorCtr="0"/>
          <a:lstStyle/>
          <a:p>
            <a:pPr algn="ctr">
              <a:defRPr/>
            </a:pPr>
            <a:r>
              <a:rPr lang="en-US" sz="1400" b="1" dirty="0">
                <a:solidFill>
                  <a:schemeClr val="tx1"/>
                </a:solidFill>
                <a:latin typeface="Calibri" panose="020F0502020204030204" pitchFamily="34" charset="0"/>
              </a:rPr>
              <a:t>Implications for ERCOT:</a:t>
            </a:r>
          </a:p>
          <a:p>
            <a:pPr marL="166649" indent="-166649">
              <a:buFont typeface="Arial" panose="020B0604020202020204" pitchFamily="34" charset="0"/>
              <a:buChar char="•"/>
              <a:defRPr/>
            </a:pPr>
            <a:r>
              <a:rPr lang="en-US" sz="1000" dirty="0">
                <a:solidFill>
                  <a:schemeClr val="tx1"/>
                </a:solidFill>
                <a:latin typeface="Calibri" panose="020F0502020204030204" pitchFamily="34" charset="0"/>
              </a:rPr>
              <a:t>Continued modest economic and therefore load growth in Texas.</a:t>
            </a:r>
          </a:p>
          <a:p>
            <a:pPr marL="166649" indent="-166649">
              <a:buFont typeface="Arial" panose="020B0604020202020204" pitchFamily="34" charset="0"/>
              <a:buChar char="•"/>
              <a:defRPr/>
            </a:pPr>
            <a:r>
              <a:rPr lang="en-US" sz="1000" dirty="0" smtClean="0">
                <a:solidFill>
                  <a:srgbClr val="FF0000"/>
                </a:solidFill>
                <a:latin typeface="Calibri" panose="020F0502020204030204" pitchFamily="34" charset="0"/>
              </a:rPr>
              <a:t>Reduction</a:t>
            </a:r>
            <a:r>
              <a:rPr lang="en-US" sz="1000" dirty="0" smtClean="0">
                <a:solidFill>
                  <a:schemeClr val="tx1"/>
                </a:solidFill>
                <a:latin typeface="Calibri" panose="020F0502020204030204" pitchFamily="34" charset="0"/>
              </a:rPr>
              <a:t> in </a:t>
            </a:r>
            <a:r>
              <a:rPr lang="en-US" sz="1000" dirty="0">
                <a:solidFill>
                  <a:schemeClr val="tx1"/>
                </a:solidFill>
                <a:latin typeface="Calibri" panose="020F0502020204030204" pitchFamily="34" charset="0"/>
              </a:rPr>
              <a:t>oil production and population across the state </a:t>
            </a:r>
            <a:r>
              <a:rPr lang="en-US" sz="1000" dirty="0" smtClean="0">
                <a:solidFill>
                  <a:schemeClr val="tx1"/>
                </a:solidFill>
                <a:latin typeface="Calibri" panose="020F0502020204030204" pitchFamily="34" charset="0"/>
              </a:rPr>
              <a:t>leads </a:t>
            </a:r>
            <a:r>
              <a:rPr lang="en-US" sz="1000" dirty="0" smtClean="0">
                <a:solidFill>
                  <a:srgbClr val="FF0000"/>
                </a:solidFill>
                <a:latin typeface="Calibri" panose="020F0502020204030204" pitchFamily="34" charset="0"/>
              </a:rPr>
              <a:t>fewer</a:t>
            </a:r>
            <a:r>
              <a:rPr lang="en-US" sz="1000" dirty="0" smtClean="0">
                <a:solidFill>
                  <a:schemeClr val="tx1"/>
                </a:solidFill>
                <a:latin typeface="Calibri" panose="020F0502020204030204" pitchFamily="34" charset="0"/>
              </a:rPr>
              <a:t> transmission </a:t>
            </a:r>
            <a:r>
              <a:rPr lang="en-US" sz="1000" dirty="0">
                <a:solidFill>
                  <a:schemeClr val="tx1"/>
                </a:solidFill>
                <a:latin typeface="Calibri" panose="020F0502020204030204" pitchFamily="34" charset="0"/>
              </a:rPr>
              <a:t>needs</a:t>
            </a:r>
          </a:p>
          <a:p>
            <a:pPr marL="166649" indent="-166649">
              <a:buFont typeface="Arial" panose="020B0604020202020204" pitchFamily="34" charset="0"/>
              <a:buChar char="•"/>
              <a:defRPr/>
            </a:pPr>
            <a:r>
              <a:rPr lang="en-US" sz="1000" dirty="0">
                <a:solidFill>
                  <a:schemeClr val="tx1"/>
                </a:solidFill>
                <a:latin typeface="Calibri" panose="020F0502020204030204" pitchFamily="34" charset="0"/>
              </a:rPr>
              <a:t>Continued increased </a:t>
            </a:r>
            <a:r>
              <a:rPr lang="en-US" sz="1000" dirty="0" smtClean="0">
                <a:solidFill>
                  <a:schemeClr val="tx1"/>
                </a:solidFill>
                <a:latin typeface="Calibri" panose="020F0502020204030204" pitchFamily="34" charset="0"/>
              </a:rPr>
              <a:t>renewables </a:t>
            </a:r>
            <a:r>
              <a:rPr lang="en-US" sz="1000" dirty="0" smtClean="0">
                <a:solidFill>
                  <a:srgbClr val="FF0000"/>
                </a:solidFill>
                <a:latin typeface="Calibri" panose="020F0502020204030204" pitchFamily="34" charset="0"/>
              </a:rPr>
              <a:t>especially solar</a:t>
            </a:r>
            <a:r>
              <a:rPr lang="en-US" sz="1000" dirty="0" smtClean="0">
                <a:solidFill>
                  <a:schemeClr val="tx1"/>
                </a:solidFill>
                <a:latin typeface="Calibri" panose="020F0502020204030204" pitchFamily="34" charset="0"/>
              </a:rPr>
              <a:t> </a:t>
            </a:r>
            <a:r>
              <a:rPr lang="en-US" sz="1000" dirty="0">
                <a:solidFill>
                  <a:schemeClr val="tx1"/>
                </a:solidFill>
                <a:latin typeface="Calibri" panose="020F0502020204030204" pitchFamily="34" charset="0"/>
              </a:rPr>
              <a:t>leading to reliability (inertia) issues</a:t>
            </a:r>
          </a:p>
          <a:p>
            <a:pPr>
              <a:defRPr/>
            </a:pPr>
            <a:r>
              <a:rPr lang="en-US" sz="1000" dirty="0" smtClean="0">
                <a:solidFill>
                  <a:srgbClr val="0070C0"/>
                </a:solidFill>
                <a:latin typeface="Calibri" panose="020F0502020204030204" pitchFamily="34" charset="0"/>
              </a:rPr>
              <a:t> </a:t>
            </a:r>
            <a:endParaRPr lang="en-US" sz="1000" dirty="0">
              <a:solidFill>
                <a:srgbClr val="0070C0"/>
              </a:solidFill>
              <a:latin typeface="Calibri" panose="020F0502020204030204" pitchFamily="34" charset="0"/>
            </a:endParaRPr>
          </a:p>
          <a:p>
            <a:pPr marL="166649" indent="-166649">
              <a:buFont typeface="Arial" panose="020B0604020202020204" pitchFamily="34" charset="0"/>
              <a:buChar char="•"/>
              <a:defRPr/>
            </a:pPr>
            <a:endParaRPr lang="en-US" sz="1200" dirty="0">
              <a:solidFill>
                <a:prstClr val="black"/>
              </a:solidFill>
              <a:latin typeface="Calibri" panose="020F0502020204030204" pitchFamily="34" charset="0"/>
            </a:endParaRPr>
          </a:p>
        </p:txBody>
      </p:sp>
      <p:sp>
        <p:nvSpPr>
          <p:cNvPr id="27" name="TextBox 26"/>
          <p:cNvSpPr txBox="1"/>
          <p:nvPr/>
        </p:nvSpPr>
        <p:spPr>
          <a:xfrm>
            <a:off x="304799" y="152401"/>
            <a:ext cx="8721271" cy="442415"/>
          </a:xfrm>
          <a:prstGeom prst="rect">
            <a:avLst/>
          </a:prstGeom>
          <a:noFill/>
          <a:ln>
            <a:solidFill>
              <a:schemeClr val="accent1">
                <a:shade val="50000"/>
              </a:schemeClr>
            </a:solidFill>
          </a:ln>
        </p:spPr>
        <p:txBody>
          <a:bodyPr wrap="square" lIns="57136" tIns="28568" rIns="57136" bIns="28568">
            <a:spAutoFit/>
          </a:bodyPr>
          <a:lstStyle/>
          <a:p>
            <a:pPr>
              <a:defRPr/>
            </a:pPr>
            <a:r>
              <a:rPr lang="en-US" sz="2500" dirty="0">
                <a:solidFill>
                  <a:prstClr val="black"/>
                </a:solidFill>
                <a:latin typeface="Calibri" panose="020F0502020204030204" pitchFamily="34" charset="0"/>
              </a:rPr>
              <a:t>1. Scenario: Current Trends</a:t>
            </a:r>
          </a:p>
        </p:txBody>
      </p:sp>
      <p:sp>
        <p:nvSpPr>
          <p:cNvPr id="8" name="Rounded Rectangle 7"/>
          <p:cNvSpPr/>
          <p:nvPr/>
        </p:nvSpPr>
        <p:spPr>
          <a:xfrm>
            <a:off x="119970" y="3871864"/>
            <a:ext cx="2866119" cy="2022920"/>
          </a:xfrm>
          <a:prstGeom prst="roundRect">
            <a:avLst>
              <a:gd name="adj" fmla="val 17318"/>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400" b="1" dirty="0">
                <a:solidFill>
                  <a:prstClr val="black"/>
                </a:solidFill>
                <a:latin typeface="Calibri" panose="020F0502020204030204" pitchFamily="34" charset="0"/>
              </a:rPr>
              <a:t>Alternative Generation</a:t>
            </a:r>
          </a:p>
          <a:p>
            <a:pPr marL="117445" indent="-117445">
              <a:buFont typeface="Arial" pitchFamily="34" charset="0"/>
              <a:buChar char="•"/>
              <a:defRPr/>
            </a:pPr>
            <a:r>
              <a:rPr lang="en-US" sz="900" dirty="0" smtClean="0">
                <a:solidFill>
                  <a:srgbClr val="FF0000"/>
                </a:solidFill>
                <a:latin typeface="Calibri" panose="020F0502020204030204" pitchFamily="34" charset="0"/>
              </a:rPr>
              <a:t>Total wind capacity of 20K to 25K generation added by 2017</a:t>
            </a:r>
          </a:p>
          <a:p>
            <a:pPr marL="117445" indent="-117445">
              <a:buFont typeface="Arial" pitchFamily="34" charset="0"/>
              <a:buChar char="•"/>
              <a:defRPr/>
            </a:pPr>
            <a:r>
              <a:rPr lang="en-US" sz="900" dirty="0" smtClean="0">
                <a:solidFill>
                  <a:schemeClr val="tx1"/>
                </a:solidFill>
                <a:latin typeface="Calibri" panose="020F0502020204030204" pitchFamily="34" charset="0"/>
              </a:rPr>
              <a:t>Solar capability addition limit:1000 MW/ </a:t>
            </a:r>
            <a:r>
              <a:rPr lang="en-US" sz="900" dirty="0">
                <a:solidFill>
                  <a:schemeClr val="tx1"/>
                </a:solidFill>
                <a:latin typeface="Calibri" panose="020F0502020204030204" pitchFamily="34" charset="0"/>
              </a:rPr>
              <a:t>year </a:t>
            </a:r>
          </a:p>
          <a:p>
            <a:pPr marL="117445" indent="-117445">
              <a:buFont typeface="Arial" pitchFamily="34" charset="0"/>
              <a:buChar char="•"/>
              <a:defRPr/>
            </a:pPr>
            <a:r>
              <a:rPr lang="en-US" sz="900" dirty="0">
                <a:solidFill>
                  <a:schemeClr val="tx1"/>
                </a:solidFill>
                <a:latin typeface="Calibri" panose="020F0502020204030204" pitchFamily="34" charset="0"/>
              </a:rPr>
              <a:t>Wind capacity addition limit: 3,000 MW/yr</a:t>
            </a:r>
          </a:p>
          <a:p>
            <a:pPr marL="117445" indent="-117445">
              <a:buFont typeface="Arial" pitchFamily="34" charset="0"/>
              <a:buChar char="•"/>
              <a:defRPr/>
            </a:pPr>
            <a:r>
              <a:rPr lang="en-US" sz="900" dirty="0">
                <a:solidFill>
                  <a:schemeClr val="tx1"/>
                </a:solidFill>
                <a:latin typeface="Calibri" panose="020F0502020204030204" pitchFamily="34" charset="0"/>
              </a:rPr>
              <a:t>Capacity factor wind – rely on historical data from ERCOT</a:t>
            </a:r>
          </a:p>
          <a:p>
            <a:pPr marL="117445" indent="-117445">
              <a:buFont typeface="Arial" pitchFamily="34" charset="0"/>
              <a:buChar char="•"/>
              <a:defRPr/>
            </a:pPr>
            <a:r>
              <a:rPr lang="en-US" sz="900" dirty="0">
                <a:solidFill>
                  <a:schemeClr val="tx1"/>
                </a:solidFill>
                <a:latin typeface="Calibri" panose="020F0502020204030204" pitchFamily="34" charset="0"/>
              </a:rPr>
              <a:t>Capital cost wind </a:t>
            </a:r>
            <a:r>
              <a:rPr lang="en-US" sz="900" dirty="0" smtClean="0">
                <a:solidFill>
                  <a:srgbClr val="FF0000"/>
                </a:solidFill>
                <a:latin typeface="Calibri" panose="020F0502020204030204" pitchFamily="34" charset="0"/>
              </a:rPr>
              <a:t>~$1755/kW</a:t>
            </a:r>
            <a:endParaRPr lang="en-US" sz="900" dirty="0">
              <a:solidFill>
                <a:srgbClr val="FF0000"/>
              </a:solidFill>
              <a:latin typeface="Calibri" panose="020F0502020204030204" pitchFamily="34" charset="0"/>
            </a:endParaRPr>
          </a:p>
          <a:p>
            <a:pPr marL="117445" indent="-117445">
              <a:buFont typeface="Arial" pitchFamily="34" charset="0"/>
              <a:buChar char="•"/>
              <a:defRPr/>
            </a:pPr>
            <a:r>
              <a:rPr lang="en-US" sz="900" dirty="0">
                <a:solidFill>
                  <a:schemeClr val="tx1"/>
                </a:solidFill>
                <a:latin typeface="Calibri" panose="020F0502020204030204" pitchFamily="34" charset="0"/>
              </a:rPr>
              <a:t>Capital cost solar ~4.4% </a:t>
            </a:r>
            <a:r>
              <a:rPr lang="en-US" sz="900" dirty="0" smtClean="0">
                <a:solidFill>
                  <a:schemeClr val="tx1"/>
                </a:solidFill>
                <a:latin typeface="Calibri" panose="020F0502020204030204" pitchFamily="34" charset="0"/>
              </a:rPr>
              <a:t>reduction/year </a:t>
            </a:r>
            <a:r>
              <a:rPr lang="en-US" sz="900" dirty="0" smtClean="0">
                <a:solidFill>
                  <a:srgbClr val="FF0000"/>
                </a:solidFill>
                <a:latin typeface="Calibri" panose="020F0502020204030204" pitchFamily="34" charset="0"/>
              </a:rPr>
              <a:t>continues for 3 to 4 years</a:t>
            </a:r>
            <a:endParaRPr lang="en-US" sz="900" dirty="0">
              <a:solidFill>
                <a:srgbClr val="FF0000"/>
              </a:solidFill>
              <a:latin typeface="Calibri" panose="020F0502020204030204" pitchFamily="34" charset="0"/>
            </a:endParaRPr>
          </a:p>
          <a:p>
            <a:pPr marL="117445" indent="-117445">
              <a:buFont typeface="Arial" pitchFamily="34" charset="0"/>
              <a:buChar char="•"/>
              <a:defRPr/>
            </a:pPr>
            <a:r>
              <a:rPr lang="en-US" sz="900" dirty="0">
                <a:solidFill>
                  <a:schemeClr val="tx1"/>
                </a:solidFill>
                <a:latin typeface="Calibri" panose="020F0502020204030204" pitchFamily="34" charset="0"/>
              </a:rPr>
              <a:t>Overall renewable growth driven by economic entry</a:t>
            </a:r>
          </a:p>
          <a:p>
            <a:pPr marL="117445" indent="-117445">
              <a:buFont typeface="Arial" pitchFamily="34" charset="0"/>
              <a:buChar char="•"/>
              <a:defRPr/>
            </a:pPr>
            <a:r>
              <a:rPr lang="en-US" sz="900" dirty="0">
                <a:solidFill>
                  <a:schemeClr val="tx1"/>
                </a:solidFill>
                <a:latin typeface="Calibri" panose="020F0502020204030204" pitchFamily="34" charset="0"/>
              </a:rPr>
              <a:t>No production tax credit beyond 2013</a:t>
            </a:r>
          </a:p>
          <a:p>
            <a:pPr marL="117445" indent="-117445">
              <a:buFont typeface="Arial" pitchFamily="34" charset="0"/>
              <a:buChar char="•"/>
              <a:defRPr/>
            </a:pPr>
            <a:r>
              <a:rPr lang="en-US" sz="900" dirty="0">
                <a:solidFill>
                  <a:schemeClr val="tx1"/>
                </a:solidFill>
                <a:latin typeface="Calibri" panose="020F0502020204030204" pitchFamily="34" charset="0"/>
              </a:rPr>
              <a:t>No change to existing investment tax credit policy</a:t>
            </a:r>
            <a:endParaRPr lang="en-US" sz="1200" dirty="0">
              <a:solidFill>
                <a:schemeClr val="tx1"/>
              </a:solidFill>
              <a:latin typeface="Calibri" panose="020F0502020204030204" pitchFamily="34" charset="0"/>
            </a:endParaRPr>
          </a:p>
        </p:txBody>
      </p:sp>
      <p:sp>
        <p:nvSpPr>
          <p:cNvPr id="13" name="Rounded Rectangle 12"/>
          <p:cNvSpPr/>
          <p:nvPr/>
        </p:nvSpPr>
        <p:spPr>
          <a:xfrm>
            <a:off x="108857" y="5949585"/>
            <a:ext cx="2786744" cy="603615"/>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lIns="55994" tIns="28568" rIns="29330" bIns="28568"/>
          <a:lstStyle/>
          <a:p>
            <a:pPr>
              <a:defRPr/>
            </a:pPr>
            <a:r>
              <a:rPr lang="en-US" sz="1300" b="1" dirty="0">
                <a:solidFill>
                  <a:prstClr val="black"/>
                </a:solidFill>
                <a:latin typeface="Calibri" panose="020F0502020204030204" pitchFamily="34" charset="0"/>
              </a:rPr>
              <a:t>Gas/Oil Prices</a:t>
            </a:r>
          </a:p>
          <a:p>
            <a:pPr marL="117445" indent="-117445">
              <a:buFont typeface="Arial" pitchFamily="34" charset="0"/>
              <a:buChar char="•"/>
              <a:defRPr/>
            </a:pPr>
            <a:r>
              <a:rPr lang="en-US" sz="900" dirty="0" smtClean="0">
                <a:solidFill>
                  <a:schemeClr val="tx1"/>
                </a:solidFill>
                <a:latin typeface="Calibri" panose="020F0502020204030204" pitchFamily="34" charset="0"/>
              </a:rPr>
              <a:t>Sustained low oil and gas prices</a:t>
            </a:r>
            <a:endParaRPr lang="en-US" sz="900" strike="sngStrike" dirty="0">
              <a:solidFill>
                <a:srgbClr val="FF0000"/>
              </a:solidFill>
              <a:latin typeface="Calibri" panose="020F0502020204030204" pitchFamily="34" charset="0"/>
            </a:endParaRPr>
          </a:p>
        </p:txBody>
      </p:sp>
    </p:spTree>
    <p:extLst>
      <p:ext uri="{BB962C8B-B14F-4D97-AF65-F5344CB8AC3E}">
        <p14:creationId xmlns:p14="http://schemas.microsoft.com/office/powerpoint/2010/main" val="6512638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6248401" y="685330"/>
            <a:ext cx="2777671" cy="137160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08" tIns="28554" rIns="57108" bIns="28554"/>
          <a:lstStyle/>
          <a:p>
            <a:pPr>
              <a:defRPr/>
            </a:pPr>
            <a:r>
              <a:rPr lang="en-US" sz="1400" b="1" dirty="0" smtClean="0">
                <a:solidFill>
                  <a:schemeClr val="tx1"/>
                </a:solidFill>
                <a:latin typeface="Calibri" panose="020F0502020204030204" pitchFamily="34" charset="0"/>
              </a:rPr>
              <a:t>Technology</a:t>
            </a:r>
            <a:endParaRPr lang="en-US" sz="1400" b="1" dirty="0">
              <a:solidFill>
                <a:schemeClr val="tx1"/>
              </a:solidFill>
              <a:latin typeface="Calibri" panose="020F0502020204030204" pitchFamily="34" charset="0"/>
            </a:endParaRPr>
          </a:p>
          <a:p>
            <a:pPr marL="117387" indent="-117387">
              <a:buFont typeface="Arial" pitchFamily="34" charset="0"/>
              <a:buChar char="•"/>
              <a:defRPr/>
            </a:pPr>
            <a:r>
              <a:rPr lang="en-US" sz="1050" dirty="0" smtClean="0">
                <a:solidFill>
                  <a:schemeClr val="tx1"/>
                </a:solidFill>
                <a:latin typeface="Calibri" panose="020F0502020204030204" pitchFamily="34" charset="0"/>
              </a:rPr>
              <a:t>Smarter appliances with an increase in efficiency and price responsive</a:t>
            </a:r>
          </a:p>
          <a:p>
            <a:pPr marL="117387" indent="-117387">
              <a:buFont typeface="Arial" pitchFamily="34" charset="0"/>
              <a:buChar char="•"/>
              <a:defRPr/>
            </a:pPr>
            <a:r>
              <a:rPr lang="en-US" sz="1050" dirty="0" smtClean="0">
                <a:solidFill>
                  <a:schemeClr val="tx1"/>
                </a:solidFill>
                <a:latin typeface="Calibri" panose="020F0502020204030204" pitchFamily="34" charset="0"/>
              </a:rPr>
              <a:t>Automated price responsive demand response is greater than Current Trends</a:t>
            </a:r>
            <a:endParaRPr lang="en-US" sz="1050" dirty="0">
              <a:solidFill>
                <a:schemeClr val="tx1"/>
              </a:solidFill>
              <a:latin typeface="Calibri" panose="020F0502020204030204" pitchFamily="34" charset="0"/>
            </a:endParaRPr>
          </a:p>
        </p:txBody>
      </p:sp>
      <p:sp>
        <p:nvSpPr>
          <p:cNvPr id="2" name="Rounded Rectangle 1"/>
          <p:cNvSpPr/>
          <p:nvPr/>
        </p:nvSpPr>
        <p:spPr>
          <a:xfrm>
            <a:off x="108859" y="685329"/>
            <a:ext cx="2786743" cy="1696548"/>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08" tIns="28554" rIns="57108" bIns="28554"/>
          <a:lstStyle/>
          <a:p>
            <a:pPr>
              <a:defRPr/>
            </a:pPr>
            <a:r>
              <a:rPr lang="en-US" sz="1300" b="1" dirty="0">
                <a:solidFill>
                  <a:schemeClr val="tx1"/>
                </a:solidFill>
                <a:latin typeface="Calibri" panose="020F0502020204030204" pitchFamily="34" charset="0"/>
              </a:rPr>
              <a:t>Economic Conditions</a:t>
            </a:r>
          </a:p>
          <a:p>
            <a:pPr marL="117387" indent="-117387">
              <a:buFont typeface="Arial" pitchFamily="34" charset="0"/>
              <a:buChar char="•"/>
              <a:defRPr/>
            </a:pPr>
            <a:r>
              <a:rPr lang="en-US" sz="900" dirty="0">
                <a:solidFill>
                  <a:schemeClr val="tx1"/>
                </a:solidFill>
                <a:latin typeface="Calibri" panose="020F0502020204030204" pitchFamily="34" charset="0"/>
              </a:rPr>
              <a:t>High Texas </a:t>
            </a:r>
            <a:r>
              <a:rPr lang="en-US" sz="900" dirty="0" smtClean="0">
                <a:solidFill>
                  <a:srgbClr val="FF0000"/>
                </a:solidFill>
                <a:latin typeface="Calibri" panose="020F0502020204030204" pitchFamily="34" charset="0"/>
              </a:rPr>
              <a:t>GSP</a:t>
            </a:r>
            <a:r>
              <a:rPr lang="en-US" sz="900" dirty="0" smtClean="0">
                <a:solidFill>
                  <a:schemeClr val="tx1"/>
                </a:solidFill>
                <a:latin typeface="Calibri" panose="020F0502020204030204" pitchFamily="34" charset="0"/>
              </a:rPr>
              <a:t> growth </a:t>
            </a:r>
            <a:r>
              <a:rPr lang="en-US" sz="900" dirty="0" smtClean="0">
                <a:solidFill>
                  <a:srgbClr val="FF0000"/>
                </a:solidFill>
                <a:latin typeface="Calibri" panose="020F0502020204030204" pitchFamily="34" charset="0"/>
              </a:rPr>
              <a:t>~5%/year</a:t>
            </a:r>
            <a:endParaRPr lang="en-US" sz="900" dirty="0">
              <a:solidFill>
                <a:srgbClr val="FF0000"/>
              </a:solidFill>
              <a:latin typeface="Calibri" panose="020F0502020204030204" pitchFamily="34" charset="0"/>
            </a:endParaRPr>
          </a:p>
          <a:p>
            <a:pPr marL="117387" indent="-117387">
              <a:buFont typeface="Arial" pitchFamily="34" charset="0"/>
              <a:buChar char="•"/>
              <a:defRPr/>
            </a:pPr>
            <a:r>
              <a:rPr lang="en-US" sz="900" dirty="0">
                <a:solidFill>
                  <a:schemeClr val="tx1"/>
                </a:solidFill>
                <a:latin typeface="Calibri" panose="020F0502020204030204" pitchFamily="34" charset="0"/>
              </a:rPr>
              <a:t>High population growth (2.5%/yr)</a:t>
            </a:r>
          </a:p>
          <a:p>
            <a:pPr marL="117387" indent="-117387">
              <a:buFont typeface="Arial" pitchFamily="34" charset="0"/>
              <a:buChar char="•"/>
              <a:defRPr/>
            </a:pPr>
            <a:r>
              <a:rPr lang="en-US" sz="900" dirty="0">
                <a:solidFill>
                  <a:schemeClr val="tx1"/>
                </a:solidFill>
                <a:latin typeface="Calibri" panose="020F0502020204030204" pitchFamily="34" charset="0"/>
              </a:rPr>
              <a:t>Pro-business environment</a:t>
            </a:r>
          </a:p>
          <a:p>
            <a:pPr marL="117387" indent="-117387">
              <a:buFont typeface="Arial" pitchFamily="34" charset="0"/>
              <a:buChar char="•"/>
              <a:defRPr/>
            </a:pPr>
            <a:r>
              <a:rPr lang="en-US" sz="900" dirty="0">
                <a:solidFill>
                  <a:schemeClr val="tx1"/>
                </a:solidFill>
                <a:latin typeface="Calibri" panose="020F0502020204030204" pitchFamily="34" charset="0"/>
              </a:rPr>
              <a:t>Industrial growth concentrated in Houston, I-35 corridor, Midlands/Odessa, Lower Rio Grand Valley</a:t>
            </a:r>
          </a:p>
          <a:p>
            <a:pPr marL="117387" indent="-117387">
              <a:buFont typeface="Arial" pitchFamily="34" charset="0"/>
              <a:buChar char="•"/>
              <a:defRPr/>
            </a:pPr>
            <a:r>
              <a:rPr lang="en-US" sz="900" dirty="0">
                <a:solidFill>
                  <a:schemeClr val="tx1"/>
                </a:solidFill>
                <a:latin typeface="Calibri" panose="020F0502020204030204" pitchFamily="34" charset="0"/>
              </a:rPr>
              <a:t>Higher LNG exports than under Current Trends </a:t>
            </a:r>
          </a:p>
          <a:p>
            <a:pPr marL="117387" indent="-117387">
              <a:buFont typeface="Arial" pitchFamily="34" charset="0"/>
              <a:buChar char="•"/>
              <a:defRPr/>
            </a:pPr>
            <a:r>
              <a:rPr lang="en-US" sz="900" dirty="0">
                <a:solidFill>
                  <a:schemeClr val="tx1"/>
                </a:solidFill>
                <a:latin typeface="Calibri" panose="020F0502020204030204" pitchFamily="34" charset="0"/>
              </a:rPr>
              <a:t>Capital is available to support new generation and transmission</a:t>
            </a:r>
          </a:p>
          <a:p>
            <a:pPr>
              <a:defRPr/>
            </a:pPr>
            <a:endParaRPr lang="en-US" sz="1400" dirty="0">
              <a:solidFill>
                <a:schemeClr val="tx1"/>
              </a:solidFill>
              <a:latin typeface="Calibri" panose="020F0502020204030204" pitchFamily="34" charset="0"/>
            </a:endParaRPr>
          </a:p>
          <a:p>
            <a:pPr marL="117387" indent="-117387">
              <a:buFont typeface="Arial" pitchFamily="34" charset="0"/>
              <a:buChar char="•"/>
              <a:defRPr/>
            </a:pPr>
            <a:endParaRPr lang="en-US" dirty="0">
              <a:solidFill>
                <a:schemeClr val="tx1"/>
              </a:solidFill>
              <a:latin typeface="Calibri" panose="020F0502020204030204" pitchFamily="34" charset="0"/>
            </a:endParaRPr>
          </a:p>
          <a:p>
            <a:pPr marL="117387" indent="-117387">
              <a:buFont typeface="Arial" pitchFamily="34" charset="0"/>
              <a:buChar char="•"/>
              <a:defRPr/>
            </a:pPr>
            <a:endParaRPr lang="en-US" dirty="0">
              <a:solidFill>
                <a:schemeClr val="tx1"/>
              </a:solidFill>
              <a:latin typeface="Calibri" panose="020F0502020204030204" pitchFamily="34" charset="0"/>
            </a:endParaRPr>
          </a:p>
        </p:txBody>
      </p:sp>
      <p:sp>
        <p:nvSpPr>
          <p:cNvPr id="3" name="Rounded Rectangle 2"/>
          <p:cNvSpPr/>
          <p:nvPr/>
        </p:nvSpPr>
        <p:spPr>
          <a:xfrm>
            <a:off x="6248401" y="4911955"/>
            <a:ext cx="2777671" cy="1371600"/>
          </a:xfrm>
          <a:prstGeom prst="roundRect">
            <a:avLst/>
          </a:prstGeom>
          <a:solidFill>
            <a:srgbClr val="ECEDB1"/>
          </a:solidFill>
        </p:spPr>
        <p:style>
          <a:lnRef idx="2">
            <a:schemeClr val="accent1">
              <a:shade val="50000"/>
            </a:schemeClr>
          </a:lnRef>
          <a:fillRef idx="1">
            <a:schemeClr val="accent1"/>
          </a:fillRef>
          <a:effectRef idx="0">
            <a:schemeClr val="accent1"/>
          </a:effectRef>
          <a:fontRef idx="minor">
            <a:schemeClr val="lt1"/>
          </a:fontRef>
        </p:style>
        <p:txBody>
          <a:bodyPr lIns="57108" tIns="28554" rIns="57108" bIns="28554"/>
          <a:lstStyle/>
          <a:p>
            <a:pPr>
              <a:defRPr/>
            </a:pPr>
            <a:r>
              <a:rPr lang="en-US" sz="1300" b="1" dirty="0">
                <a:solidFill>
                  <a:schemeClr val="tx1"/>
                </a:solidFill>
                <a:latin typeface="Calibri" panose="020F0502020204030204" pitchFamily="34" charset="0"/>
              </a:rPr>
              <a:t>Weather / Water</a:t>
            </a:r>
          </a:p>
          <a:p>
            <a:pPr marL="118973" indent="-118973">
              <a:buFont typeface="Arial" pitchFamily="34" charset="0"/>
              <a:buChar char="•"/>
              <a:defRPr/>
            </a:pPr>
            <a:r>
              <a:rPr lang="en-US" sz="900" dirty="0" smtClean="0">
                <a:solidFill>
                  <a:srgbClr val="FF0000"/>
                </a:solidFill>
                <a:latin typeface="Calibri" panose="020F0502020204030204" pitchFamily="34" charset="0"/>
              </a:rPr>
              <a:t>Same as Current Trends</a:t>
            </a:r>
            <a:endParaRPr lang="en-US" sz="900" dirty="0">
              <a:solidFill>
                <a:srgbClr val="FF0000"/>
              </a:solidFill>
              <a:latin typeface="Calibri" panose="020F0502020204030204" pitchFamily="34" charset="0"/>
            </a:endParaRPr>
          </a:p>
        </p:txBody>
      </p:sp>
      <p:sp>
        <p:nvSpPr>
          <p:cNvPr id="5" name="Rounded Rectangle 4"/>
          <p:cNvSpPr/>
          <p:nvPr/>
        </p:nvSpPr>
        <p:spPr>
          <a:xfrm>
            <a:off x="108859" y="5105400"/>
            <a:ext cx="2786743" cy="1371600"/>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lIns="57108" tIns="28554" rIns="57108" bIns="28554"/>
          <a:lstStyle/>
          <a:p>
            <a:pPr>
              <a:defRPr/>
            </a:pPr>
            <a:r>
              <a:rPr lang="en-US" sz="1300" b="1" dirty="0">
                <a:solidFill>
                  <a:schemeClr val="tx1"/>
                </a:solidFill>
                <a:latin typeface="Calibri" panose="020F0502020204030204" pitchFamily="34" charset="0"/>
              </a:rPr>
              <a:t>Oil/Gas Prices</a:t>
            </a:r>
          </a:p>
          <a:p>
            <a:pPr marL="117387" indent="-117387">
              <a:buFont typeface="Arial" pitchFamily="34" charset="0"/>
              <a:buChar char="•"/>
              <a:defRPr/>
            </a:pPr>
            <a:r>
              <a:rPr lang="en-US" sz="1000" dirty="0">
                <a:solidFill>
                  <a:schemeClr val="tx1"/>
                </a:solidFill>
                <a:latin typeface="Calibri" panose="020F0502020204030204" pitchFamily="34" charset="0"/>
              </a:rPr>
              <a:t>Higher (but still relatively low) gas prices than under Current Trends </a:t>
            </a:r>
            <a:r>
              <a:rPr lang="en-US" sz="1000" dirty="0" smtClean="0">
                <a:solidFill>
                  <a:schemeClr val="tx1"/>
                </a:solidFill>
                <a:latin typeface="Calibri" panose="020F0502020204030204" pitchFamily="34" charset="0"/>
              </a:rPr>
              <a:t>(~$6/7 or use EIA’s high forecast) </a:t>
            </a:r>
          </a:p>
          <a:p>
            <a:pPr marL="117387" indent="-117387">
              <a:buFont typeface="Arial" pitchFamily="34" charset="0"/>
              <a:buChar char="•"/>
              <a:defRPr/>
            </a:pPr>
            <a:r>
              <a:rPr lang="en-US" sz="1000" dirty="0" smtClean="0">
                <a:solidFill>
                  <a:srgbClr val="FF0000"/>
                </a:solidFill>
                <a:latin typeface="Calibri" panose="020F0502020204030204" pitchFamily="34" charset="0"/>
              </a:rPr>
              <a:t>Higher</a:t>
            </a:r>
            <a:r>
              <a:rPr lang="en-US" sz="1000" dirty="0" smtClean="0">
                <a:solidFill>
                  <a:schemeClr val="tx1"/>
                </a:solidFill>
                <a:latin typeface="Calibri" panose="020F0502020204030204" pitchFamily="34" charset="0"/>
              </a:rPr>
              <a:t> oil </a:t>
            </a:r>
            <a:r>
              <a:rPr lang="en-US" sz="1000" dirty="0">
                <a:solidFill>
                  <a:schemeClr val="tx1"/>
                </a:solidFill>
                <a:latin typeface="Calibri" panose="020F0502020204030204" pitchFamily="34" charset="0"/>
              </a:rPr>
              <a:t>prices </a:t>
            </a:r>
            <a:r>
              <a:rPr lang="en-US" sz="1000" dirty="0" smtClean="0">
                <a:solidFill>
                  <a:schemeClr val="tx1"/>
                </a:solidFill>
                <a:latin typeface="Calibri" panose="020F0502020204030204" pitchFamily="34" charset="0"/>
              </a:rPr>
              <a:t>than under </a:t>
            </a:r>
            <a:r>
              <a:rPr lang="en-US" sz="1000" dirty="0">
                <a:solidFill>
                  <a:schemeClr val="tx1"/>
                </a:solidFill>
                <a:latin typeface="Calibri" panose="020F0502020204030204" pitchFamily="34" charset="0"/>
              </a:rPr>
              <a:t>Current </a:t>
            </a:r>
            <a:r>
              <a:rPr lang="en-US" sz="1000" dirty="0" smtClean="0">
                <a:solidFill>
                  <a:schemeClr val="tx1"/>
                </a:solidFill>
                <a:latin typeface="Calibri" panose="020F0502020204030204" pitchFamily="34" charset="0"/>
              </a:rPr>
              <a:t>Trends</a:t>
            </a:r>
            <a:endParaRPr lang="en-US" sz="1000" b="1" dirty="0">
              <a:solidFill>
                <a:schemeClr val="tx1"/>
              </a:solidFill>
              <a:latin typeface="Calibri" panose="020F0502020204030204" pitchFamily="34" charset="0"/>
            </a:endParaRPr>
          </a:p>
        </p:txBody>
      </p:sp>
      <p:sp>
        <p:nvSpPr>
          <p:cNvPr id="7" name="Rounded Rectangle 6"/>
          <p:cNvSpPr/>
          <p:nvPr/>
        </p:nvSpPr>
        <p:spPr>
          <a:xfrm>
            <a:off x="6248401" y="3464155"/>
            <a:ext cx="2777671" cy="1412175"/>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57108" tIns="28554" rIns="57108" bIns="28554"/>
          <a:lstStyle/>
          <a:p>
            <a:pPr>
              <a:defRPr/>
            </a:pPr>
            <a:r>
              <a:rPr lang="en-US" sz="1300" b="1" dirty="0">
                <a:solidFill>
                  <a:schemeClr val="tx1"/>
                </a:solidFill>
                <a:latin typeface="Calibri" panose="020F0502020204030204" pitchFamily="34" charset="0"/>
              </a:rPr>
              <a:t>End-Use </a:t>
            </a:r>
          </a:p>
          <a:p>
            <a:pPr marL="117387" indent="-117387">
              <a:buFont typeface="Arial" pitchFamily="34" charset="0"/>
              <a:buChar char="•"/>
              <a:defRPr/>
            </a:pPr>
            <a:r>
              <a:rPr lang="en-US" sz="900" dirty="0">
                <a:solidFill>
                  <a:schemeClr val="tx1"/>
                </a:solidFill>
                <a:latin typeface="Calibri" panose="020F0502020204030204" pitchFamily="34" charset="0"/>
              </a:rPr>
              <a:t>Growth of household </a:t>
            </a:r>
            <a:r>
              <a:rPr lang="en-US" sz="900" dirty="0" smtClean="0">
                <a:solidFill>
                  <a:schemeClr val="tx1"/>
                </a:solidFill>
                <a:latin typeface="Calibri" panose="020F0502020204030204" pitchFamily="34" charset="0"/>
              </a:rPr>
              <a:t>income however</a:t>
            </a:r>
            <a:r>
              <a:rPr lang="en-US" sz="900" dirty="0">
                <a:solidFill>
                  <a:schemeClr val="tx1"/>
                </a:solidFill>
                <a:latin typeface="Calibri" panose="020F0502020204030204" pitchFamily="34" charset="0"/>
              </a:rPr>
              <a:t>, more energy-efficient new homes </a:t>
            </a:r>
          </a:p>
          <a:p>
            <a:pPr marL="117387" indent="-117387">
              <a:buFont typeface="Arial" pitchFamily="34" charset="0"/>
              <a:buChar char="•"/>
              <a:defRPr/>
            </a:pPr>
            <a:r>
              <a:rPr lang="en-US" sz="900" dirty="0">
                <a:solidFill>
                  <a:schemeClr val="tx1"/>
                </a:solidFill>
                <a:latin typeface="Calibri" panose="020F0502020204030204" pitchFamily="34" charset="0"/>
              </a:rPr>
              <a:t>Overall efficiency gains are similar as under Current </a:t>
            </a:r>
            <a:r>
              <a:rPr lang="en-US" sz="900" dirty="0" smtClean="0">
                <a:solidFill>
                  <a:schemeClr val="tx1"/>
                </a:solidFill>
                <a:latin typeface="Calibri" panose="020F0502020204030204" pitchFamily="34" charset="0"/>
              </a:rPr>
              <a:t>Trends</a:t>
            </a:r>
          </a:p>
          <a:p>
            <a:pPr marL="117387" indent="-117387">
              <a:buFont typeface="Arial" pitchFamily="34" charset="0"/>
              <a:buChar char="•"/>
              <a:defRPr/>
            </a:pPr>
            <a:r>
              <a:rPr lang="en-US" sz="900" dirty="0" smtClean="0">
                <a:solidFill>
                  <a:srgbClr val="FF0000"/>
                </a:solidFill>
                <a:latin typeface="Calibri" panose="020F0502020204030204" pitchFamily="34" charset="0"/>
              </a:rPr>
              <a:t>Higher distributed generation than current trends</a:t>
            </a:r>
            <a:endParaRPr lang="en-US" sz="900" dirty="0">
              <a:solidFill>
                <a:srgbClr val="FF0000"/>
              </a:solidFill>
              <a:latin typeface="Calibri" panose="020F0502020204030204" pitchFamily="34" charset="0"/>
            </a:endParaRPr>
          </a:p>
        </p:txBody>
      </p:sp>
      <p:sp>
        <p:nvSpPr>
          <p:cNvPr id="8" name="Rounded Rectangle 7"/>
          <p:cNvSpPr/>
          <p:nvPr/>
        </p:nvSpPr>
        <p:spPr>
          <a:xfrm>
            <a:off x="108859" y="3698238"/>
            <a:ext cx="2786743" cy="1371600"/>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08" tIns="28554" rIns="57108" bIns="28554"/>
          <a:lstStyle/>
          <a:p>
            <a:pPr>
              <a:defRPr/>
            </a:pPr>
            <a:r>
              <a:rPr lang="en-US" sz="1300" b="1" dirty="0">
                <a:solidFill>
                  <a:schemeClr val="tx1"/>
                </a:solidFill>
                <a:latin typeface="Calibri" panose="020F0502020204030204" pitchFamily="34" charset="0"/>
              </a:rPr>
              <a:t>Alt. Gen. Resources</a:t>
            </a:r>
          </a:p>
          <a:p>
            <a:pPr marL="117387" indent="-117387">
              <a:buFont typeface="Arial" pitchFamily="34" charset="0"/>
              <a:buChar char="•"/>
              <a:defRPr/>
            </a:pPr>
            <a:r>
              <a:rPr lang="en-US" sz="1000" dirty="0">
                <a:solidFill>
                  <a:schemeClr val="tx1"/>
                </a:solidFill>
                <a:latin typeface="Calibri" panose="020F0502020204030204" pitchFamily="34" charset="0"/>
              </a:rPr>
              <a:t>Renewables are economic and growth occur due to higher gas prices</a:t>
            </a:r>
          </a:p>
          <a:p>
            <a:pPr marL="117387" indent="-117387">
              <a:buFont typeface="Arial" pitchFamily="34" charset="0"/>
              <a:buChar char="•"/>
              <a:defRPr/>
            </a:pPr>
            <a:r>
              <a:rPr lang="en-US" sz="1000" dirty="0">
                <a:solidFill>
                  <a:schemeClr val="tx1"/>
                </a:solidFill>
                <a:latin typeface="Calibri" panose="020F0502020204030204" pitchFamily="34" charset="0"/>
              </a:rPr>
              <a:t>More technological improvement than under Current Trends for renewables and storage</a:t>
            </a:r>
          </a:p>
          <a:p>
            <a:pPr marL="117387" indent="-117387">
              <a:buFont typeface="Arial" pitchFamily="34" charset="0"/>
              <a:buChar char="•"/>
              <a:defRPr/>
            </a:pPr>
            <a:r>
              <a:rPr lang="en-US" sz="1000" dirty="0">
                <a:solidFill>
                  <a:schemeClr val="tx1"/>
                </a:solidFill>
                <a:latin typeface="Calibri" panose="020F0502020204030204" pitchFamily="34" charset="0"/>
              </a:rPr>
              <a:t>Cap on annual wind capacity growth</a:t>
            </a:r>
          </a:p>
        </p:txBody>
      </p:sp>
      <p:sp>
        <p:nvSpPr>
          <p:cNvPr id="9" name="Rounded Rectangle 8"/>
          <p:cNvSpPr/>
          <p:nvPr/>
        </p:nvSpPr>
        <p:spPr>
          <a:xfrm>
            <a:off x="6248401" y="2092555"/>
            <a:ext cx="2777671" cy="13716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08" tIns="28554" rIns="57108" bIns="28554"/>
          <a:lstStyle/>
          <a:p>
            <a:pPr>
              <a:defRPr/>
            </a:pPr>
            <a:r>
              <a:rPr lang="en-US" sz="1300" b="1" dirty="0">
                <a:solidFill>
                  <a:schemeClr val="tx1"/>
                </a:solidFill>
                <a:latin typeface="Calibri" panose="020F0502020204030204" pitchFamily="34" charset="0"/>
              </a:rPr>
              <a:t>Gen Resource Adequacy Standards</a:t>
            </a:r>
          </a:p>
          <a:p>
            <a:pPr marL="117387" indent="-117387">
              <a:buFont typeface="Arial" pitchFamily="34" charset="0"/>
              <a:buChar char="•"/>
              <a:defRPr/>
            </a:pPr>
            <a:r>
              <a:rPr lang="en-US" sz="1000" dirty="0" smtClean="0">
                <a:solidFill>
                  <a:srgbClr val="FF0000"/>
                </a:solidFill>
                <a:latin typeface="Calibri" panose="020F0502020204030204" pitchFamily="34" charset="0"/>
              </a:rPr>
              <a:t>No mandated reserve </a:t>
            </a:r>
          </a:p>
          <a:p>
            <a:pPr marL="117387" indent="-117387">
              <a:buFont typeface="Arial" pitchFamily="34" charset="0"/>
              <a:buChar char="•"/>
              <a:defRPr/>
            </a:pPr>
            <a:r>
              <a:rPr lang="en-US" sz="1000" dirty="0" smtClean="0">
                <a:solidFill>
                  <a:srgbClr val="FF0000"/>
                </a:solidFill>
                <a:latin typeface="Calibri" panose="020F0502020204030204" pitchFamily="34" charset="0"/>
              </a:rPr>
              <a:t>Consider additional ancillary services </a:t>
            </a:r>
            <a:endParaRPr lang="en-US" sz="1000" dirty="0">
              <a:solidFill>
                <a:srgbClr val="FF0000"/>
              </a:solidFill>
              <a:latin typeface="Calibri" panose="020F0502020204030204" pitchFamily="34" charset="0"/>
            </a:endParaRPr>
          </a:p>
          <a:p>
            <a:pPr>
              <a:defRPr/>
            </a:pPr>
            <a:r>
              <a:rPr lang="en-US" sz="1200" dirty="0">
                <a:solidFill>
                  <a:schemeClr val="tx1"/>
                </a:solidFill>
                <a:latin typeface="Calibri" panose="020F0502020204030204" pitchFamily="34" charset="0"/>
              </a:rPr>
              <a:t> </a:t>
            </a:r>
          </a:p>
        </p:txBody>
      </p:sp>
      <p:sp>
        <p:nvSpPr>
          <p:cNvPr id="4" name="Rounded Rectangle 3"/>
          <p:cNvSpPr/>
          <p:nvPr/>
        </p:nvSpPr>
        <p:spPr>
          <a:xfrm>
            <a:off x="108859" y="2436833"/>
            <a:ext cx="2786743" cy="1214845"/>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08" tIns="28554" rIns="57108" bIns="28554"/>
          <a:lstStyle/>
          <a:p>
            <a:pPr>
              <a:defRPr/>
            </a:pPr>
            <a:r>
              <a:rPr lang="en-US" sz="1300" b="1" dirty="0">
                <a:solidFill>
                  <a:schemeClr val="tx1"/>
                </a:solidFill>
                <a:latin typeface="Calibri" panose="020F0502020204030204" pitchFamily="34" charset="0"/>
              </a:rPr>
              <a:t>Environ. Regs/Energy Policy</a:t>
            </a:r>
          </a:p>
          <a:p>
            <a:pPr marL="117387" indent="-117387">
              <a:buFont typeface="Arial" pitchFamily="34" charset="0"/>
              <a:buChar char="•"/>
              <a:defRPr/>
            </a:pPr>
            <a:r>
              <a:rPr lang="en-US" sz="1000" dirty="0">
                <a:solidFill>
                  <a:schemeClr val="tx1"/>
                </a:solidFill>
                <a:latin typeface="Calibri" panose="020F0502020204030204" pitchFamily="34" charset="0"/>
              </a:rPr>
              <a:t>Continued modest environmental regulations, no significant changes from assumptions under Current Trends</a:t>
            </a:r>
          </a:p>
          <a:p>
            <a:pPr marL="117387" indent="-117387">
              <a:buFont typeface="Arial" pitchFamily="34" charset="0"/>
              <a:buChar char="•"/>
              <a:defRPr/>
            </a:pPr>
            <a:r>
              <a:rPr lang="en-US" sz="1000" dirty="0">
                <a:solidFill>
                  <a:schemeClr val="tx1"/>
                </a:solidFill>
                <a:latin typeface="Calibri" panose="020F0502020204030204" pitchFamily="34" charset="0"/>
              </a:rPr>
              <a:t>U.S. more focused on developing domestic energy sources </a:t>
            </a:r>
          </a:p>
        </p:txBody>
      </p:sp>
      <p:sp>
        <p:nvSpPr>
          <p:cNvPr id="23" name="Rounded Rectangle 22"/>
          <p:cNvSpPr/>
          <p:nvPr/>
        </p:nvSpPr>
        <p:spPr>
          <a:xfrm>
            <a:off x="2986089" y="720955"/>
            <a:ext cx="3178175" cy="276695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54" rIns="0" bIns="28554" anchor="t" anchorCtr="0"/>
          <a:lstStyle/>
          <a:p>
            <a:pPr algn="ctr">
              <a:defRPr/>
            </a:pPr>
            <a:r>
              <a:rPr lang="en-US" sz="1400" b="1" dirty="0">
                <a:solidFill>
                  <a:schemeClr val="tx1"/>
                </a:solidFill>
                <a:latin typeface="Calibri" panose="020F0502020204030204" pitchFamily="34" charset="0"/>
              </a:rPr>
              <a:t>Story:</a:t>
            </a:r>
          </a:p>
          <a:p>
            <a:pPr marL="171450" indent="-171450">
              <a:buFont typeface="Arial" panose="020B0604020202020204" pitchFamily="34" charset="0"/>
              <a:buChar char="•"/>
              <a:defRPr/>
            </a:pPr>
            <a:r>
              <a:rPr lang="en-US" sz="1100" dirty="0" smtClean="0">
                <a:solidFill>
                  <a:srgbClr val="FF0000"/>
                </a:solidFill>
                <a:latin typeface="Calibri" panose="020F0502020204030204" pitchFamily="34" charset="0"/>
              </a:rPr>
              <a:t>Higher natural gas prices increase drilling activity and lead </a:t>
            </a:r>
            <a:r>
              <a:rPr lang="en-US" sz="1100" dirty="0">
                <a:solidFill>
                  <a:srgbClr val="FF0000"/>
                </a:solidFill>
                <a:latin typeface="Calibri" panose="020F0502020204030204" pitchFamily="34" charset="0"/>
              </a:rPr>
              <a:t>to </a:t>
            </a:r>
            <a:r>
              <a:rPr lang="en-US" sz="1100" dirty="0" smtClean="0">
                <a:solidFill>
                  <a:schemeClr val="tx1"/>
                </a:solidFill>
                <a:latin typeface="Calibri" panose="020F0502020204030204" pitchFamily="34" charset="0"/>
              </a:rPr>
              <a:t>higher </a:t>
            </a:r>
            <a:r>
              <a:rPr lang="en-US" sz="1100" dirty="0">
                <a:solidFill>
                  <a:schemeClr val="tx1"/>
                </a:solidFill>
                <a:latin typeface="Calibri" panose="020F0502020204030204" pitchFamily="34" charset="0"/>
              </a:rPr>
              <a:t>economic growth than under Current </a:t>
            </a:r>
            <a:r>
              <a:rPr lang="en-US" sz="1100" dirty="0" smtClean="0">
                <a:solidFill>
                  <a:schemeClr val="tx1"/>
                </a:solidFill>
                <a:latin typeface="Calibri" panose="020F0502020204030204" pitchFamily="34" charset="0"/>
              </a:rPr>
              <a:t>Trends. </a:t>
            </a:r>
          </a:p>
          <a:p>
            <a:pPr marL="171450" indent="-171450">
              <a:buFont typeface="Arial" panose="020B0604020202020204" pitchFamily="34" charset="0"/>
              <a:buChar char="•"/>
              <a:defRPr/>
            </a:pPr>
            <a:r>
              <a:rPr lang="en-US" sz="1100" dirty="0" smtClean="0">
                <a:solidFill>
                  <a:schemeClr val="tx1"/>
                </a:solidFill>
                <a:latin typeface="Calibri" panose="020F0502020204030204" pitchFamily="34" charset="0"/>
              </a:rPr>
              <a:t>Growth </a:t>
            </a:r>
            <a:r>
              <a:rPr lang="en-US" sz="1100" dirty="0">
                <a:solidFill>
                  <a:schemeClr val="tx1"/>
                </a:solidFill>
                <a:latin typeface="Calibri" panose="020F0502020204030204" pitchFamily="34" charset="0"/>
              </a:rPr>
              <a:t>occur throughout Texas driven in large part by oil and gas sector and related upstream and downstream industries. </a:t>
            </a:r>
            <a:endParaRPr lang="en-US" sz="1100" dirty="0" smtClean="0">
              <a:solidFill>
                <a:schemeClr val="tx1"/>
              </a:solidFill>
              <a:latin typeface="Calibri" panose="020F0502020204030204" pitchFamily="34" charset="0"/>
            </a:endParaRPr>
          </a:p>
          <a:p>
            <a:pPr marL="171450" indent="-171450">
              <a:buFont typeface="Arial" panose="020B0604020202020204" pitchFamily="34" charset="0"/>
              <a:buChar char="•"/>
              <a:defRPr/>
            </a:pPr>
            <a:r>
              <a:rPr lang="en-US" sz="1100" dirty="0" smtClean="0">
                <a:solidFill>
                  <a:srgbClr val="FF0000"/>
                </a:solidFill>
                <a:latin typeface="Calibri" panose="020F0502020204030204" pitchFamily="34" charset="0"/>
              </a:rPr>
              <a:t>Texas economy continues to outpace US economic growth. </a:t>
            </a:r>
          </a:p>
          <a:p>
            <a:pPr marL="171450" indent="-171450">
              <a:buFont typeface="Arial" panose="020B0604020202020204" pitchFamily="34" charset="0"/>
              <a:buChar char="•"/>
              <a:defRPr/>
            </a:pPr>
            <a:r>
              <a:rPr lang="en-US" sz="1100" dirty="0" smtClean="0">
                <a:solidFill>
                  <a:srgbClr val="FF0000"/>
                </a:solidFill>
                <a:latin typeface="Calibri" panose="020F0502020204030204" pitchFamily="34" charset="0"/>
              </a:rPr>
              <a:t>Increased immigration to Texas shows continued accelerated load growth. </a:t>
            </a:r>
          </a:p>
          <a:p>
            <a:pPr marL="171450" indent="-171450">
              <a:buFont typeface="Arial" panose="020B0604020202020204" pitchFamily="34" charset="0"/>
              <a:buChar char="•"/>
              <a:defRPr/>
            </a:pPr>
            <a:r>
              <a:rPr lang="en-US" sz="1100" dirty="0" smtClean="0">
                <a:solidFill>
                  <a:srgbClr val="FF0000"/>
                </a:solidFill>
                <a:latin typeface="Calibri" panose="020F0502020204030204" pitchFamily="34" charset="0"/>
              </a:rPr>
              <a:t>Alternative generation responds to higher natural gas fueled generation. Rising incomes leads to higher adoption rates of technology relative to current trends.</a:t>
            </a:r>
            <a:endParaRPr lang="en-US" sz="1100" dirty="0">
              <a:solidFill>
                <a:srgbClr val="FF0000"/>
              </a:solidFill>
              <a:latin typeface="Calibri" panose="020F0502020204030204" pitchFamily="34" charset="0"/>
            </a:endParaRPr>
          </a:p>
        </p:txBody>
      </p:sp>
      <p:sp>
        <p:nvSpPr>
          <p:cNvPr id="25" name="Rounded Rectangle 24"/>
          <p:cNvSpPr/>
          <p:nvPr/>
        </p:nvSpPr>
        <p:spPr>
          <a:xfrm>
            <a:off x="2986089" y="3540355"/>
            <a:ext cx="3178175" cy="27432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54" rIns="0" bIns="28554" anchor="t" anchorCtr="0"/>
          <a:lstStyle/>
          <a:p>
            <a:pPr algn="ctr">
              <a:defRPr/>
            </a:pPr>
            <a:r>
              <a:rPr lang="en-US" sz="1400" b="1" dirty="0">
                <a:solidFill>
                  <a:schemeClr val="tx1"/>
                </a:solidFill>
                <a:latin typeface="Calibri" panose="020F0502020204030204" pitchFamily="34" charset="0"/>
              </a:rPr>
              <a:t>Implications for ERCOT:</a:t>
            </a:r>
          </a:p>
          <a:p>
            <a:pPr marL="285679" indent="-285679">
              <a:buFont typeface="Arial" pitchFamily="34" charset="0"/>
              <a:buChar char="•"/>
              <a:defRPr/>
            </a:pPr>
            <a:r>
              <a:rPr lang="en-US" sz="1200" dirty="0">
                <a:solidFill>
                  <a:schemeClr val="tx1"/>
                </a:solidFill>
                <a:latin typeface="Calibri" panose="020F0502020204030204" pitchFamily="34" charset="0"/>
              </a:rPr>
              <a:t>High load growth</a:t>
            </a:r>
          </a:p>
          <a:p>
            <a:pPr marL="285679" indent="-285679">
              <a:buFont typeface="Arial" pitchFamily="34" charset="0"/>
              <a:buChar char="•"/>
              <a:defRPr/>
            </a:pPr>
            <a:r>
              <a:rPr lang="en-US" sz="1200" dirty="0">
                <a:solidFill>
                  <a:schemeClr val="tx1"/>
                </a:solidFill>
                <a:latin typeface="Calibri" panose="020F0502020204030204" pitchFamily="34" charset="0"/>
              </a:rPr>
              <a:t>High urban growth </a:t>
            </a:r>
          </a:p>
          <a:p>
            <a:pPr marL="285679" indent="-285679">
              <a:buFont typeface="Arial" pitchFamily="34" charset="0"/>
              <a:buChar char="•"/>
              <a:defRPr/>
            </a:pPr>
            <a:r>
              <a:rPr lang="en-US" sz="1200" dirty="0">
                <a:solidFill>
                  <a:schemeClr val="tx1"/>
                </a:solidFill>
                <a:latin typeface="Calibri" panose="020F0502020204030204" pitchFamily="34" charset="0"/>
              </a:rPr>
              <a:t>High industrial growth, concentrated through I-35 </a:t>
            </a:r>
            <a:r>
              <a:rPr lang="en-US" sz="1200" dirty="0" smtClean="0">
                <a:solidFill>
                  <a:schemeClr val="tx1"/>
                </a:solidFill>
                <a:latin typeface="Calibri" panose="020F0502020204030204" pitchFamily="34" charset="0"/>
              </a:rPr>
              <a:t>corridor, Midlands/Odessa, Lower Rio Grand Valley </a:t>
            </a:r>
            <a:r>
              <a:rPr lang="en-US" sz="1200" dirty="0">
                <a:solidFill>
                  <a:srgbClr val="FF0000"/>
                </a:solidFill>
                <a:latin typeface="Calibri" panose="020F0502020204030204" pitchFamily="34" charset="0"/>
              </a:rPr>
              <a:t>and oil and gas rich </a:t>
            </a:r>
            <a:r>
              <a:rPr lang="en-US" sz="1200" dirty="0" smtClean="0">
                <a:solidFill>
                  <a:srgbClr val="FF0000"/>
                </a:solidFill>
                <a:latin typeface="Calibri" panose="020F0502020204030204" pitchFamily="34" charset="0"/>
              </a:rPr>
              <a:t>areas</a:t>
            </a:r>
            <a:endParaRPr lang="en-US" sz="1200" dirty="0">
              <a:solidFill>
                <a:schemeClr val="tx1"/>
              </a:solidFill>
              <a:latin typeface="Calibri" panose="020F0502020204030204" pitchFamily="34" charset="0"/>
            </a:endParaRPr>
          </a:p>
          <a:p>
            <a:pPr marL="285679" indent="-285679">
              <a:buFont typeface="Arial" pitchFamily="34" charset="0"/>
              <a:buChar char="•"/>
              <a:defRPr/>
            </a:pPr>
            <a:r>
              <a:rPr lang="en-US" sz="1200" dirty="0" smtClean="0">
                <a:solidFill>
                  <a:schemeClr val="tx1"/>
                </a:solidFill>
                <a:latin typeface="Calibri" panose="020F0502020204030204" pitchFamily="34" charset="0"/>
              </a:rPr>
              <a:t>Potential </a:t>
            </a:r>
            <a:r>
              <a:rPr lang="en-US" sz="1200" dirty="0">
                <a:solidFill>
                  <a:schemeClr val="tx1"/>
                </a:solidFill>
                <a:latin typeface="Calibri" panose="020F0502020204030204" pitchFamily="34" charset="0"/>
              </a:rPr>
              <a:t>challenges with generation portfolios keeping pace with load profile changes</a:t>
            </a:r>
          </a:p>
          <a:p>
            <a:pPr>
              <a:defRPr/>
            </a:pPr>
            <a:endParaRPr lang="en-US" sz="1400" dirty="0">
              <a:solidFill>
                <a:schemeClr val="tx1"/>
              </a:solidFill>
              <a:latin typeface="Calibri" panose="020F0502020204030204" pitchFamily="34" charset="0"/>
            </a:endParaRPr>
          </a:p>
          <a:p>
            <a:pPr>
              <a:defRPr/>
            </a:pPr>
            <a:endParaRPr lang="en-US" sz="1400" dirty="0">
              <a:solidFill>
                <a:schemeClr val="tx1"/>
              </a:solidFill>
              <a:latin typeface="Calibri" panose="020F0502020204030204" pitchFamily="34" charset="0"/>
            </a:endParaRPr>
          </a:p>
        </p:txBody>
      </p:sp>
      <p:sp>
        <p:nvSpPr>
          <p:cNvPr id="27" name="TextBox 26"/>
          <p:cNvSpPr txBox="1"/>
          <p:nvPr/>
        </p:nvSpPr>
        <p:spPr>
          <a:xfrm>
            <a:off x="457200" y="22707"/>
            <a:ext cx="8612414" cy="442386"/>
          </a:xfrm>
          <a:prstGeom prst="rect">
            <a:avLst/>
          </a:prstGeom>
          <a:noFill/>
          <a:ln>
            <a:solidFill>
              <a:schemeClr val="accent1">
                <a:shade val="50000"/>
              </a:schemeClr>
            </a:solidFill>
          </a:ln>
        </p:spPr>
        <p:txBody>
          <a:bodyPr wrap="square" lIns="57108" tIns="28554" rIns="57108" bIns="28554">
            <a:spAutoFit/>
          </a:bodyPr>
          <a:lstStyle/>
          <a:p>
            <a:pPr>
              <a:defRPr/>
            </a:pPr>
            <a:r>
              <a:rPr lang="en-US" sz="2500" dirty="0" smtClean="0">
                <a:latin typeface="Calibri" panose="020F0502020204030204" pitchFamily="34" charset="0"/>
              </a:rPr>
              <a:t>2. </a:t>
            </a:r>
            <a:r>
              <a:rPr lang="en-US" sz="2500" dirty="0">
                <a:latin typeface="Calibri" panose="020F0502020204030204" pitchFamily="34" charset="0"/>
              </a:rPr>
              <a:t>Scenario: High Economic Growth</a:t>
            </a:r>
          </a:p>
        </p:txBody>
      </p:sp>
    </p:spTree>
    <p:extLst>
      <p:ext uri="{BB962C8B-B14F-4D97-AF65-F5344CB8AC3E}">
        <p14:creationId xmlns:p14="http://schemas.microsoft.com/office/powerpoint/2010/main" val="37240975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08857" y="609600"/>
            <a:ext cx="2786743" cy="1642343"/>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Economic Conditions</a:t>
            </a:r>
          </a:p>
          <a:p>
            <a:pPr marL="117445" indent="-117445">
              <a:buFont typeface="Arial" pitchFamily="34" charset="0"/>
              <a:buChar char="•"/>
              <a:defRPr/>
            </a:pPr>
            <a:r>
              <a:rPr lang="en-US" sz="800" dirty="0">
                <a:solidFill>
                  <a:schemeClr val="tx1"/>
                </a:solidFill>
                <a:latin typeface="Calibri" panose="020F0502020204030204" pitchFamily="34" charset="0"/>
              </a:rPr>
              <a:t>Moderate economic growth </a:t>
            </a:r>
            <a:endParaRPr lang="en-US" sz="800" dirty="0" smtClean="0">
              <a:solidFill>
                <a:schemeClr val="tx1"/>
              </a:solidFill>
              <a:latin typeface="Calibri" panose="020F0502020204030204" pitchFamily="34" charset="0"/>
            </a:endParaRPr>
          </a:p>
          <a:p>
            <a:pPr marL="117445" indent="-117445">
              <a:buFont typeface="Arial" pitchFamily="34" charset="0"/>
              <a:buChar char="•"/>
              <a:defRPr/>
            </a:pPr>
            <a:r>
              <a:rPr lang="en-US" sz="800" dirty="0" smtClean="0">
                <a:solidFill>
                  <a:schemeClr val="tx1"/>
                </a:solidFill>
                <a:latin typeface="Calibri" panose="020F0502020204030204" pitchFamily="34" charset="0"/>
              </a:rPr>
              <a:t>Same </a:t>
            </a:r>
            <a:r>
              <a:rPr lang="en-US" sz="800" dirty="0">
                <a:solidFill>
                  <a:schemeClr val="tx1"/>
                </a:solidFill>
                <a:latin typeface="Calibri" panose="020F0502020204030204" pitchFamily="34" charset="0"/>
              </a:rPr>
              <a:t>LNG exports than under Current Trends</a:t>
            </a:r>
          </a:p>
          <a:p>
            <a:pPr marL="117445" indent="-117445">
              <a:buFont typeface="Arial" pitchFamily="34" charset="0"/>
              <a:buChar char="•"/>
              <a:defRPr/>
            </a:pPr>
            <a:r>
              <a:rPr lang="en-US" sz="800" dirty="0">
                <a:solidFill>
                  <a:schemeClr val="tx1"/>
                </a:solidFill>
                <a:latin typeface="Calibri" panose="020F0502020204030204" pitchFamily="34" charset="0"/>
              </a:rPr>
              <a:t>Population growth same as under Current </a:t>
            </a:r>
            <a:r>
              <a:rPr lang="en-US" sz="800" dirty="0" smtClean="0">
                <a:solidFill>
                  <a:schemeClr val="tx1"/>
                </a:solidFill>
                <a:latin typeface="Calibri" panose="020F0502020204030204" pitchFamily="34" charset="0"/>
              </a:rPr>
              <a:t>Trends Increase </a:t>
            </a:r>
            <a:r>
              <a:rPr lang="en-US" sz="800" dirty="0">
                <a:solidFill>
                  <a:schemeClr val="tx1"/>
                </a:solidFill>
                <a:latin typeface="Calibri" panose="020F0502020204030204" pitchFamily="34" charset="0"/>
              </a:rPr>
              <a:t>in industrial production of alternative energy and efficiency-related technologies</a:t>
            </a:r>
          </a:p>
          <a:p>
            <a:pPr marL="117445" indent="-117445">
              <a:buFont typeface="Arial" pitchFamily="34" charset="0"/>
              <a:buChar char="•"/>
              <a:defRPr/>
            </a:pPr>
            <a:endParaRPr lang="en-US" sz="1200" dirty="0">
              <a:solidFill>
                <a:schemeClr val="tx1"/>
              </a:solidFill>
              <a:latin typeface="Calibri" panose="020F0502020204030204" pitchFamily="34" charset="0"/>
            </a:endParaRPr>
          </a:p>
          <a:p>
            <a:pPr lvl="1">
              <a:defRPr/>
            </a:pPr>
            <a:endParaRPr lang="en-US" dirty="0">
              <a:solidFill>
                <a:schemeClr val="tx1"/>
              </a:solidFill>
              <a:latin typeface="Calibri" panose="020F0502020204030204" pitchFamily="34" charset="0"/>
            </a:endParaRPr>
          </a:p>
          <a:p>
            <a:pPr marL="117445" indent="-117445">
              <a:buFont typeface="Arial" pitchFamily="34" charset="0"/>
              <a:buChar char="•"/>
              <a:defRPr/>
            </a:pPr>
            <a:endParaRPr lang="en-US" dirty="0">
              <a:solidFill>
                <a:schemeClr val="tx1"/>
              </a:solidFill>
              <a:latin typeface="Calibri" panose="020F0502020204030204" pitchFamily="34" charset="0"/>
            </a:endParaRPr>
          </a:p>
        </p:txBody>
      </p:sp>
      <p:sp>
        <p:nvSpPr>
          <p:cNvPr id="3" name="Rounded Rectangle 2"/>
          <p:cNvSpPr/>
          <p:nvPr/>
        </p:nvSpPr>
        <p:spPr>
          <a:xfrm>
            <a:off x="6248400" y="5509617"/>
            <a:ext cx="2777671" cy="1044178"/>
          </a:xfrm>
          <a:prstGeom prst="roundRect">
            <a:avLst/>
          </a:prstGeom>
          <a:solidFill>
            <a:srgbClr val="ECEDB1"/>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Weather &amp; Water</a:t>
            </a:r>
          </a:p>
          <a:p>
            <a:pPr marL="119033" indent="-119033">
              <a:buFont typeface="Arial" pitchFamily="34" charset="0"/>
              <a:buChar char="•"/>
              <a:defRPr/>
            </a:pPr>
            <a:r>
              <a:rPr lang="en-US" sz="1050" dirty="0" smtClean="0">
                <a:solidFill>
                  <a:srgbClr val="FF0000"/>
                </a:solidFill>
                <a:latin typeface="Calibri" panose="020F0502020204030204" pitchFamily="34" charset="0"/>
              </a:rPr>
              <a:t>Same as Current Trends</a:t>
            </a:r>
            <a:endParaRPr lang="en-US" sz="1050" dirty="0">
              <a:solidFill>
                <a:srgbClr val="FF0000"/>
              </a:solidFill>
              <a:latin typeface="Calibri" panose="020F0502020204030204" pitchFamily="34" charset="0"/>
            </a:endParaRPr>
          </a:p>
        </p:txBody>
      </p:sp>
      <p:sp>
        <p:nvSpPr>
          <p:cNvPr id="5" name="Rounded Rectangle 4"/>
          <p:cNvSpPr/>
          <p:nvPr/>
        </p:nvSpPr>
        <p:spPr>
          <a:xfrm>
            <a:off x="6248400" y="609600"/>
            <a:ext cx="2777671" cy="782914"/>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55994" tIns="28568" rIns="29330" bIns="28568"/>
          <a:lstStyle/>
          <a:p>
            <a:pPr>
              <a:defRPr/>
            </a:pPr>
            <a:r>
              <a:rPr lang="en-US" sz="1300" b="1" dirty="0">
                <a:solidFill>
                  <a:schemeClr val="tx1"/>
                </a:solidFill>
                <a:latin typeface="Calibri" panose="020F0502020204030204" pitchFamily="34" charset="0"/>
              </a:rPr>
              <a:t>Natural Gas Prices</a:t>
            </a:r>
          </a:p>
          <a:p>
            <a:pPr marL="117445" indent="-117445">
              <a:buFont typeface="Arial" pitchFamily="34" charset="0"/>
              <a:buChar char="•"/>
              <a:defRPr/>
            </a:pPr>
            <a:r>
              <a:rPr lang="en-US" sz="800" dirty="0" smtClean="0">
                <a:solidFill>
                  <a:srgbClr val="FF0000"/>
                </a:solidFill>
                <a:latin typeface="Calibri" panose="020F0502020204030204" pitchFamily="34" charset="0"/>
              </a:rPr>
              <a:t>Same as </a:t>
            </a:r>
            <a:r>
              <a:rPr lang="en-US" sz="800" dirty="0" smtClean="0">
                <a:solidFill>
                  <a:schemeClr val="tx1"/>
                </a:solidFill>
                <a:latin typeface="Calibri" panose="020F0502020204030204" pitchFamily="34" charset="0"/>
              </a:rPr>
              <a:t>Current </a:t>
            </a:r>
            <a:r>
              <a:rPr lang="en-US" sz="800" dirty="0">
                <a:solidFill>
                  <a:schemeClr val="tx1"/>
                </a:solidFill>
                <a:latin typeface="Calibri" panose="020F0502020204030204" pitchFamily="34" charset="0"/>
              </a:rPr>
              <a:t>Trends </a:t>
            </a:r>
          </a:p>
          <a:p>
            <a:pPr marL="117445" indent="-117445">
              <a:buFont typeface="Arial" pitchFamily="34" charset="0"/>
              <a:buChar char="•"/>
              <a:defRPr/>
            </a:pPr>
            <a:r>
              <a:rPr lang="en-US" sz="800" dirty="0">
                <a:solidFill>
                  <a:schemeClr val="tx1"/>
                </a:solidFill>
                <a:latin typeface="Calibri" panose="020F0502020204030204" pitchFamily="34" charset="0"/>
              </a:rPr>
              <a:t>Same amount of LNG exports as under Current Trends</a:t>
            </a:r>
          </a:p>
        </p:txBody>
      </p:sp>
      <p:sp>
        <p:nvSpPr>
          <p:cNvPr id="6" name="Rounded Rectangle 5"/>
          <p:cNvSpPr/>
          <p:nvPr/>
        </p:nvSpPr>
        <p:spPr>
          <a:xfrm>
            <a:off x="6248400" y="1426463"/>
            <a:ext cx="2777671" cy="783337"/>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smtClean="0">
                <a:solidFill>
                  <a:schemeClr val="tx1"/>
                </a:solidFill>
                <a:latin typeface="Calibri" panose="020F0502020204030204" pitchFamily="34" charset="0"/>
              </a:rPr>
              <a:t>Technology</a:t>
            </a:r>
            <a:endParaRPr lang="en-US" sz="1300" b="1" dirty="0">
              <a:solidFill>
                <a:schemeClr val="tx1"/>
              </a:solidFill>
              <a:latin typeface="Calibri" panose="020F0502020204030204" pitchFamily="34" charset="0"/>
            </a:endParaRPr>
          </a:p>
          <a:p>
            <a:pPr marL="117445" indent="-117445">
              <a:buFont typeface="Arial" pitchFamily="34" charset="0"/>
              <a:buChar char="•"/>
              <a:defRPr/>
            </a:pPr>
            <a:r>
              <a:rPr lang="en-US" sz="900" dirty="0" smtClean="0">
                <a:solidFill>
                  <a:schemeClr val="tx1"/>
                </a:solidFill>
                <a:latin typeface="Calibri" panose="020F0502020204030204" pitchFamily="34" charset="0"/>
              </a:rPr>
              <a:t>Same as current trends</a:t>
            </a:r>
          </a:p>
          <a:p>
            <a:pPr marL="117445" indent="-117445">
              <a:buFont typeface="Arial" pitchFamily="34" charset="0"/>
              <a:buChar char="•"/>
              <a:defRPr/>
            </a:pPr>
            <a:r>
              <a:rPr lang="en-US" sz="900" dirty="0" smtClean="0">
                <a:solidFill>
                  <a:schemeClr val="tx1"/>
                </a:solidFill>
                <a:latin typeface="Calibri" panose="020F0502020204030204" pitchFamily="34" charset="0"/>
              </a:rPr>
              <a:t>Some improvement in efficiency of gas and renewable incorporation of storage.</a:t>
            </a:r>
            <a:endParaRPr lang="en-US" sz="900" dirty="0">
              <a:solidFill>
                <a:schemeClr val="tx1"/>
              </a:solidFill>
              <a:latin typeface="Calibri" panose="020F0502020204030204" pitchFamily="34" charset="0"/>
            </a:endParaRPr>
          </a:p>
          <a:p>
            <a:pPr>
              <a:defRPr/>
            </a:pPr>
            <a:endParaRPr lang="en-US" sz="1200" dirty="0">
              <a:solidFill>
                <a:schemeClr val="tx1"/>
              </a:solidFill>
              <a:latin typeface="Calibri" panose="020F0502020204030204" pitchFamily="34" charset="0"/>
            </a:endParaRPr>
          </a:p>
        </p:txBody>
      </p:sp>
      <p:sp>
        <p:nvSpPr>
          <p:cNvPr id="7" name="Rounded Rectangle 6"/>
          <p:cNvSpPr/>
          <p:nvPr/>
        </p:nvSpPr>
        <p:spPr>
          <a:xfrm>
            <a:off x="6248400" y="3712462"/>
            <a:ext cx="2777671" cy="1734647"/>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400" b="1" dirty="0">
                <a:solidFill>
                  <a:schemeClr val="tx1"/>
                </a:solidFill>
                <a:latin typeface="Calibri" panose="020F0502020204030204" pitchFamily="34" charset="0"/>
              </a:rPr>
              <a:t>End – Use Customers / Policies</a:t>
            </a:r>
          </a:p>
          <a:p>
            <a:pPr marL="117445" indent="-117445">
              <a:buFont typeface="Arial" pitchFamily="34" charset="0"/>
              <a:buChar char="•"/>
              <a:defRPr/>
            </a:pPr>
            <a:r>
              <a:rPr lang="en-US" sz="1000" dirty="0">
                <a:solidFill>
                  <a:schemeClr val="tx1"/>
                </a:solidFill>
                <a:latin typeface="Calibri" panose="020F0502020204030204" pitchFamily="34" charset="0"/>
              </a:rPr>
              <a:t>Continued stringent building code – 10% improvement every 3 </a:t>
            </a:r>
            <a:r>
              <a:rPr lang="en-US" sz="1000" dirty="0" smtClean="0">
                <a:solidFill>
                  <a:schemeClr val="tx1"/>
                </a:solidFill>
                <a:latin typeface="Calibri" panose="020F0502020204030204" pitchFamily="34" charset="0"/>
              </a:rPr>
              <a:t>years</a:t>
            </a:r>
            <a:endParaRPr lang="en-US" sz="1000" dirty="0">
              <a:solidFill>
                <a:schemeClr val="tx1"/>
              </a:solidFill>
              <a:latin typeface="Calibri" panose="020F0502020204030204" pitchFamily="34" charset="0"/>
            </a:endParaRPr>
          </a:p>
        </p:txBody>
      </p:sp>
      <p:sp>
        <p:nvSpPr>
          <p:cNvPr id="9" name="Rounded Rectangle 8"/>
          <p:cNvSpPr/>
          <p:nvPr/>
        </p:nvSpPr>
        <p:spPr>
          <a:xfrm>
            <a:off x="6248400" y="2286000"/>
            <a:ext cx="2777671" cy="13716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Transmission Regs</a:t>
            </a:r>
          </a:p>
          <a:p>
            <a:pPr marL="117445" indent="-117445">
              <a:buFont typeface="Arial" pitchFamily="34" charset="0"/>
              <a:buChar char="•"/>
              <a:defRPr/>
            </a:pPr>
            <a:r>
              <a:rPr lang="en-US" sz="900" dirty="0" smtClean="0">
                <a:solidFill>
                  <a:srgbClr val="FF0000"/>
                </a:solidFill>
                <a:latin typeface="Calibri" panose="020F0502020204030204" pitchFamily="34" charset="0"/>
              </a:rPr>
              <a:t>Same as Current Trends</a:t>
            </a:r>
            <a:endParaRPr lang="en-US" sz="900" dirty="0">
              <a:solidFill>
                <a:srgbClr val="FF0000"/>
              </a:solidFill>
              <a:latin typeface="Calibri" panose="020F0502020204030204" pitchFamily="34" charset="0"/>
            </a:endParaRPr>
          </a:p>
        </p:txBody>
      </p:sp>
      <p:sp>
        <p:nvSpPr>
          <p:cNvPr id="4" name="Rounded Rectangle 3"/>
          <p:cNvSpPr/>
          <p:nvPr/>
        </p:nvSpPr>
        <p:spPr>
          <a:xfrm>
            <a:off x="108857" y="2362200"/>
            <a:ext cx="2786743" cy="205740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smtClean="0">
                <a:solidFill>
                  <a:schemeClr val="tx1"/>
                </a:solidFill>
                <a:latin typeface="Calibri" panose="020F0502020204030204" pitchFamily="34" charset="0"/>
              </a:rPr>
              <a:t>Environmental </a:t>
            </a:r>
            <a:r>
              <a:rPr lang="en-US" sz="1300" b="1" dirty="0">
                <a:solidFill>
                  <a:schemeClr val="tx1"/>
                </a:solidFill>
                <a:latin typeface="Calibri" panose="020F0502020204030204" pitchFamily="34" charset="0"/>
              </a:rPr>
              <a:t>Regs / Energy Policies</a:t>
            </a:r>
          </a:p>
          <a:p>
            <a:pPr marL="117445" indent="-117445">
              <a:buFont typeface="Arial" pitchFamily="34" charset="0"/>
              <a:buChar char="•"/>
              <a:defRPr/>
            </a:pPr>
            <a:r>
              <a:rPr lang="en-US" sz="800" dirty="0" smtClean="0">
                <a:solidFill>
                  <a:srgbClr val="FF0000"/>
                </a:solidFill>
                <a:latin typeface="Calibri" panose="020F0502020204030204" pitchFamily="34" charset="0"/>
              </a:rPr>
              <a:t>CPP implementation in Texas ~ 40% CO2 reductions assume also proceed with other rules such as Haze, NAAQS etc.</a:t>
            </a:r>
            <a:endParaRPr lang="en-US" sz="1200" dirty="0">
              <a:solidFill>
                <a:schemeClr val="tx1"/>
              </a:solidFill>
              <a:latin typeface="Calibri" panose="020F0502020204030204" pitchFamily="34" charset="0"/>
            </a:endParaRPr>
          </a:p>
          <a:p>
            <a:pPr>
              <a:defRPr/>
            </a:pPr>
            <a:endParaRPr lang="en-US" sz="1200" dirty="0">
              <a:solidFill>
                <a:schemeClr val="tx1"/>
              </a:solidFill>
              <a:latin typeface="Calibri" panose="020F0502020204030204" pitchFamily="34" charset="0"/>
            </a:endParaRPr>
          </a:p>
          <a:p>
            <a:pPr>
              <a:defRPr/>
            </a:pPr>
            <a:endParaRPr lang="en-US" sz="900" dirty="0">
              <a:solidFill>
                <a:schemeClr val="tx1"/>
              </a:solidFill>
              <a:latin typeface="Calibri" panose="020F0502020204030204" pitchFamily="34" charset="0"/>
            </a:endParaRPr>
          </a:p>
        </p:txBody>
      </p:sp>
      <p:sp>
        <p:nvSpPr>
          <p:cNvPr id="23" name="Rounded Rectangle 22"/>
          <p:cNvSpPr/>
          <p:nvPr/>
        </p:nvSpPr>
        <p:spPr>
          <a:xfrm>
            <a:off x="2986089" y="643549"/>
            <a:ext cx="3178175" cy="3052089"/>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68" rIns="0" bIns="28568" anchor="t" anchorCtr="0"/>
          <a:lstStyle/>
          <a:p>
            <a:pPr algn="ctr">
              <a:defRPr/>
            </a:pPr>
            <a:r>
              <a:rPr lang="en-US" sz="1400" b="1" dirty="0">
                <a:solidFill>
                  <a:schemeClr val="tx1"/>
                </a:solidFill>
                <a:latin typeface="Calibri" panose="020F0502020204030204" pitchFamily="34" charset="0"/>
              </a:rPr>
              <a:t>Story:</a:t>
            </a:r>
          </a:p>
          <a:p>
            <a:pPr marL="166649" indent="-166649">
              <a:buFont typeface="Arial" pitchFamily="34" charset="0"/>
              <a:buChar char="•"/>
              <a:defRPr/>
            </a:pPr>
            <a:r>
              <a:rPr lang="en-US" sz="1000" dirty="0" smtClean="0">
                <a:solidFill>
                  <a:srgbClr val="FF0000"/>
                </a:solidFill>
                <a:latin typeface="Calibri" panose="020F0502020204030204" pitchFamily="34" charset="0"/>
              </a:rPr>
              <a:t>Nationwide, including Texas, implementation of CPP results in expected </a:t>
            </a:r>
            <a:endParaRPr lang="en-US" sz="1000" dirty="0">
              <a:solidFill>
                <a:srgbClr val="FF0000"/>
              </a:solidFill>
              <a:latin typeface="Calibri" panose="020F0502020204030204" pitchFamily="34" charset="0"/>
            </a:endParaRPr>
          </a:p>
          <a:p>
            <a:pPr marL="166649" indent="-166649">
              <a:buFont typeface="Arial" pitchFamily="34" charset="0"/>
              <a:buChar char="•"/>
              <a:defRPr/>
            </a:pPr>
            <a:r>
              <a:rPr lang="en-US" sz="1000" dirty="0" smtClean="0">
                <a:solidFill>
                  <a:schemeClr val="tx1"/>
                </a:solidFill>
                <a:latin typeface="Calibri" panose="020F0502020204030204" pitchFamily="34" charset="0"/>
              </a:rPr>
              <a:t>Higher </a:t>
            </a:r>
            <a:r>
              <a:rPr lang="en-US" sz="1000" dirty="0">
                <a:solidFill>
                  <a:schemeClr val="tx1"/>
                </a:solidFill>
                <a:latin typeface="Calibri" panose="020F0502020204030204" pitchFamily="34" charset="0"/>
              </a:rPr>
              <a:t>electricity prices drive more adoption of energy efficiency and customer-sited solar PV.</a:t>
            </a:r>
          </a:p>
          <a:p>
            <a:pPr marL="166649" indent="-166649">
              <a:buFont typeface="Arial" pitchFamily="34" charset="0"/>
              <a:buChar char="•"/>
              <a:defRPr/>
            </a:pPr>
            <a:r>
              <a:rPr lang="en-US" sz="1000" dirty="0">
                <a:solidFill>
                  <a:schemeClr val="tx1"/>
                </a:solidFill>
                <a:latin typeface="Calibri" panose="020F0502020204030204" pitchFamily="34" charset="0"/>
              </a:rPr>
              <a:t>Uncertain development of new nuclear &amp; geothermal</a:t>
            </a:r>
          </a:p>
        </p:txBody>
      </p:sp>
      <p:sp>
        <p:nvSpPr>
          <p:cNvPr id="25" name="Rounded Rectangle 24"/>
          <p:cNvSpPr/>
          <p:nvPr/>
        </p:nvSpPr>
        <p:spPr>
          <a:xfrm>
            <a:off x="2986089" y="3748088"/>
            <a:ext cx="3178175" cy="27432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28568" rIns="0" bIns="28568" anchor="t" anchorCtr="0"/>
          <a:lstStyle/>
          <a:p>
            <a:pPr algn="ctr">
              <a:defRPr/>
            </a:pPr>
            <a:r>
              <a:rPr lang="en-US" sz="1400" b="1" dirty="0">
                <a:solidFill>
                  <a:schemeClr val="tx1"/>
                </a:solidFill>
                <a:latin typeface="Calibri" panose="020F0502020204030204" pitchFamily="34" charset="0"/>
              </a:rPr>
              <a:t>Implications for ERCOT:</a:t>
            </a:r>
          </a:p>
          <a:p>
            <a:pPr marL="166649" indent="-166649">
              <a:buFont typeface="Arial" panose="020B0604020202020204" pitchFamily="34" charset="0"/>
              <a:buChar char="•"/>
              <a:defRPr/>
            </a:pPr>
            <a:r>
              <a:rPr lang="en-US" sz="1000" dirty="0" smtClean="0">
                <a:solidFill>
                  <a:srgbClr val="FF0000"/>
                </a:solidFill>
                <a:latin typeface="Calibri" panose="020F0502020204030204" pitchFamily="34" charset="0"/>
              </a:rPr>
              <a:t>Lower peak and overall end use</a:t>
            </a:r>
          </a:p>
          <a:p>
            <a:pPr marL="166649" indent="-166649">
              <a:buFont typeface="Arial" panose="020B0604020202020204" pitchFamily="34" charset="0"/>
              <a:buChar char="•"/>
              <a:defRPr/>
            </a:pPr>
            <a:r>
              <a:rPr lang="en-US" sz="1000" dirty="0" smtClean="0">
                <a:solidFill>
                  <a:schemeClr val="tx1"/>
                </a:solidFill>
                <a:latin typeface="Calibri" panose="020F0502020204030204" pitchFamily="34" charset="0"/>
              </a:rPr>
              <a:t>Challenge </a:t>
            </a:r>
            <a:r>
              <a:rPr lang="en-US" sz="1000" dirty="0">
                <a:solidFill>
                  <a:schemeClr val="tx1"/>
                </a:solidFill>
                <a:latin typeface="Calibri" panose="020F0502020204030204" pitchFamily="34" charset="0"/>
              </a:rPr>
              <a:t>in matching generator w/ load</a:t>
            </a:r>
          </a:p>
          <a:p>
            <a:pPr marL="166649" indent="-166649">
              <a:buFont typeface="Arial" panose="020B0604020202020204" pitchFamily="34" charset="0"/>
              <a:buChar char="•"/>
              <a:defRPr/>
            </a:pPr>
            <a:r>
              <a:rPr lang="en-US" sz="1000" dirty="0">
                <a:solidFill>
                  <a:schemeClr val="tx1"/>
                </a:solidFill>
                <a:latin typeface="Calibri" panose="020F0502020204030204" pitchFamily="34" charset="0"/>
              </a:rPr>
              <a:t>Reserve &amp; integrate issues</a:t>
            </a:r>
          </a:p>
          <a:p>
            <a:pPr marL="166649" indent="-166649">
              <a:buFont typeface="Arial" panose="020B0604020202020204" pitchFamily="34" charset="0"/>
              <a:buChar char="•"/>
              <a:defRPr/>
            </a:pPr>
            <a:r>
              <a:rPr lang="en-US" sz="1000" dirty="0">
                <a:solidFill>
                  <a:schemeClr val="tx1"/>
                </a:solidFill>
                <a:latin typeface="Calibri" panose="020F0502020204030204" pitchFamily="34" charset="0"/>
              </a:rPr>
              <a:t>Potential need for new ancillary services to provide faster &amp; flexible </a:t>
            </a:r>
            <a:r>
              <a:rPr lang="en-US" sz="1000" dirty="0" smtClean="0">
                <a:solidFill>
                  <a:schemeClr val="tx1"/>
                </a:solidFill>
                <a:latin typeface="Calibri" panose="020F0502020204030204" pitchFamily="34" charset="0"/>
              </a:rPr>
              <a:t>resources</a:t>
            </a:r>
            <a:endParaRPr lang="en-US" sz="1000" dirty="0">
              <a:solidFill>
                <a:schemeClr val="tx1"/>
              </a:solidFill>
              <a:latin typeface="Calibri" panose="020F0502020204030204" pitchFamily="34" charset="0"/>
            </a:endParaRPr>
          </a:p>
        </p:txBody>
      </p:sp>
      <p:sp>
        <p:nvSpPr>
          <p:cNvPr id="27" name="TextBox 26"/>
          <p:cNvSpPr txBox="1"/>
          <p:nvPr/>
        </p:nvSpPr>
        <p:spPr>
          <a:xfrm>
            <a:off x="380999" y="152401"/>
            <a:ext cx="8645071" cy="442415"/>
          </a:xfrm>
          <a:prstGeom prst="rect">
            <a:avLst/>
          </a:prstGeom>
          <a:noFill/>
          <a:ln>
            <a:solidFill>
              <a:schemeClr val="accent1">
                <a:shade val="50000"/>
              </a:schemeClr>
            </a:solidFill>
          </a:ln>
        </p:spPr>
        <p:txBody>
          <a:bodyPr wrap="square" lIns="57136" tIns="28568" rIns="57136" bIns="28568">
            <a:spAutoFit/>
          </a:bodyPr>
          <a:lstStyle/>
          <a:p>
            <a:pPr>
              <a:defRPr/>
            </a:pPr>
            <a:r>
              <a:rPr lang="en-US" sz="2500" dirty="0">
                <a:latin typeface="Calibri" panose="020F0502020204030204" pitchFamily="34" charset="0"/>
              </a:rPr>
              <a:t>3</a:t>
            </a:r>
            <a:r>
              <a:rPr lang="en-US" sz="2500" dirty="0" smtClean="0">
                <a:latin typeface="Calibri" panose="020F0502020204030204" pitchFamily="34" charset="0"/>
              </a:rPr>
              <a:t>. </a:t>
            </a:r>
            <a:r>
              <a:rPr lang="en-US" sz="2500" dirty="0">
                <a:latin typeface="Calibri" panose="020F0502020204030204" pitchFamily="34" charset="0"/>
              </a:rPr>
              <a:t>Scenario: </a:t>
            </a:r>
            <a:r>
              <a:rPr lang="en-US" sz="2500" dirty="0" smtClean="0">
                <a:latin typeface="Calibri" panose="020F0502020204030204" pitchFamily="34" charset="0"/>
              </a:rPr>
              <a:t>Clean Power Plan</a:t>
            </a:r>
            <a:endParaRPr lang="en-US" sz="2500" dirty="0">
              <a:latin typeface="Calibri" panose="020F0502020204030204" pitchFamily="34" charset="0"/>
            </a:endParaRPr>
          </a:p>
        </p:txBody>
      </p:sp>
      <p:sp>
        <p:nvSpPr>
          <p:cNvPr id="8" name="Rounded Rectangle 7"/>
          <p:cNvSpPr/>
          <p:nvPr/>
        </p:nvSpPr>
        <p:spPr>
          <a:xfrm>
            <a:off x="108857" y="4495800"/>
            <a:ext cx="2877232" cy="1981200"/>
          </a:xfrm>
          <a:prstGeom prst="roundRect">
            <a:avLst>
              <a:gd name="adj" fmla="val 17318"/>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57136" tIns="28568" rIns="57136" bIns="28568"/>
          <a:lstStyle/>
          <a:p>
            <a:pPr>
              <a:defRPr/>
            </a:pPr>
            <a:r>
              <a:rPr lang="en-US" sz="1300" b="1" dirty="0">
                <a:solidFill>
                  <a:schemeClr val="tx1"/>
                </a:solidFill>
                <a:latin typeface="Calibri" panose="020F0502020204030204" pitchFamily="34" charset="0"/>
              </a:rPr>
              <a:t>Alt. Generation Resources </a:t>
            </a:r>
          </a:p>
          <a:p>
            <a:pPr marL="117445" indent="-117445">
              <a:buFont typeface="Arial" pitchFamily="34" charset="0"/>
              <a:buChar char="•"/>
              <a:defRPr/>
            </a:pPr>
            <a:r>
              <a:rPr lang="en-US" sz="900" dirty="0">
                <a:solidFill>
                  <a:schemeClr val="tx1"/>
                </a:solidFill>
                <a:latin typeface="Calibri" panose="020F0502020204030204" pitchFamily="34" charset="0"/>
              </a:rPr>
              <a:t>Continued PTC/ITC through 2020, reducing over time</a:t>
            </a:r>
          </a:p>
          <a:p>
            <a:pPr marL="117445" indent="-117445">
              <a:buFont typeface="Arial" pitchFamily="34" charset="0"/>
              <a:buChar char="•"/>
              <a:defRPr/>
            </a:pPr>
            <a:r>
              <a:rPr lang="en-US" sz="900" dirty="0">
                <a:solidFill>
                  <a:schemeClr val="tx1"/>
                </a:solidFill>
                <a:latin typeface="Calibri" panose="020F0502020204030204" pitchFamily="34" charset="0"/>
              </a:rPr>
              <a:t>Continued decrease capital costs for solar: 3-5% /yr</a:t>
            </a:r>
          </a:p>
          <a:p>
            <a:pPr marL="117445" indent="-117445">
              <a:buFont typeface="Arial" pitchFamily="34" charset="0"/>
              <a:buChar char="•"/>
              <a:defRPr/>
            </a:pPr>
            <a:r>
              <a:rPr lang="en-US" sz="900" dirty="0">
                <a:solidFill>
                  <a:schemeClr val="tx1"/>
                </a:solidFill>
                <a:latin typeface="Calibri" panose="020F0502020204030204" pitchFamily="34" charset="0"/>
              </a:rPr>
              <a:t>Wind capacity factors increase due to technological improvements</a:t>
            </a:r>
          </a:p>
          <a:p>
            <a:pPr marL="117445" indent="-117445">
              <a:buFont typeface="Arial" pitchFamily="34" charset="0"/>
              <a:buChar char="•"/>
              <a:defRPr/>
            </a:pPr>
            <a:r>
              <a:rPr lang="en-US" sz="900" dirty="0">
                <a:solidFill>
                  <a:schemeClr val="tx1"/>
                </a:solidFill>
                <a:latin typeface="Calibri" panose="020F0502020204030204" pitchFamily="34" charset="0"/>
              </a:rPr>
              <a:t>Cap on annual wind generation</a:t>
            </a:r>
          </a:p>
          <a:p>
            <a:pPr marL="117445" indent="-117445">
              <a:buFont typeface="Arial" pitchFamily="34" charset="0"/>
              <a:buChar char="•"/>
              <a:defRPr/>
            </a:pPr>
            <a:r>
              <a:rPr lang="en-US" sz="900" dirty="0">
                <a:solidFill>
                  <a:schemeClr val="tx1"/>
                </a:solidFill>
                <a:latin typeface="Calibri" panose="020F0502020204030204" pitchFamily="34" charset="0"/>
              </a:rPr>
              <a:t>Increased development of storage  due to cost reductions for batteries &amp; compressed air</a:t>
            </a:r>
          </a:p>
          <a:p>
            <a:pPr marL="117445" indent="-117445">
              <a:buFont typeface="Arial" pitchFamily="34" charset="0"/>
              <a:buChar char="•"/>
              <a:defRPr/>
            </a:pPr>
            <a:r>
              <a:rPr lang="en-US" sz="900" dirty="0">
                <a:solidFill>
                  <a:schemeClr val="tx1"/>
                </a:solidFill>
                <a:latin typeface="Calibri" panose="020F0502020204030204" pitchFamily="34" charset="0"/>
              </a:rPr>
              <a:t>More financing mechanism are </a:t>
            </a:r>
            <a:r>
              <a:rPr lang="en-US" sz="900" dirty="0" smtClean="0">
                <a:solidFill>
                  <a:schemeClr val="tx1"/>
                </a:solidFill>
                <a:latin typeface="Calibri" panose="020F0502020204030204" pitchFamily="34" charset="0"/>
              </a:rPr>
              <a:t>available; e.g</a:t>
            </a:r>
            <a:r>
              <a:rPr lang="en-US" sz="900" dirty="0">
                <a:solidFill>
                  <a:schemeClr val="tx1"/>
                </a:solidFill>
                <a:latin typeface="Calibri" panose="020F0502020204030204" pitchFamily="34" charset="0"/>
              </a:rPr>
              <a:t>.: real estate investment trusts, property-assessed clean energy financing, and </a:t>
            </a:r>
            <a:r>
              <a:rPr lang="en-US" sz="900" dirty="0" smtClean="0">
                <a:solidFill>
                  <a:schemeClr val="tx1"/>
                </a:solidFill>
                <a:latin typeface="Calibri" panose="020F0502020204030204" pitchFamily="34" charset="0"/>
              </a:rPr>
              <a:t>others</a:t>
            </a:r>
            <a:endParaRPr lang="en-US" sz="9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4178801751"/>
      </p:ext>
    </p:extLst>
  </p:cSld>
  <p:clrMapOvr>
    <a:masterClrMapping/>
  </p:clrMapOvr>
  <p:timing>
    <p:tnLst>
      <p:par>
        <p:cTn id="1" dur="indefinite" restart="never" nodeType="tmRoot"/>
      </p:par>
    </p:tnLst>
  </p:timing>
</p:sld>
</file>

<file path=ppt/theme/theme1.xml><?xml version="1.0" encoding="utf-8"?>
<a:theme xmlns:a="http://schemas.openxmlformats.org/drawingml/2006/main" name="2013 ERCOT Preliminary Load Forecast MAPE Statistics">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2013 ERCOT Preliminary Load Forecast MAPE Statistics">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2013 ERCOT Preliminary Load Forecast MAPE Statistics</Template>
  <TotalTime>6400</TotalTime>
  <Words>2971</Words>
  <Application>Microsoft Office PowerPoint</Application>
  <PresentationFormat>On-screen Show (4:3)</PresentationFormat>
  <Paragraphs>390</Paragraphs>
  <Slides>15</Slides>
  <Notes>1</Notes>
  <HiddenSlides>0</HiddenSlides>
  <MMClips>0</MMClips>
  <ScaleCrop>false</ScaleCrop>
  <HeadingPairs>
    <vt:vector size="4" baseType="variant">
      <vt:variant>
        <vt:lpstr>Theme</vt:lpstr>
      </vt:variant>
      <vt:variant>
        <vt:i4>3</vt:i4>
      </vt:variant>
      <vt:variant>
        <vt:lpstr>Slide Titles</vt:lpstr>
      </vt:variant>
      <vt:variant>
        <vt:i4>15</vt:i4>
      </vt:variant>
    </vt:vector>
  </HeadingPairs>
  <TitlesOfParts>
    <vt:vector size="18" baseType="lpstr">
      <vt:lpstr>2013 ERCOT Preliminary Load Forecast MAPE Statistics</vt:lpstr>
      <vt:lpstr>Custom Design</vt:lpstr>
      <vt:lpstr>1_2013 ERCOT Preliminary Load Forecast MAPE Statistics</vt:lpstr>
      <vt:lpstr>PowerPoint Presentation</vt:lpstr>
      <vt:lpstr>Outline</vt:lpstr>
      <vt:lpstr>The 2016 LTSA Scenario Development</vt:lpstr>
      <vt:lpstr>The 2014 LTSA Scenarios: Modified scenarios</vt:lpstr>
      <vt:lpstr>The 2014 LTSA Scenarios: Merged into other scenarios</vt:lpstr>
      <vt:lpstr>The 2016 LTSA Scenarios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Next steps</vt:lpstr>
    </vt:vector>
  </TitlesOfParts>
  <Company>The Electric Reliability Council of Texas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Emission Price Trajectories</dc:title>
  <dc:creator>Jin, Julie</dc:creator>
  <cp:lastModifiedBy>Borkar, Sandeep</cp:lastModifiedBy>
  <cp:revision>211</cp:revision>
  <cp:lastPrinted>2014-01-30T20:38:21Z</cp:lastPrinted>
  <dcterms:created xsi:type="dcterms:W3CDTF">2014-01-30T19:11:08Z</dcterms:created>
  <dcterms:modified xsi:type="dcterms:W3CDTF">2015-07-20T13:51:38Z</dcterms:modified>
</cp:coreProperties>
</file>