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26" r:id="rId2"/>
    <p:sldId id="427" r:id="rId3"/>
    <p:sldId id="439" r:id="rId4"/>
    <p:sldId id="428" r:id="rId5"/>
    <p:sldId id="429" r:id="rId6"/>
    <p:sldId id="430" r:id="rId7"/>
    <p:sldId id="431" r:id="rId8"/>
    <p:sldId id="432" r:id="rId9"/>
    <p:sldId id="434" r:id="rId10"/>
    <p:sldId id="435" r:id="rId11"/>
    <p:sldId id="436" r:id="rId12"/>
    <p:sldId id="438" r:id="rId13"/>
    <p:sldId id="442" r:id="rId14"/>
    <p:sldId id="437" r:id="rId15"/>
    <p:sldId id="443" r:id="rId16"/>
  </p:sldIdLst>
  <p:sldSz cx="9144000" cy="6858000" type="screen4x3"/>
  <p:notesSz cx="7023100" cy="9309100"/>
  <p:custDataLst>
    <p:tags r:id="rId19"/>
  </p:custDataLst>
  <p:defaultTextStyle>
    <a:defPPr>
      <a:defRPr lang="en-GB"/>
    </a:defPPr>
    <a:lvl1pPr algn="l" rtl="0" fontAlgn="base">
      <a:lnSpc>
        <a:spcPct val="90000"/>
      </a:lnSpc>
      <a:spcBef>
        <a:spcPct val="50000"/>
      </a:spcBef>
      <a:spcAft>
        <a:spcPct val="0"/>
      </a:spcAft>
      <a:buClr>
        <a:srgbClr val="990033"/>
      </a:buClr>
      <a:buFont typeface="Wingdings" pitchFamily="2" charset="2"/>
      <a:buChar char="§"/>
      <a:defRPr sz="1300" kern="1200">
        <a:solidFill>
          <a:schemeClr val="tx1"/>
        </a:solidFill>
        <a:latin typeface="Arial" pitchFamily="34" charset="0"/>
        <a:ea typeface="+mn-ea"/>
        <a:cs typeface="Arial" pitchFamily="34" charset="0"/>
      </a:defRPr>
    </a:lvl1pPr>
    <a:lvl2pPr marL="457200" algn="l" rtl="0" fontAlgn="base">
      <a:lnSpc>
        <a:spcPct val="90000"/>
      </a:lnSpc>
      <a:spcBef>
        <a:spcPct val="50000"/>
      </a:spcBef>
      <a:spcAft>
        <a:spcPct val="0"/>
      </a:spcAft>
      <a:buClr>
        <a:srgbClr val="990033"/>
      </a:buClr>
      <a:buFont typeface="Wingdings" pitchFamily="2" charset="2"/>
      <a:buChar char="§"/>
      <a:defRPr sz="1300" kern="1200">
        <a:solidFill>
          <a:schemeClr val="tx1"/>
        </a:solidFill>
        <a:latin typeface="Arial" pitchFamily="34" charset="0"/>
        <a:ea typeface="+mn-ea"/>
        <a:cs typeface="Arial" pitchFamily="34" charset="0"/>
      </a:defRPr>
    </a:lvl2pPr>
    <a:lvl3pPr marL="914400" algn="l" rtl="0" fontAlgn="base">
      <a:lnSpc>
        <a:spcPct val="90000"/>
      </a:lnSpc>
      <a:spcBef>
        <a:spcPct val="50000"/>
      </a:spcBef>
      <a:spcAft>
        <a:spcPct val="0"/>
      </a:spcAft>
      <a:buClr>
        <a:srgbClr val="990033"/>
      </a:buClr>
      <a:buFont typeface="Wingdings" pitchFamily="2" charset="2"/>
      <a:buChar char="§"/>
      <a:defRPr sz="1300" kern="1200">
        <a:solidFill>
          <a:schemeClr val="tx1"/>
        </a:solidFill>
        <a:latin typeface="Arial" pitchFamily="34" charset="0"/>
        <a:ea typeface="+mn-ea"/>
        <a:cs typeface="Arial" pitchFamily="34" charset="0"/>
      </a:defRPr>
    </a:lvl3pPr>
    <a:lvl4pPr marL="1371600" algn="l" rtl="0" fontAlgn="base">
      <a:lnSpc>
        <a:spcPct val="90000"/>
      </a:lnSpc>
      <a:spcBef>
        <a:spcPct val="50000"/>
      </a:spcBef>
      <a:spcAft>
        <a:spcPct val="0"/>
      </a:spcAft>
      <a:buClr>
        <a:srgbClr val="990033"/>
      </a:buClr>
      <a:buFont typeface="Wingdings" pitchFamily="2" charset="2"/>
      <a:buChar char="§"/>
      <a:defRPr sz="1300" kern="1200">
        <a:solidFill>
          <a:schemeClr val="tx1"/>
        </a:solidFill>
        <a:latin typeface="Arial" pitchFamily="34" charset="0"/>
        <a:ea typeface="+mn-ea"/>
        <a:cs typeface="Arial" pitchFamily="34" charset="0"/>
      </a:defRPr>
    </a:lvl4pPr>
    <a:lvl5pPr marL="1828800" algn="l" rtl="0" fontAlgn="base">
      <a:lnSpc>
        <a:spcPct val="90000"/>
      </a:lnSpc>
      <a:spcBef>
        <a:spcPct val="50000"/>
      </a:spcBef>
      <a:spcAft>
        <a:spcPct val="0"/>
      </a:spcAft>
      <a:buClr>
        <a:srgbClr val="990033"/>
      </a:buClr>
      <a:buFont typeface="Wingdings" pitchFamily="2" charset="2"/>
      <a:buChar char="§"/>
      <a:defRPr sz="1300" kern="1200">
        <a:solidFill>
          <a:schemeClr val="tx1"/>
        </a:solidFill>
        <a:latin typeface="Arial" pitchFamily="34" charset="0"/>
        <a:ea typeface="+mn-ea"/>
        <a:cs typeface="Arial" pitchFamily="34" charset="0"/>
      </a:defRPr>
    </a:lvl5pPr>
    <a:lvl6pPr marL="2286000" algn="l" defTabSz="914400" rtl="0" eaLnBrk="1" latinLnBrk="0" hangingPunct="1">
      <a:defRPr sz="1300" kern="1200">
        <a:solidFill>
          <a:schemeClr val="tx1"/>
        </a:solidFill>
        <a:latin typeface="Arial" pitchFamily="34" charset="0"/>
        <a:ea typeface="+mn-ea"/>
        <a:cs typeface="Arial" pitchFamily="34" charset="0"/>
      </a:defRPr>
    </a:lvl6pPr>
    <a:lvl7pPr marL="2743200" algn="l" defTabSz="914400" rtl="0" eaLnBrk="1" latinLnBrk="0" hangingPunct="1">
      <a:defRPr sz="1300" kern="1200">
        <a:solidFill>
          <a:schemeClr val="tx1"/>
        </a:solidFill>
        <a:latin typeface="Arial" pitchFamily="34" charset="0"/>
        <a:ea typeface="+mn-ea"/>
        <a:cs typeface="Arial" pitchFamily="34" charset="0"/>
      </a:defRPr>
    </a:lvl7pPr>
    <a:lvl8pPr marL="3200400" algn="l" defTabSz="914400" rtl="0" eaLnBrk="1" latinLnBrk="0" hangingPunct="1">
      <a:defRPr sz="1300" kern="1200">
        <a:solidFill>
          <a:schemeClr val="tx1"/>
        </a:solidFill>
        <a:latin typeface="Arial" pitchFamily="34" charset="0"/>
        <a:ea typeface="+mn-ea"/>
        <a:cs typeface="Arial" pitchFamily="34" charset="0"/>
      </a:defRPr>
    </a:lvl8pPr>
    <a:lvl9pPr marL="3657600" algn="l" defTabSz="914400" rtl="0" eaLnBrk="1" latinLnBrk="0" hangingPunct="1">
      <a:defRPr sz="13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3264"/>
    <a:srgbClr val="7D197D"/>
    <a:srgbClr val="641964"/>
    <a:srgbClr val="C8C8C8"/>
    <a:srgbClr val="E1E1E1"/>
    <a:srgbClr val="EFDFBF"/>
    <a:srgbClr val="B1AAB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3893" autoAdjust="0"/>
    <p:restoredTop sz="97839" autoAdjust="0"/>
  </p:normalViewPr>
  <p:slideViewPr>
    <p:cSldViewPr snapToGrid="0">
      <p:cViewPr varScale="1">
        <p:scale>
          <a:sx n="114" d="100"/>
          <a:sy n="114" d="100"/>
        </p:scale>
        <p:origin x="-1686" y="-96"/>
      </p:cViewPr>
      <p:guideLst>
        <p:guide orient="horz" pos="572"/>
        <p:guide orient="horz" pos="3007"/>
        <p:guide orient="horz" pos="510"/>
        <p:guide orient="horz" pos="2347"/>
        <p:guide orient="horz" pos="2166"/>
        <p:guide orient="horz" pos="3700"/>
        <p:guide orient="horz" pos="947"/>
        <p:guide pos="2880"/>
        <p:guide pos="2106"/>
        <p:guide pos="295"/>
        <p:guide pos="5465"/>
        <p:guide pos="2977"/>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78" y="744"/>
      </p:cViewPr>
      <p:guideLst>
        <p:guide orient="horz" pos="2932"/>
        <p:guide pos="221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1650" cy="463550"/>
          </a:xfrm>
          <a:prstGeom prst="rect">
            <a:avLst/>
          </a:prstGeom>
          <a:noFill/>
          <a:ln w="9525">
            <a:noFill/>
            <a:miter lim="800000"/>
            <a:headEnd/>
            <a:tailEnd/>
          </a:ln>
          <a:effectLst/>
        </p:spPr>
        <p:txBody>
          <a:bodyPr vert="horz" wrap="square" lIns="93266" tIns="46634" rIns="93266" bIns="46634" numCol="1" anchor="t" anchorCtr="0" compatLnSpc="1">
            <a:prstTxWarp prst="textNoShape">
              <a:avLst/>
            </a:prstTxWarp>
          </a:bodyPr>
          <a:lstStyle>
            <a:lvl1pPr defTabSz="933450">
              <a:lnSpc>
                <a:spcPct val="100000"/>
              </a:lnSpc>
              <a:spcBef>
                <a:spcPct val="0"/>
              </a:spcBef>
              <a:buClrTx/>
              <a:buFontTx/>
              <a:buNone/>
              <a:defRPr sz="1200"/>
            </a:lvl1pPr>
          </a:lstStyle>
          <a:p>
            <a:endParaRPr lang="en-GB"/>
          </a:p>
        </p:txBody>
      </p:sp>
      <p:sp>
        <p:nvSpPr>
          <p:cNvPr id="4099" name="Rectangle 3"/>
          <p:cNvSpPr>
            <a:spLocks noGrp="1" noChangeArrowheads="1"/>
          </p:cNvSpPr>
          <p:nvPr>
            <p:ph type="dt" sz="quarter" idx="1"/>
          </p:nvPr>
        </p:nvSpPr>
        <p:spPr bwMode="auto">
          <a:xfrm>
            <a:off x="3979863" y="0"/>
            <a:ext cx="3041650" cy="463550"/>
          </a:xfrm>
          <a:prstGeom prst="rect">
            <a:avLst/>
          </a:prstGeom>
          <a:noFill/>
          <a:ln w="9525">
            <a:noFill/>
            <a:miter lim="800000"/>
            <a:headEnd/>
            <a:tailEnd/>
          </a:ln>
          <a:effectLst/>
        </p:spPr>
        <p:txBody>
          <a:bodyPr vert="horz" wrap="square" lIns="93266" tIns="46634" rIns="93266" bIns="46634" numCol="1" anchor="t" anchorCtr="0" compatLnSpc="1">
            <a:prstTxWarp prst="textNoShape">
              <a:avLst/>
            </a:prstTxWarp>
          </a:bodyPr>
          <a:lstStyle>
            <a:lvl1pPr algn="r" defTabSz="933450">
              <a:lnSpc>
                <a:spcPct val="100000"/>
              </a:lnSpc>
              <a:spcBef>
                <a:spcPct val="0"/>
              </a:spcBef>
              <a:buClrTx/>
              <a:buFontTx/>
              <a:buNone/>
              <a:defRPr sz="1200"/>
            </a:lvl1pPr>
          </a:lstStyle>
          <a:p>
            <a:endParaRPr lang="en-GB"/>
          </a:p>
        </p:txBody>
      </p:sp>
      <p:sp>
        <p:nvSpPr>
          <p:cNvPr id="4100" name="Rectangle 4"/>
          <p:cNvSpPr>
            <a:spLocks noGrp="1" noChangeArrowheads="1"/>
          </p:cNvSpPr>
          <p:nvPr>
            <p:ph type="ftr" sz="quarter" idx="2"/>
          </p:nvPr>
        </p:nvSpPr>
        <p:spPr bwMode="auto">
          <a:xfrm>
            <a:off x="0" y="8843963"/>
            <a:ext cx="3041650" cy="463550"/>
          </a:xfrm>
          <a:prstGeom prst="rect">
            <a:avLst/>
          </a:prstGeom>
          <a:noFill/>
          <a:ln w="9525">
            <a:noFill/>
            <a:miter lim="800000"/>
            <a:headEnd/>
            <a:tailEnd/>
          </a:ln>
          <a:effectLst/>
        </p:spPr>
        <p:txBody>
          <a:bodyPr vert="horz" wrap="square" lIns="93266" tIns="46634" rIns="93266" bIns="46634" numCol="1" anchor="b" anchorCtr="0" compatLnSpc="1">
            <a:prstTxWarp prst="textNoShape">
              <a:avLst/>
            </a:prstTxWarp>
          </a:bodyPr>
          <a:lstStyle>
            <a:lvl1pPr defTabSz="933450">
              <a:lnSpc>
                <a:spcPct val="100000"/>
              </a:lnSpc>
              <a:spcBef>
                <a:spcPct val="0"/>
              </a:spcBef>
              <a:buClrTx/>
              <a:buFontTx/>
              <a:buNone/>
              <a:defRPr sz="1200"/>
            </a:lvl1pPr>
          </a:lstStyle>
          <a:p>
            <a:endParaRPr lang="en-GB"/>
          </a:p>
        </p:txBody>
      </p:sp>
      <p:sp>
        <p:nvSpPr>
          <p:cNvPr id="4101" name="Rectangle 5"/>
          <p:cNvSpPr>
            <a:spLocks noGrp="1" noChangeArrowheads="1"/>
          </p:cNvSpPr>
          <p:nvPr>
            <p:ph type="sldNum" sz="quarter" idx="3"/>
          </p:nvPr>
        </p:nvSpPr>
        <p:spPr bwMode="auto">
          <a:xfrm>
            <a:off x="3979863" y="8843963"/>
            <a:ext cx="3041650" cy="463550"/>
          </a:xfrm>
          <a:prstGeom prst="rect">
            <a:avLst/>
          </a:prstGeom>
          <a:noFill/>
          <a:ln w="9525">
            <a:noFill/>
            <a:miter lim="800000"/>
            <a:headEnd/>
            <a:tailEnd/>
          </a:ln>
          <a:effectLst/>
        </p:spPr>
        <p:txBody>
          <a:bodyPr vert="horz" wrap="square" lIns="93266" tIns="46634" rIns="93266" bIns="46634" numCol="1" anchor="b" anchorCtr="0" compatLnSpc="1">
            <a:prstTxWarp prst="textNoShape">
              <a:avLst/>
            </a:prstTxWarp>
          </a:bodyPr>
          <a:lstStyle>
            <a:lvl1pPr algn="r" defTabSz="933450">
              <a:lnSpc>
                <a:spcPct val="100000"/>
              </a:lnSpc>
              <a:spcBef>
                <a:spcPct val="0"/>
              </a:spcBef>
              <a:buClrTx/>
              <a:buFontTx/>
              <a:buNone/>
              <a:defRPr sz="1200"/>
            </a:lvl1pPr>
          </a:lstStyle>
          <a:p>
            <a:fld id="{A5D4DF8A-54DB-4765-9A99-D62A335E4638}"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1650" cy="463550"/>
          </a:xfrm>
          <a:prstGeom prst="rect">
            <a:avLst/>
          </a:prstGeom>
          <a:noFill/>
          <a:ln w="9525">
            <a:noFill/>
            <a:miter lim="800000"/>
            <a:headEnd/>
            <a:tailEnd/>
          </a:ln>
          <a:effectLst/>
        </p:spPr>
        <p:txBody>
          <a:bodyPr vert="horz" wrap="square" lIns="93266" tIns="46634" rIns="93266" bIns="46634" numCol="1" anchor="t" anchorCtr="0" compatLnSpc="1">
            <a:prstTxWarp prst="textNoShape">
              <a:avLst/>
            </a:prstTxWarp>
          </a:bodyPr>
          <a:lstStyle>
            <a:lvl1pPr defTabSz="933450">
              <a:lnSpc>
                <a:spcPct val="100000"/>
              </a:lnSpc>
              <a:spcBef>
                <a:spcPct val="0"/>
              </a:spcBef>
              <a:buClrTx/>
              <a:buFontTx/>
              <a:buNone/>
              <a:defRPr sz="1200"/>
            </a:lvl1pPr>
          </a:lstStyle>
          <a:p>
            <a:endParaRPr lang="en-GB"/>
          </a:p>
        </p:txBody>
      </p:sp>
      <p:sp>
        <p:nvSpPr>
          <p:cNvPr id="7171" name="Rectangle 3"/>
          <p:cNvSpPr>
            <a:spLocks noGrp="1" noChangeArrowheads="1"/>
          </p:cNvSpPr>
          <p:nvPr>
            <p:ph type="dt" idx="1"/>
          </p:nvPr>
        </p:nvSpPr>
        <p:spPr bwMode="auto">
          <a:xfrm>
            <a:off x="3979863" y="0"/>
            <a:ext cx="3041650" cy="463550"/>
          </a:xfrm>
          <a:prstGeom prst="rect">
            <a:avLst/>
          </a:prstGeom>
          <a:noFill/>
          <a:ln w="9525">
            <a:noFill/>
            <a:miter lim="800000"/>
            <a:headEnd/>
            <a:tailEnd/>
          </a:ln>
          <a:effectLst/>
        </p:spPr>
        <p:txBody>
          <a:bodyPr vert="horz" wrap="square" lIns="93266" tIns="46634" rIns="93266" bIns="46634" numCol="1" anchor="t" anchorCtr="0" compatLnSpc="1">
            <a:prstTxWarp prst="textNoShape">
              <a:avLst/>
            </a:prstTxWarp>
          </a:bodyPr>
          <a:lstStyle>
            <a:lvl1pPr algn="r" defTabSz="933450">
              <a:lnSpc>
                <a:spcPct val="100000"/>
              </a:lnSpc>
              <a:spcBef>
                <a:spcPct val="0"/>
              </a:spcBef>
              <a:buClrTx/>
              <a:buFontTx/>
              <a:buNone/>
              <a:defRPr sz="1200"/>
            </a:lvl1pPr>
          </a:lstStyle>
          <a:p>
            <a:endParaRPr lang="en-GB"/>
          </a:p>
        </p:txBody>
      </p:sp>
      <p:sp>
        <p:nvSpPr>
          <p:cNvPr id="7172" name="Rectangle 4"/>
          <p:cNvSpPr>
            <a:spLocks noGrp="1" noRot="1" noChangeAspect="1" noChangeArrowheads="1" noTextEdit="1"/>
          </p:cNvSpPr>
          <p:nvPr>
            <p:ph type="sldImg" idx="2"/>
          </p:nvPr>
        </p:nvSpPr>
        <p:spPr bwMode="auto">
          <a:xfrm>
            <a:off x="1184275" y="698500"/>
            <a:ext cx="4656138" cy="34925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04850" y="4422775"/>
            <a:ext cx="5613400" cy="4187825"/>
          </a:xfrm>
          <a:prstGeom prst="rect">
            <a:avLst/>
          </a:prstGeom>
          <a:noFill/>
          <a:ln w="9525">
            <a:noFill/>
            <a:miter lim="800000"/>
            <a:headEnd/>
            <a:tailEnd/>
          </a:ln>
          <a:effectLst/>
        </p:spPr>
        <p:txBody>
          <a:bodyPr vert="horz" wrap="square" lIns="93266" tIns="46634" rIns="93266" bIns="4663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843963"/>
            <a:ext cx="3041650" cy="463550"/>
          </a:xfrm>
          <a:prstGeom prst="rect">
            <a:avLst/>
          </a:prstGeom>
          <a:noFill/>
          <a:ln w="9525">
            <a:noFill/>
            <a:miter lim="800000"/>
            <a:headEnd/>
            <a:tailEnd/>
          </a:ln>
          <a:effectLst/>
        </p:spPr>
        <p:txBody>
          <a:bodyPr vert="horz" wrap="square" lIns="93266" tIns="46634" rIns="93266" bIns="46634" numCol="1" anchor="b" anchorCtr="0" compatLnSpc="1">
            <a:prstTxWarp prst="textNoShape">
              <a:avLst/>
            </a:prstTxWarp>
          </a:bodyPr>
          <a:lstStyle>
            <a:lvl1pPr defTabSz="933450">
              <a:lnSpc>
                <a:spcPct val="100000"/>
              </a:lnSpc>
              <a:spcBef>
                <a:spcPct val="0"/>
              </a:spcBef>
              <a:buClrTx/>
              <a:buFontTx/>
              <a:buNone/>
              <a:defRPr sz="1200"/>
            </a:lvl1pPr>
          </a:lstStyle>
          <a:p>
            <a:endParaRPr lang="en-GB"/>
          </a:p>
        </p:txBody>
      </p:sp>
      <p:sp>
        <p:nvSpPr>
          <p:cNvPr id="7175" name="Rectangle 7"/>
          <p:cNvSpPr>
            <a:spLocks noGrp="1" noChangeArrowheads="1"/>
          </p:cNvSpPr>
          <p:nvPr>
            <p:ph type="sldNum" sz="quarter" idx="5"/>
          </p:nvPr>
        </p:nvSpPr>
        <p:spPr bwMode="auto">
          <a:xfrm>
            <a:off x="3979863" y="8843963"/>
            <a:ext cx="3041650" cy="463550"/>
          </a:xfrm>
          <a:prstGeom prst="rect">
            <a:avLst/>
          </a:prstGeom>
          <a:noFill/>
          <a:ln w="9525">
            <a:noFill/>
            <a:miter lim="800000"/>
            <a:headEnd/>
            <a:tailEnd/>
          </a:ln>
          <a:effectLst/>
        </p:spPr>
        <p:txBody>
          <a:bodyPr vert="horz" wrap="square" lIns="93266" tIns="46634" rIns="93266" bIns="46634" numCol="1" anchor="b" anchorCtr="0" compatLnSpc="1">
            <a:prstTxWarp prst="textNoShape">
              <a:avLst/>
            </a:prstTxWarp>
          </a:bodyPr>
          <a:lstStyle>
            <a:lvl1pPr algn="r" defTabSz="933450">
              <a:lnSpc>
                <a:spcPct val="100000"/>
              </a:lnSpc>
              <a:spcBef>
                <a:spcPct val="0"/>
              </a:spcBef>
              <a:buClrTx/>
              <a:buFontTx/>
              <a:buNone/>
              <a:defRPr sz="1200"/>
            </a:lvl1pPr>
          </a:lstStyle>
          <a:p>
            <a:fld id="{3560EA63-4EAA-42AA-B119-807D5044B55B}"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3865563" y="2797175"/>
            <a:ext cx="4810125" cy="803275"/>
          </a:xfrm>
        </p:spPr>
        <p:txBody>
          <a:bodyPr/>
          <a:lstStyle>
            <a:lvl1pPr>
              <a:defRPr>
                <a:solidFill>
                  <a:schemeClr val="tx1"/>
                </a:solidFill>
              </a:defRPr>
            </a:lvl1pPr>
          </a:lstStyle>
          <a:p>
            <a:r>
              <a:rPr lang="en-GB"/>
              <a:t>Click to edit Master title style</a:t>
            </a:r>
          </a:p>
        </p:txBody>
      </p:sp>
      <p:sp>
        <p:nvSpPr>
          <p:cNvPr id="25603" name="Rectangle 3"/>
          <p:cNvSpPr>
            <a:spLocks noGrp="1" noChangeArrowheads="1"/>
          </p:cNvSpPr>
          <p:nvPr>
            <p:ph type="subTitle" idx="1"/>
          </p:nvPr>
        </p:nvSpPr>
        <p:spPr>
          <a:xfrm>
            <a:off x="3865563" y="3886200"/>
            <a:ext cx="4808537" cy="795338"/>
          </a:xfrm>
        </p:spPr>
        <p:txBody>
          <a:bodyPr/>
          <a:lstStyle>
            <a:lvl1pPr>
              <a:defRPr sz="1800"/>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A4C5A9E-36A3-4419-BF7C-7F0DEED69868}"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06363"/>
            <a:ext cx="2051050" cy="6418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106363"/>
            <a:ext cx="6003925" cy="6418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865D2A6-F5FE-44AB-B51A-B1253AA7D738}"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106363"/>
            <a:ext cx="6983412" cy="730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8313" y="1352550"/>
            <a:ext cx="8207375" cy="5172075"/>
          </a:xfrm>
        </p:spPr>
        <p:txBody>
          <a:bodyPr/>
          <a:lstStyle/>
          <a:p>
            <a:endParaRPr lang="en-US"/>
          </a:p>
        </p:txBody>
      </p:sp>
      <p:sp>
        <p:nvSpPr>
          <p:cNvPr id="4" name="Slide Number Placeholder 3"/>
          <p:cNvSpPr>
            <a:spLocks noGrp="1"/>
          </p:cNvSpPr>
          <p:nvPr>
            <p:ph type="sldNum" sz="quarter" idx="10"/>
          </p:nvPr>
        </p:nvSpPr>
        <p:spPr>
          <a:xfrm>
            <a:off x="6542088" y="6594475"/>
            <a:ext cx="2133600" cy="196850"/>
          </a:xfrm>
        </p:spPr>
        <p:txBody>
          <a:bodyPr/>
          <a:lstStyle>
            <a:lvl1pPr>
              <a:defRPr/>
            </a:lvl1pPr>
          </a:lstStyle>
          <a:p>
            <a:fld id="{D4C6189F-5BA5-4667-BB25-904F79E860C8}"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9845225-3741-44BE-B992-D2545055602E}"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D010ECF-6A16-4E3B-BBAD-03EA321DB87D}"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352550"/>
            <a:ext cx="4027487"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2550"/>
            <a:ext cx="4027488" cy="517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5930498-067F-4989-8319-9BEE1FDA9AC2}"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05EAE1D-EF0A-4080-A136-25B7F82C9451}"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CA63FB8-D4B0-49B9-94B8-8B40A66ABFB9}"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7AC7E4A-F09C-4C07-BFDB-6D84FDA55406}"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9C209C1-A822-4CF4-9C8C-849888C975CB}"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F046C82-40A3-43EF-992F-E3BB6A4DF389}"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06363"/>
            <a:ext cx="6983412" cy="730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68313" y="1352550"/>
            <a:ext cx="8207375" cy="51720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6542088" y="6594475"/>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000"/>
            </a:lvl1pPr>
          </a:lstStyle>
          <a:p>
            <a:fld id="{47105069-CEA7-45D7-BBC0-E5C22B5275B0}"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sz="2000" b="1">
          <a:solidFill>
            <a:schemeClr val="tx2"/>
          </a:solidFill>
          <a:latin typeface="+mj-lt"/>
          <a:ea typeface="+mj-ea"/>
          <a:cs typeface="+mj-cs"/>
        </a:defRPr>
      </a:lvl1pPr>
      <a:lvl2pPr algn="l" rtl="0" fontAlgn="base">
        <a:spcBef>
          <a:spcPct val="0"/>
        </a:spcBef>
        <a:spcAft>
          <a:spcPct val="0"/>
        </a:spcAft>
        <a:defRPr sz="2000" b="1">
          <a:solidFill>
            <a:schemeClr val="tx2"/>
          </a:solidFill>
          <a:latin typeface="Arial" pitchFamily="34" charset="0"/>
          <a:cs typeface="Arial" pitchFamily="34" charset="0"/>
        </a:defRPr>
      </a:lvl2pPr>
      <a:lvl3pPr algn="l" rtl="0" fontAlgn="base">
        <a:spcBef>
          <a:spcPct val="0"/>
        </a:spcBef>
        <a:spcAft>
          <a:spcPct val="0"/>
        </a:spcAft>
        <a:defRPr sz="2000" b="1">
          <a:solidFill>
            <a:schemeClr val="tx2"/>
          </a:solidFill>
          <a:latin typeface="Arial" pitchFamily="34" charset="0"/>
          <a:cs typeface="Arial" pitchFamily="34" charset="0"/>
        </a:defRPr>
      </a:lvl3pPr>
      <a:lvl4pPr algn="l" rtl="0" fontAlgn="base">
        <a:spcBef>
          <a:spcPct val="0"/>
        </a:spcBef>
        <a:spcAft>
          <a:spcPct val="0"/>
        </a:spcAft>
        <a:defRPr sz="2000" b="1">
          <a:solidFill>
            <a:schemeClr val="tx2"/>
          </a:solidFill>
          <a:latin typeface="Arial" pitchFamily="34" charset="0"/>
          <a:cs typeface="Arial" pitchFamily="34" charset="0"/>
        </a:defRPr>
      </a:lvl4pPr>
      <a:lvl5pPr algn="l" rtl="0" fontAlgn="base">
        <a:spcBef>
          <a:spcPct val="0"/>
        </a:spcBef>
        <a:spcAft>
          <a:spcPct val="0"/>
        </a:spcAft>
        <a:defRPr sz="2000" b="1">
          <a:solidFill>
            <a:schemeClr val="tx2"/>
          </a:solidFill>
          <a:latin typeface="Arial" pitchFamily="34" charset="0"/>
          <a:cs typeface="Arial" pitchFamily="34" charset="0"/>
        </a:defRPr>
      </a:lvl5pPr>
      <a:lvl6pPr marL="457200" algn="l" rtl="0" fontAlgn="base">
        <a:spcBef>
          <a:spcPct val="0"/>
        </a:spcBef>
        <a:spcAft>
          <a:spcPct val="0"/>
        </a:spcAft>
        <a:defRPr sz="2000" b="1">
          <a:solidFill>
            <a:schemeClr val="tx2"/>
          </a:solidFill>
          <a:latin typeface="Arial" pitchFamily="34" charset="0"/>
          <a:cs typeface="Arial" pitchFamily="34" charset="0"/>
        </a:defRPr>
      </a:lvl6pPr>
      <a:lvl7pPr marL="914400" algn="l" rtl="0" fontAlgn="base">
        <a:spcBef>
          <a:spcPct val="0"/>
        </a:spcBef>
        <a:spcAft>
          <a:spcPct val="0"/>
        </a:spcAft>
        <a:defRPr sz="2000" b="1">
          <a:solidFill>
            <a:schemeClr val="tx2"/>
          </a:solidFill>
          <a:latin typeface="Arial" pitchFamily="34" charset="0"/>
          <a:cs typeface="Arial" pitchFamily="34" charset="0"/>
        </a:defRPr>
      </a:lvl7pPr>
      <a:lvl8pPr marL="1371600" algn="l" rtl="0" fontAlgn="base">
        <a:spcBef>
          <a:spcPct val="0"/>
        </a:spcBef>
        <a:spcAft>
          <a:spcPct val="0"/>
        </a:spcAft>
        <a:defRPr sz="2000" b="1">
          <a:solidFill>
            <a:schemeClr val="tx2"/>
          </a:solidFill>
          <a:latin typeface="Arial" pitchFamily="34" charset="0"/>
          <a:cs typeface="Arial" pitchFamily="34" charset="0"/>
        </a:defRPr>
      </a:lvl8pPr>
      <a:lvl9pPr marL="1828800" algn="l" rtl="0" fontAlgn="base">
        <a:spcBef>
          <a:spcPct val="0"/>
        </a:spcBef>
        <a:spcAft>
          <a:spcPct val="0"/>
        </a:spcAft>
        <a:defRPr sz="2000" b="1">
          <a:solidFill>
            <a:schemeClr val="tx2"/>
          </a:solidFill>
          <a:latin typeface="Arial" pitchFamily="34" charset="0"/>
          <a:cs typeface="Arial" pitchFamily="34" charset="0"/>
        </a:defRPr>
      </a:lvl9pPr>
    </p:titleStyle>
    <p:bodyStyle>
      <a:lvl1pPr algn="l" rtl="0" fontAlgn="base">
        <a:spcBef>
          <a:spcPct val="20000"/>
        </a:spcBef>
        <a:spcAft>
          <a:spcPct val="0"/>
        </a:spcAft>
        <a:defRPr sz="1200">
          <a:solidFill>
            <a:schemeClr val="tx1"/>
          </a:solidFill>
          <a:latin typeface="+mn-lt"/>
          <a:ea typeface="+mn-ea"/>
          <a:cs typeface="+mn-cs"/>
        </a:defRPr>
      </a:lvl1pPr>
      <a:lvl2pPr marL="179388" indent="-177800" algn="l" rtl="0" fontAlgn="base">
        <a:spcBef>
          <a:spcPct val="0"/>
        </a:spcBef>
        <a:spcAft>
          <a:spcPct val="0"/>
        </a:spcAft>
        <a:buClr>
          <a:srgbClr val="990033"/>
        </a:buClr>
        <a:buFont typeface="Wingdings" pitchFamily="2" charset="2"/>
        <a:buChar char="n"/>
        <a:defRPr sz="1200">
          <a:solidFill>
            <a:schemeClr val="tx1"/>
          </a:solidFill>
          <a:latin typeface="+mn-lt"/>
          <a:cs typeface="+mn-cs"/>
        </a:defRPr>
      </a:lvl2pPr>
      <a:lvl3pPr marL="358775" indent="-177800" algn="l" rtl="0" fontAlgn="base">
        <a:spcBef>
          <a:spcPct val="0"/>
        </a:spcBef>
        <a:spcAft>
          <a:spcPct val="0"/>
        </a:spcAft>
        <a:buClr>
          <a:srgbClr val="990033"/>
        </a:buClr>
        <a:buFont typeface="Wingdings" pitchFamily="2" charset="2"/>
        <a:buChar char="§"/>
        <a:defRPr sz="1200">
          <a:solidFill>
            <a:schemeClr val="tx1"/>
          </a:solidFill>
          <a:latin typeface="+mn-lt"/>
          <a:cs typeface="+mn-cs"/>
        </a:defRPr>
      </a:lvl3pPr>
      <a:lvl4pPr marL="538163" indent="-177800" algn="l" rtl="0" fontAlgn="base">
        <a:spcBef>
          <a:spcPct val="0"/>
        </a:spcBef>
        <a:spcAft>
          <a:spcPct val="0"/>
        </a:spcAft>
        <a:buClr>
          <a:srgbClr val="990033"/>
        </a:buClr>
        <a:buFont typeface="Wingdings" pitchFamily="2" charset="2"/>
        <a:buChar char="§"/>
        <a:defRPr sz="1200">
          <a:solidFill>
            <a:schemeClr val="tx1"/>
          </a:solidFill>
          <a:latin typeface="+mn-lt"/>
          <a:cs typeface="+mn-cs"/>
        </a:defRPr>
      </a:lvl4pPr>
      <a:lvl5pPr marL="717550" indent="-177800" algn="l" rtl="0" fontAlgn="base">
        <a:spcBef>
          <a:spcPct val="0"/>
        </a:spcBef>
        <a:spcAft>
          <a:spcPct val="0"/>
        </a:spcAft>
        <a:buClr>
          <a:srgbClr val="990033"/>
        </a:buClr>
        <a:buFont typeface="Wingdings" pitchFamily="2" charset="2"/>
        <a:buChar char="§"/>
        <a:defRPr sz="1200">
          <a:solidFill>
            <a:schemeClr val="tx1"/>
          </a:solidFill>
          <a:latin typeface="+mn-lt"/>
          <a:cs typeface="+mn-cs"/>
        </a:defRPr>
      </a:lvl5pPr>
      <a:lvl6pPr marL="1174750" indent="-177800" algn="l" rtl="0" fontAlgn="base">
        <a:spcBef>
          <a:spcPct val="0"/>
        </a:spcBef>
        <a:spcAft>
          <a:spcPct val="0"/>
        </a:spcAft>
        <a:buClr>
          <a:srgbClr val="990033"/>
        </a:buClr>
        <a:buFont typeface="Wingdings" pitchFamily="2" charset="2"/>
        <a:buChar char="§"/>
        <a:defRPr sz="1200">
          <a:solidFill>
            <a:schemeClr val="tx1"/>
          </a:solidFill>
          <a:latin typeface="+mn-lt"/>
          <a:cs typeface="+mn-cs"/>
        </a:defRPr>
      </a:lvl6pPr>
      <a:lvl7pPr marL="1631950" indent="-177800" algn="l" rtl="0" fontAlgn="base">
        <a:spcBef>
          <a:spcPct val="0"/>
        </a:spcBef>
        <a:spcAft>
          <a:spcPct val="0"/>
        </a:spcAft>
        <a:buClr>
          <a:srgbClr val="990033"/>
        </a:buClr>
        <a:buFont typeface="Wingdings" pitchFamily="2" charset="2"/>
        <a:buChar char="§"/>
        <a:defRPr sz="1200">
          <a:solidFill>
            <a:schemeClr val="tx1"/>
          </a:solidFill>
          <a:latin typeface="+mn-lt"/>
          <a:cs typeface="+mn-cs"/>
        </a:defRPr>
      </a:lvl7pPr>
      <a:lvl8pPr marL="2089150" indent="-177800" algn="l" rtl="0" fontAlgn="base">
        <a:spcBef>
          <a:spcPct val="0"/>
        </a:spcBef>
        <a:spcAft>
          <a:spcPct val="0"/>
        </a:spcAft>
        <a:buClr>
          <a:srgbClr val="990033"/>
        </a:buClr>
        <a:buFont typeface="Wingdings" pitchFamily="2" charset="2"/>
        <a:buChar char="§"/>
        <a:defRPr sz="1200">
          <a:solidFill>
            <a:schemeClr val="tx1"/>
          </a:solidFill>
          <a:latin typeface="+mn-lt"/>
          <a:cs typeface="+mn-cs"/>
        </a:defRPr>
      </a:lvl8pPr>
      <a:lvl9pPr marL="2546350" indent="-177800" algn="l" rtl="0" fontAlgn="base">
        <a:spcBef>
          <a:spcPct val="0"/>
        </a:spcBef>
        <a:spcAft>
          <a:spcPct val="0"/>
        </a:spcAft>
        <a:buClr>
          <a:srgbClr val="990033"/>
        </a:buClr>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8" name="Rectangle 4"/>
          <p:cNvSpPr>
            <a:spLocks noGrp="1" noChangeArrowheads="1"/>
          </p:cNvSpPr>
          <p:nvPr>
            <p:ph type="ctrTitle"/>
          </p:nvPr>
        </p:nvSpPr>
        <p:spPr>
          <a:xfrm>
            <a:off x="3872597" y="2867513"/>
            <a:ext cx="4810125" cy="803275"/>
          </a:xfrm>
        </p:spPr>
        <p:txBody>
          <a:bodyPr/>
          <a:lstStyle/>
          <a:p>
            <a:r>
              <a:rPr lang="en-US" dirty="0" smtClean="0"/>
              <a:t>NERC Operating Committee Update</a:t>
            </a:r>
            <a:r>
              <a:rPr lang="en-US" sz="1800" dirty="0" smtClean="0"/>
              <a:t/>
            </a:r>
            <a:br>
              <a:rPr lang="en-US" sz="1800" dirty="0" smtClean="0"/>
            </a:br>
            <a:r>
              <a:rPr lang="en-US" sz="1800" dirty="0"/>
              <a:t/>
            </a:r>
            <a:br>
              <a:rPr lang="en-US" sz="1800" dirty="0"/>
            </a:br>
            <a:r>
              <a:rPr lang="en-US" sz="1800" dirty="0" smtClean="0"/>
              <a:t>ERCOT NRWG Meeting</a:t>
            </a:r>
            <a:r>
              <a:rPr lang="en-US" sz="1800" dirty="0"/>
              <a:t/>
            </a:r>
            <a:br>
              <a:rPr lang="en-US" sz="1800" dirty="0"/>
            </a:br>
            <a:endParaRPr lang="en-US" sz="1800" dirty="0"/>
          </a:p>
        </p:txBody>
      </p:sp>
      <p:sp>
        <p:nvSpPr>
          <p:cNvPr id="507909" name="Rectangle 5"/>
          <p:cNvSpPr>
            <a:spLocks noGrp="1" noChangeArrowheads="1"/>
          </p:cNvSpPr>
          <p:nvPr>
            <p:ph type="subTitle" idx="1"/>
          </p:nvPr>
        </p:nvSpPr>
        <p:spPr>
          <a:xfrm>
            <a:off x="3865563" y="3886200"/>
            <a:ext cx="4808537" cy="1017588"/>
          </a:xfrm>
        </p:spPr>
        <p:txBody>
          <a:bodyPr/>
          <a:lstStyle/>
          <a:p>
            <a:pPr>
              <a:lnSpc>
                <a:spcPct val="80000"/>
              </a:lnSpc>
            </a:pPr>
            <a:endParaRPr lang="en-US" sz="1400" dirty="0"/>
          </a:p>
          <a:p>
            <a:pPr>
              <a:lnSpc>
                <a:spcPct val="80000"/>
              </a:lnSpc>
            </a:pPr>
            <a:r>
              <a:rPr lang="en-US" sz="1400" dirty="0" smtClean="0"/>
              <a:t>Alan Bern</a:t>
            </a:r>
          </a:p>
          <a:p>
            <a:pPr>
              <a:lnSpc>
                <a:spcPct val="80000"/>
              </a:lnSpc>
            </a:pPr>
            <a:endParaRPr lang="en-US" sz="1400" dirty="0" smtClean="0"/>
          </a:p>
          <a:p>
            <a:pPr>
              <a:lnSpc>
                <a:spcPct val="80000"/>
              </a:lnSpc>
            </a:pPr>
            <a:r>
              <a:rPr lang="en-US" sz="1400" dirty="0" smtClean="0"/>
              <a:t>July 16, 2015</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95" y="106363"/>
            <a:ext cx="6000430" cy="589923"/>
          </a:xfrm>
        </p:spPr>
        <p:txBody>
          <a:bodyPr/>
          <a:lstStyle/>
          <a:p>
            <a:r>
              <a:rPr lang="en-US" dirty="0" smtClean="0"/>
              <a:t>Reliability Guidelines</a:t>
            </a:r>
            <a:endParaRPr lang="en-US" dirty="0"/>
          </a:p>
        </p:txBody>
      </p:sp>
      <p:sp>
        <p:nvSpPr>
          <p:cNvPr id="3" name="Content Placeholder 2"/>
          <p:cNvSpPr>
            <a:spLocks noGrp="1"/>
          </p:cNvSpPr>
          <p:nvPr>
            <p:ph idx="1"/>
          </p:nvPr>
        </p:nvSpPr>
        <p:spPr/>
        <p:txBody>
          <a:bodyPr/>
          <a:lstStyle/>
          <a:p>
            <a:r>
              <a:rPr lang="en-US" sz="1600" b="1" dirty="0" smtClean="0"/>
              <a:t>Generating Unit Operations During Complete Loss of </a:t>
            </a:r>
            <a:r>
              <a:rPr lang="en-US" sz="1600" b="1" dirty="0" smtClean="0"/>
              <a:t>Communications</a:t>
            </a:r>
          </a:p>
          <a:p>
            <a:endParaRPr lang="en-US" sz="1600" dirty="0" smtClean="0"/>
          </a:p>
          <a:p>
            <a:pPr lvl="2"/>
            <a:r>
              <a:rPr lang="en-US" sz="1600" dirty="0" smtClean="0"/>
              <a:t>Issued for comments and approved</a:t>
            </a:r>
          </a:p>
          <a:p>
            <a:pPr lvl="2"/>
            <a:endParaRPr lang="en-US" sz="1600" dirty="0" smtClean="0"/>
          </a:p>
          <a:p>
            <a:pPr lvl="2"/>
            <a:r>
              <a:rPr lang="en-US" sz="1600" dirty="0" smtClean="0"/>
              <a:t>GOs unhappy with confusion</a:t>
            </a:r>
          </a:p>
          <a:p>
            <a:pPr lvl="2"/>
            <a:endParaRPr lang="en-US" sz="1600" dirty="0" smtClean="0"/>
          </a:p>
          <a:p>
            <a:pPr lvl="2"/>
            <a:r>
              <a:rPr lang="en-US" sz="1600" dirty="0" smtClean="0"/>
              <a:t>OC re-wrote and issued for comments a second time</a:t>
            </a:r>
          </a:p>
          <a:p>
            <a:pPr lvl="2"/>
            <a:endParaRPr lang="en-US" sz="1600" dirty="0" smtClean="0"/>
          </a:p>
          <a:p>
            <a:pPr lvl="2"/>
            <a:r>
              <a:rPr lang="en-US" sz="1600" dirty="0" smtClean="0"/>
              <a:t>Approved</a:t>
            </a:r>
          </a:p>
          <a:p>
            <a:pPr lvl="2"/>
            <a:endParaRPr lang="en-US" sz="1600" dirty="0" smtClean="0"/>
          </a:p>
          <a:p>
            <a:pPr lvl="2"/>
            <a:endParaRPr lang="en-US" sz="1600" dirty="0" smtClean="0"/>
          </a:p>
          <a:p>
            <a:pPr lvl="2"/>
            <a:endParaRPr lang="en-US" sz="1600" dirty="0" smtClean="0"/>
          </a:p>
          <a:p>
            <a:pPr lvl="2">
              <a:buNone/>
            </a:pPr>
            <a:r>
              <a:rPr lang="en-US" sz="1600" dirty="0" smtClean="0"/>
              <a:t>Key is that GOs should work with their RCs and use recommendation or develop plan that meets their needs.</a:t>
            </a:r>
          </a:p>
          <a:p>
            <a:pPr lvl="2">
              <a:buNone/>
            </a:pPr>
            <a:endParaRPr lang="en-US" sz="1600" dirty="0" smtClean="0"/>
          </a:p>
          <a:p>
            <a:endParaRPr lang="en-US" sz="1600" dirty="0"/>
          </a:p>
          <a:p>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795" y="106363"/>
            <a:ext cx="5924929" cy="514422"/>
          </a:xfrm>
        </p:spPr>
        <p:txBody>
          <a:bodyPr/>
          <a:lstStyle/>
          <a:p>
            <a:r>
              <a:rPr lang="en-US" dirty="0" smtClean="0"/>
              <a:t>Field Tests:</a:t>
            </a:r>
            <a:endParaRPr lang="en-US" dirty="0"/>
          </a:p>
        </p:txBody>
      </p:sp>
      <p:sp>
        <p:nvSpPr>
          <p:cNvPr id="3" name="Content Placeholder 2"/>
          <p:cNvSpPr>
            <a:spLocks noGrp="1"/>
          </p:cNvSpPr>
          <p:nvPr>
            <p:ph idx="1"/>
          </p:nvPr>
        </p:nvSpPr>
        <p:spPr>
          <a:xfrm>
            <a:off x="434757" y="1635853"/>
            <a:ext cx="8207375" cy="4586768"/>
          </a:xfrm>
        </p:spPr>
        <p:txBody>
          <a:bodyPr/>
          <a:lstStyle/>
          <a:p>
            <a:r>
              <a:rPr lang="en-US" sz="1400" b="1" dirty="0" smtClean="0"/>
              <a:t>Conclusions</a:t>
            </a:r>
          </a:p>
          <a:p>
            <a:pPr>
              <a:buFont typeface="Arial" pitchFamily="34" charset="0"/>
              <a:buChar char="•"/>
            </a:pPr>
            <a:r>
              <a:rPr lang="en-US" sz="1400" dirty="0" smtClean="0"/>
              <a:t>The BAAL Requirement focuses on Frequency Control for </a:t>
            </a:r>
            <a:r>
              <a:rPr lang="en-US" sz="1400" dirty="0" smtClean="0"/>
              <a:t>the Interconnection</a:t>
            </a:r>
            <a:endParaRPr lang="en-US" sz="1400" dirty="0" smtClean="0"/>
          </a:p>
          <a:p>
            <a:pPr>
              <a:buFont typeface="Arial" pitchFamily="34" charset="0"/>
              <a:buChar char="•"/>
            </a:pPr>
            <a:r>
              <a:rPr lang="en-US" sz="1400" dirty="0" smtClean="0"/>
              <a:t>The correlation between CPS1 and BAAL always drives corrective actions to support frequency</a:t>
            </a:r>
          </a:p>
          <a:p>
            <a:pPr>
              <a:buFont typeface="Arial" pitchFamily="34" charset="0"/>
              <a:buChar char="•"/>
            </a:pPr>
            <a:r>
              <a:rPr lang="en-US" sz="1400" dirty="0" smtClean="0"/>
              <a:t>The BAAL is a proportional allocation of responsibility across all BAs.</a:t>
            </a:r>
          </a:p>
          <a:p>
            <a:pPr>
              <a:buFont typeface="Arial" pitchFamily="34" charset="0"/>
              <a:buChar char="•"/>
            </a:pPr>
            <a:r>
              <a:rPr lang="en-US" sz="1400" dirty="0" smtClean="0"/>
              <a:t>BAAL captures all conditions that impact frequency</a:t>
            </a:r>
          </a:p>
          <a:p>
            <a:pPr>
              <a:buFont typeface="Arial" pitchFamily="34" charset="0"/>
              <a:buChar char="•"/>
            </a:pPr>
            <a:r>
              <a:rPr lang="en-US" sz="1400" dirty="0" smtClean="0"/>
              <a:t>The SDT believes the BAAL time duration of 30 consecutive clock minutes has proven to be appropriate</a:t>
            </a:r>
          </a:p>
          <a:p>
            <a:pPr>
              <a:buFont typeface="Arial" pitchFamily="34" charset="0"/>
              <a:buChar char="•"/>
            </a:pPr>
            <a:r>
              <a:rPr lang="en-US" sz="1400" dirty="0" smtClean="0"/>
              <a:t>The SDT believes the BAAL Field Trial results validate the FTLs at 3 times Epsilon 1</a:t>
            </a:r>
          </a:p>
          <a:p>
            <a:pPr>
              <a:buFont typeface="Arial" pitchFamily="34" charset="0"/>
              <a:buChar char="•"/>
            </a:pPr>
            <a:r>
              <a:rPr lang="en-US" sz="1400" dirty="0" smtClean="0"/>
              <a:t>The BAAL design does not appear to have any effect on </a:t>
            </a:r>
            <a:r>
              <a:rPr lang="en-US" sz="1400" dirty="0" smtClean="0"/>
              <a:t>NERC Inadvertent </a:t>
            </a:r>
            <a:r>
              <a:rPr lang="en-US" sz="1400" dirty="0" smtClean="0"/>
              <a:t>Interchange</a:t>
            </a:r>
          </a:p>
          <a:p>
            <a:pPr>
              <a:buFont typeface="Arial" pitchFamily="34" charset="0"/>
              <a:buChar char="•"/>
            </a:pPr>
            <a:r>
              <a:rPr lang="en-US" sz="1400" dirty="0" smtClean="0"/>
              <a:t>The BAAL design does not appear to have any effect on congestion management/unscheduled flow within the WI</a:t>
            </a:r>
          </a:p>
          <a:p>
            <a:pPr>
              <a:buFont typeface="Arial" pitchFamily="34" charset="0"/>
              <a:buChar char="•"/>
            </a:pPr>
            <a:r>
              <a:rPr lang="en-US" sz="1400" dirty="0" smtClean="0"/>
              <a:t>The BAAL does not appear to have an adverse impact on Frequency </a:t>
            </a:r>
            <a:r>
              <a:rPr lang="en-US" sz="1400" dirty="0" smtClean="0"/>
              <a:t>Error</a:t>
            </a:r>
          </a:p>
          <a:p>
            <a:pPr>
              <a:buFont typeface="Arial" pitchFamily="34" charset="0"/>
              <a:buChar char="•"/>
            </a:pPr>
            <a:endParaRPr lang="en-US" sz="1400" dirty="0" smtClean="0"/>
          </a:p>
          <a:p>
            <a:r>
              <a:rPr lang="en-US" sz="1400" b="1" dirty="0" smtClean="0"/>
              <a:t>Recommendation</a:t>
            </a:r>
          </a:p>
          <a:p>
            <a:pPr>
              <a:buFont typeface="Arial" pitchFamily="34" charset="0"/>
              <a:buChar char="•"/>
            </a:pPr>
            <a:r>
              <a:rPr lang="en-US" sz="1400" dirty="0" smtClean="0"/>
              <a:t>Continue the Field Trial until BAL-001-2 becomes effective</a:t>
            </a:r>
          </a:p>
          <a:p>
            <a:pPr>
              <a:buFont typeface="Arial" pitchFamily="34" charset="0"/>
              <a:buChar char="•"/>
            </a:pPr>
            <a:r>
              <a:rPr lang="en-US" sz="1400" dirty="0" smtClean="0"/>
              <a:t>Encourage additional BA </a:t>
            </a:r>
            <a:r>
              <a:rPr lang="en-US" sz="1400" dirty="0" smtClean="0"/>
              <a:t>participation</a:t>
            </a:r>
          </a:p>
          <a:p>
            <a:pPr>
              <a:buFont typeface="Arial" pitchFamily="34" charset="0"/>
              <a:buChar char="•"/>
            </a:pPr>
            <a:endParaRPr lang="en-US" sz="1400" dirty="0" smtClean="0"/>
          </a:p>
          <a:p>
            <a:r>
              <a:rPr lang="en-US" sz="1400" b="1" dirty="0" smtClean="0"/>
              <a:t>Next Steps</a:t>
            </a:r>
          </a:p>
          <a:p>
            <a:pPr>
              <a:buFont typeface="Arial" pitchFamily="34" charset="0"/>
              <a:buChar char="•"/>
            </a:pPr>
            <a:r>
              <a:rPr lang="en-US" sz="1400" dirty="0" smtClean="0"/>
              <a:t>Provide the preliminary Field Trial Report to the NERC OC</a:t>
            </a:r>
            <a:endParaRPr lang="en-US" sz="1400" dirty="0"/>
          </a:p>
        </p:txBody>
      </p:sp>
      <p:sp>
        <p:nvSpPr>
          <p:cNvPr id="5" name="Text Placeholder 4"/>
          <p:cNvSpPr>
            <a:spLocks noGrp="1"/>
          </p:cNvSpPr>
          <p:nvPr>
            <p:ph type="body" idx="4294967295"/>
          </p:nvPr>
        </p:nvSpPr>
        <p:spPr>
          <a:xfrm>
            <a:off x="427839" y="1233678"/>
            <a:ext cx="4040188" cy="418954"/>
          </a:xfrm>
        </p:spPr>
        <p:txBody>
          <a:bodyPr/>
          <a:lstStyle/>
          <a:p>
            <a:r>
              <a:rPr lang="en-US" sz="1600" b="1" dirty="0" smtClean="0"/>
              <a:t>BAL-002-2</a:t>
            </a:r>
            <a:endParaRPr lang="en-US" sz="1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407" y="106363"/>
            <a:ext cx="5933318" cy="556367"/>
          </a:xfrm>
        </p:spPr>
        <p:txBody>
          <a:bodyPr/>
          <a:lstStyle/>
          <a:p>
            <a:r>
              <a:rPr lang="en-US" dirty="0" smtClean="0"/>
              <a:t>Presentations</a:t>
            </a:r>
            <a:endParaRPr lang="en-US" dirty="0"/>
          </a:p>
        </p:txBody>
      </p:sp>
      <p:sp>
        <p:nvSpPr>
          <p:cNvPr id="3" name="Content Placeholder 2"/>
          <p:cNvSpPr>
            <a:spLocks noGrp="1"/>
          </p:cNvSpPr>
          <p:nvPr>
            <p:ph idx="1"/>
          </p:nvPr>
        </p:nvSpPr>
        <p:spPr/>
        <p:txBody>
          <a:bodyPr/>
          <a:lstStyle/>
          <a:p>
            <a:r>
              <a:rPr lang="en-US" sz="1400" b="1" dirty="0" smtClean="0"/>
              <a:t>EAP </a:t>
            </a:r>
            <a:r>
              <a:rPr lang="en-US" sz="1400" b="1" dirty="0" smtClean="0"/>
              <a:t>Lessons Learned</a:t>
            </a:r>
            <a:endParaRPr lang="en-US" sz="1400" b="1" dirty="0" smtClean="0"/>
          </a:p>
          <a:p>
            <a:pPr lvl="2">
              <a:buNone/>
            </a:pPr>
            <a:endParaRPr lang="en-US" sz="1400" b="1" dirty="0" smtClean="0"/>
          </a:p>
          <a:p>
            <a:pPr lvl="1">
              <a:buNone/>
            </a:pPr>
            <a:r>
              <a:rPr lang="en-US" sz="1400" b="1" dirty="0" smtClean="0"/>
              <a:t>Cognitive Overload:</a:t>
            </a:r>
          </a:p>
          <a:p>
            <a:pPr lvl="2">
              <a:buFont typeface="Arial" pitchFamily="34" charset="0"/>
              <a:buChar char="•"/>
            </a:pPr>
            <a:r>
              <a:rPr lang="en-US" sz="1400" dirty="0" smtClean="0"/>
              <a:t>Putting more and more on system operators.  Need to emphasize not adding tasks to real-time operators.</a:t>
            </a:r>
          </a:p>
          <a:p>
            <a:pPr lvl="2">
              <a:buFont typeface="Arial" pitchFamily="34" charset="0"/>
              <a:buChar char="•"/>
            </a:pPr>
            <a:r>
              <a:rPr lang="en-US" sz="1400" dirty="0" smtClean="0"/>
              <a:t>Information overload</a:t>
            </a:r>
          </a:p>
          <a:p>
            <a:pPr lvl="2">
              <a:buFont typeface="Arial" pitchFamily="34" charset="0"/>
              <a:buChar char="•"/>
            </a:pPr>
            <a:endParaRPr lang="en-US" sz="1400" b="1" dirty="0" smtClean="0"/>
          </a:p>
          <a:p>
            <a:pPr lvl="1">
              <a:buNone/>
            </a:pPr>
            <a:r>
              <a:rPr lang="en-US" sz="1400" b="1" dirty="0" smtClean="0"/>
              <a:t>Westar Energy Lesson Learned:</a:t>
            </a:r>
          </a:p>
          <a:p>
            <a:pPr lvl="2">
              <a:buFont typeface="Arial" pitchFamily="34" charset="0"/>
              <a:buChar char="•"/>
            </a:pPr>
            <a:r>
              <a:rPr lang="en-US" sz="1400" dirty="0" smtClean="0"/>
              <a:t>Generator trip lead to complete loss of power to plant due to inadequate handling of emergent work</a:t>
            </a:r>
          </a:p>
          <a:p>
            <a:pPr lvl="2">
              <a:buFont typeface="Arial" pitchFamily="34" charset="0"/>
              <a:buChar char="•"/>
            </a:pPr>
            <a:endParaRPr lang="en-US" sz="1400" b="1" dirty="0" smtClean="0"/>
          </a:p>
          <a:p>
            <a:pPr lvl="1">
              <a:buNone/>
            </a:pPr>
            <a:r>
              <a:rPr lang="en-US" sz="1400" b="1" dirty="0" smtClean="0"/>
              <a:t>Toronto Blackout on July 8, 2013</a:t>
            </a:r>
          </a:p>
          <a:p>
            <a:pPr lvl="2">
              <a:buFont typeface="Arial" pitchFamily="34" charset="0"/>
              <a:buChar char="•"/>
            </a:pPr>
            <a:r>
              <a:rPr lang="en-US" sz="1400" dirty="0" smtClean="0"/>
              <a:t>Storms and flooding lead to loss of AC station service, communications, mechanical/pneumatic equipment issues and eventually to voltage reduction and rolling blackouts.</a:t>
            </a:r>
          </a:p>
          <a:p>
            <a:pPr lvl="2">
              <a:buFont typeface="Arial" pitchFamily="34" charset="0"/>
              <a:buChar char="•"/>
            </a:pPr>
            <a:endParaRPr lang="en-US" sz="1400" dirty="0" smtClean="0"/>
          </a:p>
          <a:p>
            <a:pPr lvl="1">
              <a:buNone/>
            </a:pPr>
            <a:r>
              <a:rPr lang="en-US" sz="1400" b="1" dirty="0" smtClean="0"/>
              <a:t>Hydro Quebec Summer 2013</a:t>
            </a:r>
          </a:p>
          <a:p>
            <a:pPr lvl="2">
              <a:buFont typeface="Arial" pitchFamily="34" charset="0"/>
              <a:buChar char="•"/>
            </a:pPr>
            <a:r>
              <a:rPr lang="en-US" sz="1400" dirty="0" smtClean="0"/>
              <a:t>Severe drought, forest fires and abnormally closed breaker led to fault that lasted 4:21 minutes followed by another fault that lasted 2:05 minutes.</a:t>
            </a:r>
          </a:p>
          <a:p>
            <a:pPr lvl="3">
              <a:buFont typeface="Arial" pitchFamily="34" charset="0"/>
              <a:buChar char="•"/>
            </a:pPr>
            <a:r>
              <a:rPr lang="en-US" sz="1400" dirty="0" smtClean="0"/>
              <a:t>Loss of 3,950 MW of internal load, Tripped 5 HVDCs ties (3,200 MW), tripped 12 SVCs and 1 SC, Tripped 4 735kV lines (overvoltage protection)</a:t>
            </a:r>
          </a:p>
          <a:p>
            <a:pPr lvl="3">
              <a:buFont typeface="Arial" pitchFamily="34" charset="0"/>
              <a:buChar char="•"/>
            </a:pPr>
            <a:r>
              <a:rPr lang="en-US" sz="1400" dirty="0" smtClean="0"/>
              <a:t>Situational awareness, communicate with other entities, magnitude of fires, maintenance protection </a:t>
            </a:r>
            <a:r>
              <a:rPr lang="en-US" sz="1400" dirty="0" smtClean="0"/>
              <a:t>procedures.</a:t>
            </a:r>
          </a:p>
          <a:p>
            <a:pPr lvl="3">
              <a:buFont typeface="Arial" pitchFamily="34" charset="0"/>
              <a:buChar char="•"/>
            </a:pPr>
            <a:endParaRPr lang="en-US" sz="1400" dirty="0" smtClean="0"/>
          </a:p>
          <a:p>
            <a:r>
              <a:rPr lang="en-US" sz="1400" b="1" dirty="0" smtClean="0"/>
              <a:t>New </a:t>
            </a:r>
            <a:r>
              <a:rPr lang="en-US" sz="1400" b="1" dirty="0" smtClean="0"/>
              <a:t>York ISO winter 2013 – 2014 </a:t>
            </a:r>
            <a:r>
              <a:rPr lang="en-US" sz="1400" b="1" dirty="0" smtClean="0"/>
              <a:t> Electric </a:t>
            </a:r>
            <a:r>
              <a:rPr lang="en-US" sz="1400" b="1" dirty="0" smtClean="0"/>
              <a:t>/ Gas Coordination</a:t>
            </a:r>
          </a:p>
          <a:p>
            <a:pPr lvl="2">
              <a:buFont typeface="Arial" pitchFamily="34" charset="0"/>
              <a:buChar char="•"/>
            </a:pP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573" y="106363"/>
            <a:ext cx="5908151" cy="531200"/>
          </a:xfrm>
        </p:spPr>
        <p:txBody>
          <a:bodyPr/>
          <a:lstStyle/>
          <a:p>
            <a:r>
              <a:rPr lang="en-US" dirty="0" smtClean="0"/>
              <a:t>Presentations Continued</a:t>
            </a:r>
            <a:endParaRPr lang="en-US" dirty="0"/>
          </a:p>
        </p:txBody>
      </p:sp>
      <p:sp>
        <p:nvSpPr>
          <p:cNvPr id="3" name="Content Placeholder 2"/>
          <p:cNvSpPr>
            <a:spLocks noGrp="1"/>
          </p:cNvSpPr>
          <p:nvPr>
            <p:ph idx="1"/>
          </p:nvPr>
        </p:nvSpPr>
        <p:spPr/>
        <p:txBody>
          <a:bodyPr/>
          <a:lstStyle/>
          <a:p>
            <a:pPr lvl="1">
              <a:buNone/>
            </a:pPr>
            <a:r>
              <a:rPr lang="en-US" sz="1400" b="1" dirty="0" smtClean="0"/>
              <a:t>Risk Based Registration</a:t>
            </a:r>
          </a:p>
          <a:p>
            <a:pPr lvl="1">
              <a:buNone/>
            </a:pPr>
            <a:endParaRPr lang="en-US" sz="1400" b="1" dirty="0" smtClean="0"/>
          </a:p>
          <a:p>
            <a:pPr lvl="1">
              <a:buNone/>
            </a:pPr>
            <a:r>
              <a:rPr lang="en-US" sz="1400" b="1" dirty="0" smtClean="0"/>
              <a:t>2014 Polar Vortex Report Update</a:t>
            </a:r>
          </a:p>
          <a:p>
            <a:pPr lvl="1">
              <a:buNone/>
            </a:pPr>
            <a:endParaRPr lang="en-US" sz="1400" b="1" dirty="0" smtClean="0"/>
          </a:p>
          <a:p>
            <a:pPr lvl="1">
              <a:buNone/>
            </a:pPr>
            <a:r>
              <a:rPr lang="en-US" sz="1400" b="1" dirty="0" err="1" smtClean="0"/>
              <a:t>GridEx</a:t>
            </a:r>
            <a:r>
              <a:rPr lang="en-US" sz="1400" b="1" dirty="0" smtClean="0"/>
              <a:t> </a:t>
            </a:r>
            <a:r>
              <a:rPr lang="en-US" sz="1400" b="1" dirty="0" smtClean="0"/>
              <a:t>III</a:t>
            </a:r>
            <a:endParaRPr lang="en-US" sz="1400" dirty="0" smtClean="0"/>
          </a:p>
          <a:p>
            <a:pPr lvl="1">
              <a:buNone/>
            </a:pPr>
            <a:endParaRPr lang="en-US" sz="1400" b="1" dirty="0" smtClean="0"/>
          </a:p>
          <a:p>
            <a:r>
              <a:rPr lang="en-US" sz="1400" b="1" dirty="0" smtClean="0"/>
              <a:t>2014 </a:t>
            </a:r>
            <a:r>
              <a:rPr lang="en-US" sz="1400" b="1" dirty="0" smtClean="0"/>
              <a:t>Long-Term Reliability Assessment</a:t>
            </a:r>
          </a:p>
          <a:p>
            <a:pPr>
              <a:buFont typeface="Arial" pitchFamily="34" charset="0"/>
              <a:buChar char="•"/>
            </a:pPr>
            <a:r>
              <a:rPr lang="en-US" dirty="0" smtClean="0"/>
              <a:t>Key Finding #1: Reserve Margin Projections Are Declining in Several Assessment Areas across North America</a:t>
            </a:r>
          </a:p>
          <a:p>
            <a:pPr>
              <a:buFont typeface="Arial" pitchFamily="34" charset="0"/>
              <a:buChar char="•"/>
            </a:pPr>
            <a:r>
              <a:rPr lang="en-US" dirty="0" smtClean="0"/>
              <a:t>Key Finding #2: Environmental Regulations Pose New Uncertainties for System Planners and Require Further Assessment</a:t>
            </a:r>
          </a:p>
          <a:p>
            <a:pPr>
              <a:buFont typeface="Arial" pitchFamily="34" charset="0"/>
              <a:buChar char="•"/>
            </a:pPr>
            <a:r>
              <a:rPr lang="en-US" dirty="0" smtClean="0"/>
              <a:t>Key Finding #3: A Rapidly Changing Resource Mix Highlights the Need for New Approaches to Assess Reliability</a:t>
            </a:r>
          </a:p>
          <a:p>
            <a:pPr>
              <a:buFont typeface="Arial" pitchFamily="34" charset="0"/>
              <a:buChar char="•"/>
            </a:pPr>
            <a:endParaRPr lang="en-US" dirty="0" smtClean="0"/>
          </a:p>
          <a:p>
            <a:r>
              <a:rPr lang="en-US" sz="1400" b="1" dirty="0" smtClean="0"/>
              <a:t>RRM Dashboard</a:t>
            </a:r>
          </a:p>
          <a:p>
            <a:pPr>
              <a:buFont typeface="Arial" pitchFamily="34" charset="0"/>
              <a:buChar char="•"/>
            </a:pPr>
            <a:r>
              <a:rPr lang="en-US" dirty="0" smtClean="0"/>
              <a:t>Lessons learned by RE, event analysis categories by RE, NERC Alerts issued, </a:t>
            </a:r>
          </a:p>
          <a:p>
            <a:pPr>
              <a:buFont typeface="Arial" pitchFamily="34" charset="0"/>
              <a:buChar char="•"/>
            </a:pPr>
            <a:endParaRPr lang="en-US" dirty="0" smtClean="0"/>
          </a:p>
          <a:p>
            <a:pPr>
              <a:buFont typeface="Arial" pitchFamily="34" charset="0"/>
              <a:buChar char="•"/>
            </a:pPr>
            <a:r>
              <a:rPr lang="en-US" b="1" dirty="0" smtClean="0"/>
              <a:t>DOE WWSIS – 3: Western Frequency Response and Transient Stability Study</a:t>
            </a:r>
          </a:p>
          <a:p>
            <a:pPr>
              <a:buFont typeface="Arial" pitchFamily="34" charset="0"/>
              <a:buChar char="•"/>
            </a:pPr>
            <a:endParaRPr lang="en-US" b="1" dirty="0" smtClean="0"/>
          </a:p>
          <a:p>
            <a:pPr>
              <a:buFont typeface="Arial" pitchFamily="34" charset="0"/>
              <a:buChar char="•"/>
            </a:pPr>
            <a:r>
              <a:rPr lang="en-US" b="1" dirty="0" smtClean="0"/>
              <a:t>FAC-003 Research Project:  Overview of Validation Testing of Minimum Vegetation Clearance </a:t>
            </a:r>
            <a:r>
              <a:rPr lang="en-US" b="1" dirty="0" smtClean="0"/>
              <a:t>Distances</a:t>
            </a:r>
          </a:p>
          <a:p>
            <a:pPr>
              <a:buFont typeface="Arial" pitchFamily="34" charset="0"/>
              <a:buChar char="•"/>
            </a:pPr>
            <a:endParaRPr lang="en-US" b="1" dirty="0" smtClean="0"/>
          </a:p>
          <a:p>
            <a:pPr>
              <a:buFont typeface="Arial" pitchFamily="34" charset="0"/>
              <a:buChar char="•"/>
            </a:pPr>
            <a:r>
              <a:rPr lang="en-US" b="1" dirty="0" smtClean="0"/>
              <a:t>Standards Under Development</a:t>
            </a:r>
          </a:p>
          <a:p>
            <a:pPr lvl="2">
              <a:buFont typeface="Arial" pitchFamily="34" charset="0"/>
              <a:buChar char="•"/>
            </a:pPr>
            <a:r>
              <a:rPr lang="en-US" b="1" dirty="0" smtClean="0"/>
              <a:t>CIP-014-1 Update, TOP/IRO Reliability Standards Update, PRCs Update</a:t>
            </a:r>
            <a:endParaRPr lang="en-US" b="1" dirty="0" smtClean="0"/>
          </a:p>
          <a:p>
            <a:pPr>
              <a:buFont typeface="Arial" pitchFamily="34" charset="0"/>
              <a:buChar char="•"/>
            </a:pPr>
            <a:endParaRPr lang="en-US" dirty="0" smtClean="0"/>
          </a:p>
          <a:p>
            <a:pPr>
              <a:buFont typeface="Arial" pitchFamily="34" charset="0"/>
              <a:buChar char="•"/>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963" y="276836"/>
            <a:ext cx="5899762" cy="805344"/>
          </a:xfrm>
        </p:spPr>
        <p:txBody>
          <a:bodyPr/>
          <a:lstStyle/>
          <a:p>
            <a:r>
              <a:rPr lang="en-US" dirty="0"/>
              <a:t>December 9-10 NERC Operating </a:t>
            </a:r>
            <a:r>
              <a:rPr lang="en-US" dirty="0" smtClean="0"/>
              <a:t/>
            </a:r>
            <a:br>
              <a:rPr lang="en-US" dirty="0" smtClean="0"/>
            </a:br>
            <a:r>
              <a:rPr lang="en-US" dirty="0" smtClean="0"/>
              <a:t>Committee </a:t>
            </a:r>
            <a:r>
              <a:rPr lang="en-US" dirty="0"/>
              <a:t>Meeting </a:t>
            </a:r>
            <a:r>
              <a:rPr lang="en-US" dirty="0" smtClean="0"/>
              <a:t>Texas RE Update</a:t>
            </a:r>
            <a:r>
              <a:rPr lang="en-US" dirty="0"/>
              <a:t/>
            </a:r>
            <a:br>
              <a:rPr lang="en-US" dirty="0"/>
            </a:br>
            <a:endParaRPr lang="en-US" dirty="0"/>
          </a:p>
        </p:txBody>
      </p:sp>
      <p:sp>
        <p:nvSpPr>
          <p:cNvPr id="3" name="Content Placeholder 2"/>
          <p:cNvSpPr>
            <a:spLocks noGrp="1"/>
          </p:cNvSpPr>
          <p:nvPr>
            <p:ph idx="1"/>
          </p:nvPr>
        </p:nvSpPr>
        <p:spPr>
          <a:xfrm>
            <a:off x="434757" y="1268660"/>
            <a:ext cx="8207375" cy="5172075"/>
          </a:xfrm>
        </p:spPr>
        <p:txBody>
          <a:bodyPr/>
          <a:lstStyle/>
          <a:p>
            <a:pPr lvl="0">
              <a:buFont typeface="Arial" pitchFamily="34" charset="0"/>
              <a:buChar char="•"/>
            </a:pPr>
            <a:r>
              <a:rPr lang="en-US" sz="1800" dirty="0">
                <a:solidFill>
                  <a:schemeClr val="tx1"/>
                </a:solidFill>
                <a:latin typeface="+mn-lt"/>
                <a:ea typeface="+mn-ea"/>
                <a:cs typeface="+mn-cs"/>
              </a:rPr>
              <a:t>Approved the revised Reliability Guideline: “Generating Unit Operations during Complete Loss of Communications” for a 45-day comment period</a:t>
            </a:r>
            <a:r>
              <a:rPr lang="en-US" sz="1800" dirty="0" smtClean="0">
                <a:solidFill>
                  <a:schemeClr val="tx1"/>
                </a:solidFill>
                <a:latin typeface="+mn-lt"/>
                <a:ea typeface="+mn-ea"/>
                <a:cs typeface="+mn-cs"/>
              </a:rPr>
              <a:t>.</a:t>
            </a:r>
          </a:p>
          <a:p>
            <a:pPr lvl="0">
              <a:buFont typeface="Arial" pitchFamily="34" charset="0"/>
              <a:buChar char="•"/>
            </a:pPr>
            <a:endParaRPr lang="en-US" sz="1800" dirty="0">
              <a:solidFill>
                <a:schemeClr val="tx1"/>
              </a:solidFill>
              <a:latin typeface="+mn-lt"/>
              <a:ea typeface="+mn-ea"/>
              <a:cs typeface="+mn-cs"/>
            </a:endParaRPr>
          </a:p>
          <a:p>
            <a:pPr lvl="0">
              <a:buFont typeface="Arial" pitchFamily="34" charset="0"/>
              <a:buChar char="•"/>
            </a:pPr>
            <a:r>
              <a:rPr lang="en-US" sz="1800" dirty="0">
                <a:solidFill>
                  <a:schemeClr val="tx1"/>
                </a:solidFill>
                <a:latin typeface="+mn-lt"/>
                <a:ea typeface="+mn-ea"/>
                <a:cs typeface="+mn-cs"/>
              </a:rPr>
              <a:t>Approved the new Reliability Guideline:  “Reliability Coordinators / Balancing Authorities / Transmission Operators Communication: Loss of Real-time Reliability Tool Capability / Loss of Equipment Significantly Affecting ICCP Data” for 45-day comment period</a:t>
            </a:r>
            <a:r>
              <a:rPr lang="en-US" sz="1800" dirty="0" smtClean="0">
                <a:solidFill>
                  <a:schemeClr val="tx1"/>
                </a:solidFill>
                <a:latin typeface="+mn-lt"/>
                <a:ea typeface="+mn-ea"/>
                <a:cs typeface="+mn-cs"/>
              </a:rPr>
              <a:t>.</a:t>
            </a:r>
          </a:p>
          <a:p>
            <a:pPr lvl="0">
              <a:buFont typeface="Arial" pitchFamily="34" charset="0"/>
              <a:buChar char="•"/>
            </a:pPr>
            <a:endParaRPr lang="en-US" sz="1800" dirty="0">
              <a:solidFill>
                <a:schemeClr val="tx1"/>
              </a:solidFill>
              <a:latin typeface="+mn-lt"/>
              <a:ea typeface="+mn-ea"/>
              <a:cs typeface="+mn-cs"/>
            </a:endParaRPr>
          </a:p>
          <a:p>
            <a:pPr lvl="0">
              <a:buFont typeface="Arial" pitchFamily="34" charset="0"/>
              <a:buChar char="•"/>
            </a:pPr>
            <a:r>
              <a:rPr lang="en-US" sz="1800" dirty="0">
                <a:solidFill>
                  <a:schemeClr val="tx1"/>
                </a:solidFill>
                <a:latin typeface="+mn-lt"/>
                <a:ea typeface="+mn-ea"/>
                <a:cs typeface="+mn-cs"/>
              </a:rPr>
              <a:t>Endorsed the ACSETG (AC Substation Equipment Task Force) final report – Subject to recommendations being refined into actionable business plan with defined priorities for implementation purposes</a:t>
            </a:r>
            <a:r>
              <a:rPr lang="en-US" sz="1800" dirty="0" smtClean="0">
                <a:solidFill>
                  <a:schemeClr val="tx1"/>
                </a:solidFill>
                <a:latin typeface="+mn-lt"/>
                <a:ea typeface="+mn-ea"/>
                <a:cs typeface="+mn-cs"/>
              </a:rPr>
              <a:t>.</a:t>
            </a:r>
          </a:p>
          <a:p>
            <a:pPr lvl="0">
              <a:buFont typeface="Arial" pitchFamily="34" charset="0"/>
              <a:buChar char="•"/>
            </a:pPr>
            <a:endParaRPr lang="en-US" sz="1800" dirty="0">
              <a:solidFill>
                <a:schemeClr val="tx1"/>
              </a:solidFill>
              <a:latin typeface="+mn-lt"/>
              <a:ea typeface="+mn-ea"/>
              <a:cs typeface="+mn-cs"/>
            </a:endParaRPr>
          </a:p>
          <a:p>
            <a:pPr lvl="0">
              <a:buFont typeface="Arial" pitchFamily="34" charset="0"/>
              <a:buChar char="•"/>
            </a:pPr>
            <a:r>
              <a:rPr lang="en-US" sz="1800" dirty="0">
                <a:solidFill>
                  <a:schemeClr val="tx1"/>
                </a:solidFill>
                <a:latin typeface="+mn-lt"/>
                <a:ea typeface="+mn-ea"/>
                <a:cs typeface="+mn-cs"/>
              </a:rPr>
              <a:t>Endorsed the initial draft of the ERSTF (Emergency Response Services Task Force) Phase 2 document and requirement added to include a proof of concept associated with the four measures and a detailed project schedule and timeline</a:t>
            </a:r>
            <a:r>
              <a:rPr lang="en-US" sz="1800" dirty="0" smtClean="0">
                <a:solidFill>
                  <a:schemeClr val="tx1"/>
                </a:solidFill>
                <a:latin typeface="+mn-lt"/>
                <a:ea typeface="+mn-ea"/>
                <a:cs typeface="+mn-cs"/>
              </a:rPr>
              <a:t>.</a:t>
            </a:r>
          </a:p>
          <a:p>
            <a:pPr lvl="0">
              <a:buFont typeface="Arial" pitchFamily="34" charset="0"/>
              <a:buChar char="•"/>
            </a:pPr>
            <a:endParaRPr lang="en-US" sz="1800" dirty="0">
              <a:solidFill>
                <a:schemeClr val="tx1"/>
              </a:solidFill>
              <a:latin typeface="+mn-lt"/>
              <a:ea typeface="+mn-ea"/>
              <a:cs typeface="+mn-cs"/>
            </a:endParaRPr>
          </a:p>
          <a:p>
            <a:pPr lvl="0">
              <a:buFont typeface="Arial" pitchFamily="34" charset="0"/>
              <a:buChar char="•"/>
            </a:pPr>
            <a:r>
              <a:rPr lang="en-US" sz="1800" dirty="0" smtClean="0">
                <a:solidFill>
                  <a:schemeClr val="tx1"/>
                </a:solidFill>
                <a:latin typeface="+mn-lt"/>
                <a:ea typeface="+mn-ea"/>
                <a:cs typeface="+mn-cs"/>
              </a:rPr>
              <a:t>2015 </a:t>
            </a:r>
            <a:r>
              <a:rPr lang="en-US" sz="1800" dirty="0">
                <a:solidFill>
                  <a:schemeClr val="tx1"/>
                </a:solidFill>
                <a:latin typeface="+mn-lt"/>
                <a:ea typeface="+mn-ea"/>
                <a:cs typeface="+mn-cs"/>
              </a:rPr>
              <a:t>– 2019 NERC OC Strategic Plan review and update </a:t>
            </a:r>
            <a:r>
              <a:rPr lang="en-US" sz="1800" dirty="0" smtClean="0">
                <a:solidFill>
                  <a:schemeClr val="tx1"/>
                </a:solidFill>
                <a:latin typeface="+mn-lt"/>
                <a:ea typeface="+mn-ea"/>
                <a:cs typeface="+mn-cs"/>
              </a:rPr>
              <a:t>led </a:t>
            </a:r>
            <a:r>
              <a:rPr lang="en-US" sz="1800" dirty="0">
                <a:solidFill>
                  <a:schemeClr val="tx1"/>
                </a:solidFill>
                <a:latin typeface="+mn-lt"/>
                <a:ea typeface="+mn-ea"/>
                <a:cs typeface="+mn-cs"/>
              </a:rPr>
              <a:t>by Alan Bern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4007" y="1870745"/>
            <a:ext cx="8071681" cy="4653880"/>
          </a:xfrm>
        </p:spPr>
        <p:txBody>
          <a:bodyPr/>
          <a:lstStyle/>
          <a:p>
            <a:r>
              <a:rPr lang="en-US" sz="3200" b="1" dirty="0" smtClean="0">
                <a:solidFill>
                  <a:srgbClr val="FF0000"/>
                </a:solidFill>
              </a:rPr>
              <a:t>You could be the next Texas RE representative on the NERC Operating Committee!</a:t>
            </a:r>
          </a:p>
          <a:p>
            <a:endParaRPr lang="en-US" sz="3200" b="1" dirty="0" smtClean="0">
              <a:solidFill>
                <a:srgbClr val="FF0000"/>
              </a:solidFill>
            </a:endParaRPr>
          </a:p>
          <a:p>
            <a:r>
              <a:rPr lang="en-US" sz="3200" b="1" dirty="0" smtClean="0">
                <a:solidFill>
                  <a:srgbClr val="FF0000"/>
                </a:solidFill>
              </a:rPr>
              <a:t>Elections will be held next year for </a:t>
            </a:r>
          </a:p>
          <a:p>
            <a:r>
              <a:rPr lang="en-US" sz="3200" b="1" dirty="0" smtClean="0">
                <a:solidFill>
                  <a:srgbClr val="FF0000"/>
                </a:solidFill>
              </a:rPr>
              <a:t>June 2016 – June 2018 term.</a:t>
            </a:r>
            <a:endParaRPr lang="en-US" sz="32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795" y="106363"/>
            <a:ext cx="5924929" cy="547978"/>
          </a:xfrm>
        </p:spPr>
        <p:txBody>
          <a:bodyPr/>
          <a:lstStyle/>
          <a:p>
            <a:r>
              <a:rPr lang="en-US" dirty="0" smtClean="0"/>
              <a:t>NERC Standing Committees</a:t>
            </a:r>
            <a:endParaRPr lang="en-US" dirty="0"/>
          </a:p>
        </p:txBody>
      </p:sp>
      <p:sp>
        <p:nvSpPr>
          <p:cNvPr id="3" name="Content Placeholder 2"/>
          <p:cNvSpPr>
            <a:spLocks noGrp="1"/>
          </p:cNvSpPr>
          <p:nvPr>
            <p:ph idx="1"/>
          </p:nvPr>
        </p:nvSpPr>
        <p:spPr>
          <a:xfrm>
            <a:off x="468313" y="1677798"/>
            <a:ext cx="8207375" cy="4846827"/>
          </a:xfrm>
        </p:spPr>
        <p:txBody>
          <a:bodyPr/>
          <a:lstStyle/>
          <a:p>
            <a:pPr>
              <a:buFont typeface="Arial" pitchFamily="34" charset="0"/>
              <a:buChar char="•"/>
            </a:pPr>
            <a:r>
              <a:rPr lang="en-US" sz="2400" dirty="0" smtClean="0"/>
              <a:t>Operating Committee (OC</a:t>
            </a:r>
            <a:r>
              <a:rPr lang="en-US" sz="2400" dirty="0" smtClean="0"/>
              <a:t>)</a:t>
            </a:r>
          </a:p>
          <a:p>
            <a:pPr>
              <a:buFont typeface="Arial" pitchFamily="34" charset="0"/>
              <a:buChar char="•"/>
            </a:pPr>
            <a:endParaRPr lang="en-US" sz="2400" dirty="0" smtClean="0"/>
          </a:p>
          <a:p>
            <a:pPr>
              <a:buFont typeface="Arial" pitchFamily="34" charset="0"/>
              <a:buChar char="•"/>
            </a:pPr>
            <a:r>
              <a:rPr lang="en-US" sz="2400" dirty="0" smtClean="0"/>
              <a:t>Planning Committee (PC</a:t>
            </a:r>
            <a:r>
              <a:rPr lang="en-US" sz="2400" dirty="0" smtClean="0"/>
              <a:t>)</a:t>
            </a:r>
          </a:p>
          <a:p>
            <a:pPr>
              <a:buFont typeface="Arial" pitchFamily="34" charset="0"/>
              <a:buChar char="•"/>
            </a:pPr>
            <a:endParaRPr lang="en-US" sz="2400" dirty="0" smtClean="0"/>
          </a:p>
          <a:p>
            <a:pPr>
              <a:buFont typeface="Arial" pitchFamily="34" charset="0"/>
              <a:buChar char="•"/>
            </a:pPr>
            <a:r>
              <a:rPr lang="en-US" sz="2400" dirty="0" smtClean="0"/>
              <a:t>Compliance &amp; Certification Committee (CCC</a:t>
            </a:r>
            <a:r>
              <a:rPr lang="en-US" sz="2400" dirty="0" smtClean="0"/>
              <a:t>)</a:t>
            </a:r>
          </a:p>
          <a:p>
            <a:pPr>
              <a:buFont typeface="Arial" pitchFamily="34" charset="0"/>
              <a:buChar char="•"/>
            </a:pPr>
            <a:endParaRPr lang="en-US" sz="2400" dirty="0" smtClean="0"/>
          </a:p>
          <a:p>
            <a:pPr>
              <a:buFont typeface="Arial" pitchFamily="34" charset="0"/>
              <a:buChar char="•"/>
            </a:pPr>
            <a:r>
              <a:rPr lang="en-US" sz="2400" dirty="0" smtClean="0"/>
              <a:t>Critical Infrastructure Protections Committee (CIPC</a:t>
            </a:r>
            <a:r>
              <a:rPr lang="en-US" sz="2400" dirty="0" smtClean="0"/>
              <a:t>)</a:t>
            </a:r>
          </a:p>
          <a:p>
            <a:pPr>
              <a:buFont typeface="Arial" pitchFamily="34" charset="0"/>
              <a:buChar char="•"/>
            </a:pPr>
            <a:endParaRPr lang="en-US" sz="2400" dirty="0" smtClean="0"/>
          </a:p>
          <a:p>
            <a:pPr>
              <a:buFont typeface="Arial" pitchFamily="34" charset="0"/>
              <a:buChar char="•"/>
            </a:pPr>
            <a:r>
              <a:rPr lang="en-US" sz="2400" dirty="0" smtClean="0"/>
              <a:t>Reliability Issues Steering Committee (RISC</a:t>
            </a:r>
            <a:r>
              <a:rPr lang="en-US" sz="2400" dirty="0" smtClean="0"/>
              <a:t>)</a:t>
            </a:r>
            <a:endParaRPr lang="en-US"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409" y="106363"/>
            <a:ext cx="5782316" cy="489255"/>
          </a:xfrm>
        </p:spPr>
        <p:txBody>
          <a:bodyPr/>
          <a:lstStyle/>
          <a:p>
            <a:r>
              <a:rPr lang="en-US" dirty="0" smtClean="0"/>
              <a:t>OC Members</a:t>
            </a:r>
            <a:endParaRPr lang="en-US" dirty="0"/>
          </a:p>
        </p:txBody>
      </p:sp>
      <p:sp>
        <p:nvSpPr>
          <p:cNvPr id="3" name="Content Placeholder 2"/>
          <p:cNvSpPr>
            <a:spLocks noGrp="1"/>
          </p:cNvSpPr>
          <p:nvPr>
            <p:ph idx="1"/>
          </p:nvPr>
        </p:nvSpPr>
        <p:spPr/>
        <p:txBody>
          <a:bodyPr/>
          <a:lstStyle/>
          <a:p>
            <a:r>
              <a:rPr lang="en-US" sz="1600" dirty="0" smtClean="0"/>
              <a:t>Chair </a:t>
            </a:r>
            <a:r>
              <a:rPr lang="en-US" sz="1600" dirty="0" smtClean="0"/>
              <a:t>(Jim Case) and Vice-chair (Lloyd </a:t>
            </a:r>
            <a:r>
              <a:rPr lang="en-US" sz="1600" dirty="0" err="1" smtClean="0"/>
              <a:t>Linke</a:t>
            </a:r>
            <a:r>
              <a:rPr lang="en-US" sz="1600" dirty="0" smtClean="0"/>
              <a:t>)</a:t>
            </a:r>
            <a:endParaRPr lang="en-US" sz="1600" dirty="0" smtClean="0"/>
          </a:p>
          <a:p>
            <a:endParaRPr lang="en-US" sz="1600" dirty="0"/>
          </a:p>
          <a:p>
            <a:r>
              <a:rPr lang="en-US" sz="1600" dirty="0" smtClean="0"/>
              <a:t>RE </a:t>
            </a:r>
            <a:r>
              <a:rPr lang="en-US" sz="1600" dirty="0" smtClean="0"/>
              <a:t>representatives (Alan Bern – Texas RE Representative) </a:t>
            </a:r>
            <a:endParaRPr lang="en-US" sz="1600" dirty="0" smtClean="0"/>
          </a:p>
          <a:p>
            <a:r>
              <a:rPr lang="en-US" sz="1600" dirty="0" smtClean="0"/>
              <a:t>Cooperatives</a:t>
            </a:r>
          </a:p>
          <a:p>
            <a:r>
              <a:rPr lang="en-US" sz="1600" dirty="0" smtClean="0"/>
              <a:t>Electricity Marketer</a:t>
            </a:r>
          </a:p>
          <a:p>
            <a:r>
              <a:rPr lang="en-US" sz="1600" dirty="0" smtClean="0"/>
              <a:t>Federal/Provincial</a:t>
            </a:r>
          </a:p>
          <a:p>
            <a:r>
              <a:rPr lang="en-US" sz="1600" dirty="0" smtClean="0"/>
              <a:t>State Government</a:t>
            </a:r>
          </a:p>
          <a:p>
            <a:r>
              <a:rPr lang="en-US" sz="1600" dirty="0" smtClean="0"/>
              <a:t>Investor Owned Utility</a:t>
            </a:r>
          </a:p>
          <a:p>
            <a:r>
              <a:rPr lang="en-US" sz="1600" dirty="0" smtClean="0"/>
              <a:t>ISO-RTO</a:t>
            </a:r>
          </a:p>
          <a:p>
            <a:r>
              <a:rPr lang="en-US" sz="1600" dirty="0" smtClean="0"/>
              <a:t>Large End-use Electricity Customer</a:t>
            </a:r>
          </a:p>
          <a:p>
            <a:r>
              <a:rPr lang="en-US" sz="1600" dirty="0" smtClean="0"/>
              <a:t>Merchant Electricity Generator</a:t>
            </a:r>
          </a:p>
          <a:p>
            <a:r>
              <a:rPr lang="en-US" sz="1600" dirty="0" smtClean="0"/>
              <a:t>Small End-Use Electricity Customer</a:t>
            </a:r>
          </a:p>
          <a:p>
            <a:r>
              <a:rPr lang="en-US" sz="1600" dirty="0" smtClean="0"/>
              <a:t>State/Municipal</a:t>
            </a:r>
          </a:p>
          <a:p>
            <a:r>
              <a:rPr lang="en-US" sz="1600" dirty="0" smtClean="0"/>
              <a:t>Transmission Dependent Utility</a:t>
            </a:r>
          </a:p>
          <a:p>
            <a:endParaRPr lang="en-US" sz="1600" dirty="0"/>
          </a:p>
          <a:p>
            <a:r>
              <a:rPr lang="en-US" sz="1400" dirty="0" smtClean="0"/>
              <a:t>All members are on two year terms and are voted into membership</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27" y="106364"/>
            <a:ext cx="6025597" cy="547978"/>
          </a:xfrm>
        </p:spPr>
        <p:txBody>
          <a:bodyPr/>
          <a:lstStyle/>
          <a:p>
            <a:r>
              <a:rPr lang="en-US" dirty="0" smtClean="0"/>
              <a:t>NERC OC Strategic Plan (Five Years)</a:t>
            </a:r>
            <a:endParaRPr lang="en-US" dirty="0"/>
          </a:p>
        </p:txBody>
      </p:sp>
      <p:sp>
        <p:nvSpPr>
          <p:cNvPr id="3" name="Content Placeholder 2"/>
          <p:cNvSpPr>
            <a:spLocks noGrp="1"/>
          </p:cNvSpPr>
          <p:nvPr>
            <p:ph idx="1"/>
          </p:nvPr>
        </p:nvSpPr>
        <p:spPr>
          <a:xfrm>
            <a:off x="510258" y="1579052"/>
            <a:ext cx="8207375" cy="5172075"/>
          </a:xfrm>
        </p:spPr>
        <p:txBody>
          <a:bodyPr/>
          <a:lstStyle/>
          <a:p>
            <a:r>
              <a:rPr lang="en-US" sz="1800" b="1" dirty="0" smtClean="0">
                <a:solidFill>
                  <a:schemeClr val="tx1"/>
                </a:solidFill>
                <a:latin typeface="+mn-lt"/>
                <a:ea typeface="+mn-ea"/>
                <a:cs typeface="+mn-cs"/>
              </a:rPr>
              <a:t>Purpose</a:t>
            </a:r>
            <a:endParaRPr lang="en-US" sz="1800" b="1" dirty="0">
              <a:solidFill>
                <a:schemeClr val="tx1"/>
              </a:solidFill>
              <a:latin typeface="+mn-lt"/>
              <a:ea typeface="+mn-ea"/>
              <a:cs typeface="+mn-cs"/>
            </a:endParaRPr>
          </a:p>
          <a:p>
            <a:r>
              <a:rPr lang="en-US" sz="1600" dirty="0">
                <a:solidFill>
                  <a:schemeClr val="tx1"/>
                </a:solidFill>
                <a:latin typeface="+mn-lt"/>
                <a:ea typeface="+mn-ea"/>
                <a:cs typeface="+mn-cs"/>
              </a:rPr>
              <a:t>The </a:t>
            </a:r>
            <a:r>
              <a:rPr lang="en-US" sz="1600" dirty="0">
                <a:solidFill>
                  <a:srgbClr val="FF0000"/>
                </a:solidFill>
                <a:latin typeface="+mn-lt"/>
                <a:ea typeface="+mn-ea"/>
                <a:cs typeface="+mn-cs"/>
              </a:rPr>
              <a:t>purpose</a:t>
            </a:r>
            <a:r>
              <a:rPr lang="en-US" sz="1600" dirty="0">
                <a:solidFill>
                  <a:schemeClr val="tx1"/>
                </a:solidFill>
                <a:latin typeface="+mn-lt"/>
                <a:ea typeface="+mn-ea"/>
                <a:cs typeface="+mn-cs"/>
              </a:rPr>
              <a:t> of NERC OC’s Strategic Plan is to </a:t>
            </a:r>
            <a:r>
              <a:rPr lang="en-US" sz="1600" dirty="0">
                <a:solidFill>
                  <a:srgbClr val="FF0000"/>
                </a:solidFill>
                <a:latin typeface="+mn-lt"/>
                <a:ea typeface="+mn-ea"/>
                <a:cs typeface="+mn-cs"/>
              </a:rPr>
              <a:t>establish strategic direction </a:t>
            </a:r>
            <a:r>
              <a:rPr lang="en-US" sz="1600" dirty="0">
                <a:solidFill>
                  <a:schemeClr val="tx1"/>
                </a:solidFill>
                <a:latin typeface="+mn-lt"/>
                <a:ea typeface="+mn-ea"/>
                <a:cs typeface="+mn-cs"/>
              </a:rPr>
              <a:t>for the NERC OC, in </a:t>
            </a:r>
            <a:r>
              <a:rPr lang="en-US" sz="1600" dirty="0" smtClean="0">
                <a:solidFill>
                  <a:schemeClr val="tx1"/>
                </a:solidFill>
                <a:latin typeface="+mn-lt"/>
                <a:ea typeface="+mn-ea"/>
                <a:cs typeface="+mn-cs"/>
              </a:rPr>
              <a:t>conjunction </a:t>
            </a:r>
            <a:r>
              <a:rPr lang="en-US" sz="1600" dirty="0">
                <a:solidFill>
                  <a:srgbClr val="FF0000"/>
                </a:solidFill>
                <a:latin typeface="+mn-lt"/>
                <a:ea typeface="+mn-ea"/>
                <a:cs typeface="+mn-cs"/>
              </a:rPr>
              <a:t>with the ERO’s vision</a:t>
            </a:r>
            <a:r>
              <a:rPr lang="en-US" sz="1600" dirty="0">
                <a:solidFill>
                  <a:schemeClr val="tx1"/>
                </a:solidFill>
                <a:latin typeface="+mn-lt"/>
                <a:ea typeface="+mn-ea"/>
                <a:cs typeface="+mn-cs"/>
              </a:rPr>
              <a:t>.   The Plan seeks to focus the OC onto operational reliability matters and outlines the Guiding Principles under which the NERC OC will operate over the next five years.  </a:t>
            </a:r>
          </a:p>
          <a:p>
            <a:r>
              <a:rPr lang="en-US" sz="1800" dirty="0">
                <a:solidFill>
                  <a:schemeClr val="tx1"/>
                </a:solidFill>
                <a:latin typeface="+mn-lt"/>
                <a:ea typeface="+mn-ea"/>
                <a:cs typeface="+mn-cs"/>
              </a:rPr>
              <a:t> </a:t>
            </a:r>
          </a:p>
          <a:p>
            <a:r>
              <a:rPr lang="en-US" sz="1600" b="1" dirty="0">
                <a:solidFill>
                  <a:schemeClr val="tx1"/>
                </a:solidFill>
                <a:latin typeface="+mn-lt"/>
                <a:ea typeface="+mn-ea"/>
                <a:cs typeface="+mn-cs"/>
              </a:rPr>
              <a:t>Guiding Principles</a:t>
            </a:r>
          </a:p>
          <a:p>
            <a:pPr lvl="0">
              <a:buFont typeface="Arial" pitchFamily="34" charset="0"/>
              <a:buChar char="•"/>
            </a:pPr>
            <a:r>
              <a:rPr lang="en-US" sz="1600" dirty="0">
                <a:solidFill>
                  <a:srgbClr val="FF0000"/>
                </a:solidFill>
                <a:latin typeface="+mn-lt"/>
                <a:ea typeface="+mn-ea"/>
                <a:cs typeface="+mn-cs"/>
              </a:rPr>
              <a:t>Coordinate with the Reliability Issues Steering Committee (RISC) identified priorities </a:t>
            </a:r>
            <a:r>
              <a:rPr lang="en-US" sz="1600" dirty="0">
                <a:solidFill>
                  <a:schemeClr val="tx1"/>
                </a:solidFill>
                <a:latin typeface="+mn-lt"/>
                <a:ea typeface="+mn-ea"/>
                <a:cs typeface="+mn-cs"/>
              </a:rPr>
              <a:t>and </a:t>
            </a:r>
            <a:r>
              <a:rPr lang="en-US" sz="1600" dirty="0">
                <a:solidFill>
                  <a:srgbClr val="FF0000"/>
                </a:solidFill>
                <a:latin typeface="+mn-lt"/>
                <a:ea typeface="+mn-ea"/>
                <a:cs typeface="+mn-cs"/>
              </a:rPr>
              <a:t>align</a:t>
            </a:r>
            <a:r>
              <a:rPr lang="en-US" sz="1600" dirty="0">
                <a:solidFill>
                  <a:schemeClr val="tx1"/>
                </a:solidFill>
                <a:latin typeface="+mn-lt"/>
                <a:ea typeface="+mn-ea"/>
                <a:cs typeface="+mn-cs"/>
              </a:rPr>
              <a:t> the OC strategic plan </a:t>
            </a:r>
            <a:r>
              <a:rPr lang="en-US" sz="1600" dirty="0">
                <a:solidFill>
                  <a:srgbClr val="FF0000"/>
                </a:solidFill>
                <a:latin typeface="+mn-lt"/>
                <a:ea typeface="+mn-ea"/>
                <a:cs typeface="+mn-cs"/>
              </a:rPr>
              <a:t>with ERO’s strategic plan</a:t>
            </a:r>
            <a:r>
              <a:rPr lang="en-US" sz="1600" dirty="0">
                <a:solidFill>
                  <a:schemeClr val="tx1"/>
                </a:solidFill>
                <a:latin typeface="+mn-lt"/>
                <a:ea typeface="+mn-ea"/>
                <a:cs typeface="+mn-cs"/>
              </a:rPr>
              <a:t>.</a:t>
            </a:r>
          </a:p>
          <a:p>
            <a:pPr lvl="0">
              <a:buFont typeface="Arial" pitchFamily="34" charset="0"/>
              <a:buChar char="•"/>
            </a:pPr>
            <a:r>
              <a:rPr lang="en-US" sz="1600" dirty="0">
                <a:solidFill>
                  <a:schemeClr val="tx1"/>
                </a:solidFill>
                <a:latin typeface="+mn-lt"/>
                <a:ea typeface="+mn-ea"/>
                <a:cs typeface="+mn-cs"/>
              </a:rPr>
              <a:t>Continually strive for </a:t>
            </a:r>
            <a:r>
              <a:rPr lang="en-US" sz="1600" dirty="0">
                <a:solidFill>
                  <a:srgbClr val="FF0000"/>
                </a:solidFill>
                <a:latin typeface="+mn-lt"/>
                <a:ea typeface="+mn-ea"/>
                <a:cs typeface="+mn-cs"/>
              </a:rPr>
              <a:t>excellence in event analysis </a:t>
            </a:r>
            <a:r>
              <a:rPr lang="en-US" sz="1600" dirty="0">
                <a:solidFill>
                  <a:schemeClr val="tx1"/>
                </a:solidFill>
                <a:latin typeface="+mn-lt"/>
                <a:ea typeface="+mn-ea"/>
                <a:cs typeface="+mn-cs"/>
              </a:rPr>
              <a:t>(EA), emerging cause code trending and </a:t>
            </a:r>
            <a:r>
              <a:rPr lang="en-US" sz="1600" dirty="0">
                <a:solidFill>
                  <a:srgbClr val="FF0000"/>
                </a:solidFill>
                <a:latin typeface="+mn-lt"/>
                <a:ea typeface="+mn-ea"/>
                <a:cs typeface="+mn-cs"/>
              </a:rPr>
              <a:t>information sharing</a:t>
            </a:r>
            <a:r>
              <a:rPr lang="en-US" sz="1600" dirty="0">
                <a:solidFill>
                  <a:schemeClr val="tx1"/>
                </a:solidFill>
                <a:latin typeface="+mn-lt"/>
                <a:ea typeface="+mn-ea"/>
                <a:cs typeface="+mn-cs"/>
              </a:rPr>
              <a:t>. </a:t>
            </a:r>
          </a:p>
          <a:p>
            <a:pPr lvl="0">
              <a:buFont typeface="Arial" pitchFamily="34" charset="0"/>
              <a:buChar char="•"/>
            </a:pPr>
            <a:r>
              <a:rPr lang="en-US" sz="1600" dirty="0">
                <a:solidFill>
                  <a:schemeClr val="tx1"/>
                </a:solidFill>
                <a:latin typeface="+mn-lt"/>
                <a:ea typeface="+mn-ea"/>
                <a:cs typeface="+mn-cs"/>
              </a:rPr>
              <a:t>Maintain the structure, processes and relationships with other NERC standing committees, and foster relationships with other forums, to achieve high levels of reliability for the BES.</a:t>
            </a:r>
          </a:p>
          <a:p>
            <a:pPr lvl="0">
              <a:buFont typeface="Arial" pitchFamily="34" charset="0"/>
              <a:buChar char="•"/>
            </a:pPr>
            <a:r>
              <a:rPr lang="en-US" sz="1600" dirty="0">
                <a:solidFill>
                  <a:schemeClr val="tx1"/>
                </a:solidFill>
                <a:latin typeface="+mn-lt"/>
                <a:ea typeface="+mn-ea"/>
                <a:cs typeface="+mn-cs"/>
              </a:rPr>
              <a:t>Maintain and enhance reliability through the pursuit of clear NERC Reliability Standards, </a:t>
            </a:r>
            <a:r>
              <a:rPr lang="en-US" sz="1600" dirty="0">
                <a:solidFill>
                  <a:srgbClr val="FF0000"/>
                </a:solidFill>
                <a:latin typeface="+mn-lt"/>
                <a:ea typeface="+mn-ea"/>
                <a:cs typeface="+mn-cs"/>
              </a:rPr>
              <a:t>reliability guidelines</a:t>
            </a:r>
            <a:r>
              <a:rPr lang="en-US" sz="1600" dirty="0">
                <a:solidFill>
                  <a:schemeClr val="tx1"/>
                </a:solidFill>
                <a:latin typeface="+mn-lt"/>
                <a:ea typeface="+mn-ea"/>
                <a:cs typeface="+mn-cs"/>
              </a:rPr>
              <a:t>, NERC Alerts, interpretations, </a:t>
            </a:r>
            <a:r>
              <a:rPr lang="en-US" sz="1600" dirty="0">
                <a:solidFill>
                  <a:srgbClr val="FF0000"/>
                </a:solidFill>
                <a:latin typeface="+mn-lt"/>
                <a:ea typeface="+mn-ea"/>
                <a:cs typeface="+mn-cs"/>
              </a:rPr>
              <a:t>lessons learned</a:t>
            </a:r>
            <a:r>
              <a:rPr lang="en-US" sz="1600" dirty="0">
                <a:solidFill>
                  <a:schemeClr val="tx1"/>
                </a:solidFill>
                <a:latin typeface="+mn-lt"/>
                <a:ea typeface="+mn-ea"/>
                <a:cs typeface="+mn-cs"/>
              </a:rPr>
              <a:t>, and other operational compliance clarifications.</a:t>
            </a:r>
          </a:p>
          <a:p>
            <a:pPr lvl="0">
              <a:buFont typeface="Arial" pitchFamily="34" charset="0"/>
              <a:buChar char="•"/>
            </a:pPr>
            <a:r>
              <a:rPr lang="en-US" sz="1600" dirty="0">
                <a:solidFill>
                  <a:schemeClr val="tx1"/>
                </a:solidFill>
                <a:latin typeface="+mn-lt"/>
                <a:ea typeface="+mn-ea"/>
                <a:cs typeface="+mn-cs"/>
              </a:rPr>
              <a:t>Maintain high levels of expertise to provide sound conclusions and opinions on operational issues.</a:t>
            </a:r>
          </a:p>
          <a:p>
            <a:endParaRPr lang="en-US" sz="1800" dirty="0" smtClean="0">
              <a:solidFill>
                <a:schemeClr val="tx1"/>
              </a:solidFill>
              <a:latin typeface="+mn-lt"/>
              <a:ea typeface="+mn-ea"/>
              <a:cs typeface="+mn-cs"/>
            </a:endParaRPr>
          </a:p>
          <a:p>
            <a:endParaRPr lang="en-US" dirty="0"/>
          </a:p>
          <a:p>
            <a:endParaRPr lang="en-US" dirty="0">
              <a:solidFill>
                <a:schemeClr val="tx1"/>
              </a:solidFill>
              <a:latin typeface="+mn-lt"/>
              <a:ea typeface="+mn-ea"/>
              <a:cs typeface="+mn-cs"/>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741" y="106363"/>
            <a:ext cx="5882984" cy="531200"/>
          </a:xfrm>
        </p:spPr>
        <p:txBody>
          <a:bodyPr/>
          <a:lstStyle/>
          <a:p>
            <a:r>
              <a:rPr lang="en-US" dirty="0" smtClean="0"/>
              <a:t>Goal – OC 1</a:t>
            </a:r>
            <a:endParaRPr lang="en-US" dirty="0"/>
          </a:p>
        </p:txBody>
      </p:sp>
      <p:sp>
        <p:nvSpPr>
          <p:cNvPr id="3" name="Content Placeholder 2"/>
          <p:cNvSpPr>
            <a:spLocks noGrp="1"/>
          </p:cNvSpPr>
          <p:nvPr>
            <p:ph idx="1"/>
          </p:nvPr>
        </p:nvSpPr>
        <p:spPr/>
        <p:txBody>
          <a:bodyPr/>
          <a:lstStyle/>
          <a:p>
            <a:r>
              <a:rPr lang="en-US" sz="1400" b="1" dirty="0" smtClean="0">
                <a:solidFill>
                  <a:schemeClr val="tx1"/>
                </a:solidFill>
                <a:latin typeface="+mn-lt"/>
                <a:ea typeface="+mn-ea"/>
                <a:cs typeface="+mn-cs"/>
              </a:rPr>
              <a:t>To </a:t>
            </a:r>
            <a:r>
              <a:rPr lang="en-US" sz="1400" b="1" dirty="0">
                <a:solidFill>
                  <a:schemeClr val="tx1"/>
                </a:solidFill>
                <a:latin typeface="+mn-lt"/>
                <a:ea typeface="+mn-ea"/>
                <a:cs typeface="+mn-cs"/>
              </a:rPr>
              <a:t>investigate emergent issues impacting the reliability of the BES.</a:t>
            </a:r>
          </a:p>
          <a:p>
            <a:r>
              <a:rPr lang="en-US" sz="1400" dirty="0">
                <a:solidFill>
                  <a:schemeClr val="tx1"/>
                </a:solidFill>
                <a:latin typeface="+mn-lt"/>
                <a:ea typeface="+mn-ea"/>
                <a:cs typeface="+mn-cs"/>
              </a:rPr>
              <a:t> </a:t>
            </a:r>
          </a:p>
          <a:p>
            <a:r>
              <a:rPr lang="en-US" sz="1400" b="1" dirty="0">
                <a:solidFill>
                  <a:schemeClr val="tx1"/>
                </a:solidFill>
                <a:latin typeface="+mn-lt"/>
                <a:ea typeface="+mn-ea"/>
                <a:cs typeface="+mn-cs"/>
              </a:rPr>
              <a:t>Action Plan – OC 1       </a:t>
            </a:r>
          </a:p>
          <a:p>
            <a:pPr lvl="0"/>
            <a:r>
              <a:rPr lang="en-US" sz="1400" dirty="0">
                <a:solidFill>
                  <a:schemeClr val="tx1"/>
                </a:solidFill>
                <a:latin typeface="+mn-lt"/>
                <a:ea typeface="+mn-ea"/>
                <a:cs typeface="+mn-cs"/>
              </a:rPr>
              <a:t>The OC will actively participate, recommend emergent operating issues, and help establish the priorities to RISC, while engaging with the appropriate parties to develop the necessary mitigation process. </a:t>
            </a:r>
          </a:p>
          <a:p>
            <a:pPr lvl="0"/>
            <a:r>
              <a:rPr lang="en-US" sz="1400" dirty="0">
                <a:solidFill>
                  <a:schemeClr val="tx1"/>
                </a:solidFill>
                <a:latin typeface="+mn-lt"/>
                <a:ea typeface="+mn-ea"/>
                <a:cs typeface="+mn-cs"/>
              </a:rPr>
              <a:t>The OC will review the issues at each standing committee meeting for status and progress and re-prioritize (as necessary). </a:t>
            </a:r>
          </a:p>
          <a:p>
            <a:pPr lvl="0"/>
            <a:r>
              <a:rPr lang="en-US" sz="1400" dirty="0">
                <a:solidFill>
                  <a:schemeClr val="tx1"/>
                </a:solidFill>
                <a:latin typeface="+mn-lt"/>
                <a:ea typeface="+mn-ea"/>
                <a:cs typeface="+mn-cs"/>
              </a:rPr>
              <a:t>The OC will assess and inform the industry on the evolving reliability impacts of the continuous changes in the topology of the </a:t>
            </a:r>
            <a:r>
              <a:rPr lang="en-US" sz="1400" dirty="0" smtClean="0">
                <a:solidFill>
                  <a:schemeClr val="tx1"/>
                </a:solidFill>
                <a:latin typeface="+mn-lt"/>
                <a:ea typeface="+mn-ea"/>
                <a:cs typeface="+mn-cs"/>
              </a:rPr>
              <a:t>Interconnection. </a:t>
            </a:r>
          </a:p>
          <a:p>
            <a:pPr lvl="0"/>
            <a:endParaRPr lang="en-US" sz="1400" dirty="0">
              <a:solidFill>
                <a:schemeClr val="tx1"/>
              </a:solidFill>
              <a:latin typeface="+mn-lt"/>
              <a:ea typeface="+mn-ea"/>
              <a:cs typeface="+mn-cs"/>
            </a:endParaRPr>
          </a:p>
          <a:p>
            <a:pPr lvl="1"/>
            <a:r>
              <a:rPr lang="en-US" sz="1400" dirty="0">
                <a:solidFill>
                  <a:schemeClr val="tx1"/>
                </a:solidFill>
                <a:latin typeface="+mn-lt"/>
                <a:cs typeface="+mn-cs"/>
              </a:rPr>
              <a:t>The OC will continue to identify operating challenges, reliability impacts, and operating trends associated with </a:t>
            </a:r>
            <a:r>
              <a:rPr lang="en-US" sz="1400" dirty="0">
                <a:solidFill>
                  <a:srgbClr val="FF0000"/>
                </a:solidFill>
                <a:latin typeface="+mn-lt"/>
                <a:cs typeface="+mn-cs"/>
              </a:rPr>
              <a:t>generation and demand-side resource changes</a:t>
            </a:r>
            <a:r>
              <a:rPr lang="en-US" sz="1400" dirty="0">
                <a:solidFill>
                  <a:schemeClr val="tx1"/>
                </a:solidFill>
                <a:latin typeface="+mn-lt"/>
                <a:cs typeface="+mn-cs"/>
              </a:rPr>
              <a:t>.</a:t>
            </a:r>
          </a:p>
          <a:p>
            <a:pPr lvl="1"/>
            <a:r>
              <a:rPr lang="en-US" sz="1400" dirty="0">
                <a:solidFill>
                  <a:schemeClr val="tx1"/>
                </a:solidFill>
                <a:latin typeface="+mn-lt"/>
                <a:cs typeface="+mn-cs"/>
              </a:rPr>
              <a:t>The OC will continue to assess and inform the industry on the reliability impacts of </a:t>
            </a:r>
            <a:r>
              <a:rPr lang="en-US" sz="1400" dirty="0">
                <a:solidFill>
                  <a:srgbClr val="FF0000"/>
                </a:solidFill>
                <a:latin typeface="+mn-lt"/>
                <a:cs typeface="+mn-cs"/>
              </a:rPr>
              <a:t>natural gas/electric generation interdependences</a:t>
            </a:r>
            <a:r>
              <a:rPr lang="en-US" sz="1400" dirty="0">
                <a:solidFill>
                  <a:schemeClr val="tx1"/>
                </a:solidFill>
                <a:latin typeface="+mn-lt"/>
                <a:cs typeface="+mn-cs"/>
              </a:rPr>
              <a:t>.</a:t>
            </a:r>
          </a:p>
          <a:p>
            <a:r>
              <a:rPr lang="en-US" sz="1400" dirty="0">
                <a:solidFill>
                  <a:schemeClr val="tx1"/>
                </a:solidFill>
                <a:latin typeface="+mn-lt"/>
                <a:ea typeface="+mn-ea"/>
                <a:cs typeface="+mn-cs"/>
              </a:rPr>
              <a:t> </a:t>
            </a:r>
          </a:p>
          <a:p>
            <a:pPr lvl="0"/>
            <a:r>
              <a:rPr lang="en-US" sz="1400" dirty="0">
                <a:solidFill>
                  <a:schemeClr val="tx1"/>
                </a:solidFill>
                <a:latin typeface="+mn-lt"/>
                <a:ea typeface="+mn-ea"/>
                <a:cs typeface="+mn-cs"/>
              </a:rPr>
              <a:t>The OC will assess and inform the industry on the evolving reliability impacts of the fundamental changes to interconnected operations, such as changes to the </a:t>
            </a:r>
            <a:r>
              <a:rPr lang="en-US" sz="1400" dirty="0">
                <a:solidFill>
                  <a:srgbClr val="FF0000"/>
                </a:solidFill>
                <a:latin typeface="+mn-lt"/>
                <a:ea typeface="+mn-ea"/>
                <a:cs typeface="+mn-cs"/>
              </a:rPr>
              <a:t>footprints of reliability coordinators</a:t>
            </a:r>
            <a:r>
              <a:rPr lang="en-US" sz="1400" dirty="0">
                <a:solidFill>
                  <a:schemeClr val="tx1"/>
                </a:solidFill>
                <a:latin typeface="+mn-lt"/>
                <a:ea typeface="+mn-ea"/>
                <a:cs typeface="+mn-cs"/>
              </a:rPr>
              <a:t>, balancing authorities, transmission operators, Interconnections, and HVDC ties, etc. </a:t>
            </a:r>
          </a:p>
          <a:p>
            <a:pPr lvl="0"/>
            <a:r>
              <a:rPr lang="en-US" sz="1400" dirty="0">
                <a:solidFill>
                  <a:schemeClr val="tx1"/>
                </a:solidFill>
                <a:latin typeface="+mn-lt"/>
                <a:ea typeface="+mn-ea"/>
                <a:cs typeface="+mn-cs"/>
              </a:rPr>
              <a:t>The OC will assess and inform the industry on the reliability impacts from possible </a:t>
            </a:r>
            <a:r>
              <a:rPr lang="en-US" sz="1400" dirty="0">
                <a:solidFill>
                  <a:srgbClr val="FF0000"/>
                </a:solidFill>
                <a:latin typeface="+mn-lt"/>
                <a:ea typeface="+mn-ea"/>
                <a:cs typeface="+mn-cs"/>
              </a:rPr>
              <a:t>high-impact, low-frequency events</a:t>
            </a:r>
            <a:r>
              <a:rPr lang="en-US" sz="1400" dirty="0">
                <a:solidFill>
                  <a:schemeClr val="tx1"/>
                </a:solidFill>
                <a:latin typeface="+mn-lt"/>
                <a:ea typeface="+mn-ea"/>
                <a:cs typeface="+mn-cs"/>
              </a:rPr>
              <a:t> that could have unacceptable operational consequences on the BES.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297" y="106363"/>
            <a:ext cx="5849428" cy="514422"/>
          </a:xfrm>
        </p:spPr>
        <p:txBody>
          <a:bodyPr/>
          <a:lstStyle/>
          <a:p>
            <a:r>
              <a:rPr lang="en-US" dirty="0" smtClean="0"/>
              <a:t>Goal – OC 2</a:t>
            </a:r>
            <a:endParaRPr lang="en-US" dirty="0"/>
          </a:p>
        </p:txBody>
      </p:sp>
      <p:sp>
        <p:nvSpPr>
          <p:cNvPr id="3" name="Content Placeholder 2"/>
          <p:cNvSpPr>
            <a:spLocks noGrp="1"/>
          </p:cNvSpPr>
          <p:nvPr>
            <p:ph idx="1"/>
          </p:nvPr>
        </p:nvSpPr>
        <p:spPr>
          <a:xfrm>
            <a:off x="451535" y="1184770"/>
            <a:ext cx="8207375" cy="5172075"/>
          </a:xfrm>
        </p:spPr>
        <p:txBody>
          <a:bodyPr/>
          <a:lstStyle/>
          <a:p>
            <a:r>
              <a:rPr lang="en-US" b="1" dirty="0" smtClean="0">
                <a:solidFill>
                  <a:schemeClr val="tx1"/>
                </a:solidFill>
                <a:latin typeface="+mn-lt"/>
                <a:ea typeface="+mn-ea"/>
                <a:cs typeface="+mn-cs"/>
              </a:rPr>
              <a:t>Utilize </a:t>
            </a:r>
            <a:r>
              <a:rPr lang="en-US" b="1" dirty="0">
                <a:solidFill>
                  <a:schemeClr val="tx1"/>
                </a:solidFill>
                <a:latin typeface="+mn-lt"/>
                <a:ea typeface="+mn-ea"/>
                <a:cs typeface="+mn-cs"/>
              </a:rPr>
              <a:t>the results of the Event Analysis Process to improve the reliable operation of the BES.</a:t>
            </a:r>
            <a:endParaRPr lang="en-US" sz="1050" b="1" dirty="0">
              <a:solidFill>
                <a:schemeClr val="tx1"/>
              </a:solidFill>
              <a:latin typeface="+mn-lt"/>
              <a:ea typeface="+mn-ea"/>
              <a:cs typeface="+mn-cs"/>
            </a:endParaRPr>
          </a:p>
          <a:p>
            <a:r>
              <a:rPr lang="en-US" dirty="0">
                <a:solidFill>
                  <a:schemeClr val="tx1"/>
                </a:solidFill>
                <a:latin typeface="+mn-lt"/>
                <a:ea typeface="+mn-ea"/>
                <a:cs typeface="+mn-cs"/>
              </a:rPr>
              <a:t> </a:t>
            </a:r>
            <a:endParaRPr lang="en-US" sz="1050" dirty="0">
              <a:solidFill>
                <a:schemeClr val="tx1"/>
              </a:solidFill>
              <a:latin typeface="+mn-lt"/>
              <a:ea typeface="+mn-ea"/>
              <a:cs typeface="+mn-cs"/>
            </a:endParaRPr>
          </a:p>
          <a:p>
            <a:r>
              <a:rPr lang="en-US" dirty="0">
                <a:solidFill>
                  <a:schemeClr val="tx1"/>
                </a:solidFill>
                <a:latin typeface="+mn-lt"/>
                <a:ea typeface="+mn-ea"/>
                <a:cs typeface="+mn-cs"/>
              </a:rPr>
              <a:t>Accomplishing this goal requires a two-pronged approach.  First, the OC will focus on event prevention by providing industry with information associated with good industry practices and emerging tools, technology and techniques.  Hence, information can be shared with the intended benefit of avoiding events.  Second, the OC will continue to champion and enhance the EA program and use it to rapidly disseminate lessons learned, from which industry may profit through enhanced operational reliability.  </a:t>
            </a:r>
            <a:endParaRPr lang="en-US" sz="1050" dirty="0">
              <a:solidFill>
                <a:schemeClr val="tx1"/>
              </a:solidFill>
              <a:latin typeface="+mn-lt"/>
              <a:ea typeface="+mn-ea"/>
              <a:cs typeface="+mn-cs"/>
            </a:endParaRPr>
          </a:p>
          <a:p>
            <a:r>
              <a:rPr lang="en-US" dirty="0">
                <a:solidFill>
                  <a:schemeClr val="tx1"/>
                </a:solidFill>
                <a:latin typeface="+mn-lt"/>
                <a:ea typeface="+mn-ea"/>
                <a:cs typeface="+mn-cs"/>
              </a:rPr>
              <a:t> </a:t>
            </a:r>
          </a:p>
          <a:p>
            <a:r>
              <a:rPr lang="en-US" b="1" dirty="0">
                <a:solidFill>
                  <a:schemeClr val="tx1"/>
                </a:solidFill>
                <a:latin typeface="+mn-lt"/>
                <a:ea typeface="+mn-ea"/>
                <a:cs typeface="+mn-cs"/>
              </a:rPr>
              <a:t>Action Plan – OC 2         </a:t>
            </a:r>
          </a:p>
          <a:p>
            <a:pPr lvl="0"/>
            <a:r>
              <a:rPr lang="en-US" dirty="0">
                <a:solidFill>
                  <a:schemeClr val="tx1"/>
                </a:solidFill>
                <a:latin typeface="+mn-lt"/>
                <a:ea typeface="+mn-ea"/>
                <a:cs typeface="+mn-cs"/>
              </a:rPr>
              <a:t>The OC will assure the Events Analysis Subcommittee (EAS) is staffed with </a:t>
            </a:r>
            <a:r>
              <a:rPr lang="en-US" dirty="0">
                <a:solidFill>
                  <a:srgbClr val="FF0000"/>
                </a:solidFill>
                <a:latin typeface="+mn-lt"/>
                <a:ea typeface="+mn-ea"/>
                <a:cs typeface="+mn-cs"/>
              </a:rPr>
              <a:t>technical leaders </a:t>
            </a:r>
            <a:r>
              <a:rPr lang="en-US" dirty="0">
                <a:solidFill>
                  <a:schemeClr val="tx1"/>
                </a:solidFill>
                <a:latin typeface="+mn-lt"/>
                <a:ea typeface="+mn-ea"/>
                <a:cs typeface="+mn-cs"/>
              </a:rPr>
              <a:t>allowing EAS to inform the industry of good industry practices as well as emerging trends identified through the EA process.</a:t>
            </a:r>
            <a:endParaRPr lang="en-US" sz="1050" dirty="0">
              <a:solidFill>
                <a:schemeClr val="tx1"/>
              </a:solidFill>
              <a:latin typeface="+mn-lt"/>
              <a:ea typeface="+mn-ea"/>
              <a:cs typeface="+mn-cs"/>
            </a:endParaRPr>
          </a:p>
          <a:p>
            <a:pPr lvl="2"/>
            <a:r>
              <a:rPr lang="en-US" dirty="0">
                <a:solidFill>
                  <a:schemeClr val="tx1"/>
                </a:solidFill>
                <a:latin typeface="+mn-lt"/>
                <a:cs typeface="+mn-cs"/>
              </a:rPr>
              <a:t>Through emerging lessons learned, the EAS may recommend:</a:t>
            </a:r>
            <a:endParaRPr lang="en-US" sz="1050" dirty="0">
              <a:solidFill>
                <a:schemeClr val="tx1"/>
              </a:solidFill>
              <a:latin typeface="+mn-lt"/>
              <a:cs typeface="+mn-cs"/>
            </a:endParaRPr>
          </a:p>
          <a:p>
            <a:pPr lvl="2"/>
            <a:r>
              <a:rPr lang="en-US" dirty="0">
                <a:solidFill>
                  <a:srgbClr val="FF0000"/>
                </a:solidFill>
                <a:latin typeface="+mn-lt"/>
                <a:cs typeface="+mn-cs"/>
              </a:rPr>
              <a:t>Development of reliability guidelines</a:t>
            </a:r>
            <a:endParaRPr lang="en-US" sz="1050" dirty="0">
              <a:solidFill>
                <a:srgbClr val="FF0000"/>
              </a:solidFill>
              <a:latin typeface="+mn-lt"/>
              <a:cs typeface="+mn-cs"/>
            </a:endParaRPr>
          </a:p>
          <a:p>
            <a:pPr lvl="2"/>
            <a:r>
              <a:rPr lang="en-US" dirty="0">
                <a:solidFill>
                  <a:schemeClr val="tx1"/>
                </a:solidFill>
                <a:latin typeface="+mn-lt"/>
                <a:cs typeface="+mn-cs"/>
              </a:rPr>
              <a:t>Development of NERC Alerts</a:t>
            </a:r>
            <a:endParaRPr lang="en-US" sz="1050" dirty="0">
              <a:solidFill>
                <a:schemeClr val="tx1"/>
              </a:solidFill>
              <a:latin typeface="+mn-lt"/>
              <a:cs typeface="+mn-cs"/>
            </a:endParaRPr>
          </a:p>
          <a:p>
            <a:pPr lvl="2"/>
            <a:r>
              <a:rPr lang="en-US" dirty="0">
                <a:solidFill>
                  <a:schemeClr val="tx1"/>
                </a:solidFill>
                <a:latin typeface="+mn-lt"/>
                <a:cs typeface="+mn-cs"/>
              </a:rPr>
              <a:t>Improvements to existing Reliability Standards </a:t>
            </a:r>
            <a:endParaRPr lang="en-US" sz="1050" dirty="0">
              <a:solidFill>
                <a:schemeClr val="tx1"/>
              </a:solidFill>
              <a:latin typeface="+mn-lt"/>
              <a:cs typeface="+mn-cs"/>
            </a:endParaRPr>
          </a:p>
          <a:p>
            <a:pPr lvl="2"/>
            <a:r>
              <a:rPr lang="en-US" dirty="0">
                <a:solidFill>
                  <a:schemeClr val="tx1"/>
                </a:solidFill>
                <a:latin typeface="+mn-lt"/>
                <a:cs typeface="+mn-cs"/>
              </a:rPr>
              <a:t>New Reliability Standards</a:t>
            </a:r>
            <a:endParaRPr lang="en-US" sz="1050" dirty="0">
              <a:solidFill>
                <a:schemeClr val="tx1"/>
              </a:solidFill>
              <a:latin typeface="+mn-lt"/>
              <a:cs typeface="+mn-cs"/>
            </a:endParaRPr>
          </a:p>
          <a:p>
            <a:pPr lvl="2"/>
            <a:r>
              <a:rPr lang="en-US" dirty="0">
                <a:solidFill>
                  <a:srgbClr val="FF0000"/>
                </a:solidFill>
                <a:latin typeface="+mn-lt"/>
                <a:cs typeface="+mn-cs"/>
              </a:rPr>
              <a:t>The EAS will present root causes and lessons learned at OC meetings with the objective of sharing information on industry improvement opportunities.</a:t>
            </a:r>
            <a:endParaRPr lang="en-US" sz="1050" dirty="0">
              <a:solidFill>
                <a:srgbClr val="FF0000"/>
              </a:solidFill>
              <a:latin typeface="+mn-lt"/>
              <a:cs typeface="+mn-cs"/>
            </a:endParaRPr>
          </a:p>
          <a:p>
            <a:pPr lvl="2"/>
            <a:r>
              <a:rPr lang="en-US" dirty="0">
                <a:solidFill>
                  <a:schemeClr val="tx1"/>
                </a:solidFill>
                <a:latin typeface="+mn-lt"/>
                <a:cs typeface="+mn-cs"/>
              </a:rPr>
              <a:t>The EAS will manage the dissemination of information such as lessons learned and good industry practices.</a:t>
            </a:r>
            <a:endParaRPr lang="en-US" sz="1050" dirty="0">
              <a:solidFill>
                <a:schemeClr val="tx1"/>
              </a:solidFill>
              <a:latin typeface="+mn-lt"/>
              <a:cs typeface="+mn-cs"/>
            </a:endParaRPr>
          </a:p>
          <a:p>
            <a:pPr lvl="2"/>
            <a:r>
              <a:rPr lang="en-US" dirty="0">
                <a:solidFill>
                  <a:schemeClr val="tx1"/>
                </a:solidFill>
                <a:latin typeface="+mn-lt"/>
                <a:cs typeface="+mn-cs"/>
              </a:rPr>
              <a:t>The EAS will </a:t>
            </a:r>
            <a:r>
              <a:rPr lang="en-US" dirty="0">
                <a:solidFill>
                  <a:srgbClr val="FF0000"/>
                </a:solidFill>
                <a:latin typeface="+mn-lt"/>
                <a:cs typeface="+mn-cs"/>
              </a:rPr>
              <a:t>leverage industry groups </a:t>
            </a:r>
            <a:r>
              <a:rPr lang="en-US" dirty="0">
                <a:solidFill>
                  <a:schemeClr val="tx1"/>
                </a:solidFill>
                <a:latin typeface="+mn-lt"/>
                <a:cs typeface="+mn-cs"/>
              </a:rPr>
              <a:t>(such as the North American Transmission Forum and Generation Forum) in the development of quality lessons learned.</a:t>
            </a:r>
            <a:endParaRPr lang="en-US" sz="1050" dirty="0">
              <a:solidFill>
                <a:schemeClr val="tx1"/>
              </a:solidFill>
              <a:latin typeface="+mn-lt"/>
              <a:cs typeface="+mn-cs"/>
            </a:endParaRPr>
          </a:p>
          <a:p>
            <a:pPr lvl="2"/>
            <a:r>
              <a:rPr lang="en-US" dirty="0">
                <a:solidFill>
                  <a:schemeClr val="tx1"/>
                </a:solidFill>
                <a:latin typeface="+mn-lt"/>
                <a:cs typeface="+mn-cs"/>
              </a:rPr>
              <a:t>The EAS, in coordination with the Personnel Subcommittee, will recommend training and education as a result of lessons learned and emerging cause code trends.</a:t>
            </a:r>
            <a:endParaRPr lang="en-US" sz="1050" dirty="0">
              <a:solidFill>
                <a:schemeClr val="tx1"/>
              </a:solidFill>
              <a:latin typeface="+mn-lt"/>
              <a:cs typeface="+mn-cs"/>
            </a:endParaRPr>
          </a:p>
          <a:p>
            <a:pPr lvl="2"/>
            <a:r>
              <a:rPr lang="en-US" dirty="0">
                <a:solidFill>
                  <a:srgbClr val="FF0000"/>
                </a:solidFill>
                <a:latin typeface="+mn-lt"/>
                <a:cs typeface="+mn-cs"/>
              </a:rPr>
              <a:t>The EAS will annually survey the Regional Entities to determine if recommendations associated with lessons learned are being implemented and if not why. The EAS will report the survey results to the OC.</a:t>
            </a:r>
            <a:endParaRPr lang="en-US" sz="1050" dirty="0">
              <a:solidFill>
                <a:srgbClr val="FF0000"/>
              </a:solidFill>
              <a:latin typeface="+mn-lt"/>
              <a:cs typeface="+mn-cs"/>
            </a:endParaRPr>
          </a:p>
          <a:p>
            <a:pPr lvl="0"/>
            <a:r>
              <a:rPr lang="en-US" dirty="0">
                <a:solidFill>
                  <a:srgbClr val="FF0000"/>
                </a:solidFill>
                <a:latin typeface="+mn-lt"/>
                <a:ea typeface="+mn-ea"/>
                <a:cs typeface="+mn-cs"/>
              </a:rPr>
              <a:t>The OC will encourage the use of lessons learned by continuing to inform the industry of current and past lessons learned, through the use of NERC news letter, and other open forms of communications (such as industry webinars and reliability guidelines).</a:t>
            </a:r>
            <a:endParaRPr lang="en-US" sz="1050" dirty="0">
              <a:solidFill>
                <a:srgbClr val="FF0000"/>
              </a:solidFill>
              <a:latin typeface="+mn-lt"/>
              <a:ea typeface="+mn-ea"/>
              <a:cs typeface="+mn-cs"/>
            </a:endParaRPr>
          </a:p>
          <a:p>
            <a:r>
              <a:rPr lang="en-US" b="1" dirty="0"/>
              <a:t> </a:t>
            </a:r>
            <a:endParaRPr lang="en-US" sz="1400" b="1" dirty="0">
              <a:solidFill>
                <a:schemeClr val="tx1"/>
              </a:solidFill>
              <a:latin typeface="+mn-lt"/>
              <a:ea typeface="+mn-ea"/>
              <a:cs typeface="+mn-cs"/>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017" y="106363"/>
            <a:ext cx="5941707" cy="522811"/>
          </a:xfrm>
        </p:spPr>
        <p:txBody>
          <a:bodyPr/>
          <a:lstStyle/>
          <a:p>
            <a:r>
              <a:rPr lang="en-US" dirty="0" smtClean="0"/>
              <a:t>Goal – OC 3</a:t>
            </a:r>
            <a:endParaRPr lang="en-US" dirty="0"/>
          </a:p>
        </p:txBody>
      </p:sp>
      <p:sp>
        <p:nvSpPr>
          <p:cNvPr id="3" name="Content Placeholder 2"/>
          <p:cNvSpPr>
            <a:spLocks noGrp="1"/>
          </p:cNvSpPr>
          <p:nvPr>
            <p:ph idx="1"/>
          </p:nvPr>
        </p:nvSpPr>
        <p:spPr/>
        <p:txBody>
          <a:bodyPr/>
          <a:lstStyle/>
          <a:p>
            <a:r>
              <a:rPr lang="en-US" sz="1600" b="1" dirty="0" smtClean="0">
                <a:solidFill>
                  <a:schemeClr val="tx1"/>
                </a:solidFill>
                <a:latin typeface="+mn-lt"/>
                <a:ea typeface="+mn-ea"/>
                <a:cs typeface="+mn-cs"/>
              </a:rPr>
              <a:t>The </a:t>
            </a:r>
            <a:r>
              <a:rPr lang="en-US" sz="1600" b="1" dirty="0">
                <a:solidFill>
                  <a:schemeClr val="tx1"/>
                </a:solidFill>
                <a:latin typeface="+mn-lt"/>
                <a:ea typeface="+mn-ea"/>
                <a:cs typeface="+mn-cs"/>
              </a:rPr>
              <a:t>OC will be proactive in the review of the proposed Reliability Standards under development or improvement.</a:t>
            </a:r>
          </a:p>
          <a:p>
            <a:r>
              <a:rPr lang="en-US" sz="1600" dirty="0">
                <a:solidFill>
                  <a:schemeClr val="tx1"/>
                </a:solidFill>
                <a:latin typeface="+mn-lt"/>
                <a:ea typeface="+mn-ea"/>
                <a:cs typeface="+mn-cs"/>
              </a:rPr>
              <a:t> </a:t>
            </a:r>
          </a:p>
          <a:p>
            <a:r>
              <a:rPr lang="en-US" sz="1600" b="1" dirty="0">
                <a:solidFill>
                  <a:schemeClr val="tx1"/>
                </a:solidFill>
                <a:latin typeface="+mn-lt"/>
                <a:ea typeface="+mn-ea"/>
                <a:cs typeface="+mn-cs"/>
              </a:rPr>
              <a:t>Action Plan – OC 3         </a:t>
            </a:r>
          </a:p>
          <a:p>
            <a:pPr lvl="0"/>
            <a:r>
              <a:rPr lang="en-US" sz="1600" dirty="0">
                <a:solidFill>
                  <a:schemeClr val="tx1"/>
                </a:solidFill>
                <a:latin typeface="+mn-lt"/>
                <a:ea typeface="+mn-ea"/>
                <a:cs typeface="+mn-cs"/>
              </a:rPr>
              <a:t>The OC will:</a:t>
            </a:r>
          </a:p>
          <a:p>
            <a:pPr lvl="0"/>
            <a:r>
              <a:rPr lang="en-US" sz="1600" dirty="0">
                <a:solidFill>
                  <a:srgbClr val="FF0000"/>
                </a:solidFill>
                <a:latin typeface="+mn-lt"/>
                <a:ea typeface="+mn-ea"/>
                <a:cs typeface="+mn-cs"/>
              </a:rPr>
              <a:t>Review, discuss, and develop recommendations for the standard development teams</a:t>
            </a:r>
          </a:p>
          <a:p>
            <a:pPr lvl="0"/>
            <a:r>
              <a:rPr lang="en-US" sz="1600" dirty="0">
                <a:solidFill>
                  <a:schemeClr val="tx1"/>
                </a:solidFill>
                <a:latin typeface="+mn-lt"/>
                <a:ea typeface="+mn-ea"/>
                <a:cs typeface="+mn-cs"/>
              </a:rPr>
              <a:t>Recommend to Standards Committee revisions to standards or the retirement of existing standards as appropriate</a:t>
            </a:r>
          </a:p>
          <a:p>
            <a:pPr lvl="0"/>
            <a:r>
              <a:rPr lang="en-US" sz="1600" dirty="0">
                <a:solidFill>
                  <a:srgbClr val="FF0000"/>
                </a:solidFill>
                <a:latin typeface="+mn-lt"/>
                <a:ea typeface="+mn-ea"/>
                <a:cs typeface="+mn-cs"/>
              </a:rPr>
              <a:t>Encourage appropriate OC involvement in the informal standards development process</a:t>
            </a:r>
          </a:p>
          <a:p>
            <a:pPr lvl="0"/>
            <a:r>
              <a:rPr lang="en-US" sz="1600" dirty="0">
                <a:solidFill>
                  <a:schemeClr val="tx1"/>
                </a:solidFill>
                <a:latin typeface="+mn-lt"/>
                <a:ea typeface="+mn-ea"/>
                <a:cs typeface="+mn-cs"/>
              </a:rPr>
              <a:t>Prepare responses to requests for interpretations</a:t>
            </a:r>
          </a:p>
          <a:p>
            <a:pPr lvl="0"/>
            <a:r>
              <a:rPr lang="en-US" sz="1600" dirty="0">
                <a:solidFill>
                  <a:srgbClr val="FF0000"/>
                </a:solidFill>
                <a:latin typeface="+mn-lt"/>
                <a:ea typeface="+mn-ea"/>
                <a:cs typeface="+mn-cs"/>
              </a:rPr>
              <a:t>Establish and maintain a method for active management of field trials associated with standards development, including the leadership of the field trial (as necessary).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629" y="106363"/>
            <a:ext cx="5950096" cy="514422"/>
          </a:xfrm>
        </p:spPr>
        <p:txBody>
          <a:bodyPr/>
          <a:lstStyle/>
          <a:p>
            <a:r>
              <a:rPr lang="en-US" dirty="0" smtClean="0"/>
              <a:t>Goal – OC 4</a:t>
            </a:r>
            <a:endParaRPr lang="en-US" dirty="0"/>
          </a:p>
        </p:txBody>
      </p:sp>
      <p:sp>
        <p:nvSpPr>
          <p:cNvPr id="3" name="Content Placeholder 2"/>
          <p:cNvSpPr>
            <a:spLocks noGrp="1"/>
          </p:cNvSpPr>
          <p:nvPr>
            <p:ph idx="1"/>
          </p:nvPr>
        </p:nvSpPr>
        <p:spPr/>
        <p:txBody>
          <a:bodyPr/>
          <a:lstStyle/>
          <a:p>
            <a:r>
              <a:rPr lang="en-US" sz="1400" b="1" dirty="0" smtClean="0">
                <a:solidFill>
                  <a:schemeClr val="tx1"/>
                </a:solidFill>
                <a:latin typeface="+mn-lt"/>
                <a:ea typeface="+mn-ea"/>
                <a:cs typeface="+mn-cs"/>
              </a:rPr>
              <a:t>Improve </a:t>
            </a:r>
            <a:r>
              <a:rPr lang="en-US" sz="1400" b="1" dirty="0">
                <a:solidFill>
                  <a:schemeClr val="tx1"/>
                </a:solidFill>
                <a:latin typeface="+mn-lt"/>
                <a:ea typeface="+mn-ea"/>
                <a:cs typeface="+mn-cs"/>
              </a:rPr>
              <a:t>the depth of NERC reports to include operations perspectives.</a:t>
            </a:r>
          </a:p>
          <a:p>
            <a:r>
              <a:rPr lang="en-US" dirty="0">
                <a:solidFill>
                  <a:schemeClr val="tx1"/>
                </a:solidFill>
                <a:latin typeface="+mn-lt"/>
                <a:ea typeface="+mn-ea"/>
                <a:cs typeface="+mn-cs"/>
              </a:rPr>
              <a:t> </a:t>
            </a:r>
          </a:p>
          <a:p>
            <a:r>
              <a:rPr lang="en-US" dirty="0">
                <a:solidFill>
                  <a:schemeClr val="tx1"/>
                </a:solidFill>
                <a:latin typeface="+mn-lt"/>
                <a:ea typeface="+mn-ea"/>
                <a:cs typeface="+mn-cs"/>
              </a:rPr>
              <a:t>The OC will be </a:t>
            </a:r>
            <a:r>
              <a:rPr lang="en-US" dirty="0">
                <a:solidFill>
                  <a:srgbClr val="FF0000"/>
                </a:solidFill>
                <a:latin typeface="+mn-lt"/>
                <a:ea typeface="+mn-ea"/>
                <a:cs typeface="+mn-cs"/>
              </a:rPr>
              <a:t>proactively engaged in the development of NERC reports by assigning subcommittees or appointing representatives to groups in which operations reliability perspectives will be beneficial</a:t>
            </a:r>
            <a:r>
              <a:rPr lang="en-US" dirty="0">
                <a:solidFill>
                  <a:schemeClr val="tx1"/>
                </a:solidFill>
                <a:latin typeface="+mn-lt"/>
                <a:ea typeface="+mn-ea"/>
                <a:cs typeface="+mn-cs"/>
              </a:rPr>
              <a:t>.   Key findings and recommendations within NERC reports serve as the technical basis for NERC Reliability Standards, project prioritization, compliance improvement, assessments, and critical infrastructure protection, as well as a roadmap into the future.  By providing early input into NERC efforts, the OC can provide a valuable service to the industry, as well as support NERC in addressing its top priorities. </a:t>
            </a:r>
          </a:p>
          <a:p>
            <a:r>
              <a:rPr lang="en-US" dirty="0">
                <a:solidFill>
                  <a:schemeClr val="tx1"/>
                </a:solidFill>
                <a:latin typeface="+mn-lt"/>
                <a:ea typeface="+mn-ea"/>
                <a:cs typeface="+mn-cs"/>
              </a:rPr>
              <a:t> </a:t>
            </a:r>
          </a:p>
          <a:p>
            <a:r>
              <a:rPr lang="en-US" b="1" dirty="0">
                <a:solidFill>
                  <a:schemeClr val="tx1"/>
                </a:solidFill>
                <a:latin typeface="+mn-lt"/>
                <a:ea typeface="+mn-ea"/>
                <a:cs typeface="+mn-cs"/>
              </a:rPr>
              <a:t>Action Plan – OC 4         </a:t>
            </a:r>
          </a:p>
          <a:p>
            <a:pPr lvl="1"/>
            <a:r>
              <a:rPr lang="en-US" dirty="0">
                <a:solidFill>
                  <a:schemeClr val="tx1"/>
                </a:solidFill>
                <a:latin typeface="+mn-lt"/>
                <a:cs typeface="+mn-cs"/>
              </a:rPr>
              <a:t>The OC will direct the Resources Subcommittee to coordinate with the NERC Performance Analysis Subcommittee to provide seasonal reports that include operational risk analyses, assessments, metrics, and risk evaluation associated with frequency including post analysis of most recent operating season.</a:t>
            </a:r>
          </a:p>
          <a:p>
            <a:pPr lvl="1"/>
            <a:r>
              <a:rPr lang="en-US" dirty="0">
                <a:solidFill>
                  <a:schemeClr val="tx1"/>
                </a:solidFill>
                <a:latin typeface="+mn-lt"/>
                <a:cs typeface="+mn-cs"/>
              </a:rPr>
              <a:t>The OC will direct the Operating Reliability Subcommittee to coordinate with the NERC Reliability Assessment Subcommittee to provide seasonal reports that include operational risk analyses and evaluation.</a:t>
            </a:r>
          </a:p>
          <a:p>
            <a:pPr lvl="1"/>
            <a:r>
              <a:rPr lang="en-US" dirty="0">
                <a:solidFill>
                  <a:schemeClr val="tx1"/>
                </a:solidFill>
                <a:latin typeface="+mn-lt"/>
                <a:cs typeface="+mn-cs"/>
              </a:rPr>
              <a:t>The OC will review and endorse NERC’s annual State of Reliability report.</a:t>
            </a:r>
          </a:p>
          <a:p>
            <a:pPr lvl="1"/>
            <a:r>
              <a:rPr lang="en-US" dirty="0">
                <a:solidFill>
                  <a:schemeClr val="tx1"/>
                </a:solidFill>
                <a:latin typeface="+mn-lt"/>
                <a:cs typeface="+mn-cs"/>
              </a:rPr>
              <a:t>The OC will assure OC representation, and will collaborate, with the appropriate subgroups on issues such as:</a:t>
            </a:r>
          </a:p>
          <a:p>
            <a:pPr lvl="2"/>
            <a:r>
              <a:rPr lang="en-US" dirty="0">
                <a:solidFill>
                  <a:schemeClr val="tx1"/>
                </a:solidFill>
                <a:latin typeface="+mn-lt"/>
                <a:cs typeface="+mn-cs"/>
              </a:rPr>
              <a:t>Reliability metrics</a:t>
            </a:r>
          </a:p>
          <a:p>
            <a:pPr lvl="2"/>
            <a:r>
              <a:rPr lang="en-US" dirty="0">
                <a:solidFill>
                  <a:schemeClr val="tx1"/>
                </a:solidFill>
                <a:latin typeface="+mn-lt"/>
                <a:cs typeface="+mn-cs"/>
              </a:rPr>
              <a:t>Operational Security</a:t>
            </a:r>
          </a:p>
          <a:p>
            <a:pPr lvl="2"/>
            <a:r>
              <a:rPr lang="en-US" dirty="0">
                <a:solidFill>
                  <a:srgbClr val="FF0000"/>
                </a:solidFill>
                <a:latin typeface="+mn-lt"/>
                <a:cs typeface="+mn-cs"/>
              </a:rPr>
              <a:t>Interconnection frequency response </a:t>
            </a:r>
          </a:p>
          <a:p>
            <a:pPr lvl="2"/>
            <a:r>
              <a:rPr lang="en-US" dirty="0">
                <a:solidFill>
                  <a:srgbClr val="FF0000"/>
                </a:solidFill>
                <a:latin typeface="+mn-lt"/>
                <a:cs typeface="+mn-cs"/>
              </a:rPr>
              <a:t>Performance analysis </a:t>
            </a:r>
          </a:p>
          <a:p>
            <a:pPr lvl="2"/>
            <a:r>
              <a:rPr lang="en-US" dirty="0">
                <a:solidFill>
                  <a:srgbClr val="FF0000"/>
                </a:solidFill>
                <a:latin typeface="+mn-lt"/>
                <a:cs typeface="+mn-cs"/>
              </a:rPr>
              <a:t>Essential Reliability Services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629" y="106363"/>
            <a:ext cx="5950096" cy="506033"/>
          </a:xfrm>
        </p:spPr>
        <p:txBody>
          <a:bodyPr/>
          <a:lstStyle/>
          <a:p>
            <a:r>
              <a:rPr lang="en-US" dirty="0" smtClean="0"/>
              <a:t>Reports</a:t>
            </a:r>
            <a:endParaRPr lang="en-US" dirty="0"/>
          </a:p>
        </p:txBody>
      </p:sp>
      <p:sp>
        <p:nvSpPr>
          <p:cNvPr id="3" name="Content Placeholder 2"/>
          <p:cNvSpPr>
            <a:spLocks noGrp="1"/>
          </p:cNvSpPr>
          <p:nvPr>
            <p:ph idx="1"/>
          </p:nvPr>
        </p:nvSpPr>
        <p:spPr/>
        <p:txBody>
          <a:bodyPr/>
          <a:lstStyle/>
          <a:p>
            <a:r>
              <a:rPr lang="en-US" sz="1600" b="1" dirty="0" smtClean="0"/>
              <a:t>State of Reliability </a:t>
            </a:r>
            <a:r>
              <a:rPr lang="en-US" sz="1600" b="1" dirty="0" smtClean="0"/>
              <a:t>Report </a:t>
            </a:r>
          </a:p>
          <a:p>
            <a:endParaRPr lang="en-US" sz="1600" b="1" dirty="0" smtClean="0"/>
          </a:p>
          <a:p>
            <a:r>
              <a:rPr lang="en-US" sz="1600" b="1" dirty="0" smtClean="0"/>
              <a:t>AC Substation Equipment Task Force </a:t>
            </a:r>
            <a:r>
              <a:rPr lang="en-US" sz="1600" b="1" dirty="0" smtClean="0"/>
              <a:t>Report </a:t>
            </a:r>
          </a:p>
          <a:p>
            <a:endParaRPr lang="en-US" sz="1600" b="1" dirty="0" smtClean="0"/>
          </a:p>
          <a:p>
            <a:r>
              <a:rPr lang="en-US" sz="1600" b="1" dirty="0" smtClean="0"/>
              <a:t>Integration of Variable Generation Task Force </a:t>
            </a:r>
            <a:r>
              <a:rPr lang="en-US" sz="1600" b="1" dirty="0" smtClean="0"/>
              <a:t>Report</a:t>
            </a:r>
          </a:p>
          <a:p>
            <a:endParaRPr lang="en-US" sz="1600" b="1" dirty="0" smtClean="0"/>
          </a:p>
          <a:p>
            <a:r>
              <a:rPr lang="en-US" sz="1600" b="1" dirty="0" smtClean="0"/>
              <a:t>Essential Reliability Services Report</a:t>
            </a:r>
          </a:p>
          <a:p>
            <a:r>
              <a:rPr lang="en-US" sz="1600" dirty="0" smtClean="0"/>
              <a:t> </a:t>
            </a:r>
          </a:p>
          <a:p>
            <a:pPr lvl="2">
              <a:buFont typeface="Arial" pitchFamily="34" charset="0"/>
              <a:buChar char="•"/>
            </a:pPr>
            <a:r>
              <a:rPr lang="en-US" sz="1600" dirty="0" smtClean="0"/>
              <a:t>Simplify </a:t>
            </a:r>
            <a:r>
              <a:rPr lang="en-US" sz="1600" dirty="0" smtClean="0"/>
              <a:t>the ERS message and make it less technical for policymakers, but keep </a:t>
            </a:r>
            <a:r>
              <a:rPr lang="en-US" sz="1600" dirty="0" smtClean="0"/>
              <a:t>	the </a:t>
            </a:r>
            <a:r>
              <a:rPr lang="en-US" sz="1600" dirty="0" smtClean="0"/>
              <a:t>technical language for </a:t>
            </a:r>
            <a:r>
              <a:rPr lang="en-US" sz="1600" dirty="0" smtClean="0"/>
              <a:t>justification.</a:t>
            </a:r>
          </a:p>
          <a:p>
            <a:pPr>
              <a:buFont typeface="Arial" pitchFamily="34" charset="0"/>
              <a:buChar char="•"/>
            </a:pPr>
            <a:endParaRPr lang="en-US" sz="1600" dirty="0" smtClean="0"/>
          </a:p>
          <a:p>
            <a:pPr lvl="2">
              <a:buFont typeface="Arial" pitchFamily="34" charset="0"/>
              <a:buChar char="•"/>
            </a:pPr>
            <a:r>
              <a:rPr lang="en-US" sz="1600" dirty="0" smtClean="0"/>
              <a:t>Aggressive </a:t>
            </a:r>
            <a:r>
              <a:rPr lang="en-US" sz="1600" dirty="0" smtClean="0"/>
              <a:t>schedule to complete for OC review by December 2015</a:t>
            </a:r>
            <a:r>
              <a:rPr lang="en-US" sz="1600" dirty="0" smtClean="0"/>
              <a:t>.</a:t>
            </a:r>
          </a:p>
          <a:p>
            <a:pPr lvl="2">
              <a:buFont typeface="Arial" pitchFamily="34" charset="0"/>
              <a:buChar char="•"/>
            </a:pPr>
            <a:endParaRPr lang="en-US" sz="1600" dirty="0" smtClean="0"/>
          </a:p>
          <a:p>
            <a:pPr lvl="2">
              <a:buFont typeface="Arial" pitchFamily="34" charset="0"/>
              <a:buChar char="•"/>
            </a:pPr>
            <a:r>
              <a:rPr lang="en-US" sz="1600" dirty="0" smtClean="0"/>
              <a:t>ERCOT input </a:t>
            </a:r>
            <a:endParaRPr lang="en-US" sz="1600"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7D7D7D"/>
      </a:lt2>
      <a:accent1>
        <a:srgbClr val="C89632"/>
      </a:accent1>
      <a:accent2>
        <a:srgbClr val="C84B32"/>
      </a:accent2>
      <a:accent3>
        <a:srgbClr val="FFFFFF"/>
      </a:accent3>
      <a:accent4>
        <a:srgbClr val="000000"/>
      </a:accent4>
      <a:accent5>
        <a:srgbClr val="E0C9AD"/>
      </a:accent5>
      <a:accent6>
        <a:srgbClr val="B5432C"/>
      </a:accent6>
      <a:hlink>
        <a:srgbClr val="7D9632"/>
      </a:hlink>
      <a:folHlink>
        <a:srgbClr val="4B649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515938" marR="0" indent="-234950" algn="l" defTabSz="914400" rtl="0" eaLnBrk="1" fontAlgn="base" latinLnBrk="0" hangingPunct="1">
          <a:lnSpc>
            <a:spcPct val="90000"/>
          </a:lnSpc>
          <a:spcBef>
            <a:spcPct val="50000"/>
          </a:spcBef>
          <a:spcAft>
            <a:spcPct val="0"/>
          </a:spcAft>
          <a:buClr>
            <a:srgbClr val="990033"/>
          </a:buClr>
          <a:buSzTx/>
          <a:buFont typeface="Wingdings" pitchFamily="2" charset="2"/>
          <a:buChar char="§"/>
          <a:tabLst/>
          <a:defRPr kumimoji="0" lang="en-GB" sz="13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515938" marR="0" indent="-234950" algn="l" defTabSz="914400" rtl="0" eaLnBrk="1" fontAlgn="base" latinLnBrk="0" hangingPunct="1">
          <a:lnSpc>
            <a:spcPct val="90000"/>
          </a:lnSpc>
          <a:spcBef>
            <a:spcPct val="50000"/>
          </a:spcBef>
          <a:spcAft>
            <a:spcPct val="0"/>
          </a:spcAft>
          <a:buClr>
            <a:srgbClr val="990033"/>
          </a:buClr>
          <a:buSzTx/>
          <a:buFont typeface="Wingdings" pitchFamily="2" charset="2"/>
          <a:buChar char="§"/>
          <a:tabLst/>
          <a:defRPr kumimoji="0" lang="en-GB" sz="13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7D7D7D"/>
        </a:lt2>
        <a:accent1>
          <a:srgbClr val="C89632"/>
        </a:accent1>
        <a:accent2>
          <a:srgbClr val="C84B32"/>
        </a:accent2>
        <a:accent3>
          <a:srgbClr val="FFFFFF"/>
        </a:accent3>
        <a:accent4>
          <a:srgbClr val="000000"/>
        </a:accent4>
        <a:accent5>
          <a:srgbClr val="E0C9AD"/>
        </a:accent5>
        <a:accent6>
          <a:srgbClr val="B5432C"/>
        </a:accent6>
        <a:hlink>
          <a:srgbClr val="7D9632"/>
        </a:hlink>
        <a:folHlink>
          <a:srgbClr val="4B64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16857</TotalTime>
  <Words>939</Words>
  <Application>Microsoft Office PowerPoint</Application>
  <PresentationFormat>On-screen Show (4:3)</PresentationFormat>
  <Paragraphs>205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NERC Operating Committee Update  ERCOT NRWG Meeting </vt:lpstr>
      <vt:lpstr>NERC Standing Committees</vt:lpstr>
      <vt:lpstr>OC Members</vt:lpstr>
      <vt:lpstr>NERC OC Strategic Plan (Five Years)</vt:lpstr>
      <vt:lpstr>Goal – OC 1</vt:lpstr>
      <vt:lpstr>Goal – OC 2</vt:lpstr>
      <vt:lpstr>Goal – OC 3</vt:lpstr>
      <vt:lpstr>Goal – OC 4</vt:lpstr>
      <vt:lpstr>Reports</vt:lpstr>
      <vt:lpstr>Reliability Guidelines</vt:lpstr>
      <vt:lpstr>Field Tests:</vt:lpstr>
      <vt:lpstr>Presentations</vt:lpstr>
      <vt:lpstr>Presentations Continued</vt:lpstr>
      <vt:lpstr>December 9-10 NERC Operating  Committee Meeting Texas RE Update </vt:lpstr>
      <vt:lpstr>Slide 15</vt:lpstr>
    </vt:vector>
  </TitlesOfParts>
  <Company>Credit Suisse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Ruben Rhodes</dc:creator>
  <cp:lastModifiedBy>Bern, Alan</cp:lastModifiedBy>
  <cp:revision>231</cp:revision>
  <cp:lastPrinted>2008-06-07T21:40:51Z</cp:lastPrinted>
  <dcterms:created xsi:type="dcterms:W3CDTF">2006-08-16T09:43:01Z</dcterms:created>
  <dcterms:modified xsi:type="dcterms:W3CDTF">2015-07-15T03:45:25Z</dcterms:modified>
</cp:coreProperties>
</file>