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78" r:id="rId3"/>
    <p:sldMasterId id="2147483694" r:id="rId4"/>
  </p:sldMasterIdLst>
  <p:notesMasterIdLst>
    <p:notesMasterId r:id="rId15"/>
  </p:notesMasterIdLst>
  <p:handoutMasterIdLst>
    <p:handoutMasterId r:id="rId16"/>
  </p:handoutMasterIdLst>
  <p:sldIdLst>
    <p:sldId id="279" r:id="rId5"/>
    <p:sldId id="304" r:id="rId6"/>
    <p:sldId id="320" r:id="rId7"/>
    <p:sldId id="305" r:id="rId8"/>
    <p:sldId id="317" r:id="rId9"/>
    <p:sldId id="318" r:id="rId10"/>
    <p:sldId id="319" r:id="rId11"/>
    <p:sldId id="321" r:id="rId12"/>
    <p:sldId id="322" r:id="rId13"/>
    <p:sldId id="303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rkar, Sandeep" initials="S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1515" autoAdjust="0"/>
  </p:normalViewPr>
  <p:slideViewPr>
    <p:cSldViewPr>
      <p:cViewPr>
        <p:scale>
          <a:sx n="100" d="100"/>
          <a:sy n="100" d="100"/>
        </p:scale>
        <p:origin x="-594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884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49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49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80C3C6-98C1-4F1E-958D-199773036596}" type="datetimeFigureOut">
              <a:rPr lang="en-US" altLang="en-US"/>
              <a:pPr/>
              <a:t>7/17/2015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3038475" cy="46498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823"/>
            <a:ext cx="3038475" cy="46498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DF241A-9326-49C4-BB8A-9919730A9F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862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49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49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B0BB26F-8775-427F-9668-0625DBEDFFB4}" type="datetimeFigureOut">
              <a:rPr lang="en-US" altLang="en-US"/>
              <a:pPr/>
              <a:t>7/17/2015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510"/>
            <a:ext cx="5607050" cy="4183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3"/>
            <a:ext cx="3038475" cy="46498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823"/>
            <a:ext cx="3038475" cy="46498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31798EF-FE08-46DF-9141-46FA8B985E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2398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5DC8BB1-1F06-43AE-8068-4D18175CEFD2}" type="slidenum">
              <a:rPr lang="en-US" altLang="en-US">
                <a:latin typeface="Calibri" pitchFamily="34" charset="0"/>
              </a:rPr>
              <a:pPr eaLnBrk="1" hangingPunct="1"/>
              <a:t>1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01C5F1-86AC-4879-B5A3-2633BEAF04B5}" type="slidenum">
              <a:rPr lang="en-US" altLang="en-US">
                <a:latin typeface="Calibri" pitchFamily="34" charset="0"/>
              </a:rPr>
              <a:pPr eaLnBrk="1" hangingPunct="1"/>
              <a:t>7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01C5F1-86AC-4879-B5A3-2633BEAF04B5}" type="slidenum">
              <a:rPr lang="en-US" altLang="en-US">
                <a:latin typeface="Calibri" pitchFamily="34" charset="0"/>
              </a:rPr>
              <a:pPr eaLnBrk="1" hangingPunct="1"/>
              <a:t>8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01C5F1-86AC-4879-B5A3-2633BEAF04B5}" type="slidenum">
              <a:rPr lang="en-US" altLang="en-US">
                <a:latin typeface="Calibri" pitchFamily="34" charset="0"/>
              </a:rPr>
              <a:pPr eaLnBrk="1" hangingPunct="1"/>
              <a:t>9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41CFA73-24E5-49B6-AF7A-995FE395984E}" type="slidenum">
              <a:rPr lang="en-US" altLang="en-US">
                <a:latin typeface="Calibri" pitchFamily="34" charset="0"/>
              </a:rPr>
              <a:pPr eaLnBrk="1" hangingPunct="1"/>
              <a:t>10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39717392-5A1E-48CD-9103-F2980A92B82F}" type="slidenum">
              <a:rPr lang="en-US" altLang="en-US" sz="1200"/>
              <a:pPr algn="r" eaLnBrk="1" hangingPunct="1"/>
              <a:t>‹#›</a:t>
            </a:fld>
            <a:endParaRPr lang="en-US" altLang="en-US" sz="1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96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6B8844-23EA-48E5-B52A-9A0DC7465EA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4/22/2014</a:t>
            </a:r>
          </a:p>
        </p:txBody>
      </p:sp>
    </p:spTree>
    <p:extLst>
      <p:ext uri="{BB962C8B-B14F-4D97-AF65-F5344CB8AC3E}">
        <p14:creationId xmlns:p14="http://schemas.microsoft.com/office/powerpoint/2010/main" val="160888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D61045-3AA6-4EC8-A263-A577B9A90A2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4/22/2014</a:t>
            </a:r>
          </a:p>
        </p:txBody>
      </p:sp>
    </p:spTree>
    <p:extLst>
      <p:ext uri="{BB962C8B-B14F-4D97-AF65-F5344CB8AC3E}">
        <p14:creationId xmlns:p14="http://schemas.microsoft.com/office/powerpoint/2010/main" val="768112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2A0E5-674F-4707-A1E1-974DEC7FF83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4/22/2014</a:t>
            </a:r>
          </a:p>
        </p:txBody>
      </p:sp>
    </p:spTree>
    <p:extLst>
      <p:ext uri="{BB962C8B-B14F-4D97-AF65-F5344CB8AC3E}">
        <p14:creationId xmlns:p14="http://schemas.microsoft.com/office/powerpoint/2010/main" val="4049183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106F4-653B-4ED7-8668-A0436866FCE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4/22/2014</a:t>
            </a:r>
          </a:p>
        </p:txBody>
      </p:sp>
    </p:spTree>
    <p:extLst>
      <p:ext uri="{BB962C8B-B14F-4D97-AF65-F5344CB8AC3E}">
        <p14:creationId xmlns:p14="http://schemas.microsoft.com/office/powerpoint/2010/main" val="967970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70F57-3089-4F25-9555-B5DFA1FF6A5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4/22/2014</a:t>
            </a:r>
          </a:p>
        </p:txBody>
      </p:sp>
    </p:spTree>
    <p:extLst>
      <p:ext uri="{BB962C8B-B14F-4D97-AF65-F5344CB8AC3E}">
        <p14:creationId xmlns:p14="http://schemas.microsoft.com/office/powerpoint/2010/main" val="840332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9B11C9-5E75-471B-9761-504E390CEA1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4/22/2014</a:t>
            </a:r>
          </a:p>
        </p:txBody>
      </p:sp>
    </p:spTree>
    <p:extLst>
      <p:ext uri="{BB962C8B-B14F-4D97-AF65-F5344CB8AC3E}">
        <p14:creationId xmlns:p14="http://schemas.microsoft.com/office/powerpoint/2010/main" val="2183301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0C9A7-0E80-4D95-9FA2-EFABB8FA1D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4/22/2014</a:t>
            </a:r>
          </a:p>
        </p:txBody>
      </p:sp>
    </p:spTree>
    <p:extLst>
      <p:ext uri="{BB962C8B-B14F-4D97-AF65-F5344CB8AC3E}">
        <p14:creationId xmlns:p14="http://schemas.microsoft.com/office/powerpoint/2010/main" val="451947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7A5333B5-EA7F-454B-A605-9252FFCAA12D}" type="slidenum">
              <a:rPr lang="en-US" altLang="en-US" sz="1200"/>
              <a:pPr algn="r" eaLnBrk="1" hangingPunct="1"/>
              <a:t>‹#›</a:t>
            </a:fld>
            <a:endParaRPr lang="en-US" altLang="en-US" sz="1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460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1C3E511-5978-4E17-B1D7-61E92BFE9DDC}" type="slidenum">
              <a:rPr lang="en-US" altLang="en-US" sz="1200"/>
              <a:pPr algn="r" eaLnBrk="1" hangingPunct="1"/>
              <a:t>‹#›</a:t>
            </a:fld>
            <a:endParaRPr lang="en-US" altLang="en-US" sz="120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723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0B544FA-2C96-4921-B824-0997A6D227C3}" type="slidenum">
              <a:rPr lang="en-US" altLang="en-US" sz="1200"/>
              <a:pPr algn="r" eaLnBrk="1" hangingPunct="1"/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58430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F6A40D45-710D-45E9-8FC2-03F2608DEDA5}" type="slidenum">
              <a:rPr lang="en-US" altLang="en-US" sz="1200"/>
              <a:pPr algn="r" eaLnBrk="1" hangingPunct="1"/>
              <a:t>‹#›</a:t>
            </a:fld>
            <a:endParaRPr lang="en-US" altLang="en-US" sz="120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631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719CAADA-7130-4E13-904B-C30AC2323301}" type="slidenum">
              <a:rPr lang="en-US" altLang="en-US" sz="1200"/>
              <a:pPr algn="r" eaLnBrk="1" hangingPunct="1"/>
              <a:t>‹#›</a:t>
            </a:fld>
            <a:endParaRPr lang="en-US" altLang="en-US" sz="1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617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0991028B-3805-4096-88A1-9AFE6347F9C3}" type="slidenum">
              <a:rPr lang="en-US" altLang="en-US" sz="1200"/>
              <a:pPr algn="r" eaLnBrk="1" hangingPunct="1"/>
              <a:t>‹#›</a:t>
            </a:fld>
            <a:endParaRPr lang="en-US" altLang="en-US" sz="120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171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B1F385-B54F-42EA-AEDE-15793419ECE7}" type="slidenum">
              <a:rPr lang="en-US" altLang="en-US" sz="1200"/>
              <a:pPr algn="r" eaLnBrk="1" hangingPunct="1"/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32388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48EEB7FF-47C7-4742-98E1-FB1D824CA0EF}" type="slidenum">
              <a:rPr lang="en-US" altLang="en-US" sz="1200"/>
              <a:pPr algn="r" eaLnBrk="1" hangingPunct="1"/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1324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4/22/2014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F86F01-CB72-48FF-BE48-56BCC8AC7E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0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17" descr="logocolor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3906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097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8002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1800225" y="5467350"/>
            <a:ext cx="3076575" cy="476250"/>
          </a:xfrm>
        </p:spPr>
        <p:txBody>
          <a:bodyPr/>
          <a:lstStyle>
            <a:lvl1pPr>
              <a:defRPr sz="1800" b="1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4/22/2014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1800225" y="5067300"/>
            <a:ext cx="52863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84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15056-7331-415B-945E-B14AA1380A0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4/22/2014</a:t>
            </a:r>
          </a:p>
        </p:txBody>
      </p:sp>
    </p:spTree>
    <p:extLst>
      <p:ext uri="{BB962C8B-B14F-4D97-AF65-F5344CB8AC3E}">
        <p14:creationId xmlns:p14="http://schemas.microsoft.com/office/powerpoint/2010/main" val="43846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E885E-D264-409A-AACB-4D74AE86C00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4/22/2014</a:t>
            </a:r>
          </a:p>
        </p:txBody>
      </p:sp>
    </p:spTree>
    <p:extLst>
      <p:ext uri="{BB962C8B-B14F-4D97-AF65-F5344CB8AC3E}">
        <p14:creationId xmlns:p14="http://schemas.microsoft.com/office/powerpoint/2010/main" val="420666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C52B0-BED8-4467-88EF-E289F5FED11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4/22/2014</a:t>
            </a:r>
          </a:p>
        </p:txBody>
      </p:sp>
    </p:spTree>
    <p:extLst>
      <p:ext uri="{BB962C8B-B14F-4D97-AF65-F5344CB8AC3E}">
        <p14:creationId xmlns:p14="http://schemas.microsoft.com/office/powerpoint/2010/main" val="189173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E5F84-81EE-4068-B7B9-F72283D054F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4/22/2014</a:t>
            </a:r>
          </a:p>
        </p:txBody>
      </p:sp>
    </p:spTree>
    <p:extLst>
      <p:ext uri="{BB962C8B-B14F-4D97-AF65-F5344CB8AC3E}">
        <p14:creationId xmlns:p14="http://schemas.microsoft.com/office/powerpoint/2010/main" val="419168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  <a:cs typeface="+mn-cs"/>
              </a:rPr>
              <a:t>ERCOT PUBLIC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latin typeface="+mn-lt"/>
                <a:cs typeface="+mn-cs"/>
              </a:rPr>
              <a:t>7/21/2015</a:t>
            </a:r>
            <a:endParaRPr lang="en-US" sz="105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FA0D3B-6AF1-4FAF-BC26-E68A060C5E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53" name="Picture 8" descr="logo_C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057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4/22/2014</a:t>
            </a:r>
          </a:p>
        </p:txBody>
      </p:sp>
      <p:sp>
        <p:nvSpPr>
          <p:cNvPr id="2059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3078" name="Picture 8" descr="ERCOT cmyk-0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  <a:cs typeface="+mn-cs"/>
              </a:rPr>
              <a:t>ERCOT PUBLIC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+mn-lt"/>
                <a:cs typeface="+mn-cs"/>
              </a:rPr>
              <a:t>2/14/2014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4102" name="Picture 8" descr="ERCOT cmyk-0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is.ercot.com/pps/tibco/mis/Pages/Grid+Information/RegionalPlanning" TargetMode="Externa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3"/>
          <p:cNvGrpSpPr>
            <a:grpSpLocks/>
          </p:cNvGrpSpPr>
          <p:nvPr/>
        </p:nvGrpSpPr>
        <p:grpSpPr bwMode="auto">
          <a:xfrm>
            <a:off x="603250" y="1498600"/>
            <a:ext cx="7727950" cy="3492903"/>
            <a:chOff x="603250" y="546100"/>
            <a:chExt cx="7727950" cy="3492103"/>
          </a:xfrm>
        </p:grpSpPr>
        <p:pic>
          <p:nvPicPr>
            <p:cNvPr id="16387" name="Picture 8" descr="ERCOT cmyk-01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88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1907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400" dirty="0" smtClean="0"/>
                <a:t>2015 RTP Update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b="1" dirty="0" smtClean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b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 dirty="0" smtClean="0"/>
                <a:t>RPG Meeting</a:t>
              </a:r>
              <a:endParaRPr lang="en-US" altLang="en-US" sz="2000" i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July </a:t>
              </a:r>
              <a:r>
                <a:rPr lang="en-US" altLang="en-US" sz="1800" dirty="0" smtClean="0"/>
                <a:t>21,  2015</a:t>
              </a:r>
              <a:endParaRPr lang="en-US" altLang="en-US" sz="18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314"/>
              <a:ext cx="6286500" cy="12697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56" name="Elbow Connector 23555"/>
          <p:cNvCxnSpPr>
            <a:stCxn id="11" idx="3"/>
            <a:endCxn id="14" idx="0"/>
          </p:cNvCxnSpPr>
          <p:nvPr/>
        </p:nvCxnSpPr>
        <p:spPr>
          <a:xfrm>
            <a:off x="6181725" y="2219325"/>
            <a:ext cx="1485900" cy="67627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58" name="Elbow Connector 23557"/>
          <p:cNvCxnSpPr>
            <a:stCxn id="13" idx="3"/>
            <a:endCxn id="14" idx="2"/>
          </p:cNvCxnSpPr>
          <p:nvPr/>
        </p:nvCxnSpPr>
        <p:spPr>
          <a:xfrm flipV="1">
            <a:off x="6200775" y="3810000"/>
            <a:ext cx="1466850" cy="604837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3248025" y="4429125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248025" y="2219325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8200" cy="4619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Next steps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771525" y="990600"/>
            <a:ext cx="1905000" cy="914400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Case conditioning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71525" y="2209800"/>
            <a:ext cx="1905000" cy="914400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Initial start cases, and contingency list ready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71525" y="3505200"/>
            <a:ext cx="1905000" cy="914400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Set 1 (P1, P7),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Set 2 (P2, P4, P5) contingency analysis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for the base cases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62000" y="4800600"/>
            <a:ext cx="1905000" cy="914400"/>
          </a:xfrm>
          <a:prstGeom prst="roundRect">
            <a:avLst/>
          </a:prstGeom>
          <a:gradFill>
            <a:gsLst>
              <a:gs pos="70000">
                <a:srgbClr val="00B050"/>
              </a:gs>
              <a:gs pos="96000">
                <a:srgbClr val="FFC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Set 3* (P3: G-1+N-1, part of P6: X-1+N-1) contingency analysis for the base cases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743325" y="1390650"/>
            <a:ext cx="2438400" cy="1657350"/>
          </a:xfrm>
          <a:prstGeom prst="roundRect">
            <a:avLst/>
          </a:prstGeom>
          <a:gradFill>
            <a:gsLst>
              <a:gs pos="0">
                <a:srgbClr val="00B050"/>
              </a:gs>
              <a:gs pos="19000">
                <a:srgbClr val="FFC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Other reliability studies</a:t>
            </a:r>
            <a:r>
              <a:rPr lang="en-US" sz="1200" b="1" dirty="0">
                <a:solidFill>
                  <a:srgbClr val="002060"/>
                </a:solidFill>
              </a:rPr>
              <a:t> </a:t>
            </a:r>
            <a:endParaRPr lang="en-US" sz="12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(e.g. sensitivity, short circuit, cascading, multiple element outage (P6, EE), long-lead time equipment, constraint management plan, etc.)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743325" y="3571874"/>
            <a:ext cx="2457450" cy="1685926"/>
          </a:xfrm>
          <a:prstGeom prst="roundRect">
            <a:avLst/>
          </a:prstGeom>
          <a:gradFill>
            <a:gsLst>
              <a:gs pos="0">
                <a:srgbClr val="00B050"/>
              </a:gs>
              <a:gs pos="19000">
                <a:srgbClr val="FFC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Economic case preparation and analysis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715125" y="2895600"/>
            <a:ext cx="1905000" cy="914400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2015 RTP Report</a:t>
            </a:r>
            <a:endParaRPr lang="en-US" sz="1200" b="1" dirty="0">
              <a:solidFill>
                <a:srgbClr val="002060"/>
              </a:solidFill>
            </a:endParaRPr>
          </a:p>
        </p:txBody>
      </p:sp>
      <p:cxnSp>
        <p:nvCxnSpPr>
          <p:cNvPr id="15" name="Elbow Connector 14"/>
          <p:cNvCxnSpPr/>
          <p:nvPr/>
        </p:nvCxnSpPr>
        <p:spPr>
          <a:xfrm flipH="1">
            <a:off x="2819400" y="1447800"/>
            <a:ext cx="9525" cy="3810000"/>
          </a:xfrm>
          <a:prstGeom prst="bentConnector3">
            <a:avLst>
              <a:gd name="adj1" fmla="val -43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609600" y="5711485"/>
            <a:ext cx="3038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 dirty="0" smtClean="0"/>
              <a:t>* 2018 min load and 2016 summer peak</a:t>
            </a:r>
          </a:p>
          <a:p>
            <a:pPr eaLnBrk="1" hangingPunct="1"/>
            <a:r>
              <a:rPr lang="en-US" altLang="en-US" sz="1200" b="1" dirty="0" smtClean="0"/>
              <a:t>        base case studies are in progress</a:t>
            </a: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6553201" y="5562600"/>
            <a:ext cx="2076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 dirty="0" smtClean="0"/>
              <a:t>Green box: complete</a:t>
            </a:r>
          </a:p>
          <a:p>
            <a:pPr eaLnBrk="1" hangingPunct="1"/>
            <a:r>
              <a:rPr lang="en-US" altLang="en-US" sz="1200" b="1" dirty="0" smtClean="0"/>
              <a:t>Yellow box: in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8200" cy="461962"/>
          </a:xfrm>
        </p:spPr>
        <p:txBody>
          <a:bodyPr/>
          <a:lstStyle/>
          <a:p>
            <a:r>
              <a:rPr lang="en-US" altLang="en-US" dirty="0" smtClean="0"/>
              <a:t>2015 RTP update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457200" y="925562"/>
            <a:ext cx="8229600" cy="235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altLang="en-US" sz="2000" dirty="0" smtClean="0"/>
              <a:t>Reliability </a:t>
            </a:r>
            <a:r>
              <a:rPr lang="en-US" altLang="en-US" sz="2000" dirty="0"/>
              <a:t>analysis </a:t>
            </a:r>
            <a:r>
              <a:rPr lang="en-US" altLang="en-US" sz="2000" dirty="0" smtClean="0"/>
              <a:t>for the contingencies where load shed is not allowed is complete for the 2018, 2020, and 2021 summer peak base cases</a:t>
            </a:r>
          </a:p>
          <a:p>
            <a:pPr marL="457200" lvl="1" indent="0">
              <a:buNone/>
            </a:pPr>
            <a:r>
              <a:rPr lang="en-US" altLang="en-US" sz="16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altLang="en-US" sz="2000" dirty="0" smtClean="0"/>
              <a:t>G-1+N-1 </a:t>
            </a:r>
            <a:r>
              <a:rPr lang="en-US" altLang="en-US" sz="2000" dirty="0"/>
              <a:t>and X-1+N-1 contingencies are being studied for 2018 minimum load and 2016 summer peak base </a:t>
            </a:r>
            <a:r>
              <a:rPr lang="en-US" altLang="en-US" sz="2000" dirty="0" smtClean="0"/>
              <a:t>cases</a:t>
            </a:r>
          </a:p>
          <a:p>
            <a:pPr>
              <a:buFont typeface="Wingdings" pitchFamily="2" charset="2"/>
              <a:buChar char="v"/>
            </a:pPr>
            <a:endParaRPr lang="en-US" altLang="en-US" sz="2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688469"/>
              </p:ext>
            </p:extLst>
          </p:nvPr>
        </p:nvGraphicFramePr>
        <p:xfrm>
          <a:off x="457200" y="3124200"/>
          <a:ext cx="8229600" cy="2133598"/>
        </p:xfrm>
        <a:graphic>
          <a:graphicData uri="http://schemas.openxmlformats.org/drawingml/2006/table">
            <a:tbl>
              <a:tblPr firstRow="1" firstCol="1" bandRow="1"/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1363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Contingency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73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2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2015 RTP Base Cases</a:t>
                      </a:r>
                      <a:endParaRPr lang="en-US" sz="12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73"/>
                    </a:solidFill>
                  </a:tcPr>
                </a:tc>
              </a:tr>
              <a:tr h="3861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2016</a:t>
                      </a:r>
                      <a:r>
                        <a:rPr lang="en-US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en-US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summer peak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7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2018 </a:t>
                      </a:r>
                    </a:p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min load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7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2018 </a:t>
                      </a:r>
                    </a:p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summer</a:t>
                      </a:r>
                      <a:r>
                        <a:rPr lang="en-US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peak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7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2020</a:t>
                      </a:r>
                      <a:r>
                        <a:rPr lang="en-US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en-US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summer peak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7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2021 </a:t>
                      </a:r>
                    </a:p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summer peak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73"/>
                    </a:solidFill>
                  </a:tcPr>
                </a:tc>
              </a:tr>
              <a:tr h="4779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** Set 1 (P0, P1, P7)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7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Completed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*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Completed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Completed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Completed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Completed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5"/>
                    </a:solidFill>
                  </a:tcPr>
                </a:tc>
              </a:tr>
              <a:tr h="4779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** Set 2 (P2, P4, P5)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7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Completed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*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Completed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Completed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Completed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Completed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5"/>
                    </a:solidFill>
                  </a:tcPr>
                </a:tc>
              </a:tr>
              <a:tr h="4779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** Set 3 (P3 G-1,</a:t>
                      </a:r>
                      <a:r>
                        <a:rPr lang="en-US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P6.2 X-1)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37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 progress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progress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9D5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5257800"/>
            <a:ext cx="74676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 Constraint management plan such as, but not limited to, tap setting and shunt adjustment need to be developed</a:t>
            </a:r>
          </a:p>
          <a:p>
            <a:r>
              <a:rPr lang="en-US" sz="1100" dirty="0" smtClean="0"/>
              <a:t>** Set </a:t>
            </a:r>
            <a:r>
              <a:rPr lang="en-US" sz="1100" dirty="0"/>
              <a:t>1: P0 (N-0), P1 (breaker-to-breaker N-1), </a:t>
            </a:r>
            <a:r>
              <a:rPr lang="en-US" sz="1100" dirty="0" smtClean="0"/>
              <a:t>and P7 </a:t>
            </a:r>
            <a:r>
              <a:rPr lang="en-US" sz="1100" dirty="0"/>
              <a:t>(multiple circuit on a single pole)</a:t>
            </a:r>
          </a:p>
          <a:p>
            <a:r>
              <a:rPr lang="en-US" sz="1100" dirty="0" smtClean="0"/>
              <a:t>    Set </a:t>
            </a:r>
            <a:r>
              <a:rPr lang="en-US" sz="1100" dirty="0"/>
              <a:t>2: P2 (segment outage, bus outage, internal breaker fault) , P4 (fault with stuck breaker), and </a:t>
            </a:r>
            <a:endParaRPr lang="en-US" sz="1100" dirty="0" smtClean="0"/>
          </a:p>
          <a:p>
            <a:r>
              <a:rPr lang="en-US" sz="1100" dirty="0"/>
              <a:t> </a:t>
            </a:r>
            <a:r>
              <a:rPr lang="en-US" sz="1100" dirty="0" smtClean="0"/>
              <a:t>              P5 </a:t>
            </a:r>
            <a:r>
              <a:rPr lang="en-US" sz="1100" dirty="0"/>
              <a:t>(fault with non-redundant relay failure) where load shedding is not allowed.</a:t>
            </a:r>
          </a:p>
          <a:p>
            <a:r>
              <a:rPr lang="en-US" sz="1100" dirty="0" smtClean="0"/>
              <a:t>    Set </a:t>
            </a:r>
            <a:r>
              <a:rPr lang="en-US" sz="1100" dirty="0"/>
              <a:t>3: P3 (Generator outage + </a:t>
            </a:r>
            <a:r>
              <a:rPr lang="en-US" sz="1100" dirty="0" smtClean="0"/>
              <a:t>N-1), </a:t>
            </a:r>
            <a:r>
              <a:rPr lang="en-US" sz="1100" dirty="0"/>
              <a:t>P6.2 (Transformer </a:t>
            </a:r>
            <a:r>
              <a:rPr lang="en-US" sz="1100" dirty="0" smtClean="0"/>
              <a:t>Outage + N-1)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8200" cy="461962"/>
          </a:xfrm>
        </p:spPr>
        <p:txBody>
          <a:bodyPr/>
          <a:lstStyle/>
          <a:p>
            <a:r>
              <a:rPr lang="en-US" altLang="en-US" dirty="0" smtClean="0"/>
              <a:t>2015 RTP update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457200" y="1066800"/>
            <a:ext cx="8229600" cy="387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Char char="v"/>
            </a:pPr>
            <a:endParaRPr lang="en-US" alt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altLang="en-US" sz="2000" dirty="0" smtClean="0"/>
              <a:t>Secure </a:t>
            </a:r>
            <a:r>
              <a:rPr lang="en-US" altLang="en-US" sz="2000" dirty="0"/>
              <a:t>2018, 2020 and 2021 summer peak base cases and list of preliminary projects were </a:t>
            </a:r>
            <a:r>
              <a:rPr lang="en-US" altLang="en-US" sz="2000" dirty="0" smtClean="0"/>
              <a:t>posted in the MIS</a:t>
            </a:r>
          </a:p>
          <a:p>
            <a:pPr>
              <a:buFont typeface="Wingdings" pitchFamily="2" charset="2"/>
              <a:buChar char="v"/>
            </a:pPr>
            <a:endParaRPr lang="en-US" altLang="en-US" sz="2000" dirty="0" smtClean="0"/>
          </a:p>
          <a:p>
            <a:pPr>
              <a:buFont typeface="Wingdings" pitchFamily="2" charset="2"/>
              <a:buChar char="v"/>
            </a:pPr>
            <a:endParaRPr lang="en-US" alt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altLang="en-US" sz="2000" dirty="0" smtClean="0"/>
              <a:t>The 2015 </a:t>
            </a:r>
            <a:r>
              <a:rPr lang="en-US" altLang="en-US" sz="2000" dirty="0"/>
              <a:t>RTP scope has been </a:t>
            </a:r>
            <a:r>
              <a:rPr lang="en-US" altLang="en-US" sz="2000" dirty="0" smtClean="0"/>
              <a:t>updated and posted </a:t>
            </a:r>
            <a:r>
              <a:rPr lang="en-US" altLang="en-US" sz="2000" dirty="0"/>
              <a:t>in the </a:t>
            </a:r>
            <a:r>
              <a:rPr lang="en-US" altLang="en-US" sz="2000" dirty="0" smtClean="0"/>
              <a:t>MIS</a:t>
            </a:r>
          </a:p>
          <a:p>
            <a:pPr>
              <a:buFont typeface="Wingdings" pitchFamily="2" charset="2"/>
              <a:buChar char="v"/>
            </a:pPr>
            <a:endParaRPr lang="en-US" altLang="en-US" sz="2000" dirty="0" smtClean="0"/>
          </a:p>
          <a:p>
            <a:pPr>
              <a:buFont typeface="Wingdings" pitchFamily="2" charset="2"/>
              <a:buChar char="v"/>
            </a:pPr>
            <a:endParaRPr lang="en-US" altLang="en-US" sz="1800" dirty="0" smtClean="0"/>
          </a:p>
          <a:p>
            <a:pPr marL="0" indent="0">
              <a:buNone/>
            </a:pPr>
            <a:r>
              <a:rPr lang="en-US" altLang="en-US" sz="2000" dirty="0" smtClean="0"/>
              <a:t>Location: </a:t>
            </a:r>
            <a:r>
              <a:rPr lang="en-US" sz="2000" u="sng" dirty="0" smtClean="0">
                <a:hlinkClick r:id="rId2"/>
              </a:rPr>
              <a:t>https</a:t>
            </a:r>
            <a:r>
              <a:rPr lang="en-US" sz="2000" u="sng" dirty="0">
                <a:hlinkClick r:id="rId2"/>
              </a:rPr>
              <a:t>://mis.ercot.com/pps/tibco/mis/Pages/Grid+Information/RegionalPlanning</a:t>
            </a:r>
            <a:r>
              <a:rPr lang="en-US" sz="2000" dirty="0"/>
              <a:t> &gt;&gt; 2015 Regional Transmission Plan Postings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0646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81000" y="58056"/>
            <a:ext cx="8458200" cy="533400"/>
          </a:xfrm>
        </p:spPr>
        <p:txBody>
          <a:bodyPr/>
          <a:lstStyle/>
          <a:p>
            <a:r>
              <a:rPr lang="en-US" altLang="en-US" dirty="0" smtClean="0"/>
              <a:t>Transmission equipment upgrades (2018, 2020, and 2021 summer peak base cases)</a:t>
            </a:r>
            <a:endParaRPr lang="en-US" altLang="en-US" dirty="0"/>
          </a:p>
        </p:txBody>
      </p:sp>
      <p:sp>
        <p:nvSpPr>
          <p:cNvPr id="19510" name="TextBox 3"/>
          <p:cNvSpPr txBox="1">
            <a:spLocks noChangeArrowheads="1"/>
          </p:cNvSpPr>
          <p:nvPr/>
        </p:nvSpPr>
        <p:spPr bwMode="auto">
          <a:xfrm>
            <a:off x="1066800" y="5855047"/>
            <a:ext cx="51800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 dirty="0" smtClean="0"/>
              <a:t>* Projects </a:t>
            </a:r>
            <a:r>
              <a:rPr lang="en-US" altLang="en-US" sz="1200" b="1" dirty="0"/>
              <a:t>identified in </a:t>
            </a:r>
            <a:r>
              <a:rPr lang="en-US" altLang="en-US" sz="1200" b="1" dirty="0" smtClean="0"/>
              <a:t>the 2014 RTP which </a:t>
            </a:r>
            <a:r>
              <a:rPr lang="en-US" altLang="en-US" sz="1200" b="1" dirty="0"/>
              <a:t>were needed in </a:t>
            </a:r>
            <a:r>
              <a:rPr lang="en-US" altLang="en-US" sz="1200" b="1" dirty="0" smtClean="0"/>
              <a:t>2015 RTP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657411"/>
              </p:ext>
            </p:extLst>
          </p:nvPr>
        </p:nvGraphicFramePr>
        <p:xfrm>
          <a:off x="473075" y="1066800"/>
          <a:ext cx="8148637" cy="4384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800"/>
                <a:gridCol w="749873"/>
                <a:gridCol w="764025"/>
                <a:gridCol w="764025"/>
                <a:gridCol w="1627033"/>
                <a:gridCol w="1652881"/>
              </a:tblGrid>
              <a:tr h="76793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Upgrade needs identified by kV</a:t>
                      </a:r>
                      <a:endParaRPr lang="en-US" sz="2000" dirty="0"/>
                    </a:p>
                  </a:txBody>
                  <a:tcPr marL="91441" marR="91441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69</a:t>
                      </a:r>
                      <a:endParaRPr lang="en-US" sz="2000" dirty="0"/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138</a:t>
                      </a:r>
                      <a:endParaRPr lang="en-US" sz="2000" dirty="0"/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345</a:t>
                      </a:r>
                      <a:endParaRPr lang="en-US" sz="2000" dirty="0"/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2015 RTP</a:t>
                      </a:r>
                      <a:endParaRPr lang="en-US" sz="2000" b="1" dirty="0"/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Previously Identified*</a:t>
                      </a: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6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 </a:t>
                      </a:r>
                      <a:r>
                        <a:rPr lang="en-US" sz="18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6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 Upgrade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13</a:t>
                      </a:r>
                      <a:endParaRPr lang="en-US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631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Transformer Addition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631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Transformer Upgrade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449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Reactive Additions</a:t>
                      </a:r>
                      <a:r>
                        <a:rPr lang="en-US" sz="18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(Capacitor, Reactor, STATCOM) 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endParaRPr lang="en-US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546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</a:t>
                      </a:r>
                      <a:r>
                        <a:rPr lang="en-US" sz="18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Upgrades                 (Terminal Equipment,  Bus tie breaker)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41" marR="91441" marT="45735" marB="457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133600" y="19050"/>
            <a:ext cx="4543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/>
              <a:t>2015 </a:t>
            </a:r>
            <a:r>
              <a:rPr lang="en-US" altLang="en-US" sz="2400" dirty="0"/>
              <a:t>RTP Reliability Projects</a:t>
            </a:r>
          </a:p>
        </p:txBody>
      </p:sp>
      <p:pic>
        <p:nvPicPr>
          <p:cNvPr id="40" name="Picture 2" descr="C:\Users\rromo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47738">
            <a:off x="3243263" y="530225"/>
            <a:ext cx="5516562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1"/>
          <p:cNvSpPr txBox="1">
            <a:spLocks noChangeArrowheads="1"/>
          </p:cNvSpPr>
          <p:nvPr/>
        </p:nvSpPr>
        <p:spPr bwMode="auto">
          <a:xfrm>
            <a:off x="2133600" y="19050"/>
            <a:ext cx="4543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2015 RTP Reliability Projects</a:t>
            </a:r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670738"/>
              </p:ext>
            </p:extLst>
          </p:nvPr>
        </p:nvGraphicFramePr>
        <p:xfrm>
          <a:off x="309563" y="441325"/>
          <a:ext cx="2895600" cy="5299079"/>
        </p:xfrm>
        <a:graphic>
          <a:graphicData uri="http://schemas.openxmlformats.org/drawingml/2006/table">
            <a:tbl>
              <a:tblPr/>
              <a:tblGrid>
                <a:gridCol w="333375"/>
                <a:gridCol w="2562225"/>
              </a:tblGrid>
              <a:tr h="29051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Project Description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77962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1)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TNMP Flat Top TNMP 138kV project</a:t>
                      </a: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a). Tap existing Barilla-Solstice 138kV       line</a:t>
                      </a: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b). Convert Flat Top TNP- Barilla Draw Tap 69 kV to 138kV</a:t>
                      </a: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c). Convert Barilla Draw Tap-TNMP IH 20 69 kV to 138kV</a:t>
                      </a: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d). New 138/69kV transformer at TNMP IH 20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2)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 Davis-Murphy 138kV line upgrade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42703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3)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Bosque Switch–Olsen 138kV line terminal equipment upgrade</a:t>
                      </a: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4)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Firewheel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-Apollo 138kV line upgrade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42703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5)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Trinidad SES- Oak Grove Tap 138kV line upgrade</a:t>
                      </a: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42703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6)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Seagoville Switch-Crandall POI 138kV line upgrade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42703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7)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Liggett Switch - Hackberry 138kV double circuit upgrade</a:t>
                      </a: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42703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8)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Killeen Switch-Belton 138kV line upgrade</a:t>
                      </a: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42703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9)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Northwest Carrollton-Lake Pointe TNP 138kV line upgrade</a:t>
                      </a: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45085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10)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Hicks Switch 345/138kV transformer addition</a:t>
                      </a: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</a:tbl>
          </a:graphicData>
        </a:graphic>
      </p:graphicFrame>
      <p:sp>
        <p:nvSpPr>
          <p:cNvPr id="44" name="Line Callout 1 43"/>
          <p:cNvSpPr/>
          <p:nvPr/>
        </p:nvSpPr>
        <p:spPr>
          <a:xfrm>
            <a:off x="4203700" y="481013"/>
            <a:ext cx="333375" cy="217487"/>
          </a:xfrm>
          <a:prstGeom prst="borderCallout1">
            <a:avLst>
              <a:gd name="adj1" fmla="val 89137"/>
              <a:gd name="adj2" fmla="val 96151"/>
              <a:gd name="adj3" fmla="val 955786"/>
              <a:gd name="adj4" fmla="val 485213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45" name="Line Callout 1 44"/>
          <p:cNvSpPr/>
          <p:nvPr/>
        </p:nvSpPr>
        <p:spPr>
          <a:xfrm>
            <a:off x="3771900" y="1062038"/>
            <a:ext cx="333375" cy="217487"/>
          </a:xfrm>
          <a:prstGeom prst="borderCallout1">
            <a:avLst>
              <a:gd name="adj1" fmla="val 92641"/>
              <a:gd name="adj2" fmla="val 98437"/>
              <a:gd name="adj3" fmla="val 714020"/>
              <a:gd name="adj4" fmla="val 477016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46" name="Line Callout 1 45"/>
          <p:cNvSpPr/>
          <p:nvPr/>
        </p:nvSpPr>
        <p:spPr>
          <a:xfrm>
            <a:off x="6015038" y="481013"/>
            <a:ext cx="333375" cy="217487"/>
          </a:xfrm>
          <a:prstGeom prst="borderCallout1">
            <a:avLst>
              <a:gd name="adj1" fmla="val 97021"/>
              <a:gd name="adj2" fmla="val 1294"/>
              <a:gd name="adj3" fmla="val 642793"/>
              <a:gd name="adj4" fmla="val 76451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47" name="Line Callout 1 46"/>
          <p:cNvSpPr/>
          <p:nvPr/>
        </p:nvSpPr>
        <p:spPr>
          <a:xfrm>
            <a:off x="6180138" y="800100"/>
            <a:ext cx="333375" cy="217488"/>
          </a:xfrm>
          <a:prstGeom prst="borderCallout1">
            <a:avLst>
              <a:gd name="adj1" fmla="val 97021"/>
              <a:gd name="adj2" fmla="val 1294"/>
              <a:gd name="adj3" fmla="val 938414"/>
              <a:gd name="adj4" fmla="val 21788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48" name="Line Callout 1 47"/>
          <p:cNvSpPr/>
          <p:nvPr/>
        </p:nvSpPr>
        <p:spPr>
          <a:xfrm>
            <a:off x="6403975" y="1123950"/>
            <a:ext cx="219075" cy="217488"/>
          </a:xfrm>
          <a:prstGeom prst="borderCallout1">
            <a:avLst>
              <a:gd name="adj1" fmla="val 94590"/>
              <a:gd name="adj2" fmla="val 96455"/>
              <a:gd name="adj3" fmla="val 760019"/>
              <a:gd name="adj4" fmla="val 26174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9" name="Line Callout 1 48"/>
          <p:cNvSpPr/>
          <p:nvPr/>
        </p:nvSpPr>
        <p:spPr>
          <a:xfrm>
            <a:off x="6623050" y="481013"/>
            <a:ext cx="333375" cy="217487"/>
          </a:xfrm>
          <a:prstGeom prst="borderCallout1">
            <a:avLst>
              <a:gd name="adj1" fmla="val 92641"/>
              <a:gd name="adj2" fmla="val 1294"/>
              <a:gd name="adj3" fmla="val 884399"/>
              <a:gd name="adj4" fmla="val 121213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50" name="Line Callout 1 49"/>
          <p:cNvSpPr/>
          <p:nvPr/>
        </p:nvSpPr>
        <p:spPr>
          <a:xfrm>
            <a:off x="6858000" y="1123950"/>
            <a:ext cx="219075" cy="217488"/>
          </a:xfrm>
          <a:prstGeom prst="borderCallout1">
            <a:avLst>
              <a:gd name="adj1" fmla="val 92641"/>
              <a:gd name="adj2" fmla="val 96263"/>
              <a:gd name="adj3" fmla="val 589216"/>
              <a:gd name="adj4" fmla="val 12479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1" name="Line Callout 1 50"/>
          <p:cNvSpPr/>
          <p:nvPr/>
        </p:nvSpPr>
        <p:spPr>
          <a:xfrm>
            <a:off x="7105650" y="481013"/>
            <a:ext cx="333375" cy="217487"/>
          </a:xfrm>
          <a:prstGeom prst="borderCallout1">
            <a:avLst>
              <a:gd name="adj1" fmla="val 92642"/>
              <a:gd name="adj2" fmla="val -135"/>
              <a:gd name="adj3" fmla="val 813596"/>
              <a:gd name="adj4" fmla="val 3359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52" name="Line Callout 1 51"/>
          <p:cNvSpPr/>
          <p:nvPr/>
        </p:nvSpPr>
        <p:spPr>
          <a:xfrm>
            <a:off x="7215188" y="800100"/>
            <a:ext cx="219075" cy="217488"/>
          </a:xfrm>
          <a:prstGeom prst="borderCallout1">
            <a:avLst>
              <a:gd name="adj1" fmla="val 92641"/>
              <a:gd name="adj2" fmla="val 96263"/>
              <a:gd name="adj3" fmla="val 654909"/>
              <a:gd name="adj4" fmla="val 3348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3" name="Line Callout 1 52"/>
          <p:cNvSpPr/>
          <p:nvPr/>
        </p:nvSpPr>
        <p:spPr>
          <a:xfrm>
            <a:off x="7577138" y="481013"/>
            <a:ext cx="333375" cy="217487"/>
          </a:xfrm>
          <a:prstGeom prst="borderCallout1">
            <a:avLst>
              <a:gd name="adj1" fmla="val 92642"/>
              <a:gd name="adj2" fmla="val -135"/>
              <a:gd name="adj3" fmla="val 863962"/>
              <a:gd name="adj4" fmla="val -7212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54" name="Line Callout 1 53"/>
          <p:cNvSpPr/>
          <p:nvPr/>
        </p:nvSpPr>
        <p:spPr>
          <a:xfrm>
            <a:off x="7620000" y="800100"/>
            <a:ext cx="333375" cy="217488"/>
          </a:xfrm>
          <a:prstGeom prst="borderCallout1">
            <a:avLst>
              <a:gd name="adj1" fmla="val 94831"/>
              <a:gd name="adj2" fmla="val 99866"/>
              <a:gd name="adj3" fmla="val 726005"/>
              <a:gd name="adj4" fmla="val -764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55" name="Line Callout 1 54"/>
          <p:cNvSpPr/>
          <p:nvPr/>
        </p:nvSpPr>
        <p:spPr>
          <a:xfrm>
            <a:off x="8077200" y="481013"/>
            <a:ext cx="219075" cy="217487"/>
          </a:xfrm>
          <a:prstGeom prst="borderCallout1">
            <a:avLst>
              <a:gd name="adj1" fmla="val 94831"/>
              <a:gd name="adj2" fmla="val 96263"/>
              <a:gd name="adj3" fmla="val 939582"/>
              <a:gd name="adj4" fmla="val -34042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56" name="Line Callout 1 55"/>
          <p:cNvSpPr/>
          <p:nvPr/>
        </p:nvSpPr>
        <p:spPr>
          <a:xfrm>
            <a:off x="8296275" y="750888"/>
            <a:ext cx="219075" cy="217487"/>
          </a:xfrm>
          <a:prstGeom prst="borderCallout1">
            <a:avLst>
              <a:gd name="adj1" fmla="val 97021"/>
              <a:gd name="adj2" fmla="val 7133"/>
              <a:gd name="adj3" fmla="val 867319"/>
              <a:gd name="adj4" fmla="val -42521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7" name="Line Callout 1 56"/>
          <p:cNvSpPr/>
          <p:nvPr/>
        </p:nvSpPr>
        <p:spPr>
          <a:xfrm>
            <a:off x="8629650" y="750888"/>
            <a:ext cx="219075" cy="217487"/>
          </a:xfrm>
          <a:prstGeom prst="borderCallout1">
            <a:avLst>
              <a:gd name="adj1" fmla="val 97021"/>
              <a:gd name="adj2" fmla="val 7133"/>
              <a:gd name="adj3" fmla="val 893596"/>
              <a:gd name="adj4" fmla="val -546949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58" name="Line Callout 1 57"/>
          <p:cNvSpPr/>
          <p:nvPr/>
        </p:nvSpPr>
        <p:spPr>
          <a:xfrm>
            <a:off x="8629650" y="1066800"/>
            <a:ext cx="219075" cy="217488"/>
          </a:xfrm>
          <a:prstGeom prst="borderCallout1">
            <a:avLst>
              <a:gd name="adj1" fmla="val 97021"/>
              <a:gd name="adj2" fmla="val 7133"/>
              <a:gd name="adj3" fmla="val 773158"/>
              <a:gd name="adj4" fmla="val -420863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9" name="Line Callout 1 58"/>
          <p:cNvSpPr/>
          <p:nvPr/>
        </p:nvSpPr>
        <p:spPr>
          <a:xfrm>
            <a:off x="8515350" y="1565275"/>
            <a:ext cx="333375" cy="217488"/>
          </a:xfrm>
          <a:prstGeom prst="borderCallout1">
            <a:avLst>
              <a:gd name="adj1" fmla="val 97022"/>
              <a:gd name="adj2" fmla="val 2722"/>
              <a:gd name="adj3" fmla="val 642793"/>
              <a:gd name="adj4" fmla="val -259263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60" name="Line Callout 1 59"/>
          <p:cNvSpPr/>
          <p:nvPr/>
        </p:nvSpPr>
        <p:spPr>
          <a:xfrm>
            <a:off x="8515350" y="23622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268341"/>
              <a:gd name="adj4" fmla="val -153549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61" name="Line Callout 1 60"/>
          <p:cNvSpPr/>
          <p:nvPr/>
        </p:nvSpPr>
        <p:spPr>
          <a:xfrm>
            <a:off x="8515350" y="26670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285859"/>
              <a:gd name="adj4" fmla="val -110692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62" name="Line Callout 1 61"/>
          <p:cNvSpPr/>
          <p:nvPr/>
        </p:nvSpPr>
        <p:spPr>
          <a:xfrm>
            <a:off x="8629650" y="1981200"/>
            <a:ext cx="219075" cy="217488"/>
          </a:xfrm>
          <a:prstGeom prst="borderCallout1">
            <a:avLst>
              <a:gd name="adj1" fmla="val 97021"/>
              <a:gd name="adj2" fmla="val 7133"/>
              <a:gd name="adj3" fmla="val 661479"/>
              <a:gd name="adj4" fmla="val -67955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63" name="Line Callout 1 62"/>
          <p:cNvSpPr/>
          <p:nvPr/>
        </p:nvSpPr>
        <p:spPr>
          <a:xfrm>
            <a:off x="8515350" y="3036888"/>
            <a:ext cx="333375" cy="217487"/>
          </a:xfrm>
          <a:prstGeom prst="borderCallout1">
            <a:avLst>
              <a:gd name="adj1" fmla="val 94831"/>
              <a:gd name="adj2" fmla="val 1293"/>
              <a:gd name="adj3" fmla="val 474181"/>
              <a:gd name="adj4" fmla="val -204978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64" name="Line Callout 1 63"/>
          <p:cNvSpPr/>
          <p:nvPr/>
        </p:nvSpPr>
        <p:spPr>
          <a:xfrm>
            <a:off x="8515350" y="33528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312136"/>
              <a:gd name="adj4" fmla="val -1764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65" name="Line Callout 1 64"/>
          <p:cNvSpPr/>
          <p:nvPr/>
        </p:nvSpPr>
        <p:spPr>
          <a:xfrm>
            <a:off x="8515350" y="36576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196077"/>
              <a:gd name="adj4" fmla="val -170692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66" name="Line Callout 1 65"/>
          <p:cNvSpPr/>
          <p:nvPr/>
        </p:nvSpPr>
        <p:spPr>
          <a:xfrm>
            <a:off x="8515350" y="39624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73449"/>
              <a:gd name="adj4" fmla="val -16497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67" name="Line Callout 1 66"/>
          <p:cNvSpPr/>
          <p:nvPr/>
        </p:nvSpPr>
        <p:spPr>
          <a:xfrm>
            <a:off x="8515350" y="42672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38412"/>
              <a:gd name="adj4" fmla="val -204978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68" name="Line Callout 1 67"/>
          <p:cNvSpPr/>
          <p:nvPr/>
        </p:nvSpPr>
        <p:spPr>
          <a:xfrm>
            <a:off x="8515350" y="4897438"/>
            <a:ext cx="333375" cy="217487"/>
          </a:xfrm>
          <a:prstGeom prst="borderCallout1">
            <a:avLst>
              <a:gd name="adj1" fmla="val 94831"/>
              <a:gd name="adj2" fmla="val 1293"/>
              <a:gd name="adj3" fmla="val -141151"/>
              <a:gd name="adj4" fmla="val -196406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69" name="Line Callout 1 68"/>
          <p:cNvSpPr/>
          <p:nvPr/>
        </p:nvSpPr>
        <p:spPr>
          <a:xfrm>
            <a:off x="8520113" y="4572000"/>
            <a:ext cx="333375" cy="217488"/>
          </a:xfrm>
          <a:prstGeom prst="borderCallout1">
            <a:avLst>
              <a:gd name="adj1" fmla="val 100523"/>
              <a:gd name="adj2" fmla="val 3007"/>
              <a:gd name="adj3" fmla="val -4946"/>
              <a:gd name="adj4" fmla="val -184406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70" name="Line Callout 1 69"/>
          <p:cNvSpPr/>
          <p:nvPr/>
        </p:nvSpPr>
        <p:spPr>
          <a:xfrm>
            <a:off x="8520113" y="526415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-558086"/>
              <a:gd name="adj4" fmla="val -335835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1" name="Line Callout 1 70"/>
          <p:cNvSpPr/>
          <p:nvPr/>
        </p:nvSpPr>
        <p:spPr>
          <a:xfrm>
            <a:off x="3771900" y="735013"/>
            <a:ext cx="333375" cy="217487"/>
          </a:xfrm>
          <a:prstGeom prst="borderCallout1">
            <a:avLst>
              <a:gd name="adj1" fmla="val 101838"/>
              <a:gd name="adj2" fmla="val 97293"/>
              <a:gd name="adj3" fmla="val 1628197"/>
              <a:gd name="adj4" fmla="val 105159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72" name="Line Callout 1 71"/>
          <p:cNvSpPr/>
          <p:nvPr/>
        </p:nvSpPr>
        <p:spPr>
          <a:xfrm>
            <a:off x="3276600" y="2195513"/>
            <a:ext cx="333375" cy="217487"/>
          </a:xfrm>
          <a:prstGeom prst="borderCallout1">
            <a:avLst>
              <a:gd name="adj1" fmla="val 94831"/>
              <a:gd name="adj2" fmla="val 95007"/>
              <a:gd name="adj3" fmla="val 1078561"/>
              <a:gd name="adj4" fmla="val 1103879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34</a:t>
            </a:r>
          </a:p>
        </p:txBody>
      </p:sp>
      <p:sp>
        <p:nvSpPr>
          <p:cNvPr id="73" name="Line Callout 1 72"/>
          <p:cNvSpPr/>
          <p:nvPr/>
        </p:nvSpPr>
        <p:spPr>
          <a:xfrm>
            <a:off x="3276600" y="4562475"/>
            <a:ext cx="333375" cy="217488"/>
          </a:xfrm>
          <a:prstGeom prst="borderCallout1">
            <a:avLst>
              <a:gd name="adj1" fmla="val 27678"/>
              <a:gd name="adj2" fmla="val 100817"/>
              <a:gd name="adj3" fmla="val 97539"/>
              <a:gd name="adj4" fmla="val 8421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36</a:t>
            </a:r>
          </a:p>
        </p:txBody>
      </p:sp>
      <p:sp>
        <p:nvSpPr>
          <p:cNvPr id="74" name="Line Callout 1 73"/>
          <p:cNvSpPr/>
          <p:nvPr/>
        </p:nvSpPr>
        <p:spPr>
          <a:xfrm>
            <a:off x="3255963" y="3690938"/>
            <a:ext cx="333375" cy="217487"/>
          </a:xfrm>
          <a:prstGeom prst="borderCallout1">
            <a:avLst>
              <a:gd name="adj1" fmla="val 7241"/>
              <a:gd name="adj2" fmla="val 98341"/>
              <a:gd name="adj3" fmla="val 412426"/>
              <a:gd name="adj4" fmla="val 877877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39</a:t>
            </a:r>
          </a:p>
        </p:txBody>
      </p:sp>
      <p:sp>
        <p:nvSpPr>
          <p:cNvPr id="75" name="Line Callout 1 74"/>
          <p:cNvSpPr/>
          <p:nvPr/>
        </p:nvSpPr>
        <p:spPr>
          <a:xfrm>
            <a:off x="3581400" y="4267200"/>
            <a:ext cx="333375" cy="217488"/>
          </a:xfrm>
          <a:prstGeom prst="borderCallout1">
            <a:avLst>
              <a:gd name="adj1" fmla="val 91034"/>
              <a:gd name="adj2" fmla="val 101579"/>
              <a:gd name="adj3" fmla="val 205568"/>
              <a:gd name="adj4" fmla="val 67178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38</a:t>
            </a:r>
          </a:p>
        </p:txBody>
      </p:sp>
      <p:sp>
        <p:nvSpPr>
          <p:cNvPr id="76" name="Line Callout 1 75"/>
          <p:cNvSpPr/>
          <p:nvPr/>
        </p:nvSpPr>
        <p:spPr>
          <a:xfrm>
            <a:off x="7620000" y="5103813"/>
            <a:ext cx="333375" cy="217487"/>
          </a:xfrm>
          <a:prstGeom prst="borderCallout1">
            <a:avLst>
              <a:gd name="adj1" fmla="val 97751"/>
              <a:gd name="adj2" fmla="val 1293"/>
              <a:gd name="adj3" fmla="val -71953"/>
              <a:gd name="adj4" fmla="val -92692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77" name="Line Callout 1 76"/>
          <p:cNvSpPr/>
          <p:nvPr/>
        </p:nvSpPr>
        <p:spPr>
          <a:xfrm>
            <a:off x="7620000" y="5375275"/>
            <a:ext cx="333375" cy="217488"/>
          </a:xfrm>
          <a:prstGeom prst="borderCallout1">
            <a:avLst>
              <a:gd name="adj1" fmla="val 94831"/>
              <a:gd name="adj2" fmla="val 1293"/>
              <a:gd name="adj3" fmla="val -109033"/>
              <a:gd name="adj4" fmla="val -153930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41</a:t>
            </a:r>
          </a:p>
        </p:txBody>
      </p:sp>
      <p:sp>
        <p:nvSpPr>
          <p:cNvPr id="78" name="Line Callout 1 77"/>
          <p:cNvSpPr/>
          <p:nvPr/>
        </p:nvSpPr>
        <p:spPr>
          <a:xfrm>
            <a:off x="3581400" y="5227638"/>
            <a:ext cx="333375" cy="217487"/>
          </a:xfrm>
          <a:prstGeom prst="borderCallout1">
            <a:avLst>
              <a:gd name="adj1" fmla="val 68116"/>
              <a:gd name="adj2" fmla="val 99007"/>
              <a:gd name="adj3" fmla="val -129762"/>
              <a:gd name="adj4" fmla="val 985785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43</a:t>
            </a:r>
          </a:p>
        </p:txBody>
      </p:sp>
      <p:sp>
        <p:nvSpPr>
          <p:cNvPr id="79" name="Line Callout 1 78"/>
          <p:cNvSpPr/>
          <p:nvPr/>
        </p:nvSpPr>
        <p:spPr>
          <a:xfrm>
            <a:off x="3581400" y="4953000"/>
            <a:ext cx="333375" cy="217488"/>
          </a:xfrm>
          <a:prstGeom prst="borderCallout1">
            <a:avLst>
              <a:gd name="adj1" fmla="val 98336"/>
              <a:gd name="adj2" fmla="val 98722"/>
              <a:gd name="adj3" fmla="val -49908"/>
              <a:gd name="adj4" fmla="val 97987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44</a:t>
            </a:r>
          </a:p>
        </p:txBody>
      </p:sp>
      <p:sp>
        <p:nvSpPr>
          <p:cNvPr id="80" name="Line Callout 1 79"/>
          <p:cNvSpPr/>
          <p:nvPr/>
        </p:nvSpPr>
        <p:spPr>
          <a:xfrm>
            <a:off x="4105275" y="5641975"/>
            <a:ext cx="333375" cy="217488"/>
          </a:xfrm>
          <a:prstGeom prst="borderCallout1">
            <a:avLst>
              <a:gd name="adj1" fmla="val 91766"/>
              <a:gd name="adj2" fmla="val 98722"/>
              <a:gd name="adj3" fmla="val -174725"/>
              <a:gd name="adj4" fmla="val 888449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46</a:t>
            </a:r>
          </a:p>
        </p:txBody>
      </p:sp>
      <p:sp>
        <p:nvSpPr>
          <p:cNvPr id="81" name="Line Callout 1 80"/>
          <p:cNvSpPr/>
          <p:nvPr/>
        </p:nvSpPr>
        <p:spPr>
          <a:xfrm>
            <a:off x="7620000" y="5641975"/>
            <a:ext cx="333375" cy="217488"/>
          </a:xfrm>
          <a:prstGeom prst="borderCallout1">
            <a:avLst>
              <a:gd name="adj1" fmla="val 92641"/>
              <a:gd name="adj2" fmla="val 1293"/>
              <a:gd name="adj3" fmla="val 157975"/>
              <a:gd name="adj4" fmla="val -144310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47</a:t>
            </a:r>
          </a:p>
        </p:txBody>
      </p:sp>
      <p:sp>
        <p:nvSpPr>
          <p:cNvPr id="82" name="Line Callout 1 81"/>
          <p:cNvSpPr/>
          <p:nvPr/>
        </p:nvSpPr>
        <p:spPr>
          <a:xfrm>
            <a:off x="7620000" y="6184900"/>
            <a:ext cx="333375" cy="217488"/>
          </a:xfrm>
          <a:prstGeom prst="borderCallout1">
            <a:avLst>
              <a:gd name="adj1" fmla="val 97021"/>
              <a:gd name="adj2" fmla="val -136"/>
              <a:gd name="adj3" fmla="val -68449"/>
              <a:gd name="adj4" fmla="val -212310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49</a:t>
            </a:r>
          </a:p>
        </p:txBody>
      </p:sp>
      <p:sp>
        <p:nvSpPr>
          <p:cNvPr id="83" name="Line Callout 1 82"/>
          <p:cNvSpPr/>
          <p:nvPr/>
        </p:nvSpPr>
        <p:spPr>
          <a:xfrm>
            <a:off x="3581400" y="5510213"/>
            <a:ext cx="333375" cy="217487"/>
          </a:xfrm>
          <a:prstGeom prst="borderCallout1">
            <a:avLst>
              <a:gd name="adj1" fmla="val 8555"/>
              <a:gd name="adj2" fmla="val 97294"/>
              <a:gd name="adj3" fmla="val -157209"/>
              <a:gd name="adj4" fmla="val 103702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84" name="Line Callout 1 83"/>
          <p:cNvSpPr/>
          <p:nvPr/>
        </p:nvSpPr>
        <p:spPr>
          <a:xfrm>
            <a:off x="5486400" y="5905500"/>
            <a:ext cx="333375" cy="217488"/>
          </a:xfrm>
          <a:prstGeom prst="borderCallout1">
            <a:avLst>
              <a:gd name="adj1" fmla="val 93956"/>
              <a:gd name="adj2" fmla="val 103007"/>
              <a:gd name="adj3" fmla="val 70530"/>
              <a:gd name="adj4" fmla="val 407021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85" name="Line Callout 1 84"/>
          <p:cNvSpPr/>
          <p:nvPr/>
        </p:nvSpPr>
        <p:spPr>
          <a:xfrm>
            <a:off x="3589338" y="5859463"/>
            <a:ext cx="333375" cy="217487"/>
          </a:xfrm>
          <a:prstGeom prst="borderCallout1">
            <a:avLst>
              <a:gd name="adj1" fmla="val 98336"/>
              <a:gd name="adj2" fmla="val 97293"/>
              <a:gd name="adj3" fmla="val -157208"/>
              <a:gd name="adj4" fmla="val 812734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51</a:t>
            </a:r>
          </a:p>
        </p:txBody>
      </p:sp>
      <p:sp>
        <p:nvSpPr>
          <p:cNvPr id="86" name="Line Callout 1 85"/>
          <p:cNvSpPr/>
          <p:nvPr/>
        </p:nvSpPr>
        <p:spPr>
          <a:xfrm>
            <a:off x="3581400" y="3962400"/>
            <a:ext cx="333375" cy="217488"/>
          </a:xfrm>
          <a:prstGeom prst="borderCallout1">
            <a:avLst>
              <a:gd name="adj1" fmla="val 96146"/>
              <a:gd name="adj2" fmla="val 94437"/>
              <a:gd name="adj3" fmla="val 353011"/>
              <a:gd name="adj4" fmla="val 905591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52</a:t>
            </a:r>
          </a:p>
        </p:txBody>
      </p:sp>
      <p:sp>
        <p:nvSpPr>
          <p:cNvPr id="87" name="Line Callout 1 86"/>
          <p:cNvSpPr/>
          <p:nvPr/>
        </p:nvSpPr>
        <p:spPr>
          <a:xfrm>
            <a:off x="7620000" y="5908675"/>
            <a:ext cx="333375" cy="217488"/>
          </a:xfrm>
          <a:prstGeom prst="borderCallout1">
            <a:avLst>
              <a:gd name="adj1" fmla="val 50597"/>
              <a:gd name="adj2" fmla="val 1293"/>
              <a:gd name="adj3" fmla="val 105420"/>
              <a:gd name="adj4" fmla="val -119167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88" name="Line Callout 1 87"/>
          <p:cNvSpPr/>
          <p:nvPr/>
        </p:nvSpPr>
        <p:spPr>
          <a:xfrm>
            <a:off x="3313113" y="2928938"/>
            <a:ext cx="219075" cy="217487"/>
          </a:xfrm>
          <a:prstGeom prst="borderCallout1">
            <a:avLst>
              <a:gd name="adj1" fmla="val 97021"/>
              <a:gd name="adj2" fmla="val 101046"/>
              <a:gd name="adj3" fmla="val 269069"/>
              <a:gd name="adj4" fmla="val 610878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9" name="Line Callout 1 88"/>
          <p:cNvSpPr/>
          <p:nvPr/>
        </p:nvSpPr>
        <p:spPr>
          <a:xfrm>
            <a:off x="3276600" y="1876425"/>
            <a:ext cx="333375" cy="217488"/>
          </a:xfrm>
          <a:prstGeom prst="borderCallout1">
            <a:avLst>
              <a:gd name="adj1" fmla="val 94831"/>
              <a:gd name="adj2" fmla="val 95007"/>
              <a:gd name="adj3" fmla="val 1085568"/>
              <a:gd name="adj4" fmla="val 100788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33</a:t>
            </a:r>
          </a:p>
        </p:txBody>
      </p:sp>
      <p:sp>
        <p:nvSpPr>
          <p:cNvPr id="90" name="Line Callout 1 89"/>
          <p:cNvSpPr/>
          <p:nvPr/>
        </p:nvSpPr>
        <p:spPr>
          <a:xfrm>
            <a:off x="3276600" y="1584325"/>
            <a:ext cx="333375" cy="217488"/>
          </a:xfrm>
          <a:prstGeom prst="borderCallout1">
            <a:avLst>
              <a:gd name="adj1" fmla="val 94831"/>
              <a:gd name="adj2" fmla="val 95007"/>
              <a:gd name="adj3" fmla="val 621918"/>
              <a:gd name="adj4" fmla="val 49626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1" name="Line Callout 1 90"/>
          <p:cNvSpPr/>
          <p:nvPr/>
        </p:nvSpPr>
        <p:spPr>
          <a:xfrm>
            <a:off x="3276600" y="3297238"/>
            <a:ext cx="333375" cy="217487"/>
          </a:xfrm>
          <a:prstGeom prst="borderCallout1">
            <a:avLst>
              <a:gd name="adj1" fmla="val 94831"/>
              <a:gd name="adj2" fmla="val 95007"/>
              <a:gd name="adj3" fmla="val 686152"/>
              <a:gd name="adj4" fmla="val 106730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92" name="Line Callout 1 91"/>
          <p:cNvSpPr/>
          <p:nvPr/>
        </p:nvSpPr>
        <p:spPr>
          <a:xfrm>
            <a:off x="5895975" y="5662613"/>
            <a:ext cx="333375" cy="217487"/>
          </a:xfrm>
          <a:prstGeom prst="borderCallout1">
            <a:avLst>
              <a:gd name="adj1" fmla="val 89577"/>
              <a:gd name="adj2" fmla="val 97293"/>
              <a:gd name="adj3" fmla="val 164691"/>
              <a:gd name="adj4" fmla="val 279878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93" name="Line Callout 1 92"/>
          <p:cNvSpPr/>
          <p:nvPr/>
        </p:nvSpPr>
        <p:spPr>
          <a:xfrm>
            <a:off x="3276600" y="2516188"/>
            <a:ext cx="333375" cy="217487"/>
          </a:xfrm>
          <a:prstGeom prst="borderCallout1">
            <a:avLst>
              <a:gd name="adj1" fmla="val 94831"/>
              <a:gd name="adj2" fmla="val 95007"/>
              <a:gd name="adj3" fmla="val 899874"/>
              <a:gd name="adj4" fmla="val 98273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94" name="Line Callout 1 93"/>
          <p:cNvSpPr/>
          <p:nvPr/>
        </p:nvSpPr>
        <p:spPr>
          <a:xfrm>
            <a:off x="3276600" y="1284288"/>
            <a:ext cx="333375" cy="217487"/>
          </a:xfrm>
          <a:prstGeom prst="borderCallout1">
            <a:avLst>
              <a:gd name="adj1" fmla="val 94831"/>
              <a:gd name="adj2" fmla="val 95007"/>
              <a:gd name="adj3" fmla="val 913889"/>
              <a:gd name="adj4" fmla="val 713403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95" name="Line Callout 1 94"/>
          <p:cNvSpPr/>
          <p:nvPr/>
        </p:nvSpPr>
        <p:spPr>
          <a:xfrm>
            <a:off x="3276600" y="952500"/>
            <a:ext cx="333375" cy="217488"/>
          </a:xfrm>
          <a:prstGeom prst="borderCallout1">
            <a:avLst>
              <a:gd name="adj1" fmla="val 94831"/>
              <a:gd name="adj2" fmla="val 95007"/>
              <a:gd name="adj3" fmla="val 1521190"/>
              <a:gd name="adj4" fmla="val 1056261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96" name="Line Callout 1 95"/>
          <p:cNvSpPr/>
          <p:nvPr/>
        </p:nvSpPr>
        <p:spPr>
          <a:xfrm>
            <a:off x="8515350" y="5592763"/>
            <a:ext cx="333375" cy="217487"/>
          </a:xfrm>
          <a:prstGeom prst="borderCallout1">
            <a:avLst>
              <a:gd name="adj1" fmla="val 94831"/>
              <a:gd name="adj2" fmla="val 1293"/>
              <a:gd name="adj3" fmla="val -673706"/>
              <a:gd name="adj4" fmla="val -3404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54</a:t>
            </a:r>
          </a:p>
        </p:txBody>
      </p:sp>
      <p:sp>
        <p:nvSpPr>
          <p:cNvPr id="97" name="Line Callout 1 96"/>
          <p:cNvSpPr/>
          <p:nvPr/>
        </p:nvSpPr>
        <p:spPr>
          <a:xfrm>
            <a:off x="4105275" y="4775200"/>
            <a:ext cx="333375" cy="217488"/>
          </a:xfrm>
          <a:prstGeom prst="borderCallout1">
            <a:avLst>
              <a:gd name="adj1" fmla="val 98336"/>
              <a:gd name="adj2" fmla="val 98722"/>
              <a:gd name="adj3" fmla="val 20165"/>
              <a:gd name="adj4" fmla="val 7913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98" name="Rectangle 97"/>
          <p:cNvSpPr/>
          <p:nvPr/>
        </p:nvSpPr>
        <p:spPr>
          <a:xfrm>
            <a:off x="228600" y="5771356"/>
            <a:ext cx="281380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800" b="1" dirty="0"/>
              <a:t>*Projects identified in previous RTP Studies</a:t>
            </a:r>
          </a:p>
        </p:txBody>
      </p:sp>
      <p:sp>
        <p:nvSpPr>
          <p:cNvPr id="99" name="TextBox 6"/>
          <p:cNvSpPr txBox="1">
            <a:spLocks noChangeArrowheads="1"/>
          </p:cNvSpPr>
          <p:nvPr/>
        </p:nvSpPr>
        <p:spPr bwMode="auto">
          <a:xfrm>
            <a:off x="2755900" y="6072188"/>
            <a:ext cx="365760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FF0000"/>
                </a:solidFill>
              </a:rPr>
              <a:t>345-kV </a:t>
            </a:r>
            <a:r>
              <a:rPr lang="en-US" altLang="en-US" sz="1000" b="1" dirty="0" smtClean="0">
                <a:solidFill>
                  <a:srgbClr val="FF0000"/>
                </a:solidFill>
              </a:rPr>
              <a:t>new additions/upgrades , </a:t>
            </a:r>
            <a:r>
              <a:rPr lang="en-US" altLang="en-US" sz="1000" b="1" dirty="0">
                <a:solidFill>
                  <a:srgbClr val="00B0F0"/>
                </a:solidFill>
              </a:rPr>
              <a:t>138-kV new </a:t>
            </a:r>
            <a:r>
              <a:rPr lang="en-US" altLang="en-US" sz="1000" b="1" dirty="0" smtClean="0">
                <a:solidFill>
                  <a:srgbClr val="00B0F0"/>
                </a:solidFill>
              </a:rPr>
              <a:t>additions</a:t>
            </a:r>
            <a:endParaRPr lang="en-US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/>
              <a:t>138-kV upgrades, </a:t>
            </a:r>
            <a:r>
              <a:rPr lang="en-US" altLang="en-US" sz="1000" b="1" dirty="0" smtClean="0"/>
              <a:t>69-kV projects not shown</a:t>
            </a:r>
            <a:endParaRPr lang="en-US" altLang="en-US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 descr="C:\Users\rromo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47738">
            <a:off x="3243263" y="530225"/>
            <a:ext cx="5516562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1"/>
          <p:cNvSpPr txBox="1">
            <a:spLocks noChangeArrowheads="1"/>
          </p:cNvSpPr>
          <p:nvPr/>
        </p:nvSpPr>
        <p:spPr bwMode="auto">
          <a:xfrm>
            <a:off x="2133600" y="19050"/>
            <a:ext cx="4543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2015 RTP Reliability Projects</a:t>
            </a:r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940208"/>
              </p:ext>
            </p:extLst>
          </p:nvPr>
        </p:nvGraphicFramePr>
        <p:xfrm>
          <a:off x="284163" y="684213"/>
          <a:ext cx="2895600" cy="4581771"/>
        </p:xfrm>
        <a:graphic>
          <a:graphicData uri="http://schemas.openxmlformats.org/drawingml/2006/table">
            <a:tbl>
              <a:tblPr/>
              <a:tblGrid>
                <a:gridCol w="333375"/>
                <a:gridCol w="2562225"/>
              </a:tblGrid>
              <a:tr h="29051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Project Description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11)</a:t>
                      </a: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Corinth-Highlands TNP 138kV line upgrade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12)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Holt Switch-North Andrews 138kV Line upgrade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13)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Addition of second 345/138kV transformer at Twin Buttes</a:t>
                      </a: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14)</a:t>
                      </a: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Addition of second 345/138kV transformer at </a:t>
                      </a: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Vealmoor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15)</a:t>
                      </a: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Addition of shunt reactor at Clayton 345kV station</a:t>
                      </a: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12223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16)</a:t>
                      </a: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Whitney 138kV bus tie upgrade</a:t>
                      </a: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17)</a:t>
                      </a: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Carrollton Northwest 138kV breaker upgrade</a:t>
                      </a: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12223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18)</a:t>
                      </a: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Vernon 138kV capacitor bank addition</a:t>
                      </a: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1524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19)</a:t>
                      </a: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Cedar Crest Switch 138kV breaker upgrade</a:t>
                      </a: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20)</a:t>
                      </a: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Trinidad to Winkler 138kV line upgrade</a:t>
                      </a: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1365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21)</a:t>
                      </a: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Addition of shunt capacitor at Jones Creek</a:t>
                      </a: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22)</a:t>
                      </a: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Obrien-</a:t>
                      </a: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Clodine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138kV line upgrade</a:t>
                      </a: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45085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23)</a:t>
                      </a: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Stryker Creek-Douglas 138kV line upgrade</a:t>
                      </a: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</a:tbl>
          </a:graphicData>
        </a:graphic>
      </p:graphicFrame>
      <p:sp>
        <p:nvSpPr>
          <p:cNvPr id="44" name="Line Callout 1 43"/>
          <p:cNvSpPr/>
          <p:nvPr/>
        </p:nvSpPr>
        <p:spPr>
          <a:xfrm>
            <a:off x="4203700" y="481013"/>
            <a:ext cx="333375" cy="217487"/>
          </a:xfrm>
          <a:prstGeom prst="borderCallout1">
            <a:avLst>
              <a:gd name="adj1" fmla="val 89137"/>
              <a:gd name="adj2" fmla="val 96151"/>
              <a:gd name="adj3" fmla="val 955786"/>
              <a:gd name="adj4" fmla="val 485213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45" name="Line Callout 1 44"/>
          <p:cNvSpPr/>
          <p:nvPr/>
        </p:nvSpPr>
        <p:spPr>
          <a:xfrm>
            <a:off x="3771900" y="1062038"/>
            <a:ext cx="333375" cy="217487"/>
          </a:xfrm>
          <a:prstGeom prst="borderCallout1">
            <a:avLst>
              <a:gd name="adj1" fmla="val 92641"/>
              <a:gd name="adj2" fmla="val 98437"/>
              <a:gd name="adj3" fmla="val 714020"/>
              <a:gd name="adj4" fmla="val 477016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46" name="Line Callout 1 45"/>
          <p:cNvSpPr/>
          <p:nvPr/>
        </p:nvSpPr>
        <p:spPr>
          <a:xfrm>
            <a:off x="6015038" y="481013"/>
            <a:ext cx="333375" cy="217487"/>
          </a:xfrm>
          <a:prstGeom prst="borderCallout1">
            <a:avLst>
              <a:gd name="adj1" fmla="val 97021"/>
              <a:gd name="adj2" fmla="val 1294"/>
              <a:gd name="adj3" fmla="val 642793"/>
              <a:gd name="adj4" fmla="val 76451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47" name="Line Callout 1 46"/>
          <p:cNvSpPr/>
          <p:nvPr/>
        </p:nvSpPr>
        <p:spPr>
          <a:xfrm>
            <a:off x="6180138" y="800100"/>
            <a:ext cx="333375" cy="217488"/>
          </a:xfrm>
          <a:prstGeom prst="borderCallout1">
            <a:avLst>
              <a:gd name="adj1" fmla="val 97021"/>
              <a:gd name="adj2" fmla="val 1294"/>
              <a:gd name="adj3" fmla="val 938414"/>
              <a:gd name="adj4" fmla="val 21788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48" name="Line Callout 1 47"/>
          <p:cNvSpPr/>
          <p:nvPr/>
        </p:nvSpPr>
        <p:spPr>
          <a:xfrm>
            <a:off x="6403975" y="1123950"/>
            <a:ext cx="219075" cy="217488"/>
          </a:xfrm>
          <a:prstGeom prst="borderCallout1">
            <a:avLst>
              <a:gd name="adj1" fmla="val 94590"/>
              <a:gd name="adj2" fmla="val 96455"/>
              <a:gd name="adj3" fmla="val 760019"/>
              <a:gd name="adj4" fmla="val 26174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9" name="Line Callout 1 48"/>
          <p:cNvSpPr/>
          <p:nvPr/>
        </p:nvSpPr>
        <p:spPr>
          <a:xfrm>
            <a:off x="6623050" y="481013"/>
            <a:ext cx="333375" cy="217487"/>
          </a:xfrm>
          <a:prstGeom prst="borderCallout1">
            <a:avLst>
              <a:gd name="adj1" fmla="val 92641"/>
              <a:gd name="adj2" fmla="val 1294"/>
              <a:gd name="adj3" fmla="val 884399"/>
              <a:gd name="adj4" fmla="val 121213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50" name="Line Callout 1 49"/>
          <p:cNvSpPr/>
          <p:nvPr/>
        </p:nvSpPr>
        <p:spPr>
          <a:xfrm>
            <a:off x="6858000" y="1123950"/>
            <a:ext cx="219075" cy="217488"/>
          </a:xfrm>
          <a:prstGeom prst="borderCallout1">
            <a:avLst>
              <a:gd name="adj1" fmla="val 92641"/>
              <a:gd name="adj2" fmla="val 96263"/>
              <a:gd name="adj3" fmla="val 589216"/>
              <a:gd name="adj4" fmla="val 12479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1" name="Line Callout 1 50"/>
          <p:cNvSpPr/>
          <p:nvPr/>
        </p:nvSpPr>
        <p:spPr>
          <a:xfrm>
            <a:off x="7105650" y="481013"/>
            <a:ext cx="333375" cy="217487"/>
          </a:xfrm>
          <a:prstGeom prst="borderCallout1">
            <a:avLst>
              <a:gd name="adj1" fmla="val 92642"/>
              <a:gd name="adj2" fmla="val -135"/>
              <a:gd name="adj3" fmla="val 813596"/>
              <a:gd name="adj4" fmla="val 3359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52" name="Line Callout 1 51"/>
          <p:cNvSpPr/>
          <p:nvPr/>
        </p:nvSpPr>
        <p:spPr>
          <a:xfrm>
            <a:off x="7215188" y="800100"/>
            <a:ext cx="219075" cy="217488"/>
          </a:xfrm>
          <a:prstGeom prst="borderCallout1">
            <a:avLst>
              <a:gd name="adj1" fmla="val 92641"/>
              <a:gd name="adj2" fmla="val 96263"/>
              <a:gd name="adj3" fmla="val 654909"/>
              <a:gd name="adj4" fmla="val 3348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3" name="Line Callout 1 52"/>
          <p:cNvSpPr/>
          <p:nvPr/>
        </p:nvSpPr>
        <p:spPr>
          <a:xfrm>
            <a:off x="7577138" y="481013"/>
            <a:ext cx="333375" cy="217487"/>
          </a:xfrm>
          <a:prstGeom prst="borderCallout1">
            <a:avLst>
              <a:gd name="adj1" fmla="val 92642"/>
              <a:gd name="adj2" fmla="val -135"/>
              <a:gd name="adj3" fmla="val 863962"/>
              <a:gd name="adj4" fmla="val -7212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54" name="Line Callout 1 53"/>
          <p:cNvSpPr/>
          <p:nvPr/>
        </p:nvSpPr>
        <p:spPr>
          <a:xfrm>
            <a:off x="7620000" y="800100"/>
            <a:ext cx="333375" cy="217488"/>
          </a:xfrm>
          <a:prstGeom prst="borderCallout1">
            <a:avLst>
              <a:gd name="adj1" fmla="val 94831"/>
              <a:gd name="adj2" fmla="val 99866"/>
              <a:gd name="adj3" fmla="val 726005"/>
              <a:gd name="adj4" fmla="val -764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55" name="Line Callout 1 54"/>
          <p:cNvSpPr/>
          <p:nvPr/>
        </p:nvSpPr>
        <p:spPr>
          <a:xfrm>
            <a:off x="8077200" y="481013"/>
            <a:ext cx="219075" cy="217487"/>
          </a:xfrm>
          <a:prstGeom prst="borderCallout1">
            <a:avLst>
              <a:gd name="adj1" fmla="val 94831"/>
              <a:gd name="adj2" fmla="val 96263"/>
              <a:gd name="adj3" fmla="val 939582"/>
              <a:gd name="adj4" fmla="val -34042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56" name="Line Callout 1 55"/>
          <p:cNvSpPr/>
          <p:nvPr/>
        </p:nvSpPr>
        <p:spPr>
          <a:xfrm>
            <a:off x="8296275" y="750888"/>
            <a:ext cx="219075" cy="217487"/>
          </a:xfrm>
          <a:prstGeom prst="borderCallout1">
            <a:avLst>
              <a:gd name="adj1" fmla="val 97021"/>
              <a:gd name="adj2" fmla="val 7133"/>
              <a:gd name="adj3" fmla="val 867319"/>
              <a:gd name="adj4" fmla="val -42521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7" name="Line Callout 1 56"/>
          <p:cNvSpPr/>
          <p:nvPr/>
        </p:nvSpPr>
        <p:spPr>
          <a:xfrm>
            <a:off x="8629650" y="750888"/>
            <a:ext cx="219075" cy="217487"/>
          </a:xfrm>
          <a:prstGeom prst="borderCallout1">
            <a:avLst>
              <a:gd name="adj1" fmla="val 97021"/>
              <a:gd name="adj2" fmla="val 7133"/>
              <a:gd name="adj3" fmla="val 893596"/>
              <a:gd name="adj4" fmla="val -546949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58" name="Line Callout 1 57"/>
          <p:cNvSpPr/>
          <p:nvPr/>
        </p:nvSpPr>
        <p:spPr>
          <a:xfrm>
            <a:off x="8629650" y="1066800"/>
            <a:ext cx="219075" cy="217488"/>
          </a:xfrm>
          <a:prstGeom prst="borderCallout1">
            <a:avLst>
              <a:gd name="adj1" fmla="val 97021"/>
              <a:gd name="adj2" fmla="val 7133"/>
              <a:gd name="adj3" fmla="val 773158"/>
              <a:gd name="adj4" fmla="val -420863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9" name="Line Callout 1 58"/>
          <p:cNvSpPr/>
          <p:nvPr/>
        </p:nvSpPr>
        <p:spPr>
          <a:xfrm>
            <a:off x="8515350" y="1565275"/>
            <a:ext cx="333375" cy="217488"/>
          </a:xfrm>
          <a:prstGeom prst="borderCallout1">
            <a:avLst>
              <a:gd name="adj1" fmla="val 97022"/>
              <a:gd name="adj2" fmla="val 2722"/>
              <a:gd name="adj3" fmla="val 642793"/>
              <a:gd name="adj4" fmla="val -259263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60" name="Line Callout 1 59"/>
          <p:cNvSpPr/>
          <p:nvPr/>
        </p:nvSpPr>
        <p:spPr>
          <a:xfrm>
            <a:off x="8515350" y="23622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268341"/>
              <a:gd name="adj4" fmla="val -153549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61" name="Line Callout 1 60"/>
          <p:cNvSpPr/>
          <p:nvPr/>
        </p:nvSpPr>
        <p:spPr>
          <a:xfrm>
            <a:off x="8515350" y="26670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285859"/>
              <a:gd name="adj4" fmla="val -110692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62" name="Line Callout 1 61"/>
          <p:cNvSpPr/>
          <p:nvPr/>
        </p:nvSpPr>
        <p:spPr>
          <a:xfrm>
            <a:off x="8629650" y="1981200"/>
            <a:ext cx="219075" cy="217488"/>
          </a:xfrm>
          <a:prstGeom prst="borderCallout1">
            <a:avLst>
              <a:gd name="adj1" fmla="val 97021"/>
              <a:gd name="adj2" fmla="val 7133"/>
              <a:gd name="adj3" fmla="val 661479"/>
              <a:gd name="adj4" fmla="val -67955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63" name="Line Callout 1 62"/>
          <p:cNvSpPr/>
          <p:nvPr/>
        </p:nvSpPr>
        <p:spPr>
          <a:xfrm>
            <a:off x="8515350" y="3036888"/>
            <a:ext cx="333375" cy="217487"/>
          </a:xfrm>
          <a:prstGeom prst="borderCallout1">
            <a:avLst>
              <a:gd name="adj1" fmla="val 94831"/>
              <a:gd name="adj2" fmla="val 1293"/>
              <a:gd name="adj3" fmla="val 474181"/>
              <a:gd name="adj4" fmla="val -204978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64" name="Line Callout 1 63"/>
          <p:cNvSpPr/>
          <p:nvPr/>
        </p:nvSpPr>
        <p:spPr>
          <a:xfrm>
            <a:off x="8515350" y="33528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312136"/>
              <a:gd name="adj4" fmla="val -1764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65" name="Line Callout 1 64"/>
          <p:cNvSpPr/>
          <p:nvPr/>
        </p:nvSpPr>
        <p:spPr>
          <a:xfrm>
            <a:off x="8515350" y="36576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196077"/>
              <a:gd name="adj4" fmla="val -170692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66" name="Line Callout 1 65"/>
          <p:cNvSpPr/>
          <p:nvPr/>
        </p:nvSpPr>
        <p:spPr>
          <a:xfrm>
            <a:off x="8515350" y="39624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73449"/>
              <a:gd name="adj4" fmla="val -16497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67" name="Line Callout 1 66"/>
          <p:cNvSpPr/>
          <p:nvPr/>
        </p:nvSpPr>
        <p:spPr>
          <a:xfrm>
            <a:off x="8515350" y="42672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38412"/>
              <a:gd name="adj4" fmla="val -204978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68" name="Line Callout 1 67"/>
          <p:cNvSpPr/>
          <p:nvPr/>
        </p:nvSpPr>
        <p:spPr>
          <a:xfrm>
            <a:off x="8515350" y="4897438"/>
            <a:ext cx="333375" cy="217487"/>
          </a:xfrm>
          <a:prstGeom prst="borderCallout1">
            <a:avLst>
              <a:gd name="adj1" fmla="val 94831"/>
              <a:gd name="adj2" fmla="val 1293"/>
              <a:gd name="adj3" fmla="val -141151"/>
              <a:gd name="adj4" fmla="val -196406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69" name="Line Callout 1 68"/>
          <p:cNvSpPr/>
          <p:nvPr/>
        </p:nvSpPr>
        <p:spPr>
          <a:xfrm>
            <a:off x="8520113" y="4572000"/>
            <a:ext cx="333375" cy="217488"/>
          </a:xfrm>
          <a:prstGeom prst="borderCallout1">
            <a:avLst>
              <a:gd name="adj1" fmla="val 100523"/>
              <a:gd name="adj2" fmla="val 3007"/>
              <a:gd name="adj3" fmla="val -4946"/>
              <a:gd name="adj4" fmla="val -184406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70" name="Line Callout 1 69"/>
          <p:cNvSpPr/>
          <p:nvPr/>
        </p:nvSpPr>
        <p:spPr>
          <a:xfrm>
            <a:off x="8520113" y="526415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-558086"/>
              <a:gd name="adj4" fmla="val -335835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1" name="Line Callout 1 70"/>
          <p:cNvSpPr/>
          <p:nvPr/>
        </p:nvSpPr>
        <p:spPr>
          <a:xfrm>
            <a:off x="3771900" y="735013"/>
            <a:ext cx="333375" cy="217487"/>
          </a:xfrm>
          <a:prstGeom prst="borderCallout1">
            <a:avLst>
              <a:gd name="adj1" fmla="val 101838"/>
              <a:gd name="adj2" fmla="val 97293"/>
              <a:gd name="adj3" fmla="val 1628197"/>
              <a:gd name="adj4" fmla="val 105159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72" name="Line Callout 1 71"/>
          <p:cNvSpPr/>
          <p:nvPr/>
        </p:nvSpPr>
        <p:spPr>
          <a:xfrm>
            <a:off x="3276600" y="2195513"/>
            <a:ext cx="333375" cy="217487"/>
          </a:xfrm>
          <a:prstGeom prst="borderCallout1">
            <a:avLst>
              <a:gd name="adj1" fmla="val 94831"/>
              <a:gd name="adj2" fmla="val 95007"/>
              <a:gd name="adj3" fmla="val 1078561"/>
              <a:gd name="adj4" fmla="val 1103879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34</a:t>
            </a:r>
          </a:p>
        </p:txBody>
      </p:sp>
      <p:sp>
        <p:nvSpPr>
          <p:cNvPr id="73" name="Line Callout 1 72"/>
          <p:cNvSpPr/>
          <p:nvPr/>
        </p:nvSpPr>
        <p:spPr>
          <a:xfrm>
            <a:off x="3276600" y="4562475"/>
            <a:ext cx="333375" cy="217488"/>
          </a:xfrm>
          <a:prstGeom prst="borderCallout1">
            <a:avLst>
              <a:gd name="adj1" fmla="val 27678"/>
              <a:gd name="adj2" fmla="val 100817"/>
              <a:gd name="adj3" fmla="val 97539"/>
              <a:gd name="adj4" fmla="val 8421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36</a:t>
            </a:r>
          </a:p>
        </p:txBody>
      </p:sp>
      <p:sp>
        <p:nvSpPr>
          <p:cNvPr id="74" name="Line Callout 1 73"/>
          <p:cNvSpPr/>
          <p:nvPr/>
        </p:nvSpPr>
        <p:spPr>
          <a:xfrm>
            <a:off x="3255963" y="3690938"/>
            <a:ext cx="333375" cy="217487"/>
          </a:xfrm>
          <a:prstGeom prst="borderCallout1">
            <a:avLst>
              <a:gd name="adj1" fmla="val 7241"/>
              <a:gd name="adj2" fmla="val 98341"/>
              <a:gd name="adj3" fmla="val 412426"/>
              <a:gd name="adj4" fmla="val 877877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39</a:t>
            </a:r>
          </a:p>
        </p:txBody>
      </p:sp>
      <p:sp>
        <p:nvSpPr>
          <p:cNvPr id="75" name="Line Callout 1 74"/>
          <p:cNvSpPr/>
          <p:nvPr/>
        </p:nvSpPr>
        <p:spPr>
          <a:xfrm>
            <a:off x="3581400" y="4267200"/>
            <a:ext cx="333375" cy="217488"/>
          </a:xfrm>
          <a:prstGeom prst="borderCallout1">
            <a:avLst>
              <a:gd name="adj1" fmla="val 91034"/>
              <a:gd name="adj2" fmla="val 101579"/>
              <a:gd name="adj3" fmla="val 205568"/>
              <a:gd name="adj4" fmla="val 67178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38</a:t>
            </a:r>
          </a:p>
        </p:txBody>
      </p:sp>
      <p:sp>
        <p:nvSpPr>
          <p:cNvPr id="76" name="Line Callout 1 75"/>
          <p:cNvSpPr/>
          <p:nvPr/>
        </p:nvSpPr>
        <p:spPr>
          <a:xfrm>
            <a:off x="7620000" y="5103813"/>
            <a:ext cx="333375" cy="217487"/>
          </a:xfrm>
          <a:prstGeom prst="borderCallout1">
            <a:avLst>
              <a:gd name="adj1" fmla="val 97751"/>
              <a:gd name="adj2" fmla="val 1293"/>
              <a:gd name="adj3" fmla="val -71953"/>
              <a:gd name="adj4" fmla="val -92692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77" name="Line Callout 1 76"/>
          <p:cNvSpPr/>
          <p:nvPr/>
        </p:nvSpPr>
        <p:spPr>
          <a:xfrm>
            <a:off x="7620000" y="5375275"/>
            <a:ext cx="333375" cy="217488"/>
          </a:xfrm>
          <a:prstGeom prst="borderCallout1">
            <a:avLst>
              <a:gd name="adj1" fmla="val 94831"/>
              <a:gd name="adj2" fmla="val 1293"/>
              <a:gd name="adj3" fmla="val -109033"/>
              <a:gd name="adj4" fmla="val -153930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41</a:t>
            </a:r>
          </a:p>
        </p:txBody>
      </p:sp>
      <p:sp>
        <p:nvSpPr>
          <p:cNvPr id="78" name="Line Callout 1 77"/>
          <p:cNvSpPr/>
          <p:nvPr/>
        </p:nvSpPr>
        <p:spPr>
          <a:xfrm>
            <a:off x="3581400" y="5227638"/>
            <a:ext cx="333375" cy="217487"/>
          </a:xfrm>
          <a:prstGeom prst="borderCallout1">
            <a:avLst>
              <a:gd name="adj1" fmla="val 68116"/>
              <a:gd name="adj2" fmla="val 99007"/>
              <a:gd name="adj3" fmla="val -129762"/>
              <a:gd name="adj4" fmla="val 985785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43</a:t>
            </a:r>
          </a:p>
        </p:txBody>
      </p:sp>
      <p:sp>
        <p:nvSpPr>
          <p:cNvPr id="79" name="Line Callout 1 78"/>
          <p:cNvSpPr/>
          <p:nvPr/>
        </p:nvSpPr>
        <p:spPr>
          <a:xfrm>
            <a:off x="3581400" y="4953000"/>
            <a:ext cx="333375" cy="217488"/>
          </a:xfrm>
          <a:prstGeom prst="borderCallout1">
            <a:avLst>
              <a:gd name="adj1" fmla="val 98336"/>
              <a:gd name="adj2" fmla="val 98722"/>
              <a:gd name="adj3" fmla="val -49908"/>
              <a:gd name="adj4" fmla="val 97987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44</a:t>
            </a:r>
          </a:p>
        </p:txBody>
      </p:sp>
      <p:sp>
        <p:nvSpPr>
          <p:cNvPr id="80" name="Line Callout 1 79"/>
          <p:cNvSpPr/>
          <p:nvPr/>
        </p:nvSpPr>
        <p:spPr>
          <a:xfrm>
            <a:off x="4105275" y="5641975"/>
            <a:ext cx="333375" cy="217488"/>
          </a:xfrm>
          <a:prstGeom prst="borderCallout1">
            <a:avLst>
              <a:gd name="adj1" fmla="val 91766"/>
              <a:gd name="adj2" fmla="val 98722"/>
              <a:gd name="adj3" fmla="val -174725"/>
              <a:gd name="adj4" fmla="val 888449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46</a:t>
            </a:r>
          </a:p>
        </p:txBody>
      </p:sp>
      <p:sp>
        <p:nvSpPr>
          <p:cNvPr id="81" name="Line Callout 1 80"/>
          <p:cNvSpPr/>
          <p:nvPr/>
        </p:nvSpPr>
        <p:spPr>
          <a:xfrm>
            <a:off x="7620000" y="5641975"/>
            <a:ext cx="333375" cy="217488"/>
          </a:xfrm>
          <a:prstGeom prst="borderCallout1">
            <a:avLst>
              <a:gd name="adj1" fmla="val 92641"/>
              <a:gd name="adj2" fmla="val 1293"/>
              <a:gd name="adj3" fmla="val 157975"/>
              <a:gd name="adj4" fmla="val -144310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47</a:t>
            </a:r>
          </a:p>
        </p:txBody>
      </p:sp>
      <p:sp>
        <p:nvSpPr>
          <p:cNvPr id="82" name="Line Callout 1 81"/>
          <p:cNvSpPr/>
          <p:nvPr/>
        </p:nvSpPr>
        <p:spPr>
          <a:xfrm>
            <a:off x="7620000" y="6184900"/>
            <a:ext cx="333375" cy="217488"/>
          </a:xfrm>
          <a:prstGeom prst="borderCallout1">
            <a:avLst>
              <a:gd name="adj1" fmla="val 97021"/>
              <a:gd name="adj2" fmla="val -136"/>
              <a:gd name="adj3" fmla="val -68449"/>
              <a:gd name="adj4" fmla="val -212310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49</a:t>
            </a:r>
          </a:p>
        </p:txBody>
      </p:sp>
      <p:sp>
        <p:nvSpPr>
          <p:cNvPr id="83" name="Line Callout 1 82"/>
          <p:cNvSpPr/>
          <p:nvPr/>
        </p:nvSpPr>
        <p:spPr>
          <a:xfrm>
            <a:off x="3581400" y="5510213"/>
            <a:ext cx="333375" cy="217487"/>
          </a:xfrm>
          <a:prstGeom prst="borderCallout1">
            <a:avLst>
              <a:gd name="adj1" fmla="val 8555"/>
              <a:gd name="adj2" fmla="val 97294"/>
              <a:gd name="adj3" fmla="val -157209"/>
              <a:gd name="adj4" fmla="val 103702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84" name="Line Callout 1 83"/>
          <p:cNvSpPr/>
          <p:nvPr/>
        </p:nvSpPr>
        <p:spPr>
          <a:xfrm>
            <a:off x="5486400" y="5905500"/>
            <a:ext cx="333375" cy="217488"/>
          </a:xfrm>
          <a:prstGeom prst="borderCallout1">
            <a:avLst>
              <a:gd name="adj1" fmla="val 93956"/>
              <a:gd name="adj2" fmla="val 103007"/>
              <a:gd name="adj3" fmla="val 70530"/>
              <a:gd name="adj4" fmla="val 407021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85" name="Line Callout 1 84"/>
          <p:cNvSpPr/>
          <p:nvPr/>
        </p:nvSpPr>
        <p:spPr>
          <a:xfrm>
            <a:off x="3589338" y="5859463"/>
            <a:ext cx="333375" cy="217487"/>
          </a:xfrm>
          <a:prstGeom prst="borderCallout1">
            <a:avLst>
              <a:gd name="adj1" fmla="val 98336"/>
              <a:gd name="adj2" fmla="val 97293"/>
              <a:gd name="adj3" fmla="val -157208"/>
              <a:gd name="adj4" fmla="val 812734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51</a:t>
            </a:r>
          </a:p>
        </p:txBody>
      </p:sp>
      <p:sp>
        <p:nvSpPr>
          <p:cNvPr id="86" name="Line Callout 1 85"/>
          <p:cNvSpPr/>
          <p:nvPr/>
        </p:nvSpPr>
        <p:spPr>
          <a:xfrm>
            <a:off x="3581400" y="3962400"/>
            <a:ext cx="333375" cy="217488"/>
          </a:xfrm>
          <a:prstGeom prst="borderCallout1">
            <a:avLst>
              <a:gd name="adj1" fmla="val 96146"/>
              <a:gd name="adj2" fmla="val 94437"/>
              <a:gd name="adj3" fmla="val 353011"/>
              <a:gd name="adj4" fmla="val 905591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52</a:t>
            </a:r>
          </a:p>
        </p:txBody>
      </p:sp>
      <p:sp>
        <p:nvSpPr>
          <p:cNvPr id="87" name="Line Callout 1 86"/>
          <p:cNvSpPr/>
          <p:nvPr/>
        </p:nvSpPr>
        <p:spPr>
          <a:xfrm>
            <a:off x="7620000" y="5908675"/>
            <a:ext cx="333375" cy="217488"/>
          </a:xfrm>
          <a:prstGeom prst="borderCallout1">
            <a:avLst>
              <a:gd name="adj1" fmla="val 50597"/>
              <a:gd name="adj2" fmla="val 1293"/>
              <a:gd name="adj3" fmla="val 105420"/>
              <a:gd name="adj4" fmla="val -119167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88" name="Line Callout 1 87"/>
          <p:cNvSpPr/>
          <p:nvPr/>
        </p:nvSpPr>
        <p:spPr>
          <a:xfrm>
            <a:off x="3313113" y="2928938"/>
            <a:ext cx="219075" cy="217487"/>
          </a:xfrm>
          <a:prstGeom prst="borderCallout1">
            <a:avLst>
              <a:gd name="adj1" fmla="val 97021"/>
              <a:gd name="adj2" fmla="val 101046"/>
              <a:gd name="adj3" fmla="val 269069"/>
              <a:gd name="adj4" fmla="val 610878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9" name="Line Callout 1 88"/>
          <p:cNvSpPr/>
          <p:nvPr/>
        </p:nvSpPr>
        <p:spPr>
          <a:xfrm>
            <a:off x="3276600" y="1876425"/>
            <a:ext cx="333375" cy="217488"/>
          </a:xfrm>
          <a:prstGeom prst="borderCallout1">
            <a:avLst>
              <a:gd name="adj1" fmla="val 94831"/>
              <a:gd name="adj2" fmla="val 95007"/>
              <a:gd name="adj3" fmla="val 1085568"/>
              <a:gd name="adj4" fmla="val 100788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33</a:t>
            </a:r>
          </a:p>
        </p:txBody>
      </p:sp>
      <p:sp>
        <p:nvSpPr>
          <p:cNvPr id="90" name="Line Callout 1 89"/>
          <p:cNvSpPr/>
          <p:nvPr/>
        </p:nvSpPr>
        <p:spPr>
          <a:xfrm>
            <a:off x="3276600" y="1584325"/>
            <a:ext cx="333375" cy="217488"/>
          </a:xfrm>
          <a:prstGeom prst="borderCallout1">
            <a:avLst>
              <a:gd name="adj1" fmla="val 94831"/>
              <a:gd name="adj2" fmla="val 95007"/>
              <a:gd name="adj3" fmla="val 621918"/>
              <a:gd name="adj4" fmla="val 49626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1" name="Line Callout 1 90"/>
          <p:cNvSpPr/>
          <p:nvPr/>
        </p:nvSpPr>
        <p:spPr>
          <a:xfrm>
            <a:off x="3276600" y="3297238"/>
            <a:ext cx="333375" cy="217487"/>
          </a:xfrm>
          <a:prstGeom prst="borderCallout1">
            <a:avLst>
              <a:gd name="adj1" fmla="val 94831"/>
              <a:gd name="adj2" fmla="val 95007"/>
              <a:gd name="adj3" fmla="val 686152"/>
              <a:gd name="adj4" fmla="val 106730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92" name="Line Callout 1 91"/>
          <p:cNvSpPr/>
          <p:nvPr/>
        </p:nvSpPr>
        <p:spPr>
          <a:xfrm>
            <a:off x="5895975" y="5662613"/>
            <a:ext cx="333375" cy="217487"/>
          </a:xfrm>
          <a:prstGeom prst="borderCallout1">
            <a:avLst>
              <a:gd name="adj1" fmla="val 89577"/>
              <a:gd name="adj2" fmla="val 97293"/>
              <a:gd name="adj3" fmla="val 164691"/>
              <a:gd name="adj4" fmla="val 279878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93" name="Line Callout 1 92"/>
          <p:cNvSpPr/>
          <p:nvPr/>
        </p:nvSpPr>
        <p:spPr>
          <a:xfrm>
            <a:off x="3276600" y="2516188"/>
            <a:ext cx="333375" cy="217487"/>
          </a:xfrm>
          <a:prstGeom prst="borderCallout1">
            <a:avLst>
              <a:gd name="adj1" fmla="val 94831"/>
              <a:gd name="adj2" fmla="val 95007"/>
              <a:gd name="adj3" fmla="val 899874"/>
              <a:gd name="adj4" fmla="val 98273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94" name="Line Callout 1 93"/>
          <p:cNvSpPr/>
          <p:nvPr/>
        </p:nvSpPr>
        <p:spPr>
          <a:xfrm>
            <a:off x="3276600" y="1284288"/>
            <a:ext cx="333375" cy="217487"/>
          </a:xfrm>
          <a:prstGeom prst="borderCallout1">
            <a:avLst>
              <a:gd name="adj1" fmla="val 94831"/>
              <a:gd name="adj2" fmla="val 95007"/>
              <a:gd name="adj3" fmla="val 913889"/>
              <a:gd name="adj4" fmla="val 713403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95" name="Line Callout 1 94"/>
          <p:cNvSpPr/>
          <p:nvPr/>
        </p:nvSpPr>
        <p:spPr>
          <a:xfrm>
            <a:off x="3276600" y="952500"/>
            <a:ext cx="333375" cy="217488"/>
          </a:xfrm>
          <a:prstGeom prst="borderCallout1">
            <a:avLst>
              <a:gd name="adj1" fmla="val 94831"/>
              <a:gd name="adj2" fmla="val 95007"/>
              <a:gd name="adj3" fmla="val 1521190"/>
              <a:gd name="adj4" fmla="val 1056261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96" name="Line Callout 1 95"/>
          <p:cNvSpPr/>
          <p:nvPr/>
        </p:nvSpPr>
        <p:spPr>
          <a:xfrm>
            <a:off x="8515350" y="5592763"/>
            <a:ext cx="333375" cy="217487"/>
          </a:xfrm>
          <a:prstGeom prst="borderCallout1">
            <a:avLst>
              <a:gd name="adj1" fmla="val 94831"/>
              <a:gd name="adj2" fmla="val 1293"/>
              <a:gd name="adj3" fmla="val -673706"/>
              <a:gd name="adj4" fmla="val -3404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54</a:t>
            </a:r>
          </a:p>
        </p:txBody>
      </p:sp>
      <p:sp>
        <p:nvSpPr>
          <p:cNvPr id="97" name="Line Callout 1 96"/>
          <p:cNvSpPr/>
          <p:nvPr/>
        </p:nvSpPr>
        <p:spPr>
          <a:xfrm>
            <a:off x="4105275" y="4775200"/>
            <a:ext cx="333375" cy="217488"/>
          </a:xfrm>
          <a:prstGeom prst="borderCallout1">
            <a:avLst>
              <a:gd name="adj1" fmla="val 98336"/>
              <a:gd name="adj2" fmla="val 98722"/>
              <a:gd name="adj3" fmla="val 20165"/>
              <a:gd name="adj4" fmla="val 7913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98" name="TextBox 6"/>
          <p:cNvSpPr txBox="1">
            <a:spLocks noChangeArrowheads="1"/>
          </p:cNvSpPr>
          <p:nvPr/>
        </p:nvSpPr>
        <p:spPr bwMode="auto">
          <a:xfrm>
            <a:off x="2755900" y="6072188"/>
            <a:ext cx="365760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FF0000"/>
                </a:solidFill>
              </a:rPr>
              <a:t>345-kV </a:t>
            </a:r>
            <a:r>
              <a:rPr lang="en-US" altLang="en-US" sz="1000" b="1" dirty="0" smtClean="0">
                <a:solidFill>
                  <a:srgbClr val="FF0000"/>
                </a:solidFill>
              </a:rPr>
              <a:t>new additions/upgrades , </a:t>
            </a:r>
            <a:r>
              <a:rPr lang="en-US" altLang="en-US" sz="1000" b="1" dirty="0">
                <a:solidFill>
                  <a:srgbClr val="00B0F0"/>
                </a:solidFill>
              </a:rPr>
              <a:t>138-kV new </a:t>
            </a:r>
            <a:r>
              <a:rPr lang="en-US" altLang="en-US" sz="1000" b="1" dirty="0" smtClean="0">
                <a:solidFill>
                  <a:srgbClr val="00B0F0"/>
                </a:solidFill>
              </a:rPr>
              <a:t>additions</a:t>
            </a:r>
            <a:endParaRPr lang="en-US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/>
              <a:t>138-kV upgrades, </a:t>
            </a:r>
            <a:r>
              <a:rPr lang="en-US" altLang="en-US" sz="1000" b="1" dirty="0" smtClean="0"/>
              <a:t>69-kV projects not shown</a:t>
            </a:r>
            <a:endParaRPr lang="en-US" altLang="en-US" sz="800" b="1" dirty="0"/>
          </a:p>
        </p:txBody>
      </p:sp>
      <p:sp>
        <p:nvSpPr>
          <p:cNvPr id="2" name="Rectangle 1"/>
          <p:cNvSpPr/>
          <p:nvPr/>
        </p:nvSpPr>
        <p:spPr>
          <a:xfrm>
            <a:off x="295275" y="5377319"/>
            <a:ext cx="281380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800" b="1" dirty="0"/>
              <a:t>*Projects identified in previous RTP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 descr="C:\Users\rromo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47738">
            <a:off x="3243263" y="530225"/>
            <a:ext cx="5516562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1"/>
          <p:cNvSpPr txBox="1">
            <a:spLocks noChangeArrowheads="1"/>
          </p:cNvSpPr>
          <p:nvPr/>
        </p:nvSpPr>
        <p:spPr bwMode="auto">
          <a:xfrm>
            <a:off x="2133600" y="19050"/>
            <a:ext cx="4543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2015 RTP Reliability Projects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906349"/>
              </p:ext>
            </p:extLst>
          </p:nvPr>
        </p:nvGraphicFramePr>
        <p:xfrm>
          <a:off x="290513" y="565150"/>
          <a:ext cx="2895600" cy="5130509"/>
        </p:xfrm>
        <a:graphic>
          <a:graphicData uri="http://schemas.openxmlformats.org/drawingml/2006/table">
            <a:tbl>
              <a:tblPr/>
              <a:tblGrid>
                <a:gridCol w="333375"/>
                <a:gridCol w="2562225"/>
              </a:tblGrid>
              <a:tr h="29051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Project Description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Addition of second shunt capacitor at Velasco 138kV station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Hardy-North Side 138-kV line upgrade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Clodine-Barker 138-kV line upgrade</a:t>
                      </a:r>
                      <a:r>
                        <a:rPr kumimoji="0" lang="nb-NO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27)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Switched shunts at </a:t>
                      </a: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MaGill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and Bay City 138kV stations 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Stryker Creek to Nacogdoches 138-kV line upgrades</a:t>
                      </a: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Addition of third 345/138-kV transformer at Zenith</a:t>
                      </a: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12223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Tri Country-Parkway 138kV Line Upgrade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Fayette River Pump-Weimar 138 kV Line Addition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12223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Flatonia-Hallettsville 138kV line upgrade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1524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33)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Hamwolf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-Medical Center 138kV Line Upgrade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34)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Addition of shunt capacitor at Milton 138kV station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1365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George West 138/69kV transformer upgrade*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36)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Crystal- Carrizo 138kV line upgrade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45085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Cross Valley Project 345/138kV transformer addition*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</a:tbl>
          </a:graphicData>
        </a:graphic>
      </p:graphicFrame>
      <p:sp>
        <p:nvSpPr>
          <p:cNvPr id="39" name="Line Callout 1 38"/>
          <p:cNvSpPr/>
          <p:nvPr/>
        </p:nvSpPr>
        <p:spPr>
          <a:xfrm>
            <a:off x="4203700" y="481013"/>
            <a:ext cx="333375" cy="217487"/>
          </a:xfrm>
          <a:prstGeom prst="borderCallout1">
            <a:avLst>
              <a:gd name="adj1" fmla="val 89137"/>
              <a:gd name="adj2" fmla="val 96151"/>
              <a:gd name="adj3" fmla="val 955786"/>
              <a:gd name="adj4" fmla="val 485213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73" name="Line Callout 1 72"/>
          <p:cNvSpPr/>
          <p:nvPr/>
        </p:nvSpPr>
        <p:spPr>
          <a:xfrm>
            <a:off x="3771900" y="1062038"/>
            <a:ext cx="333375" cy="217487"/>
          </a:xfrm>
          <a:prstGeom prst="borderCallout1">
            <a:avLst>
              <a:gd name="adj1" fmla="val 92641"/>
              <a:gd name="adj2" fmla="val 98437"/>
              <a:gd name="adj3" fmla="val 714020"/>
              <a:gd name="adj4" fmla="val 477016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74" name="Line Callout 1 73"/>
          <p:cNvSpPr/>
          <p:nvPr/>
        </p:nvSpPr>
        <p:spPr>
          <a:xfrm>
            <a:off x="6015038" y="481013"/>
            <a:ext cx="333375" cy="217487"/>
          </a:xfrm>
          <a:prstGeom prst="borderCallout1">
            <a:avLst>
              <a:gd name="adj1" fmla="val 97021"/>
              <a:gd name="adj2" fmla="val 1294"/>
              <a:gd name="adj3" fmla="val 642793"/>
              <a:gd name="adj4" fmla="val 76451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75" name="Line Callout 1 74"/>
          <p:cNvSpPr/>
          <p:nvPr/>
        </p:nvSpPr>
        <p:spPr>
          <a:xfrm>
            <a:off x="6180138" y="800100"/>
            <a:ext cx="333375" cy="217488"/>
          </a:xfrm>
          <a:prstGeom prst="borderCallout1">
            <a:avLst>
              <a:gd name="adj1" fmla="val 97021"/>
              <a:gd name="adj2" fmla="val 1294"/>
              <a:gd name="adj3" fmla="val 938414"/>
              <a:gd name="adj4" fmla="val 21788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76" name="Line Callout 1 75"/>
          <p:cNvSpPr/>
          <p:nvPr/>
        </p:nvSpPr>
        <p:spPr>
          <a:xfrm>
            <a:off x="6403975" y="1123950"/>
            <a:ext cx="219075" cy="217488"/>
          </a:xfrm>
          <a:prstGeom prst="borderCallout1">
            <a:avLst>
              <a:gd name="adj1" fmla="val 94590"/>
              <a:gd name="adj2" fmla="val 96455"/>
              <a:gd name="adj3" fmla="val 760019"/>
              <a:gd name="adj4" fmla="val 26174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7" name="Line Callout 1 76"/>
          <p:cNvSpPr/>
          <p:nvPr/>
        </p:nvSpPr>
        <p:spPr>
          <a:xfrm>
            <a:off x="6623050" y="481013"/>
            <a:ext cx="333375" cy="217487"/>
          </a:xfrm>
          <a:prstGeom prst="borderCallout1">
            <a:avLst>
              <a:gd name="adj1" fmla="val 92641"/>
              <a:gd name="adj2" fmla="val 1294"/>
              <a:gd name="adj3" fmla="val 884399"/>
              <a:gd name="adj4" fmla="val 121213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78" name="Line Callout 1 77"/>
          <p:cNvSpPr/>
          <p:nvPr/>
        </p:nvSpPr>
        <p:spPr>
          <a:xfrm>
            <a:off x="6858000" y="1123950"/>
            <a:ext cx="219075" cy="217488"/>
          </a:xfrm>
          <a:prstGeom prst="borderCallout1">
            <a:avLst>
              <a:gd name="adj1" fmla="val 92641"/>
              <a:gd name="adj2" fmla="val 96263"/>
              <a:gd name="adj3" fmla="val 589216"/>
              <a:gd name="adj4" fmla="val 12479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79" name="Line Callout 1 78"/>
          <p:cNvSpPr/>
          <p:nvPr/>
        </p:nvSpPr>
        <p:spPr>
          <a:xfrm>
            <a:off x="7105650" y="481013"/>
            <a:ext cx="333375" cy="217487"/>
          </a:xfrm>
          <a:prstGeom prst="borderCallout1">
            <a:avLst>
              <a:gd name="adj1" fmla="val 92642"/>
              <a:gd name="adj2" fmla="val -135"/>
              <a:gd name="adj3" fmla="val 813596"/>
              <a:gd name="adj4" fmla="val 3359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80" name="Line Callout 1 79"/>
          <p:cNvSpPr/>
          <p:nvPr/>
        </p:nvSpPr>
        <p:spPr>
          <a:xfrm>
            <a:off x="7215188" y="800100"/>
            <a:ext cx="219075" cy="217488"/>
          </a:xfrm>
          <a:prstGeom prst="borderCallout1">
            <a:avLst>
              <a:gd name="adj1" fmla="val 92641"/>
              <a:gd name="adj2" fmla="val 96263"/>
              <a:gd name="adj3" fmla="val 654909"/>
              <a:gd name="adj4" fmla="val 3348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1" name="Line Callout 1 80"/>
          <p:cNvSpPr/>
          <p:nvPr/>
        </p:nvSpPr>
        <p:spPr>
          <a:xfrm>
            <a:off x="7577138" y="481013"/>
            <a:ext cx="333375" cy="217487"/>
          </a:xfrm>
          <a:prstGeom prst="borderCallout1">
            <a:avLst>
              <a:gd name="adj1" fmla="val 92642"/>
              <a:gd name="adj2" fmla="val -135"/>
              <a:gd name="adj3" fmla="val 863962"/>
              <a:gd name="adj4" fmla="val -7212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82" name="Line Callout 1 81"/>
          <p:cNvSpPr/>
          <p:nvPr/>
        </p:nvSpPr>
        <p:spPr>
          <a:xfrm>
            <a:off x="7620000" y="800100"/>
            <a:ext cx="333375" cy="217488"/>
          </a:xfrm>
          <a:prstGeom prst="borderCallout1">
            <a:avLst>
              <a:gd name="adj1" fmla="val 94831"/>
              <a:gd name="adj2" fmla="val 99866"/>
              <a:gd name="adj3" fmla="val 726005"/>
              <a:gd name="adj4" fmla="val -764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83" name="Line Callout 1 82"/>
          <p:cNvSpPr/>
          <p:nvPr/>
        </p:nvSpPr>
        <p:spPr>
          <a:xfrm>
            <a:off x="8077200" y="481013"/>
            <a:ext cx="219075" cy="217487"/>
          </a:xfrm>
          <a:prstGeom prst="borderCallout1">
            <a:avLst>
              <a:gd name="adj1" fmla="val 94831"/>
              <a:gd name="adj2" fmla="val 96263"/>
              <a:gd name="adj3" fmla="val 939582"/>
              <a:gd name="adj4" fmla="val -34042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4" name="Line Callout 1 83"/>
          <p:cNvSpPr/>
          <p:nvPr/>
        </p:nvSpPr>
        <p:spPr>
          <a:xfrm>
            <a:off x="8296275" y="750888"/>
            <a:ext cx="219075" cy="217487"/>
          </a:xfrm>
          <a:prstGeom prst="borderCallout1">
            <a:avLst>
              <a:gd name="adj1" fmla="val 97021"/>
              <a:gd name="adj2" fmla="val 7133"/>
              <a:gd name="adj3" fmla="val 867319"/>
              <a:gd name="adj4" fmla="val -42521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5" name="Line Callout 1 84"/>
          <p:cNvSpPr/>
          <p:nvPr/>
        </p:nvSpPr>
        <p:spPr>
          <a:xfrm>
            <a:off x="8629650" y="750888"/>
            <a:ext cx="219075" cy="217487"/>
          </a:xfrm>
          <a:prstGeom prst="borderCallout1">
            <a:avLst>
              <a:gd name="adj1" fmla="val 97021"/>
              <a:gd name="adj2" fmla="val 7133"/>
              <a:gd name="adj3" fmla="val 893596"/>
              <a:gd name="adj4" fmla="val -546949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6" name="Line Callout 1 85"/>
          <p:cNvSpPr/>
          <p:nvPr/>
        </p:nvSpPr>
        <p:spPr>
          <a:xfrm>
            <a:off x="8629650" y="1066800"/>
            <a:ext cx="219075" cy="217488"/>
          </a:xfrm>
          <a:prstGeom prst="borderCallout1">
            <a:avLst>
              <a:gd name="adj1" fmla="val 97021"/>
              <a:gd name="adj2" fmla="val 7133"/>
              <a:gd name="adj3" fmla="val 773158"/>
              <a:gd name="adj4" fmla="val -420863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7" name="Line Callout 1 86"/>
          <p:cNvSpPr/>
          <p:nvPr/>
        </p:nvSpPr>
        <p:spPr>
          <a:xfrm>
            <a:off x="8515350" y="1565275"/>
            <a:ext cx="333375" cy="217488"/>
          </a:xfrm>
          <a:prstGeom prst="borderCallout1">
            <a:avLst>
              <a:gd name="adj1" fmla="val 97022"/>
              <a:gd name="adj2" fmla="val 2722"/>
              <a:gd name="adj3" fmla="val 642793"/>
              <a:gd name="adj4" fmla="val -259263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88" name="Line Callout 1 87"/>
          <p:cNvSpPr/>
          <p:nvPr/>
        </p:nvSpPr>
        <p:spPr>
          <a:xfrm>
            <a:off x="8515350" y="23622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268341"/>
              <a:gd name="adj4" fmla="val -153549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89" name="Line Callout 1 88"/>
          <p:cNvSpPr/>
          <p:nvPr/>
        </p:nvSpPr>
        <p:spPr>
          <a:xfrm>
            <a:off x="8515350" y="26670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285859"/>
              <a:gd name="adj4" fmla="val -110692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90" name="Line Callout 1 89"/>
          <p:cNvSpPr/>
          <p:nvPr/>
        </p:nvSpPr>
        <p:spPr>
          <a:xfrm>
            <a:off x="8629650" y="1981200"/>
            <a:ext cx="219075" cy="217488"/>
          </a:xfrm>
          <a:prstGeom prst="borderCallout1">
            <a:avLst>
              <a:gd name="adj1" fmla="val 97021"/>
              <a:gd name="adj2" fmla="val 7133"/>
              <a:gd name="adj3" fmla="val 661479"/>
              <a:gd name="adj4" fmla="val -67955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91" name="Line Callout 1 90"/>
          <p:cNvSpPr/>
          <p:nvPr/>
        </p:nvSpPr>
        <p:spPr>
          <a:xfrm>
            <a:off x="8515350" y="3036888"/>
            <a:ext cx="333375" cy="217487"/>
          </a:xfrm>
          <a:prstGeom prst="borderCallout1">
            <a:avLst>
              <a:gd name="adj1" fmla="val 94831"/>
              <a:gd name="adj2" fmla="val 1293"/>
              <a:gd name="adj3" fmla="val 474181"/>
              <a:gd name="adj4" fmla="val -204978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92" name="Line Callout 1 91"/>
          <p:cNvSpPr/>
          <p:nvPr/>
        </p:nvSpPr>
        <p:spPr>
          <a:xfrm>
            <a:off x="8515350" y="33528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312136"/>
              <a:gd name="adj4" fmla="val -1764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93" name="Line Callout 1 92"/>
          <p:cNvSpPr/>
          <p:nvPr/>
        </p:nvSpPr>
        <p:spPr>
          <a:xfrm>
            <a:off x="8515350" y="36576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196077"/>
              <a:gd name="adj4" fmla="val -170692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94" name="Line Callout 1 93"/>
          <p:cNvSpPr/>
          <p:nvPr/>
        </p:nvSpPr>
        <p:spPr>
          <a:xfrm>
            <a:off x="8515350" y="39624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73449"/>
              <a:gd name="adj4" fmla="val -16497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95" name="Line Callout 1 94"/>
          <p:cNvSpPr/>
          <p:nvPr/>
        </p:nvSpPr>
        <p:spPr>
          <a:xfrm>
            <a:off x="8515350" y="42672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38412"/>
              <a:gd name="adj4" fmla="val -204978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96" name="Line Callout 1 95"/>
          <p:cNvSpPr/>
          <p:nvPr/>
        </p:nvSpPr>
        <p:spPr>
          <a:xfrm>
            <a:off x="8515350" y="4897438"/>
            <a:ext cx="333375" cy="217487"/>
          </a:xfrm>
          <a:prstGeom prst="borderCallout1">
            <a:avLst>
              <a:gd name="adj1" fmla="val 94831"/>
              <a:gd name="adj2" fmla="val 1293"/>
              <a:gd name="adj3" fmla="val -141151"/>
              <a:gd name="adj4" fmla="val -196406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97" name="Line Callout 1 96"/>
          <p:cNvSpPr/>
          <p:nvPr/>
        </p:nvSpPr>
        <p:spPr>
          <a:xfrm>
            <a:off x="8520113" y="4572000"/>
            <a:ext cx="333375" cy="217488"/>
          </a:xfrm>
          <a:prstGeom prst="borderCallout1">
            <a:avLst>
              <a:gd name="adj1" fmla="val 100523"/>
              <a:gd name="adj2" fmla="val 3007"/>
              <a:gd name="adj3" fmla="val -4946"/>
              <a:gd name="adj4" fmla="val -184406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98" name="Line Callout 1 97"/>
          <p:cNvSpPr/>
          <p:nvPr/>
        </p:nvSpPr>
        <p:spPr>
          <a:xfrm>
            <a:off x="8520113" y="526415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-558086"/>
              <a:gd name="adj4" fmla="val -335835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99" name="Line Callout 1 98"/>
          <p:cNvSpPr/>
          <p:nvPr/>
        </p:nvSpPr>
        <p:spPr>
          <a:xfrm>
            <a:off x="3771900" y="735013"/>
            <a:ext cx="333375" cy="217487"/>
          </a:xfrm>
          <a:prstGeom prst="borderCallout1">
            <a:avLst>
              <a:gd name="adj1" fmla="val 101838"/>
              <a:gd name="adj2" fmla="val 97293"/>
              <a:gd name="adj3" fmla="val 1628197"/>
              <a:gd name="adj4" fmla="val 105159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100" name="Line Callout 1 99"/>
          <p:cNvSpPr/>
          <p:nvPr/>
        </p:nvSpPr>
        <p:spPr>
          <a:xfrm>
            <a:off x="3276600" y="2195513"/>
            <a:ext cx="333375" cy="217487"/>
          </a:xfrm>
          <a:prstGeom prst="borderCallout1">
            <a:avLst>
              <a:gd name="adj1" fmla="val 94831"/>
              <a:gd name="adj2" fmla="val 95007"/>
              <a:gd name="adj3" fmla="val 1078561"/>
              <a:gd name="adj4" fmla="val 1103879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34</a:t>
            </a:r>
          </a:p>
        </p:txBody>
      </p:sp>
      <p:sp>
        <p:nvSpPr>
          <p:cNvPr id="101" name="Line Callout 1 100"/>
          <p:cNvSpPr/>
          <p:nvPr/>
        </p:nvSpPr>
        <p:spPr>
          <a:xfrm>
            <a:off x="3276600" y="4562475"/>
            <a:ext cx="333375" cy="217488"/>
          </a:xfrm>
          <a:prstGeom prst="borderCallout1">
            <a:avLst>
              <a:gd name="adj1" fmla="val 27678"/>
              <a:gd name="adj2" fmla="val 100817"/>
              <a:gd name="adj3" fmla="val 97539"/>
              <a:gd name="adj4" fmla="val 8421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36</a:t>
            </a:r>
          </a:p>
        </p:txBody>
      </p:sp>
      <p:sp>
        <p:nvSpPr>
          <p:cNvPr id="102" name="Line Callout 1 101"/>
          <p:cNvSpPr/>
          <p:nvPr/>
        </p:nvSpPr>
        <p:spPr>
          <a:xfrm>
            <a:off x="3255963" y="3690938"/>
            <a:ext cx="333375" cy="217487"/>
          </a:xfrm>
          <a:prstGeom prst="borderCallout1">
            <a:avLst>
              <a:gd name="adj1" fmla="val 7241"/>
              <a:gd name="adj2" fmla="val 98341"/>
              <a:gd name="adj3" fmla="val 412426"/>
              <a:gd name="adj4" fmla="val 877877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39</a:t>
            </a:r>
          </a:p>
        </p:txBody>
      </p:sp>
      <p:sp>
        <p:nvSpPr>
          <p:cNvPr id="103" name="Line Callout 1 102"/>
          <p:cNvSpPr/>
          <p:nvPr/>
        </p:nvSpPr>
        <p:spPr>
          <a:xfrm>
            <a:off x="3581400" y="4267200"/>
            <a:ext cx="333375" cy="217488"/>
          </a:xfrm>
          <a:prstGeom prst="borderCallout1">
            <a:avLst>
              <a:gd name="adj1" fmla="val 91034"/>
              <a:gd name="adj2" fmla="val 101579"/>
              <a:gd name="adj3" fmla="val 205568"/>
              <a:gd name="adj4" fmla="val 67178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38</a:t>
            </a:r>
          </a:p>
        </p:txBody>
      </p:sp>
      <p:sp>
        <p:nvSpPr>
          <p:cNvPr id="104" name="Line Callout 1 103"/>
          <p:cNvSpPr/>
          <p:nvPr/>
        </p:nvSpPr>
        <p:spPr>
          <a:xfrm>
            <a:off x="7620000" y="5103813"/>
            <a:ext cx="333375" cy="217487"/>
          </a:xfrm>
          <a:prstGeom prst="borderCallout1">
            <a:avLst>
              <a:gd name="adj1" fmla="val 97751"/>
              <a:gd name="adj2" fmla="val 1293"/>
              <a:gd name="adj3" fmla="val -71953"/>
              <a:gd name="adj4" fmla="val -92692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105" name="Line Callout 1 104"/>
          <p:cNvSpPr/>
          <p:nvPr/>
        </p:nvSpPr>
        <p:spPr>
          <a:xfrm>
            <a:off x="7620000" y="5375275"/>
            <a:ext cx="333375" cy="217488"/>
          </a:xfrm>
          <a:prstGeom prst="borderCallout1">
            <a:avLst>
              <a:gd name="adj1" fmla="val 94831"/>
              <a:gd name="adj2" fmla="val 1293"/>
              <a:gd name="adj3" fmla="val -109033"/>
              <a:gd name="adj4" fmla="val -153930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41</a:t>
            </a:r>
          </a:p>
        </p:txBody>
      </p:sp>
      <p:sp>
        <p:nvSpPr>
          <p:cNvPr id="106" name="Line Callout 1 105"/>
          <p:cNvSpPr/>
          <p:nvPr/>
        </p:nvSpPr>
        <p:spPr>
          <a:xfrm>
            <a:off x="3581400" y="5227638"/>
            <a:ext cx="333375" cy="217487"/>
          </a:xfrm>
          <a:prstGeom prst="borderCallout1">
            <a:avLst>
              <a:gd name="adj1" fmla="val 68116"/>
              <a:gd name="adj2" fmla="val 99007"/>
              <a:gd name="adj3" fmla="val -129762"/>
              <a:gd name="adj4" fmla="val 985785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43</a:t>
            </a:r>
          </a:p>
        </p:txBody>
      </p:sp>
      <p:sp>
        <p:nvSpPr>
          <p:cNvPr id="107" name="Line Callout 1 106"/>
          <p:cNvSpPr/>
          <p:nvPr/>
        </p:nvSpPr>
        <p:spPr>
          <a:xfrm>
            <a:off x="3581400" y="4953000"/>
            <a:ext cx="333375" cy="217488"/>
          </a:xfrm>
          <a:prstGeom prst="borderCallout1">
            <a:avLst>
              <a:gd name="adj1" fmla="val 98336"/>
              <a:gd name="adj2" fmla="val 98722"/>
              <a:gd name="adj3" fmla="val -49908"/>
              <a:gd name="adj4" fmla="val 97987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44</a:t>
            </a:r>
          </a:p>
        </p:txBody>
      </p:sp>
      <p:sp>
        <p:nvSpPr>
          <p:cNvPr id="108" name="Line Callout 1 107"/>
          <p:cNvSpPr/>
          <p:nvPr/>
        </p:nvSpPr>
        <p:spPr>
          <a:xfrm>
            <a:off x="4105275" y="5641975"/>
            <a:ext cx="333375" cy="217488"/>
          </a:xfrm>
          <a:prstGeom prst="borderCallout1">
            <a:avLst>
              <a:gd name="adj1" fmla="val 91766"/>
              <a:gd name="adj2" fmla="val 98722"/>
              <a:gd name="adj3" fmla="val -174725"/>
              <a:gd name="adj4" fmla="val 888449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46</a:t>
            </a:r>
          </a:p>
        </p:txBody>
      </p:sp>
      <p:sp>
        <p:nvSpPr>
          <p:cNvPr id="109" name="Line Callout 1 108"/>
          <p:cNvSpPr/>
          <p:nvPr/>
        </p:nvSpPr>
        <p:spPr>
          <a:xfrm>
            <a:off x="7620000" y="5641975"/>
            <a:ext cx="333375" cy="217488"/>
          </a:xfrm>
          <a:prstGeom prst="borderCallout1">
            <a:avLst>
              <a:gd name="adj1" fmla="val 92641"/>
              <a:gd name="adj2" fmla="val 1293"/>
              <a:gd name="adj3" fmla="val 157975"/>
              <a:gd name="adj4" fmla="val -144310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47</a:t>
            </a:r>
          </a:p>
        </p:txBody>
      </p:sp>
      <p:sp>
        <p:nvSpPr>
          <p:cNvPr id="110" name="Line Callout 1 109"/>
          <p:cNvSpPr/>
          <p:nvPr/>
        </p:nvSpPr>
        <p:spPr>
          <a:xfrm>
            <a:off x="7620000" y="6184900"/>
            <a:ext cx="333375" cy="217488"/>
          </a:xfrm>
          <a:prstGeom prst="borderCallout1">
            <a:avLst>
              <a:gd name="adj1" fmla="val 97021"/>
              <a:gd name="adj2" fmla="val -136"/>
              <a:gd name="adj3" fmla="val -68449"/>
              <a:gd name="adj4" fmla="val -212310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49</a:t>
            </a:r>
          </a:p>
        </p:txBody>
      </p:sp>
      <p:sp>
        <p:nvSpPr>
          <p:cNvPr id="111" name="Line Callout 1 110"/>
          <p:cNvSpPr/>
          <p:nvPr/>
        </p:nvSpPr>
        <p:spPr>
          <a:xfrm>
            <a:off x="3581400" y="5510213"/>
            <a:ext cx="333375" cy="217487"/>
          </a:xfrm>
          <a:prstGeom prst="borderCallout1">
            <a:avLst>
              <a:gd name="adj1" fmla="val 8555"/>
              <a:gd name="adj2" fmla="val 97294"/>
              <a:gd name="adj3" fmla="val -157209"/>
              <a:gd name="adj4" fmla="val 103702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112" name="Line Callout 1 111"/>
          <p:cNvSpPr/>
          <p:nvPr/>
        </p:nvSpPr>
        <p:spPr>
          <a:xfrm>
            <a:off x="5486400" y="5905500"/>
            <a:ext cx="333375" cy="217488"/>
          </a:xfrm>
          <a:prstGeom prst="borderCallout1">
            <a:avLst>
              <a:gd name="adj1" fmla="val 93956"/>
              <a:gd name="adj2" fmla="val 103007"/>
              <a:gd name="adj3" fmla="val 70530"/>
              <a:gd name="adj4" fmla="val 407021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113" name="Line Callout 1 112"/>
          <p:cNvSpPr/>
          <p:nvPr/>
        </p:nvSpPr>
        <p:spPr>
          <a:xfrm>
            <a:off x="3589338" y="5859463"/>
            <a:ext cx="333375" cy="217487"/>
          </a:xfrm>
          <a:prstGeom prst="borderCallout1">
            <a:avLst>
              <a:gd name="adj1" fmla="val 98336"/>
              <a:gd name="adj2" fmla="val 97293"/>
              <a:gd name="adj3" fmla="val -157208"/>
              <a:gd name="adj4" fmla="val 812734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51</a:t>
            </a:r>
          </a:p>
        </p:txBody>
      </p:sp>
      <p:sp>
        <p:nvSpPr>
          <p:cNvPr id="114" name="Line Callout 1 113"/>
          <p:cNvSpPr/>
          <p:nvPr/>
        </p:nvSpPr>
        <p:spPr>
          <a:xfrm>
            <a:off x="3581400" y="3962400"/>
            <a:ext cx="333375" cy="217488"/>
          </a:xfrm>
          <a:prstGeom prst="borderCallout1">
            <a:avLst>
              <a:gd name="adj1" fmla="val 96146"/>
              <a:gd name="adj2" fmla="val 94437"/>
              <a:gd name="adj3" fmla="val 353011"/>
              <a:gd name="adj4" fmla="val 905591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52</a:t>
            </a:r>
          </a:p>
        </p:txBody>
      </p:sp>
      <p:sp>
        <p:nvSpPr>
          <p:cNvPr id="115" name="Line Callout 1 114"/>
          <p:cNvSpPr/>
          <p:nvPr/>
        </p:nvSpPr>
        <p:spPr>
          <a:xfrm>
            <a:off x="7620000" y="5908675"/>
            <a:ext cx="333375" cy="217488"/>
          </a:xfrm>
          <a:prstGeom prst="borderCallout1">
            <a:avLst>
              <a:gd name="adj1" fmla="val 50597"/>
              <a:gd name="adj2" fmla="val 1293"/>
              <a:gd name="adj3" fmla="val 105420"/>
              <a:gd name="adj4" fmla="val -119167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116" name="Line Callout 1 115"/>
          <p:cNvSpPr/>
          <p:nvPr/>
        </p:nvSpPr>
        <p:spPr>
          <a:xfrm>
            <a:off x="3313113" y="2928938"/>
            <a:ext cx="219075" cy="217487"/>
          </a:xfrm>
          <a:prstGeom prst="borderCallout1">
            <a:avLst>
              <a:gd name="adj1" fmla="val 97021"/>
              <a:gd name="adj2" fmla="val 101046"/>
              <a:gd name="adj3" fmla="val 269069"/>
              <a:gd name="adj4" fmla="val 610878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7" name="Line Callout 1 116"/>
          <p:cNvSpPr/>
          <p:nvPr/>
        </p:nvSpPr>
        <p:spPr>
          <a:xfrm>
            <a:off x="3276600" y="1876425"/>
            <a:ext cx="333375" cy="217488"/>
          </a:xfrm>
          <a:prstGeom prst="borderCallout1">
            <a:avLst>
              <a:gd name="adj1" fmla="val 94831"/>
              <a:gd name="adj2" fmla="val 95007"/>
              <a:gd name="adj3" fmla="val 1085568"/>
              <a:gd name="adj4" fmla="val 100788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33</a:t>
            </a:r>
          </a:p>
        </p:txBody>
      </p:sp>
      <p:sp>
        <p:nvSpPr>
          <p:cNvPr id="118" name="Line Callout 1 117"/>
          <p:cNvSpPr/>
          <p:nvPr/>
        </p:nvSpPr>
        <p:spPr>
          <a:xfrm>
            <a:off x="3276600" y="1584325"/>
            <a:ext cx="333375" cy="217488"/>
          </a:xfrm>
          <a:prstGeom prst="borderCallout1">
            <a:avLst>
              <a:gd name="adj1" fmla="val 94831"/>
              <a:gd name="adj2" fmla="val 95007"/>
              <a:gd name="adj3" fmla="val 621918"/>
              <a:gd name="adj4" fmla="val 49626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19" name="Line Callout 1 118"/>
          <p:cNvSpPr/>
          <p:nvPr/>
        </p:nvSpPr>
        <p:spPr>
          <a:xfrm>
            <a:off x="3276600" y="3297238"/>
            <a:ext cx="333375" cy="217487"/>
          </a:xfrm>
          <a:prstGeom prst="borderCallout1">
            <a:avLst>
              <a:gd name="adj1" fmla="val 94831"/>
              <a:gd name="adj2" fmla="val 95007"/>
              <a:gd name="adj3" fmla="val 686152"/>
              <a:gd name="adj4" fmla="val 106730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20" name="Line Callout 1 119"/>
          <p:cNvSpPr/>
          <p:nvPr/>
        </p:nvSpPr>
        <p:spPr>
          <a:xfrm>
            <a:off x="5895975" y="5662613"/>
            <a:ext cx="333375" cy="217487"/>
          </a:xfrm>
          <a:prstGeom prst="borderCallout1">
            <a:avLst>
              <a:gd name="adj1" fmla="val 89577"/>
              <a:gd name="adj2" fmla="val 97293"/>
              <a:gd name="adj3" fmla="val 164691"/>
              <a:gd name="adj4" fmla="val 279878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121" name="Line Callout 1 120"/>
          <p:cNvSpPr/>
          <p:nvPr/>
        </p:nvSpPr>
        <p:spPr>
          <a:xfrm>
            <a:off x="3276600" y="2516188"/>
            <a:ext cx="333375" cy="217487"/>
          </a:xfrm>
          <a:prstGeom prst="borderCallout1">
            <a:avLst>
              <a:gd name="adj1" fmla="val 94831"/>
              <a:gd name="adj2" fmla="val 95007"/>
              <a:gd name="adj3" fmla="val 899874"/>
              <a:gd name="adj4" fmla="val 98273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122" name="Line Callout 1 121"/>
          <p:cNvSpPr/>
          <p:nvPr/>
        </p:nvSpPr>
        <p:spPr>
          <a:xfrm>
            <a:off x="3276600" y="1284288"/>
            <a:ext cx="333375" cy="217487"/>
          </a:xfrm>
          <a:prstGeom prst="borderCallout1">
            <a:avLst>
              <a:gd name="adj1" fmla="val 94831"/>
              <a:gd name="adj2" fmla="val 95007"/>
              <a:gd name="adj3" fmla="val 913889"/>
              <a:gd name="adj4" fmla="val 713403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23" name="Line Callout 1 122"/>
          <p:cNvSpPr/>
          <p:nvPr/>
        </p:nvSpPr>
        <p:spPr>
          <a:xfrm>
            <a:off x="3276600" y="952500"/>
            <a:ext cx="333375" cy="217488"/>
          </a:xfrm>
          <a:prstGeom prst="borderCallout1">
            <a:avLst>
              <a:gd name="adj1" fmla="val 94831"/>
              <a:gd name="adj2" fmla="val 95007"/>
              <a:gd name="adj3" fmla="val 1521190"/>
              <a:gd name="adj4" fmla="val 1056261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24" name="Line Callout 1 123"/>
          <p:cNvSpPr/>
          <p:nvPr/>
        </p:nvSpPr>
        <p:spPr>
          <a:xfrm>
            <a:off x="8515350" y="5592763"/>
            <a:ext cx="333375" cy="217487"/>
          </a:xfrm>
          <a:prstGeom prst="borderCallout1">
            <a:avLst>
              <a:gd name="adj1" fmla="val 94831"/>
              <a:gd name="adj2" fmla="val 1293"/>
              <a:gd name="adj3" fmla="val -673706"/>
              <a:gd name="adj4" fmla="val -3404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54</a:t>
            </a:r>
          </a:p>
        </p:txBody>
      </p:sp>
      <p:sp>
        <p:nvSpPr>
          <p:cNvPr id="125" name="Line Callout 1 124"/>
          <p:cNvSpPr/>
          <p:nvPr/>
        </p:nvSpPr>
        <p:spPr>
          <a:xfrm>
            <a:off x="4105275" y="4775200"/>
            <a:ext cx="333375" cy="217488"/>
          </a:xfrm>
          <a:prstGeom prst="borderCallout1">
            <a:avLst>
              <a:gd name="adj1" fmla="val 98336"/>
              <a:gd name="adj2" fmla="val 98722"/>
              <a:gd name="adj3" fmla="val 20165"/>
              <a:gd name="adj4" fmla="val 7913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184" name="TextBox 6"/>
          <p:cNvSpPr txBox="1">
            <a:spLocks noChangeArrowheads="1"/>
          </p:cNvSpPr>
          <p:nvPr/>
        </p:nvSpPr>
        <p:spPr bwMode="auto">
          <a:xfrm>
            <a:off x="2755900" y="6072188"/>
            <a:ext cx="365760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FF0000"/>
                </a:solidFill>
              </a:rPr>
              <a:t>345-kV </a:t>
            </a:r>
            <a:r>
              <a:rPr lang="en-US" altLang="en-US" sz="1000" b="1" dirty="0" smtClean="0">
                <a:solidFill>
                  <a:srgbClr val="FF0000"/>
                </a:solidFill>
              </a:rPr>
              <a:t>new additions/upgrades , </a:t>
            </a:r>
            <a:r>
              <a:rPr lang="en-US" altLang="en-US" sz="1000" b="1" dirty="0">
                <a:solidFill>
                  <a:srgbClr val="00B0F0"/>
                </a:solidFill>
              </a:rPr>
              <a:t>138-kV new </a:t>
            </a:r>
            <a:r>
              <a:rPr lang="en-US" altLang="en-US" sz="1000" b="1" dirty="0" smtClean="0">
                <a:solidFill>
                  <a:srgbClr val="00B0F0"/>
                </a:solidFill>
              </a:rPr>
              <a:t>additions</a:t>
            </a:r>
            <a:endParaRPr lang="en-US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/>
              <a:t>138-kV upgrades, </a:t>
            </a:r>
            <a:r>
              <a:rPr lang="en-US" altLang="en-US" sz="1000" b="1" dirty="0" smtClean="0"/>
              <a:t>69-kV projects not shown</a:t>
            </a:r>
            <a:endParaRPr lang="en-US" altLang="en-US" sz="800" b="1" dirty="0"/>
          </a:p>
        </p:txBody>
      </p:sp>
      <p:sp>
        <p:nvSpPr>
          <p:cNvPr id="185" name="Rectangle 184"/>
          <p:cNvSpPr/>
          <p:nvPr/>
        </p:nvSpPr>
        <p:spPr>
          <a:xfrm>
            <a:off x="285749" y="5702528"/>
            <a:ext cx="281380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800" b="1" dirty="0"/>
              <a:t>*Projects identified in previous RTP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2133600" y="19050"/>
            <a:ext cx="4543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2015 RTP Reliability Projects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285748" y="5810250"/>
            <a:ext cx="281380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800" b="1" dirty="0"/>
              <a:t>*Projects identified in previous RTP Studies</a:t>
            </a:r>
          </a:p>
        </p:txBody>
      </p:sp>
      <p:pic>
        <p:nvPicPr>
          <p:cNvPr id="227" name="Picture 2" descr="C:\Users\rromo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47738">
            <a:off x="3243263" y="530225"/>
            <a:ext cx="5516562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" name="Line Callout 1 227"/>
          <p:cNvSpPr/>
          <p:nvPr/>
        </p:nvSpPr>
        <p:spPr>
          <a:xfrm>
            <a:off x="4203700" y="481013"/>
            <a:ext cx="333375" cy="217487"/>
          </a:xfrm>
          <a:prstGeom prst="borderCallout1">
            <a:avLst>
              <a:gd name="adj1" fmla="val 89137"/>
              <a:gd name="adj2" fmla="val 96151"/>
              <a:gd name="adj3" fmla="val 955786"/>
              <a:gd name="adj4" fmla="val 485213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229" name="Line Callout 1 228"/>
          <p:cNvSpPr/>
          <p:nvPr/>
        </p:nvSpPr>
        <p:spPr>
          <a:xfrm>
            <a:off x="3771900" y="1062038"/>
            <a:ext cx="333375" cy="217487"/>
          </a:xfrm>
          <a:prstGeom prst="borderCallout1">
            <a:avLst>
              <a:gd name="adj1" fmla="val 92641"/>
              <a:gd name="adj2" fmla="val 98437"/>
              <a:gd name="adj3" fmla="val 714020"/>
              <a:gd name="adj4" fmla="val 477016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230" name="Line Callout 1 229"/>
          <p:cNvSpPr/>
          <p:nvPr/>
        </p:nvSpPr>
        <p:spPr>
          <a:xfrm>
            <a:off x="6015038" y="481013"/>
            <a:ext cx="333375" cy="217487"/>
          </a:xfrm>
          <a:prstGeom prst="borderCallout1">
            <a:avLst>
              <a:gd name="adj1" fmla="val 97021"/>
              <a:gd name="adj2" fmla="val 1294"/>
              <a:gd name="adj3" fmla="val 642793"/>
              <a:gd name="adj4" fmla="val 76451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31" name="Line Callout 1 230"/>
          <p:cNvSpPr/>
          <p:nvPr/>
        </p:nvSpPr>
        <p:spPr>
          <a:xfrm>
            <a:off x="6180138" y="800100"/>
            <a:ext cx="333375" cy="217488"/>
          </a:xfrm>
          <a:prstGeom prst="borderCallout1">
            <a:avLst>
              <a:gd name="adj1" fmla="val 97021"/>
              <a:gd name="adj2" fmla="val 1294"/>
              <a:gd name="adj3" fmla="val 938414"/>
              <a:gd name="adj4" fmla="val 21788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32" name="Line Callout 1 231"/>
          <p:cNvSpPr/>
          <p:nvPr/>
        </p:nvSpPr>
        <p:spPr>
          <a:xfrm>
            <a:off x="6403975" y="1123950"/>
            <a:ext cx="219075" cy="217488"/>
          </a:xfrm>
          <a:prstGeom prst="borderCallout1">
            <a:avLst>
              <a:gd name="adj1" fmla="val 94590"/>
              <a:gd name="adj2" fmla="val 96455"/>
              <a:gd name="adj3" fmla="val 760019"/>
              <a:gd name="adj4" fmla="val 26174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3" name="Line Callout 1 232"/>
          <p:cNvSpPr/>
          <p:nvPr/>
        </p:nvSpPr>
        <p:spPr>
          <a:xfrm>
            <a:off x="6623050" y="481013"/>
            <a:ext cx="333375" cy="217487"/>
          </a:xfrm>
          <a:prstGeom prst="borderCallout1">
            <a:avLst>
              <a:gd name="adj1" fmla="val 92641"/>
              <a:gd name="adj2" fmla="val 1294"/>
              <a:gd name="adj3" fmla="val 884399"/>
              <a:gd name="adj4" fmla="val 121213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34" name="Line Callout 1 233"/>
          <p:cNvSpPr/>
          <p:nvPr/>
        </p:nvSpPr>
        <p:spPr>
          <a:xfrm>
            <a:off x="6858000" y="1123950"/>
            <a:ext cx="219075" cy="217488"/>
          </a:xfrm>
          <a:prstGeom prst="borderCallout1">
            <a:avLst>
              <a:gd name="adj1" fmla="val 92641"/>
              <a:gd name="adj2" fmla="val 96263"/>
              <a:gd name="adj3" fmla="val 589216"/>
              <a:gd name="adj4" fmla="val 12479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35" name="Line Callout 1 234"/>
          <p:cNvSpPr/>
          <p:nvPr/>
        </p:nvSpPr>
        <p:spPr>
          <a:xfrm>
            <a:off x="7105650" y="481013"/>
            <a:ext cx="333375" cy="217487"/>
          </a:xfrm>
          <a:prstGeom prst="borderCallout1">
            <a:avLst>
              <a:gd name="adj1" fmla="val 92642"/>
              <a:gd name="adj2" fmla="val -135"/>
              <a:gd name="adj3" fmla="val 813596"/>
              <a:gd name="adj4" fmla="val 3359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36" name="Line Callout 1 235"/>
          <p:cNvSpPr/>
          <p:nvPr/>
        </p:nvSpPr>
        <p:spPr>
          <a:xfrm>
            <a:off x="7215188" y="800100"/>
            <a:ext cx="219075" cy="217488"/>
          </a:xfrm>
          <a:prstGeom prst="borderCallout1">
            <a:avLst>
              <a:gd name="adj1" fmla="val 92641"/>
              <a:gd name="adj2" fmla="val 96263"/>
              <a:gd name="adj3" fmla="val 654909"/>
              <a:gd name="adj4" fmla="val 3348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37" name="Line Callout 1 236"/>
          <p:cNvSpPr/>
          <p:nvPr/>
        </p:nvSpPr>
        <p:spPr>
          <a:xfrm>
            <a:off x="7577138" y="481013"/>
            <a:ext cx="333375" cy="217487"/>
          </a:xfrm>
          <a:prstGeom prst="borderCallout1">
            <a:avLst>
              <a:gd name="adj1" fmla="val 92642"/>
              <a:gd name="adj2" fmla="val -135"/>
              <a:gd name="adj3" fmla="val 863962"/>
              <a:gd name="adj4" fmla="val -7212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238" name="Line Callout 1 237"/>
          <p:cNvSpPr/>
          <p:nvPr/>
        </p:nvSpPr>
        <p:spPr>
          <a:xfrm>
            <a:off x="7620000" y="800100"/>
            <a:ext cx="333375" cy="217488"/>
          </a:xfrm>
          <a:prstGeom prst="borderCallout1">
            <a:avLst>
              <a:gd name="adj1" fmla="val 94831"/>
              <a:gd name="adj2" fmla="val 99866"/>
              <a:gd name="adj3" fmla="val 726005"/>
              <a:gd name="adj4" fmla="val -764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239" name="Line Callout 1 238"/>
          <p:cNvSpPr/>
          <p:nvPr/>
        </p:nvSpPr>
        <p:spPr>
          <a:xfrm>
            <a:off x="8077200" y="481013"/>
            <a:ext cx="219075" cy="217487"/>
          </a:xfrm>
          <a:prstGeom prst="borderCallout1">
            <a:avLst>
              <a:gd name="adj1" fmla="val 94831"/>
              <a:gd name="adj2" fmla="val 96263"/>
              <a:gd name="adj3" fmla="val 939582"/>
              <a:gd name="adj4" fmla="val -34042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40" name="Line Callout 1 239"/>
          <p:cNvSpPr/>
          <p:nvPr/>
        </p:nvSpPr>
        <p:spPr>
          <a:xfrm>
            <a:off x="8296275" y="750888"/>
            <a:ext cx="219075" cy="217487"/>
          </a:xfrm>
          <a:prstGeom prst="borderCallout1">
            <a:avLst>
              <a:gd name="adj1" fmla="val 97021"/>
              <a:gd name="adj2" fmla="val 7133"/>
              <a:gd name="adj3" fmla="val 867319"/>
              <a:gd name="adj4" fmla="val -42521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1" name="Line Callout 1 240"/>
          <p:cNvSpPr/>
          <p:nvPr/>
        </p:nvSpPr>
        <p:spPr>
          <a:xfrm>
            <a:off x="8629650" y="750888"/>
            <a:ext cx="219075" cy="217487"/>
          </a:xfrm>
          <a:prstGeom prst="borderCallout1">
            <a:avLst>
              <a:gd name="adj1" fmla="val 97021"/>
              <a:gd name="adj2" fmla="val 7133"/>
              <a:gd name="adj3" fmla="val 893596"/>
              <a:gd name="adj4" fmla="val -546949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42" name="Line Callout 1 241"/>
          <p:cNvSpPr/>
          <p:nvPr/>
        </p:nvSpPr>
        <p:spPr>
          <a:xfrm>
            <a:off x="8629650" y="1066800"/>
            <a:ext cx="219075" cy="217488"/>
          </a:xfrm>
          <a:prstGeom prst="borderCallout1">
            <a:avLst>
              <a:gd name="adj1" fmla="val 97021"/>
              <a:gd name="adj2" fmla="val 7133"/>
              <a:gd name="adj3" fmla="val 773158"/>
              <a:gd name="adj4" fmla="val -420863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43" name="Line Callout 1 242"/>
          <p:cNvSpPr/>
          <p:nvPr/>
        </p:nvSpPr>
        <p:spPr>
          <a:xfrm>
            <a:off x="8515350" y="1565275"/>
            <a:ext cx="333375" cy="217488"/>
          </a:xfrm>
          <a:prstGeom prst="borderCallout1">
            <a:avLst>
              <a:gd name="adj1" fmla="val 97022"/>
              <a:gd name="adj2" fmla="val 2722"/>
              <a:gd name="adj3" fmla="val 642793"/>
              <a:gd name="adj4" fmla="val -259263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244" name="Line Callout 1 243"/>
          <p:cNvSpPr/>
          <p:nvPr/>
        </p:nvSpPr>
        <p:spPr>
          <a:xfrm>
            <a:off x="8515350" y="23622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268341"/>
              <a:gd name="adj4" fmla="val -153549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245" name="Line Callout 1 244"/>
          <p:cNvSpPr/>
          <p:nvPr/>
        </p:nvSpPr>
        <p:spPr>
          <a:xfrm>
            <a:off x="8515350" y="26670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285859"/>
              <a:gd name="adj4" fmla="val -110692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246" name="Line Callout 1 245"/>
          <p:cNvSpPr/>
          <p:nvPr/>
        </p:nvSpPr>
        <p:spPr>
          <a:xfrm>
            <a:off x="8629650" y="1981200"/>
            <a:ext cx="219075" cy="217488"/>
          </a:xfrm>
          <a:prstGeom prst="borderCallout1">
            <a:avLst>
              <a:gd name="adj1" fmla="val 97021"/>
              <a:gd name="adj2" fmla="val 7133"/>
              <a:gd name="adj3" fmla="val 661479"/>
              <a:gd name="adj4" fmla="val -67955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47" name="Line Callout 1 246"/>
          <p:cNvSpPr/>
          <p:nvPr/>
        </p:nvSpPr>
        <p:spPr>
          <a:xfrm>
            <a:off x="8515350" y="3036888"/>
            <a:ext cx="333375" cy="217487"/>
          </a:xfrm>
          <a:prstGeom prst="borderCallout1">
            <a:avLst>
              <a:gd name="adj1" fmla="val 94831"/>
              <a:gd name="adj2" fmla="val 1293"/>
              <a:gd name="adj3" fmla="val 474181"/>
              <a:gd name="adj4" fmla="val -204978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248" name="Line Callout 1 247"/>
          <p:cNvSpPr/>
          <p:nvPr/>
        </p:nvSpPr>
        <p:spPr>
          <a:xfrm>
            <a:off x="8515350" y="33528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312136"/>
              <a:gd name="adj4" fmla="val -1764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249" name="Line Callout 1 248"/>
          <p:cNvSpPr/>
          <p:nvPr/>
        </p:nvSpPr>
        <p:spPr>
          <a:xfrm>
            <a:off x="8515350" y="36576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196077"/>
              <a:gd name="adj4" fmla="val -170692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250" name="Line Callout 1 249"/>
          <p:cNvSpPr/>
          <p:nvPr/>
        </p:nvSpPr>
        <p:spPr>
          <a:xfrm>
            <a:off x="8515350" y="39624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73449"/>
              <a:gd name="adj4" fmla="val -16497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251" name="Line Callout 1 250"/>
          <p:cNvSpPr/>
          <p:nvPr/>
        </p:nvSpPr>
        <p:spPr>
          <a:xfrm>
            <a:off x="8515350" y="42672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38412"/>
              <a:gd name="adj4" fmla="val -204978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252" name="Line Callout 1 251"/>
          <p:cNvSpPr/>
          <p:nvPr/>
        </p:nvSpPr>
        <p:spPr>
          <a:xfrm>
            <a:off x="8515350" y="4897438"/>
            <a:ext cx="333375" cy="217487"/>
          </a:xfrm>
          <a:prstGeom prst="borderCallout1">
            <a:avLst>
              <a:gd name="adj1" fmla="val 94831"/>
              <a:gd name="adj2" fmla="val 1293"/>
              <a:gd name="adj3" fmla="val -141151"/>
              <a:gd name="adj4" fmla="val -196406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253" name="Line Callout 1 252"/>
          <p:cNvSpPr/>
          <p:nvPr/>
        </p:nvSpPr>
        <p:spPr>
          <a:xfrm>
            <a:off x="8520113" y="4572000"/>
            <a:ext cx="333375" cy="217488"/>
          </a:xfrm>
          <a:prstGeom prst="borderCallout1">
            <a:avLst>
              <a:gd name="adj1" fmla="val 100523"/>
              <a:gd name="adj2" fmla="val 3007"/>
              <a:gd name="adj3" fmla="val -4946"/>
              <a:gd name="adj4" fmla="val -184406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254" name="Line Callout 1 253"/>
          <p:cNvSpPr/>
          <p:nvPr/>
        </p:nvSpPr>
        <p:spPr>
          <a:xfrm>
            <a:off x="8520113" y="526415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-558086"/>
              <a:gd name="adj4" fmla="val -335835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255" name="Line Callout 1 254"/>
          <p:cNvSpPr/>
          <p:nvPr/>
        </p:nvSpPr>
        <p:spPr>
          <a:xfrm>
            <a:off x="3771900" y="735013"/>
            <a:ext cx="333375" cy="217487"/>
          </a:xfrm>
          <a:prstGeom prst="borderCallout1">
            <a:avLst>
              <a:gd name="adj1" fmla="val 101838"/>
              <a:gd name="adj2" fmla="val 97293"/>
              <a:gd name="adj3" fmla="val 1628197"/>
              <a:gd name="adj4" fmla="val 105159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256" name="Line Callout 1 255"/>
          <p:cNvSpPr/>
          <p:nvPr/>
        </p:nvSpPr>
        <p:spPr>
          <a:xfrm>
            <a:off x="3276600" y="2195513"/>
            <a:ext cx="333375" cy="217487"/>
          </a:xfrm>
          <a:prstGeom prst="borderCallout1">
            <a:avLst>
              <a:gd name="adj1" fmla="val 94831"/>
              <a:gd name="adj2" fmla="val 95007"/>
              <a:gd name="adj3" fmla="val 1078561"/>
              <a:gd name="adj4" fmla="val 1103879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34</a:t>
            </a:r>
          </a:p>
        </p:txBody>
      </p:sp>
      <p:sp>
        <p:nvSpPr>
          <p:cNvPr id="257" name="Line Callout 1 256"/>
          <p:cNvSpPr/>
          <p:nvPr/>
        </p:nvSpPr>
        <p:spPr>
          <a:xfrm>
            <a:off x="3276600" y="4562475"/>
            <a:ext cx="333375" cy="217488"/>
          </a:xfrm>
          <a:prstGeom prst="borderCallout1">
            <a:avLst>
              <a:gd name="adj1" fmla="val 27678"/>
              <a:gd name="adj2" fmla="val 100817"/>
              <a:gd name="adj3" fmla="val 97539"/>
              <a:gd name="adj4" fmla="val 8421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36</a:t>
            </a:r>
          </a:p>
        </p:txBody>
      </p:sp>
      <p:sp>
        <p:nvSpPr>
          <p:cNvPr id="258" name="Line Callout 1 257"/>
          <p:cNvSpPr/>
          <p:nvPr/>
        </p:nvSpPr>
        <p:spPr>
          <a:xfrm>
            <a:off x="3255963" y="3690938"/>
            <a:ext cx="333375" cy="217487"/>
          </a:xfrm>
          <a:prstGeom prst="borderCallout1">
            <a:avLst>
              <a:gd name="adj1" fmla="val 7241"/>
              <a:gd name="adj2" fmla="val 98341"/>
              <a:gd name="adj3" fmla="val 412426"/>
              <a:gd name="adj4" fmla="val 877877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39</a:t>
            </a:r>
          </a:p>
        </p:txBody>
      </p:sp>
      <p:sp>
        <p:nvSpPr>
          <p:cNvPr id="259" name="Line Callout 1 258"/>
          <p:cNvSpPr/>
          <p:nvPr/>
        </p:nvSpPr>
        <p:spPr>
          <a:xfrm>
            <a:off x="3581400" y="4267200"/>
            <a:ext cx="333375" cy="217488"/>
          </a:xfrm>
          <a:prstGeom prst="borderCallout1">
            <a:avLst>
              <a:gd name="adj1" fmla="val 91034"/>
              <a:gd name="adj2" fmla="val 101579"/>
              <a:gd name="adj3" fmla="val 205568"/>
              <a:gd name="adj4" fmla="val 67178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38</a:t>
            </a:r>
          </a:p>
        </p:txBody>
      </p:sp>
      <p:sp>
        <p:nvSpPr>
          <p:cNvPr id="260" name="Line Callout 1 259"/>
          <p:cNvSpPr/>
          <p:nvPr/>
        </p:nvSpPr>
        <p:spPr>
          <a:xfrm>
            <a:off x="7620000" y="5103813"/>
            <a:ext cx="333375" cy="217487"/>
          </a:xfrm>
          <a:prstGeom prst="borderCallout1">
            <a:avLst>
              <a:gd name="adj1" fmla="val 97751"/>
              <a:gd name="adj2" fmla="val 1293"/>
              <a:gd name="adj3" fmla="val -71953"/>
              <a:gd name="adj4" fmla="val -92692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261" name="Line Callout 1 260"/>
          <p:cNvSpPr/>
          <p:nvPr/>
        </p:nvSpPr>
        <p:spPr>
          <a:xfrm>
            <a:off x="7620000" y="5375275"/>
            <a:ext cx="333375" cy="217488"/>
          </a:xfrm>
          <a:prstGeom prst="borderCallout1">
            <a:avLst>
              <a:gd name="adj1" fmla="val 94831"/>
              <a:gd name="adj2" fmla="val 1293"/>
              <a:gd name="adj3" fmla="val -109033"/>
              <a:gd name="adj4" fmla="val -153930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41</a:t>
            </a:r>
          </a:p>
        </p:txBody>
      </p:sp>
      <p:sp>
        <p:nvSpPr>
          <p:cNvPr id="262" name="Line Callout 1 261"/>
          <p:cNvSpPr/>
          <p:nvPr/>
        </p:nvSpPr>
        <p:spPr>
          <a:xfrm>
            <a:off x="3581400" y="5227638"/>
            <a:ext cx="333375" cy="217487"/>
          </a:xfrm>
          <a:prstGeom prst="borderCallout1">
            <a:avLst>
              <a:gd name="adj1" fmla="val 68116"/>
              <a:gd name="adj2" fmla="val 99007"/>
              <a:gd name="adj3" fmla="val -129762"/>
              <a:gd name="adj4" fmla="val 985785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43</a:t>
            </a:r>
          </a:p>
        </p:txBody>
      </p:sp>
      <p:sp>
        <p:nvSpPr>
          <p:cNvPr id="263" name="Line Callout 1 262"/>
          <p:cNvSpPr/>
          <p:nvPr/>
        </p:nvSpPr>
        <p:spPr>
          <a:xfrm>
            <a:off x="3581400" y="4953000"/>
            <a:ext cx="333375" cy="217488"/>
          </a:xfrm>
          <a:prstGeom prst="borderCallout1">
            <a:avLst>
              <a:gd name="adj1" fmla="val 98336"/>
              <a:gd name="adj2" fmla="val 98722"/>
              <a:gd name="adj3" fmla="val -49908"/>
              <a:gd name="adj4" fmla="val 97987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44</a:t>
            </a:r>
          </a:p>
        </p:txBody>
      </p:sp>
      <p:sp>
        <p:nvSpPr>
          <p:cNvPr id="264" name="Line Callout 1 263"/>
          <p:cNvSpPr/>
          <p:nvPr/>
        </p:nvSpPr>
        <p:spPr>
          <a:xfrm>
            <a:off x="4105275" y="5641975"/>
            <a:ext cx="333375" cy="217488"/>
          </a:xfrm>
          <a:prstGeom prst="borderCallout1">
            <a:avLst>
              <a:gd name="adj1" fmla="val 91766"/>
              <a:gd name="adj2" fmla="val 98722"/>
              <a:gd name="adj3" fmla="val -174725"/>
              <a:gd name="adj4" fmla="val 888449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46</a:t>
            </a:r>
          </a:p>
        </p:txBody>
      </p:sp>
      <p:sp>
        <p:nvSpPr>
          <p:cNvPr id="265" name="Line Callout 1 264"/>
          <p:cNvSpPr/>
          <p:nvPr/>
        </p:nvSpPr>
        <p:spPr>
          <a:xfrm>
            <a:off x="7620000" y="5641975"/>
            <a:ext cx="333375" cy="217488"/>
          </a:xfrm>
          <a:prstGeom prst="borderCallout1">
            <a:avLst>
              <a:gd name="adj1" fmla="val 92641"/>
              <a:gd name="adj2" fmla="val 1293"/>
              <a:gd name="adj3" fmla="val 157975"/>
              <a:gd name="adj4" fmla="val -144310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47</a:t>
            </a:r>
          </a:p>
        </p:txBody>
      </p:sp>
      <p:sp>
        <p:nvSpPr>
          <p:cNvPr id="266" name="Line Callout 1 265"/>
          <p:cNvSpPr/>
          <p:nvPr/>
        </p:nvSpPr>
        <p:spPr>
          <a:xfrm>
            <a:off x="7620000" y="6184900"/>
            <a:ext cx="333375" cy="217488"/>
          </a:xfrm>
          <a:prstGeom prst="borderCallout1">
            <a:avLst>
              <a:gd name="adj1" fmla="val 97021"/>
              <a:gd name="adj2" fmla="val -136"/>
              <a:gd name="adj3" fmla="val -68449"/>
              <a:gd name="adj4" fmla="val -212310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49</a:t>
            </a:r>
          </a:p>
        </p:txBody>
      </p:sp>
      <p:sp>
        <p:nvSpPr>
          <p:cNvPr id="267" name="Line Callout 1 266"/>
          <p:cNvSpPr/>
          <p:nvPr/>
        </p:nvSpPr>
        <p:spPr>
          <a:xfrm>
            <a:off x="3581400" y="5510213"/>
            <a:ext cx="333375" cy="217487"/>
          </a:xfrm>
          <a:prstGeom prst="borderCallout1">
            <a:avLst>
              <a:gd name="adj1" fmla="val 8555"/>
              <a:gd name="adj2" fmla="val 97294"/>
              <a:gd name="adj3" fmla="val -157209"/>
              <a:gd name="adj4" fmla="val 103702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268" name="Line Callout 1 267"/>
          <p:cNvSpPr/>
          <p:nvPr/>
        </p:nvSpPr>
        <p:spPr>
          <a:xfrm>
            <a:off x="5486400" y="5905500"/>
            <a:ext cx="333375" cy="217488"/>
          </a:xfrm>
          <a:prstGeom prst="borderCallout1">
            <a:avLst>
              <a:gd name="adj1" fmla="val 93956"/>
              <a:gd name="adj2" fmla="val 103007"/>
              <a:gd name="adj3" fmla="val 70530"/>
              <a:gd name="adj4" fmla="val 407021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269" name="Line Callout 1 268"/>
          <p:cNvSpPr/>
          <p:nvPr/>
        </p:nvSpPr>
        <p:spPr>
          <a:xfrm>
            <a:off x="3589338" y="5859463"/>
            <a:ext cx="333375" cy="217487"/>
          </a:xfrm>
          <a:prstGeom prst="borderCallout1">
            <a:avLst>
              <a:gd name="adj1" fmla="val 98336"/>
              <a:gd name="adj2" fmla="val 97293"/>
              <a:gd name="adj3" fmla="val -157208"/>
              <a:gd name="adj4" fmla="val 812734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51</a:t>
            </a:r>
          </a:p>
        </p:txBody>
      </p:sp>
      <p:sp>
        <p:nvSpPr>
          <p:cNvPr id="270" name="Line Callout 1 269"/>
          <p:cNvSpPr/>
          <p:nvPr/>
        </p:nvSpPr>
        <p:spPr>
          <a:xfrm>
            <a:off x="3581400" y="3962400"/>
            <a:ext cx="333375" cy="217488"/>
          </a:xfrm>
          <a:prstGeom prst="borderCallout1">
            <a:avLst>
              <a:gd name="adj1" fmla="val 96146"/>
              <a:gd name="adj2" fmla="val 94437"/>
              <a:gd name="adj3" fmla="val 353011"/>
              <a:gd name="adj4" fmla="val 905591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52</a:t>
            </a:r>
          </a:p>
        </p:txBody>
      </p:sp>
      <p:sp>
        <p:nvSpPr>
          <p:cNvPr id="271" name="Line Callout 1 270"/>
          <p:cNvSpPr/>
          <p:nvPr/>
        </p:nvSpPr>
        <p:spPr>
          <a:xfrm>
            <a:off x="7620000" y="5908675"/>
            <a:ext cx="333375" cy="217488"/>
          </a:xfrm>
          <a:prstGeom prst="borderCallout1">
            <a:avLst>
              <a:gd name="adj1" fmla="val 50597"/>
              <a:gd name="adj2" fmla="val 1293"/>
              <a:gd name="adj3" fmla="val 105420"/>
              <a:gd name="adj4" fmla="val -119167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272" name="Line Callout 1 271"/>
          <p:cNvSpPr/>
          <p:nvPr/>
        </p:nvSpPr>
        <p:spPr>
          <a:xfrm>
            <a:off x="3313113" y="2928938"/>
            <a:ext cx="219075" cy="217487"/>
          </a:xfrm>
          <a:prstGeom prst="borderCallout1">
            <a:avLst>
              <a:gd name="adj1" fmla="val 97021"/>
              <a:gd name="adj2" fmla="val 101046"/>
              <a:gd name="adj3" fmla="val 269069"/>
              <a:gd name="adj4" fmla="val 610878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73" name="Line Callout 1 272"/>
          <p:cNvSpPr/>
          <p:nvPr/>
        </p:nvSpPr>
        <p:spPr>
          <a:xfrm>
            <a:off x="3276600" y="1876425"/>
            <a:ext cx="333375" cy="217488"/>
          </a:xfrm>
          <a:prstGeom prst="borderCallout1">
            <a:avLst>
              <a:gd name="adj1" fmla="val 94831"/>
              <a:gd name="adj2" fmla="val 95007"/>
              <a:gd name="adj3" fmla="val 1085568"/>
              <a:gd name="adj4" fmla="val 100788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33</a:t>
            </a:r>
          </a:p>
        </p:txBody>
      </p:sp>
      <p:sp>
        <p:nvSpPr>
          <p:cNvPr id="274" name="Line Callout 1 273"/>
          <p:cNvSpPr/>
          <p:nvPr/>
        </p:nvSpPr>
        <p:spPr>
          <a:xfrm>
            <a:off x="3276600" y="1584325"/>
            <a:ext cx="333375" cy="217488"/>
          </a:xfrm>
          <a:prstGeom prst="borderCallout1">
            <a:avLst>
              <a:gd name="adj1" fmla="val 94831"/>
              <a:gd name="adj2" fmla="val 95007"/>
              <a:gd name="adj3" fmla="val 621918"/>
              <a:gd name="adj4" fmla="val 49626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75" name="Line Callout 1 274"/>
          <p:cNvSpPr/>
          <p:nvPr/>
        </p:nvSpPr>
        <p:spPr>
          <a:xfrm>
            <a:off x="3276600" y="3297238"/>
            <a:ext cx="333375" cy="217487"/>
          </a:xfrm>
          <a:prstGeom prst="borderCallout1">
            <a:avLst>
              <a:gd name="adj1" fmla="val 94831"/>
              <a:gd name="adj2" fmla="val 95007"/>
              <a:gd name="adj3" fmla="val 686152"/>
              <a:gd name="adj4" fmla="val 106730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276" name="Line Callout 1 275"/>
          <p:cNvSpPr/>
          <p:nvPr/>
        </p:nvSpPr>
        <p:spPr>
          <a:xfrm>
            <a:off x="5895975" y="5662613"/>
            <a:ext cx="333375" cy="217487"/>
          </a:xfrm>
          <a:prstGeom prst="borderCallout1">
            <a:avLst>
              <a:gd name="adj1" fmla="val 89577"/>
              <a:gd name="adj2" fmla="val 97293"/>
              <a:gd name="adj3" fmla="val 164691"/>
              <a:gd name="adj4" fmla="val 279878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277" name="Line Callout 1 276"/>
          <p:cNvSpPr/>
          <p:nvPr/>
        </p:nvSpPr>
        <p:spPr>
          <a:xfrm>
            <a:off x="3276600" y="2516188"/>
            <a:ext cx="333375" cy="217487"/>
          </a:xfrm>
          <a:prstGeom prst="borderCallout1">
            <a:avLst>
              <a:gd name="adj1" fmla="val 94831"/>
              <a:gd name="adj2" fmla="val 95007"/>
              <a:gd name="adj3" fmla="val 899874"/>
              <a:gd name="adj4" fmla="val 98273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278" name="Line Callout 1 277"/>
          <p:cNvSpPr/>
          <p:nvPr/>
        </p:nvSpPr>
        <p:spPr>
          <a:xfrm>
            <a:off x="3276600" y="1284288"/>
            <a:ext cx="333375" cy="217487"/>
          </a:xfrm>
          <a:prstGeom prst="borderCallout1">
            <a:avLst>
              <a:gd name="adj1" fmla="val 94831"/>
              <a:gd name="adj2" fmla="val 95007"/>
              <a:gd name="adj3" fmla="val 913889"/>
              <a:gd name="adj4" fmla="val 713403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279" name="Line Callout 1 278"/>
          <p:cNvSpPr/>
          <p:nvPr/>
        </p:nvSpPr>
        <p:spPr>
          <a:xfrm>
            <a:off x="3276600" y="952500"/>
            <a:ext cx="333375" cy="217488"/>
          </a:xfrm>
          <a:prstGeom prst="borderCallout1">
            <a:avLst>
              <a:gd name="adj1" fmla="val 94831"/>
              <a:gd name="adj2" fmla="val 95007"/>
              <a:gd name="adj3" fmla="val 1521190"/>
              <a:gd name="adj4" fmla="val 1056261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280" name="Line Callout 1 279"/>
          <p:cNvSpPr/>
          <p:nvPr/>
        </p:nvSpPr>
        <p:spPr>
          <a:xfrm>
            <a:off x="8515350" y="5592763"/>
            <a:ext cx="333375" cy="217487"/>
          </a:xfrm>
          <a:prstGeom prst="borderCallout1">
            <a:avLst>
              <a:gd name="adj1" fmla="val 94831"/>
              <a:gd name="adj2" fmla="val 1293"/>
              <a:gd name="adj3" fmla="val -673706"/>
              <a:gd name="adj4" fmla="val -3404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54</a:t>
            </a:r>
          </a:p>
        </p:txBody>
      </p:sp>
      <p:sp>
        <p:nvSpPr>
          <p:cNvPr id="281" name="Line Callout 1 280"/>
          <p:cNvSpPr/>
          <p:nvPr/>
        </p:nvSpPr>
        <p:spPr>
          <a:xfrm>
            <a:off x="4105275" y="4775200"/>
            <a:ext cx="333375" cy="217488"/>
          </a:xfrm>
          <a:prstGeom prst="borderCallout1">
            <a:avLst>
              <a:gd name="adj1" fmla="val 98336"/>
              <a:gd name="adj2" fmla="val 98722"/>
              <a:gd name="adj3" fmla="val 20165"/>
              <a:gd name="adj4" fmla="val 7913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171" name="TextBox 6"/>
          <p:cNvSpPr txBox="1">
            <a:spLocks noChangeArrowheads="1"/>
          </p:cNvSpPr>
          <p:nvPr/>
        </p:nvSpPr>
        <p:spPr bwMode="auto">
          <a:xfrm>
            <a:off x="2755900" y="6072188"/>
            <a:ext cx="365760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FF0000"/>
                </a:solidFill>
              </a:rPr>
              <a:t>345-kV </a:t>
            </a:r>
            <a:r>
              <a:rPr lang="en-US" altLang="en-US" sz="1000" b="1" dirty="0" smtClean="0">
                <a:solidFill>
                  <a:srgbClr val="FF0000"/>
                </a:solidFill>
              </a:rPr>
              <a:t>new additions/upgrades , </a:t>
            </a:r>
            <a:r>
              <a:rPr lang="en-US" altLang="en-US" sz="1000" b="1" dirty="0">
                <a:solidFill>
                  <a:srgbClr val="00B0F0"/>
                </a:solidFill>
              </a:rPr>
              <a:t>138-kV new </a:t>
            </a:r>
            <a:r>
              <a:rPr lang="en-US" altLang="en-US" sz="1000" b="1" dirty="0" smtClean="0">
                <a:solidFill>
                  <a:srgbClr val="00B0F0"/>
                </a:solidFill>
              </a:rPr>
              <a:t>additions</a:t>
            </a:r>
            <a:endParaRPr lang="en-US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/>
              <a:t>138-kV upgrades, </a:t>
            </a:r>
            <a:r>
              <a:rPr lang="en-US" altLang="en-US" sz="1000" b="1" dirty="0" smtClean="0"/>
              <a:t>69-kV projects not shown</a:t>
            </a:r>
            <a:endParaRPr lang="en-US" altLang="en-US" sz="800" b="1" dirty="0"/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954988"/>
              </p:ext>
            </p:extLst>
          </p:nvPr>
        </p:nvGraphicFramePr>
        <p:xfrm>
          <a:off x="341313" y="541338"/>
          <a:ext cx="2895600" cy="5297830"/>
        </p:xfrm>
        <a:graphic>
          <a:graphicData uri="http://schemas.openxmlformats.org/drawingml/2006/table">
            <a:tbl>
              <a:tblPr/>
              <a:tblGrid>
                <a:gridCol w="333375"/>
                <a:gridCol w="2562225"/>
              </a:tblGrid>
              <a:tr h="29051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Project Description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Escondido-Eagle Pass 138kV line upgrade*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39)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Escondido-Brackettville 138kV line addition*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Melon Creek-</a:t>
                      </a: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Tatton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138kV line upgrade and 138/69 kV transformer addition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Valero-</a:t>
                      </a: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Champlin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-Sagan-Weil </a:t>
                      </a: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Trc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138 kV line upgrades, 138 kV line addition, and 138/69 kV transformer addition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Oaks 138/69kV transformer upgrade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George West-George West Switching Station 138kV line addition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12223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Three River-Beeville-</a:t>
                      </a: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Tuleta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138kV line upgrade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258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Normanna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Beeville 138kV line upgrade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12223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Addition of shunt capacitor at Bessel 138 kV substation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1524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47)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North Hill-Zia 345kV line addition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1301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Koch Up River Road 138/69kV transformer upgrade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49)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Addition of STATCOM at Pharr 138kV station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1524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Addition of second 345/138kV transformer at South McAllen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45085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Addition of 345/138kV transformer at Molina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19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2" descr="C:\Users\rromo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47738">
            <a:off x="3243263" y="530225"/>
            <a:ext cx="5516562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TextBox 1"/>
          <p:cNvSpPr txBox="1">
            <a:spLocks noChangeArrowheads="1"/>
          </p:cNvSpPr>
          <p:nvPr/>
        </p:nvSpPr>
        <p:spPr bwMode="auto">
          <a:xfrm>
            <a:off x="2133600" y="19050"/>
            <a:ext cx="4543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2015 RTP Reliability Projects</a:t>
            </a:r>
          </a:p>
        </p:txBody>
      </p:sp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751672"/>
              </p:ext>
            </p:extLst>
          </p:nvPr>
        </p:nvGraphicFramePr>
        <p:xfrm>
          <a:off x="300038" y="555625"/>
          <a:ext cx="2895600" cy="1326839"/>
        </p:xfrm>
        <a:graphic>
          <a:graphicData uri="http://schemas.openxmlformats.org/drawingml/2006/table">
            <a:tbl>
              <a:tblPr/>
              <a:tblGrid>
                <a:gridCol w="333375"/>
                <a:gridCol w="2562225"/>
              </a:tblGrid>
              <a:tr h="29051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Project Description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52)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Miguel 345/138kV transformer upgrades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53)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Addition of second 345/138kV transformer at </a:t>
                      </a: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Palmito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54)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Fayette River Pump-Fayette Plant 138kV line upgrade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D5"/>
                    </a:solidFill>
                  </a:tcPr>
                </a:tc>
              </a:tr>
            </a:tbl>
          </a:graphicData>
        </a:graphic>
      </p:graphicFrame>
      <p:sp>
        <p:nvSpPr>
          <p:cNvPr id="77" name="Line Callout 1 76"/>
          <p:cNvSpPr/>
          <p:nvPr/>
        </p:nvSpPr>
        <p:spPr>
          <a:xfrm>
            <a:off x="4203700" y="481013"/>
            <a:ext cx="333375" cy="217487"/>
          </a:xfrm>
          <a:prstGeom prst="borderCallout1">
            <a:avLst>
              <a:gd name="adj1" fmla="val 89137"/>
              <a:gd name="adj2" fmla="val 96151"/>
              <a:gd name="adj3" fmla="val 955786"/>
              <a:gd name="adj4" fmla="val 485213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78" name="Line Callout 1 77"/>
          <p:cNvSpPr/>
          <p:nvPr/>
        </p:nvSpPr>
        <p:spPr>
          <a:xfrm>
            <a:off x="3771900" y="1062038"/>
            <a:ext cx="333375" cy="217487"/>
          </a:xfrm>
          <a:prstGeom prst="borderCallout1">
            <a:avLst>
              <a:gd name="adj1" fmla="val 92641"/>
              <a:gd name="adj2" fmla="val 98437"/>
              <a:gd name="adj3" fmla="val 714020"/>
              <a:gd name="adj4" fmla="val 477016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79" name="Line Callout 1 78"/>
          <p:cNvSpPr/>
          <p:nvPr/>
        </p:nvSpPr>
        <p:spPr>
          <a:xfrm>
            <a:off x="6015038" y="481013"/>
            <a:ext cx="333375" cy="217487"/>
          </a:xfrm>
          <a:prstGeom prst="borderCallout1">
            <a:avLst>
              <a:gd name="adj1" fmla="val 97021"/>
              <a:gd name="adj2" fmla="val 1294"/>
              <a:gd name="adj3" fmla="val 642793"/>
              <a:gd name="adj4" fmla="val 76451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80" name="Line Callout 1 79"/>
          <p:cNvSpPr/>
          <p:nvPr/>
        </p:nvSpPr>
        <p:spPr>
          <a:xfrm>
            <a:off x="6180138" y="800100"/>
            <a:ext cx="333375" cy="217488"/>
          </a:xfrm>
          <a:prstGeom prst="borderCallout1">
            <a:avLst>
              <a:gd name="adj1" fmla="val 97021"/>
              <a:gd name="adj2" fmla="val 1294"/>
              <a:gd name="adj3" fmla="val 938414"/>
              <a:gd name="adj4" fmla="val 21788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81" name="Line Callout 1 80"/>
          <p:cNvSpPr/>
          <p:nvPr/>
        </p:nvSpPr>
        <p:spPr>
          <a:xfrm>
            <a:off x="6403975" y="1123950"/>
            <a:ext cx="219075" cy="217488"/>
          </a:xfrm>
          <a:prstGeom prst="borderCallout1">
            <a:avLst>
              <a:gd name="adj1" fmla="val 94590"/>
              <a:gd name="adj2" fmla="val 96455"/>
              <a:gd name="adj3" fmla="val 760019"/>
              <a:gd name="adj4" fmla="val 26174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2" name="Line Callout 1 81"/>
          <p:cNvSpPr/>
          <p:nvPr/>
        </p:nvSpPr>
        <p:spPr>
          <a:xfrm>
            <a:off x="6623050" y="481013"/>
            <a:ext cx="333375" cy="217487"/>
          </a:xfrm>
          <a:prstGeom prst="borderCallout1">
            <a:avLst>
              <a:gd name="adj1" fmla="val 92641"/>
              <a:gd name="adj2" fmla="val 1294"/>
              <a:gd name="adj3" fmla="val 884399"/>
              <a:gd name="adj4" fmla="val 121213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83" name="Line Callout 1 82"/>
          <p:cNvSpPr/>
          <p:nvPr/>
        </p:nvSpPr>
        <p:spPr>
          <a:xfrm>
            <a:off x="6858000" y="1123950"/>
            <a:ext cx="219075" cy="217488"/>
          </a:xfrm>
          <a:prstGeom prst="borderCallout1">
            <a:avLst>
              <a:gd name="adj1" fmla="val 92641"/>
              <a:gd name="adj2" fmla="val 96263"/>
              <a:gd name="adj3" fmla="val 589216"/>
              <a:gd name="adj4" fmla="val 12479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4" name="Line Callout 1 83"/>
          <p:cNvSpPr/>
          <p:nvPr/>
        </p:nvSpPr>
        <p:spPr>
          <a:xfrm>
            <a:off x="7105650" y="481013"/>
            <a:ext cx="333375" cy="217487"/>
          </a:xfrm>
          <a:prstGeom prst="borderCallout1">
            <a:avLst>
              <a:gd name="adj1" fmla="val 92642"/>
              <a:gd name="adj2" fmla="val -135"/>
              <a:gd name="adj3" fmla="val 813596"/>
              <a:gd name="adj4" fmla="val 3359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85" name="Line Callout 1 84"/>
          <p:cNvSpPr/>
          <p:nvPr/>
        </p:nvSpPr>
        <p:spPr>
          <a:xfrm>
            <a:off x="7215188" y="800100"/>
            <a:ext cx="219075" cy="217488"/>
          </a:xfrm>
          <a:prstGeom prst="borderCallout1">
            <a:avLst>
              <a:gd name="adj1" fmla="val 92641"/>
              <a:gd name="adj2" fmla="val 96263"/>
              <a:gd name="adj3" fmla="val 654909"/>
              <a:gd name="adj4" fmla="val 3348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6" name="Line Callout 1 85"/>
          <p:cNvSpPr/>
          <p:nvPr/>
        </p:nvSpPr>
        <p:spPr>
          <a:xfrm>
            <a:off x="7577138" y="481013"/>
            <a:ext cx="333375" cy="217487"/>
          </a:xfrm>
          <a:prstGeom prst="borderCallout1">
            <a:avLst>
              <a:gd name="adj1" fmla="val 92642"/>
              <a:gd name="adj2" fmla="val -135"/>
              <a:gd name="adj3" fmla="val 863962"/>
              <a:gd name="adj4" fmla="val -7212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87" name="Line Callout 1 86"/>
          <p:cNvSpPr/>
          <p:nvPr/>
        </p:nvSpPr>
        <p:spPr>
          <a:xfrm>
            <a:off x="7620000" y="800100"/>
            <a:ext cx="333375" cy="217488"/>
          </a:xfrm>
          <a:prstGeom prst="borderCallout1">
            <a:avLst>
              <a:gd name="adj1" fmla="val 94831"/>
              <a:gd name="adj2" fmla="val 99866"/>
              <a:gd name="adj3" fmla="val 726005"/>
              <a:gd name="adj4" fmla="val -764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88" name="Line Callout 1 87"/>
          <p:cNvSpPr/>
          <p:nvPr/>
        </p:nvSpPr>
        <p:spPr>
          <a:xfrm>
            <a:off x="8077200" y="481013"/>
            <a:ext cx="219075" cy="217487"/>
          </a:xfrm>
          <a:prstGeom prst="borderCallout1">
            <a:avLst>
              <a:gd name="adj1" fmla="val 94831"/>
              <a:gd name="adj2" fmla="val 96263"/>
              <a:gd name="adj3" fmla="val 939582"/>
              <a:gd name="adj4" fmla="val -34042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9" name="Line Callout 1 88"/>
          <p:cNvSpPr/>
          <p:nvPr/>
        </p:nvSpPr>
        <p:spPr>
          <a:xfrm>
            <a:off x="8296275" y="750888"/>
            <a:ext cx="219075" cy="217487"/>
          </a:xfrm>
          <a:prstGeom prst="borderCallout1">
            <a:avLst>
              <a:gd name="adj1" fmla="val 97021"/>
              <a:gd name="adj2" fmla="val 7133"/>
              <a:gd name="adj3" fmla="val 867319"/>
              <a:gd name="adj4" fmla="val -42521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0" name="Line Callout 1 89"/>
          <p:cNvSpPr/>
          <p:nvPr/>
        </p:nvSpPr>
        <p:spPr>
          <a:xfrm>
            <a:off x="8629650" y="750888"/>
            <a:ext cx="219075" cy="217487"/>
          </a:xfrm>
          <a:prstGeom prst="borderCallout1">
            <a:avLst>
              <a:gd name="adj1" fmla="val 97021"/>
              <a:gd name="adj2" fmla="val 7133"/>
              <a:gd name="adj3" fmla="val 893596"/>
              <a:gd name="adj4" fmla="val -546949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91" name="Line Callout 1 90"/>
          <p:cNvSpPr/>
          <p:nvPr/>
        </p:nvSpPr>
        <p:spPr>
          <a:xfrm>
            <a:off x="8629650" y="1066800"/>
            <a:ext cx="219075" cy="217488"/>
          </a:xfrm>
          <a:prstGeom prst="borderCallout1">
            <a:avLst>
              <a:gd name="adj1" fmla="val 97021"/>
              <a:gd name="adj2" fmla="val 7133"/>
              <a:gd name="adj3" fmla="val 773158"/>
              <a:gd name="adj4" fmla="val -420863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2" name="Line Callout 1 91"/>
          <p:cNvSpPr/>
          <p:nvPr/>
        </p:nvSpPr>
        <p:spPr>
          <a:xfrm>
            <a:off x="8515350" y="1565275"/>
            <a:ext cx="333375" cy="217488"/>
          </a:xfrm>
          <a:prstGeom prst="borderCallout1">
            <a:avLst>
              <a:gd name="adj1" fmla="val 97022"/>
              <a:gd name="adj2" fmla="val 2722"/>
              <a:gd name="adj3" fmla="val 642793"/>
              <a:gd name="adj4" fmla="val -259263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93" name="Line Callout 1 92"/>
          <p:cNvSpPr/>
          <p:nvPr/>
        </p:nvSpPr>
        <p:spPr>
          <a:xfrm>
            <a:off x="8515350" y="23622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268341"/>
              <a:gd name="adj4" fmla="val -153549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94" name="Line Callout 1 93"/>
          <p:cNvSpPr/>
          <p:nvPr/>
        </p:nvSpPr>
        <p:spPr>
          <a:xfrm>
            <a:off x="8515350" y="26670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285859"/>
              <a:gd name="adj4" fmla="val -110692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95" name="Line Callout 1 94"/>
          <p:cNvSpPr/>
          <p:nvPr/>
        </p:nvSpPr>
        <p:spPr>
          <a:xfrm>
            <a:off x="8629650" y="1981200"/>
            <a:ext cx="219075" cy="217488"/>
          </a:xfrm>
          <a:prstGeom prst="borderCallout1">
            <a:avLst>
              <a:gd name="adj1" fmla="val 97021"/>
              <a:gd name="adj2" fmla="val 7133"/>
              <a:gd name="adj3" fmla="val 661479"/>
              <a:gd name="adj4" fmla="val -67955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96" name="Line Callout 1 95"/>
          <p:cNvSpPr/>
          <p:nvPr/>
        </p:nvSpPr>
        <p:spPr>
          <a:xfrm>
            <a:off x="8515350" y="3036888"/>
            <a:ext cx="333375" cy="217487"/>
          </a:xfrm>
          <a:prstGeom prst="borderCallout1">
            <a:avLst>
              <a:gd name="adj1" fmla="val 94831"/>
              <a:gd name="adj2" fmla="val 1293"/>
              <a:gd name="adj3" fmla="val 474181"/>
              <a:gd name="adj4" fmla="val -204978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97" name="Line Callout 1 96"/>
          <p:cNvSpPr/>
          <p:nvPr/>
        </p:nvSpPr>
        <p:spPr>
          <a:xfrm>
            <a:off x="8515350" y="33528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312136"/>
              <a:gd name="adj4" fmla="val -1764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98" name="Line Callout 1 97"/>
          <p:cNvSpPr/>
          <p:nvPr/>
        </p:nvSpPr>
        <p:spPr>
          <a:xfrm>
            <a:off x="8515350" y="36576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196077"/>
              <a:gd name="adj4" fmla="val -170692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99" name="Line Callout 1 98"/>
          <p:cNvSpPr/>
          <p:nvPr/>
        </p:nvSpPr>
        <p:spPr>
          <a:xfrm>
            <a:off x="8515350" y="39624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73449"/>
              <a:gd name="adj4" fmla="val -16497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00" name="Line Callout 1 99"/>
          <p:cNvSpPr/>
          <p:nvPr/>
        </p:nvSpPr>
        <p:spPr>
          <a:xfrm>
            <a:off x="8515350" y="426720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38412"/>
              <a:gd name="adj4" fmla="val -204978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01" name="Line Callout 1 100"/>
          <p:cNvSpPr/>
          <p:nvPr/>
        </p:nvSpPr>
        <p:spPr>
          <a:xfrm>
            <a:off x="8515350" y="4897438"/>
            <a:ext cx="333375" cy="217487"/>
          </a:xfrm>
          <a:prstGeom prst="borderCallout1">
            <a:avLst>
              <a:gd name="adj1" fmla="val 94831"/>
              <a:gd name="adj2" fmla="val 1293"/>
              <a:gd name="adj3" fmla="val -141151"/>
              <a:gd name="adj4" fmla="val -196406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02" name="Line Callout 1 101"/>
          <p:cNvSpPr/>
          <p:nvPr/>
        </p:nvSpPr>
        <p:spPr>
          <a:xfrm>
            <a:off x="8520113" y="4572000"/>
            <a:ext cx="333375" cy="217488"/>
          </a:xfrm>
          <a:prstGeom prst="borderCallout1">
            <a:avLst>
              <a:gd name="adj1" fmla="val 100523"/>
              <a:gd name="adj2" fmla="val 3007"/>
              <a:gd name="adj3" fmla="val -4946"/>
              <a:gd name="adj4" fmla="val -184406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03" name="Line Callout 1 102"/>
          <p:cNvSpPr/>
          <p:nvPr/>
        </p:nvSpPr>
        <p:spPr>
          <a:xfrm>
            <a:off x="8520113" y="5264150"/>
            <a:ext cx="333375" cy="217488"/>
          </a:xfrm>
          <a:prstGeom prst="borderCallout1">
            <a:avLst>
              <a:gd name="adj1" fmla="val 94831"/>
              <a:gd name="adj2" fmla="val 1293"/>
              <a:gd name="adj3" fmla="val -558086"/>
              <a:gd name="adj4" fmla="val -335835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04" name="Line Callout 1 103"/>
          <p:cNvSpPr/>
          <p:nvPr/>
        </p:nvSpPr>
        <p:spPr>
          <a:xfrm>
            <a:off x="3771900" y="735013"/>
            <a:ext cx="333375" cy="217487"/>
          </a:xfrm>
          <a:prstGeom prst="borderCallout1">
            <a:avLst>
              <a:gd name="adj1" fmla="val 101838"/>
              <a:gd name="adj2" fmla="val 97293"/>
              <a:gd name="adj3" fmla="val 1628197"/>
              <a:gd name="adj4" fmla="val 105159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105" name="Line Callout 1 104"/>
          <p:cNvSpPr/>
          <p:nvPr/>
        </p:nvSpPr>
        <p:spPr>
          <a:xfrm>
            <a:off x="3276600" y="2195513"/>
            <a:ext cx="333375" cy="217487"/>
          </a:xfrm>
          <a:prstGeom prst="borderCallout1">
            <a:avLst>
              <a:gd name="adj1" fmla="val 94831"/>
              <a:gd name="adj2" fmla="val 95007"/>
              <a:gd name="adj3" fmla="val 1078561"/>
              <a:gd name="adj4" fmla="val 1103879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34</a:t>
            </a:r>
          </a:p>
        </p:txBody>
      </p:sp>
      <p:sp>
        <p:nvSpPr>
          <p:cNvPr id="106" name="Line Callout 1 105"/>
          <p:cNvSpPr/>
          <p:nvPr/>
        </p:nvSpPr>
        <p:spPr>
          <a:xfrm>
            <a:off x="3276600" y="4562475"/>
            <a:ext cx="333375" cy="217488"/>
          </a:xfrm>
          <a:prstGeom prst="borderCallout1">
            <a:avLst>
              <a:gd name="adj1" fmla="val 27678"/>
              <a:gd name="adj2" fmla="val 100817"/>
              <a:gd name="adj3" fmla="val 97539"/>
              <a:gd name="adj4" fmla="val 8421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36</a:t>
            </a:r>
          </a:p>
        </p:txBody>
      </p:sp>
      <p:sp>
        <p:nvSpPr>
          <p:cNvPr id="107" name="Line Callout 1 106"/>
          <p:cNvSpPr/>
          <p:nvPr/>
        </p:nvSpPr>
        <p:spPr>
          <a:xfrm>
            <a:off x="3255963" y="3690938"/>
            <a:ext cx="333375" cy="217487"/>
          </a:xfrm>
          <a:prstGeom prst="borderCallout1">
            <a:avLst>
              <a:gd name="adj1" fmla="val 7241"/>
              <a:gd name="adj2" fmla="val 98341"/>
              <a:gd name="adj3" fmla="val 412426"/>
              <a:gd name="adj4" fmla="val 877877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39</a:t>
            </a:r>
          </a:p>
        </p:txBody>
      </p:sp>
      <p:sp>
        <p:nvSpPr>
          <p:cNvPr id="108" name="Line Callout 1 107"/>
          <p:cNvSpPr/>
          <p:nvPr/>
        </p:nvSpPr>
        <p:spPr>
          <a:xfrm>
            <a:off x="3581400" y="4267200"/>
            <a:ext cx="333375" cy="217488"/>
          </a:xfrm>
          <a:prstGeom prst="borderCallout1">
            <a:avLst>
              <a:gd name="adj1" fmla="val 91034"/>
              <a:gd name="adj2" fmla="val 101579"/>
              <a:gd name="adj3" fmla="val 205568"/>
              <a:gd name="adj4" fmla="val 67178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38</a:t>
            </a:r>
          </a:p>
        </p:txBody>
      </p:sp>
      <p:sp>
        <p:nvSpPr>
          <p:cNvPr id="109" name="Line Callout 1 108"/>
          <p:cNvSpPr/>
          <p:nvPr/>
        </p:nvSpPr>
        <p:spPr>
          <a:xfrm>
            <a:off x="7620000" y="5103813"/>
            <a:ext cx="333375" cy="217487"/>
          </a:xfrm>
          <a:prstGeom prst="borderCallout1">
            <a:avLst>
              <a:gd name="adj1" fmla="val 97751"/>
              <a:gd name="adj2" fmla="val 1293"/>
              <a:gd name="adj3" fmla="val -71953"/>
              <a:gd name="adj4" fmla="val -92692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110" name="Line Callout 1 109"/>
          <p:cNvSpPr/>
          <p:nvPr/>
        </p:nvSpPr>
        <p:spPr>
          <a:xfrm>
            <a:off x="7620000" y="5375275"/>
            <a:ext cx="333375" cy="217488"/>
          </a:xfrm>
          <a:prstGeom prst="borderCallout1">
            <a:avLst>
              <a:gd name="adj1" fmla="val 94831"/>
              <a:gd name="adj2" fmla="val 1293"/>
              <a:gd name="adj3" fmla="val -109033"/>
              <a:gd name="adj4" fmla="val -153930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41</a:t>
            </a:r>
          </a:p>
        </p:txBody>
      </p:sp>
      <p:sp>
        <p:nvSpPr>
          <p:cNvPr id="111" name="Line Callout 1 110"/>
          <p:cNvSpPr/>
          <p:nvPr/>
        </p:nvSpPr>
        <p:spPr>
          <a:xfrm>
            <a:off x="3581400" y="5227638"/>
            <a:ext cx="333375" cy="217487"/>
          </a:xfrm>
          <a:prstGeom prst="borderCallout1">
            <a:avLst>
              <a:gd name="adj1" fmla="val 68116"/>
              <a:gd name="adj2" fmla="val 99007"/>
              <a:gd name="adj3" fmla="val -129762"/>
              <a:gd name="adj4" fmla="val 985785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43</a:t>
            </a:r>
          </a:p>
        </p:txBody>
      </p:sp>
      <p:sp>
        <p:nvSpPr>
          <p:cNvPr id="112" name="Line Callout 1 111"/>
          <p:cNvSpPr/>
          <p:nvPr/>
        </p:nvSpPr>
        <p:spPr>
          <a:xfrm>
            <a:off x="3581400" y="4953000"/>
            <a:ext cx="333375" cy="217488"/>
          </a:xfrm>
          <a:prstGeom prst="borderCallout1">
            <a:avLst>
              <a:gd name="adj1" fmla="val 98336"/>
              <a:gd name="adj2" fmla="val 98722"/>
              <a:gd name="adj3" fmla="val -49908"/>
              <a:gd name="adj4" fmla="val 97987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44</a:t>
            </a:r>
          </a:p>
        </p:txBody>
      </p:sp>
      <p:sp>
        <p:nvSpPr>
          <p:cNvPr id="113" name="Line Callout 1 112"/>
          <p:cNvSpPr/>
          <p:nvPr/>
        </p:nvSpPr>
        <p:spPr>
          <a:xfrm>
            <a:off x="4105275" y="5641975"/>
            <a:ext cx="333375" cy="217488"/>
          </a:xfrm>
          <a:prstGeom prst="borderCallout1">
            <a:avLst>
              <a:gd name="adj1" fmla="val 91766"/>
              <a:gd name="adj2" fmla="val 98722"/>
              <a:gd name="adj3" fmla="val -174725"/>
              <a:gd name="adj4" fmla="val 888449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46</a:t>
            </a:r>
          </a:p>
        </p:txBody>
      </p:sp>
      <p:sp>
        <p:nvSpPr>
          <p:cNvPr id="114" name="Line Callout 1 113"/>
          <p:cNvSpPr/>
          <p:nvPr/>
        </p:nvSpPr>
        <p:spPr>
          <a:xfrm>
            <a:off x="7620000" y="5641975"/>
            <a:ext cx="333375" cy="217488"/>
          </a:xfrm>
          <a:prstGeom prst="borderCallout1">
            <a:avLst>
              <a:gd name="adj1" fmla="val 92641"/>
              <a:gd name="adj2" fmla="val 1293"/>
              <a:gd name="adj3" fmla="val 157975"/>
              <a:gd name="adj4" fmla="val -144310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47</a:t>
            </a:r>
          </a:p>
        </p:txBody>
      </p:sp>
      <p:sp>
        <p:nvSpPr>
          <p:cNvPr id="115" name="Line Callout 1 114"/>
          <p:cNvSpPr/>
          <p:nvPr/>
        </p:nvSpPr>
        <p:spPr>
          <a:xfrm>
            <a:off x="7620000" y="6184900"/>
            <a:ext cx="333375" cy="217488"/>
          </a:xfrm>
          <a:prstGeom prst="borderCallout1">
            <a:avLst>
              <a:gd name="adj1" fmla="val 97021"/>
              <a:gd name="adj2" fmla="val -136"/>
              <a:gd name="adj3" fmla="val -68449"/>
              <a:gd name="adj4" fmla="val -212310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49</a:t>
            </a:r>
          </a:p>
        </p:txBody>
      </p:sp>
      <p:sp>
        <p:nvSpPr>
          <p:cNvPr id="116" name="Line Callout 1 115"/>
          <p:cNvSpPr/>
          <p:nvPr/>
        </p:nvSpPr>
        <p:spPr>
          <a:xfrm>
            <a:off x="3581400" y="5510213"/>
            <a:ext cx="333375" cy="217487"/>
          </a:xfrm>
          <a:prstGeom prst="borderCallout1">
            <a:avLst>
              <a:gd name="adj1" fmla="val 8555"/>
              <a:gd name="adj2" fmla="val 97294"/>
              <a:gd name="adj3" fmla="val -157209"/>
              <a:gd name="adj4" fmla="val 103702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117" name="Line Callout 1 116"/>
          <p:cNvSpPr/>
          <p:nvPr/>
        </p:nvSpPr>
        <p:spPr>
          <a:xfrm>
            <a:off x="5486400" y="5905500"/>
            <a:ext cx="333375" cy="217488"/>
          </a:xfrm>
          <a:prstGeom prst="borderCallout1">
            <a:avLst>
              <a:gd name="adj1" fmla="val 93956"/>
              <a:gd name="adj2" fmla="val 103007"/>
              <a:gd name="adj3" fmla="val 70530"/>
              <a:gd name="adj4" fmla="val 407021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118" name="Line Callout 1 117"/>
          <p:cNvSpPr/>
          <p:nvPr/>
        </p:nvSpPr>
        <p:spPr>
          <a:xfrm>
            <a:off x="3589338" y="5859463"/>
            <a:ext cx="333375" cy="217487"/>
          </a:xfrm>
          <a:prstGeom prst="borderCallout1">
            <a:avLst>
              <a:gd name="adj1" fmla="val 98336"/>
              <a:gd name="adj2" fmla="val 97293"/>
              <a:gd name="adj3" fmla="val -157208"/>
              <a:gd name="adj4" fmla="val 812734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51</a:t>
            </a:r>
          </a:p>
        </p:txBody>
      </p:sp>
      <p:sp>
        <p:nvSpPr>
          <p:cNvPr id="119" name="Line Callout 1 118"/>
          <p:cNvSpPr/>
          <p:nvPr/>
        </p:nvSpPr>
        <p:spPr>
          <a:xfrm>
            <a:off x="3581400" y="3962400"/>
            <a:ext cx="333375" cy="217488"/>
          </a:xfrm>
          <a:prstGeom prst="borderCallout1">
            <a:avLst>
              <a:gd name="adj1" fmla="val 96146"/>
              <a:gd name="adj2" fmla="val 94437"/>
              <a:gd name="adj3" fmla="val 353011"/>
              <a:gd name="adj4" fmla="val 905591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52</a:t>
            </a:r>
          </a:p>
        </p:txBody>
      </p:sp>
      <p:sp>
        <p:nvSpPr>
          <p:cNvPr id="120" name="Line Callout 1 119"/>
          <p:cNvSpPr/>
          <p:nvPr/>
        </p:nvSpPr>
        <p:spPr>
          <a:xfrm>
            <a:off x="7620000" y="5908675"/>
            <a:ext cx="333375" cy="217488"/>
          </a:xfrm>
          <a:prstGeom prst="borderCallout1">
            <a:avLst>
              <a:gd name="adj1" fmla="val 50597"/>
              <a:gd name="adj2" fmla="val 1293"/>
              <a:gd name="adj3" fmla="val 105420"/>
              <a:gd name="adj4" fmla="val -119167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121" name="Line Callout 1 120"/>
          <p:cNvSpPr/>
          <p:nvPr/>
        </p:nvSpPr>
        <p:spPr>
          <a:xfrm>
            <a:off x="3313113" y="2928938"/>
            <a:ext cx="219075" cy="217487"/>
          </a:xfrm>
          <a:prstGeom prst="borderCallout1">
            <a:avLst>
              <a:gd name="adj1" fmla="val 97021"/>
              <a:gd name="adj2" fmla="val 101046"/>
              <a:gd name="adj3" fmla="val 269069"/>
              <a:gd name="adj4" fmla="val 610878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2" name="Line Callout 1 121"/>
          <p:cNvSpPr/>
          <p:nvPr/>
        </p:nvSpPr>
        <p:spPr>
          <a:xfrm>
            <a:off x="3276600" y="1876425"/>
            <a:ext cx="333375" cy="217488"/>
          </a:xfrm>
          <a:prstGeom prst="borderCallout1">
            <a:avLst>
              <a:gd name="adj1" fmla="val 94831"/>
              <a:gd name="adj2" fmla="val 95007"/>
              <a:gd name="adj3" fmla="val 1085568"/>
              <a:gd name="adj4" fmla="val 100788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33</a:t>
            </a:r>
          </a:p>
        </p:txBody>
      </p:sp>
      <p:sp>
        <p:nvSpPr>
          <p:cNvPr id="123" name="Line Callout 1 122"/>
          <p:cNvSpPr/>
          <p:nvPr/>
        </p:nvSpPr>
        <p:spPr>
          <a:xfrm>
            <a:off x="3276600" y="1584325"/>
            <a:ext cx="333375" cy="217488"/>
          </a:xfrm>
          <a:prstGeom prst="borderCallout1">
            <a:avLst>
              <a:gd name="adj1" fmla="val 94831"/>
              <a:gd name="adj2" fmla="val 95007"/>
              <a:gd name="adj3" fmla="val 621918"/>
              <a:gd name="adj4" fmla="val 49626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24" name="Line Callout 1 123"/>
          <p:cNvSpPr/>
          <p:nvPr/>
        </p:nvSpPr>
        <p:spPr>
          <a:xfrm>
            <a:off x="3276600" y="3297238"/>
            <a:ext cx="333375" cy="217487"/>
          </a:xfrm>
          <a:prstGeom prst="borderCallout1">
            <a:avLst>
              <a:gd name="adj1" fmla="val 94831"/>
              <a:gd name="adj2" fmla="val 95007"/>
              <a:gd name="adj3" fmla="val 686152"/>
              <a:gd name="adj4" fmla="val 1067308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125" name="Line Callout 1 124"/>
          <p:cNvSpPr/>
          <p:nvPr/>
        </p:nvSpPr>
        <p:spPr>
          <a:xfrm>
            <a:off x="5895975" y="5662613"/>
            <a:ext cx="333375" cy="217487"/>
          </a:xfrm>
          <a:prstGeom prst="borderCallout1">
            <a:avLst>
              <a:gd name="adj1" fmla="val 89577"/>
              <a:gd name="adj2" fmla="val 97293"/>
              <a:gd name="adj3" fmla="val 164691"/>
              <a:gd name="adj4" fmla="val 279878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171" name="Line Callout 1 170"/>
          <p:cNvSpPr/>
          <p:nvPr/>
        </p:nvSpPr>
        <p:spPr>
          <a:xfrm>
            <a:off x="3276600" y="2516188"/>
            <a:ext cx="333375" cy="217487"/>
          </a:xfrm>
          <a:prstGeom prst="borderCallout1">
            <a:avLst>
              <a:gd name="adj1" fmla="val 94831"/>
              <a:gd name="adj2" fmla="val 95007"/>
              <a:gd name="adj3" fmla="val 899874"/>
              <a:gd name="adj4" fmla="val 98273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172" name="Line Callout 1 171"/>
          <p:cNvSpPr/>
          <p:nvPr/>
        </p:nvSpPr>
        <p:spPr>
          <a:xfrm>
            <a:off x="3276600" y="1284288"/>
            <a:ext cx="333375" cy="217487"/>
          </a:xfrm>
          <a:prstGeom prst="borderCallout1">
            <a:avLst>
              <a:gd name="adj1" fmla="val 94831"/>
              <a:gd name="adj2" fmla="val 95007"/>
              <a:gd name="adj3" fmla="val 913889"/>
              <a:gd name="adj4" fmla="val 713403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73" name="Line Callout 1 172"/>
          <p:cNvSpPr/>
          <p:nvPr/>
        </p:nvSpPr>
        <p:spPr>
          <a:xfrm>
            <a:off x="3276600" y="952500"/>
            <a:ext cx="333375" cy="217488"/>
          </a:xfrm>
          <a:prstGeom prst="borderCallout1">
            <a:avLst>
              <a:gd name="adj1" fmla="val 94831"/>
              <a:gd name="adj2" fmla="val 95007"/>
              <a:gd name="adj3" fmla="val 1521190"/>
              <a:gd name="adj4" fmla="val 1056261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74" name="Line Callout 1 173"/>
          <p:cNvSpPr/>
          <p:nvPr/>
        </p:nvSpPr>
        <p:spPr>
          <a:xfrm>
            <a:off x="8515350" y="5592763"/>
            <a:ext cx="333375" cy="217487"/>
          </a:xfrm>
          <a:prstGeom prst="borderCallout1">
            <a:avLst>
              <a:gd name="adj1" fmla="val 94831"/>
              <a:gd name="adj2" fmla="val 1293"/>
              <a:gd name="adj3" fmla="val -673706"/>
              <a:gd name="adj4" fmla="val -3404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54</a:t>
            </a:r>
          </a:p>
        </p:txBody>
      </p:sp>
      <p:sp>
        <p:nvSpPr>
          <p:cNvPr id="175" name="Line Callout 1 174"/>
          <p:cNvSpPr/>
          <p:nvPr/>
        </p:nvSpPr>
        <p:spPr>
          <a:xfrm>
            <a:off x="4105275" y="4775200"/>
            <a:ext cx="333375" cy="217488"/>
          </a:xfrm>
          <a:prstGeom prst="borderCallout1">
            <a:avLst>
              <a:gd name="adj1" fmla="val 98336"/>
              <a:gd name="adj2" fmla="val 98722"/>
              <a:gd name="adj3" fmla="val 20165"/>
              <a:gd name="adj4" fmla="val 791306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50" b="1" dirty="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176" name="TextBox 6"/>
          <p:cNvSpPr txBox="1">
            <a:spLocks noChangeArrowheads="1"/>
          </p:cNvSpPr>
          <p:nvPr/>
        </p:nvSpPr>
        <p:spPr bwMode="auto">
          <a:xfrm>
            <a:off x="2755900" y="6072188"/>
            <a:ext cx="365760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FF0000"/>
                </a:solidFill>
              </a:rPr>
              <a:t>345-kV </a:t>
            </a:r>
            <a:r>
              <a:rPr lang="en-US" altLang="en-US" sz="1000" b="1" dirty="0" smtClean="0">
                <a:solidFill>
                  <a:srgbClr val="FF0000"/>
                </a:solidFill>
              </a:rPr>
              <a:t>new additions/upgrades , </a:t>
            </a:r>
            <a:r>
              <a:rPr lang="en-US" altLang="en-US" sz="1000" b="1" dirty="0">
                <a:solidFill>
                  <a:srgbClr val="00B0F0"/>
                </a:solidFill>
              </a:rPr>
              <a:t>138-kV new </a:t>
            </a:r>
            <a:r>
              <a:rPr lang="en-US" altLang="en-US" sz="1000" b="1" dirty="0" smtClean="0">
                <a:solidFill>
                  <a:srgbClr val="00B0F0"/>
                </a:solidFill>
              </a:rPr>
              <a:t>additions</a:t>
            </a:r>
            <a:endParaRPr lang="en-US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/>
              <a:t>138-kV upgrades, </a:t>
            </a:r>
            <a:r>
              <a:rPr lang="en-US" altLang="en-US" sz="1000" b="1" dirty="0" smtClean="0"/>
              <a:t>69-kV projects not shown</a:t>
            </a:r>
            <a:endParaRPr lang="en-US" altLang="en-US" sz="800" b="1" dirty="0"/>
          </a:p>
        </p:txBody>
      </p:sp>
      <p:sp>
        <p:nvSpPr>
          <p:cNvPr id="177" name="Rectangle 176"/>
          <p:cNvSpPr/>
          <p:nvPr/>
        </p:nvSpPr>
        <p:spPr>
          <a:xfrm>
            <a:off x="276223" y="1905000"/>
            <a:ext cx="281380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800" b="1" dirty="0"/>
              <a:t>*Projects identified in previous RTP Studies</a:t>
            </a:r>
          </a:p>
        </p:txBody>
      </p:sp>
    </p:spTree>
    <p:extLst>
      <p:ext uri="{BB962C8B-B14F-4D97-AF65-F5344CB8AC3E}">
        <p14:creationId xmlns:p14="http://schemas.microsoft.com/office/powerpoint/2010/main" val="33624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3 ERCOT Preliminary Load Forecast MAPE Statistics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2013 ERCOT Preliminary Load Forecast MAPE Statistics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2013 ERCOT Preliminary Load Forecast MAPE Statistics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RCOT Colors">
    <a:dk1>
      <a:sysClr val="windowText" lastClr="000000"/>
    </a:dk1>
    <a:lt1>
      <a:sysClr val="window" lastClr="FFFFFF"/>
    </a:lt1>
    <a:dk2>
      <a:srgbClr val="00385E"/>
    </a:dk2>
    <a:lt2>
      <a:srgbClr val="EEECE1"/>
    </a:lt2>
    <a:accent1>
      <a:srgbClr val="008373"/>
    </a:accent1>
    <a:accent2>
      <a:srgbClr val="056BB8"/>
    </a:accent2>
    <a:accent3>
      <a:srgbClr val="680546"/>
    </a:accent3>
    <a:accent4>
      <a:srgbClr val="FDC709"/>
    </a:accent4>
    <a:accent5>
      <a:srgbClr val="E5E5E2"/>
    </a:accent5>
    <a:accent6>
      <a:srgbClr val="1F8A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2013 ERCOT Preliminary Load Forecast MAPE Statistics</Template>
  <TotalTime>20956</TotalTime>
  <Words>1410</Words>
  <Application>Microsoft Office PowerPoint</Application>
  <PresentationFormat>On-screen Show (4:3)</PresentationFormat>
  <Paragraphs>524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2013 ERCOT Preliminary Load Forecast MAPE Statistics</vt:lpstr>
      <vt:lpstr>Custom Design</vt:lpstr>
      <vt:lpstr>1_2013 ERCOT Preliminary Load Forecast MAPE Statistics</vt:lpstr>
      <vt:lpstr>2_2013 ERCOT Preliminary Load Forecast MAPE Statistics</vt:lpstr>
      <vt:lpstr>PowerPoint Presentation</vt:lpstr>
      <vt:lpstr>2015 RTP update</vt:lpstr>
      <vt:lpstr>2015 RTP update</vt:lpstr>
      <vt:lpstr>Transmission equipment upgrades (2018, 2020, and 2021 summer peak base cases)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RTP Inputs and assumptions</dc:title>
  <dc:creator>SBorkar@ercot.com</dc:creator>
  <cp:lastModifiedBy>Kang, Sun Wook</cp:lastModifiedBy>
  <cp:revision>349</cp:revision>
  <cp:lastPrinted>2015-07-17T17:23:36Z</cp:lastPrinted>
  <dcterms:created xsi:type="dcterms:W3CDTF">2014-01-30T19:11:08Z</dcterms:created>
  <dcterms:modified xsi:type="dcterms:W3CDTF">2015-07-17T17:23:37Z</dcterms:modified>
</cp:coreProperties>
</file>