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5" r:id="rId2"/>
    <p:sldMasterId id="2147483678" r:id="rId3"/>
    <p:sldMasterId id="2147483694" r:id="rId4"/>
  </p:sldMasterIdLst>
  <p:notesMasterIdLst>
    <p:notesMasterId r:id="rId15"/>
  </p:notesMasterIdLst>
  <p:handoutMasterIdLst>
    <p:handoutMasterId r:id="rId16"/>
  </p:handoutMasterIdLst>
  <p:sldIdLst>
    <p:sldId id="279" r:id="rId5"/>
    <p:sldId id="304" r:id="rId6"/>
    <p:sldId id="320" r:id="rId7"/>
    <p:sldId id="305" r:id="rId8"/>
    <p:sldId id="317" r:id="rId9"/>
    <p:sldId id="318" r:id="rId10"/>
    <p:sldId id="319" r:id="rId11"/>
    <p:sldId id="321" r:id="rId12"/>
    <p:sldId id="322" r:id="rId13"/>
    <p:sldId id="303" r:id="rId1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orkar, Sandeep" initials="S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1515" autoAdjust="0"/>
  </p:normalViewPr>
  <p:slideViewPr>
    <p:cSldViewPr>
      <p:cViewPr>
        <p:scale>
          <a:sx n="100" d="100"/>
          <a:sy n="100" d="100"/>
        </p:scale>
        <p:origin x="-594" y="4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1884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498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498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180C3C6-98C1-4F1E-958D-199773036596}" type="datetimeFigureOut">
              <a:rPr lang="en-US" altLang="en-US"/>
              <a:pPr/>
              <a:t>7/17/2015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823"/>
            <a:ext cx="3038475" cy="46498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823"/>
            <a:ext cx="3038475" cy="46498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CDF241A-9326-49C4-BB8A-9919730A9F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38623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498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9" y="1"/>
            <a:ext cx="3038475" cy="46498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CB0BB26F-8775-427F-9668-0625DBEDFFB4}" type="datetimeFigureOut">
              <a:rPr lang="en-US" altLang="en-US"/>
              <a:pPr/>
              <a:t>7/17/2015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510"/>
            <a:ext cx="5607050" cy="418322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823"/>
            <a:ext cx="3038475" cy="46498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829823"/>
            <a:ext cx="3038475" cy="46498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431798EF-FE08-46DF-9141-46FA8B985E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82398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5DC8BB1-1F06-43AE-8068-4D18175CEFD2}" type="slidenum">
              <a:rPr lang="en-US" altLang="en-US">
                <a:latin typeface="Calibri" pitchFamily="34" charset="0"/>
              </a:rPr>
              <a:pPr eaLnBrk="1" hangingPunct="1"/>
              <a:t>1</a:t>
            </a:fld>
            <a:endParaRPr lang="en-US" alt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801C5F1-86AC-4879-B5A3-2633BEAF04B5}" type="slidenum">
              <a:rPr lang="en-US" altLang="en-US">
                <a:latin typeface="Calibri" pitchFamily="34" charset="0"/>
              </a:rPr>
              <a:pPr eaLnBrk="1" hangingPunct="1"/>
              <a:t>7</a:t>
            </a:fld>
            <a:endParaRPr lang="en-US" alt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801C5F1-86AC-4879-B5A3-2633BEAF04B5}" type="slidenum">
              <a:rPr lang="en-US" altLang="en-US">
                <a:latin typeface="Calibri" pitchFamily="34" charset="0"/>
              </a:rPr>
              <a:pPr eaLnBrk="1" hangingPunct="1"/>
              <a:t>8</a:t>
            </a:fld>
            <a:endParaRPr lang="en-US" alt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801C5F1-86AC-4879-B5A3-2633BEAF04B5}" type="slidenum">
              <a:rPr lang="en-US" altLang="en-US">
                <a:latin typeface="Calibri" pitchFamily="34" charset="0"/>
              </a:rPr>
              <a:pPr eaLnBrk="1" hangingPunct="1"/>
              <a:t>9</a:t>
            </a:fld>
            <a:endParaRPr lang="en-US" alt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41CFA73-24E5-49B6-AF7A-995FE395984E}" type="slidenum">
              <a:rPr lang="en-US" altLang="en-US">
                <a:latin typeface="Calibri" pitchFamily="34" charset="0"/>
              </a:rPr>
              <a:pPr eaLnBrk="1" hangingPunct="1"/>
              <a:t>10</a:t>
            </a:fld>
            <a:endParaRPr lang="en-US" alt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6"/>
          <p:cNvSpPr txBox="1">
            <a:spLocks/>
          </p:cNvSpPr>
          <p:nvPr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39717392-5A1E-48CD-9103-F2980A92B82F}" type="slidenum">
              <a:rPr lang="en-US" altLang="en-US" sz="1200"/>
              <a:pPr algn="r" eaLnBrk="1" hangingPunct="1"/>
              <a:t>‹#›</a:t>
            </a:fld>
            <a:endParaRPr lang="en-US" altLang="en-US" sz="12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962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6B8844-23EA-48E5-B52A-9A0DC7465EA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4/22/2014</a:t>
            </a:r>
          </a:p>
        </p:txBody>
      </p:sp>
    </p:spTree>
    <p:extLst>
      <p:ext uri="{BB962C8B-B14F-4D97-AF65-F5344CB8AC3E}">
        <p14:creationId xmlns:p14="http://schemas.microsoft.com/office/powerpoint/2010/main" val="1608882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D61045-3AA6-4EC8-A263-A577B9A90A2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4/22/2014</a:t>
            </a:r>
          </a:p>
        </p:txBody>
      </p:sp>
    </p:spTree>
    <p:extLst>
      <p:ext uri="{BB962C8B-B14F-4D97-AF65-F5344CB8AC3E}">
        <p14:creationId xmlns:p14="http://schemas.microsoft.com/office/powerpoint/2010/main" val="7681122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42A0E5-674F-4707-A1E1-974DEC7FF83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4/22/2014</a:t>
            </a:r>
          </a:p>
        </p:txBody>
      </p:sp>
    </p:spTree>
    <p:extLst>
      <p:ext uri="{BB962C8B-B14F-4D97-AF65-F5344CB8AC3E}">
        <p14:creationId xmlns:p14="http://schemas.microsoft.com/office/powerpoint/2010/main" val="40491834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E106F4-653B-4ED7-8668-A0436866FCE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4/22/2014</a:t>
            </a:r>
          </a:p>
        </p:txBody>
      </p:sp>
    </p:spTree>
    <p:extLst>
      <p:ext uri="{BB962C8B-B14F-4D97-AF65-F5344CB8AC3E}">
        <p14:creationId xmlns:p14="http://schemas.microsoft.com/office/powerpoint/2010/main" val="9679703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270F57-3089-4F25-9555-B5DFA1FF6A5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4/22/2014</a:t>
            </a:r>
          </a:p>
        </p:txBody>
      </p:sp>
    </p:spTree>
    <p:extLst>
      <p:ext uri="{BB962C8B-B14F-4D97-AF65-F5344CB8AC3E}">
        <p14:creationId xmlns:p14="http://schemas.microsoft.com/office/powerpoint/2010/main" val="8403323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9B11C9-5E75-471B-9761-504E390CEA1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4/22/2014</a:t>
            </a:r>
          </a:p>
        </p:txBody>
      </p:sp>
    </p:spTree>
    <p:extLst>
      <p:ext uri="{BB962C8B-B14F-4D97-AF65-F5344CB8AC3E}">
        <p14:creationId xmlns:p14="http://schemas.microsoft.com/office/powerpoint/2010/main" val="21833016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r>
              <a:rPr lang="en-US" noProof="0" dirty="0" smtClean="0"/>
              <a:t>Click icon to add table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50C9A7-0E80-4D95-9FA2-EFABB8FA1D0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4/22/2014</a:t>
            </a:r>
          </a:p>
        </p:txBody>
      </p:sp>
    </p:spTree>
    <p:extLst>
      <p:ext uri="{BB962C8B-B14F-4D97-AF65-F5344CB8AC3E}">
        <p14:creationId xmlns:p14="http://schemas.microsoft.com/office/powerpoint/2010/main" val="4519471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6"/>
          <p:cNvSpPr txBox="1">
            <a:spLocks/>
          </p:cNvSpPr>
          <p:nvPr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7A5333B5-EA7F-454B-A605-9252FFCAA12D}" type="slidenum">
              <a:rPr lang="en-US" altLang="en-US" sz="1200"/>
              <a:pPr algn="r" eaLnBrk="1" hangingPunct="1"/>
              <a:t>‹#›</a:t>
            </a:fld>
            <a:endParaRPr lang="en-US" altLang="en-US" sz="12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4606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61C3E511-5978-4E17-B1D7-61E92BFE9DDC}" type="slidenum">
              <a:rPr lang="en-US" altLang="en-US" sz="1200"/>
              <a:pPr algn="r" eaLnBrk="1" hangingPunct="1"/>
              <a:t>‹#›</a:t>
            </a:fld>
            <a:endParaRPr lang="en-US" altLang="en-US" sz="120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5723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90B544FA-2C96-4921-B824-0997A6D227C3}" type="slidenum">
              <a:rPr lang="en-US" altLang="en-US" sz="1200"/>
              <a:pPr algn="r" eaLnBrk="1" hangingPunct="1"/>
              <a:t>‹#›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584305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F6A40D45-710D-45E9-8FC2-03F2608DEDA5}" type="slidenum">
              <a:rPr lang="en-US" altLang="en-US" sz="1200"/>
              <a:pPr algn="r" eaLnBrk="1" hangingPunct="1"/>
              <a:t>‹#›</a:t>
            </a:fld>
            <a:endParaRPr lang="en-US" altLang="en-US" sz="120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6318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6"/>
          <p:cNvSpPr txBox="1">
            <a:spLocks/>
          </p:cNvSpPr>
          <p:nvPr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719CAADA-7130-4E13-904B-C30AC2323301}" type="slidenum">
              <a:rPr lang="en-US" altLang="en-US" sz="1200"/>
              <a:pPr algn="r" eaLnBrk="1" hangingPunct="1"/>
              <a:t>‹#›</a:t>
            </a:fld>
            <a:endParaRPr lang="en-US" altLang="en-US" sz="12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6176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0991028B-3805-4096-88A1-9AFE6347F9C3}" type="slidenum">
              <a:rPr lang="en-US" altLang="en-US" sz="1200"/>
              <a:pPr algn="r" eaLnBrk="1" hangingPunct="1"/>
              <a:t>‹#›</a:t>
            </a:fld>
            <a:endParaRPr lang="en-US" altLang="en-US" sz="120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171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98B1F385-B54F-42EA-AEDE-15793419ECE7}" type="slidenum">
              <a:rPr lang="en-US" altLang="en-US" sz="1200"/>
              <a:pPr algn="r" eaLnBrk="1" hangingPunct="1"/>
              <a:t>‹#›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4323884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48EEB7FF-47C7-4742-98E1-FB1D824CA0EF}" type="slidenum">
              <a:rPr lang="en-US" altLang="en-US" sz="1200"/>
              <a:pPr algn="r" eaLnBrk="1" hangingPunct="1"/>
              <a:t>‹#›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213243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4/22/2014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EF86F01-CB72-48FF-BE48-56BCC8AC7E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403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" name="Line 14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" name="Picture 17" descr="logocolors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13906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09750" y="3581400"/>
            <a:ext cx="533400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8002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1800225" y="5467350"/>
            <a:ext cx="3076575" cy="476250"/>
          </a:xfrm>
        </p:spPr>
        <p:txBody>
          <a:bodyPr/>
          <a:lstStyle>
            <a:lvl1pPr>
              <a:defRPr sz="1800" b="1"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4/22/2014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1800225" y="5067300"/>
            <a:ext cx="5286375" cy="419100"/>
          </a:xfrm>
        </p:spPr>
        <p:txBody>
          <a:bodyPr/>
          <a:lstStyle>
            <a:lvl1pPr algn="l">
              <a:defRPr sz="1800" b="1">
                <a:solidFill>
                  <a:schemeClr val="bg1"/>
                </a:solidFill>
              </a:defRPr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0843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815056-7331-415B-945E-B14AA1380A0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4/22/2014</a:t>
            </a:r>
          </a:p>
        </p:txBody>
      </p:sp>
    </p:spTree>
    <p:extLst>
      <p:ext uri="{BB962C8B-B14F-4D97-AF65-F5344CB8AC3E}">
        <p14:creationId xmlns:p14="http://schemas.microsoft.com/office/powerpoint/2010/main" val="438467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8E885E-D264-409A-AACB-4D74AE86C00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4/22/2014</a:t>
            </a:r>
          </a:p>
        </p:txBody>
      </p:sp>
    </p:spTree>
    <p:extLst>
      <p:ext uri="{BB962C8B-B14F-4D97-AF65-F5344CB8AC3E}">
        <p14:creationId xmlns:p14="http://schemas.microsoft.com/office/powerpoint/2010/main" val="4206663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0C52B0-BED8-4467-88EF-E289F5FED11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4/22/2014</a:t>
            </a:r>
          </a:p>
        </p:txBody>
      </p:sp>
    </p:spTree>
    <p:extLst>
      <p:ext uri="{BB962C8B-B14F-4D97-AF65-F5344CB8AC3E}">
        <p14:creationId xmlns:p14="http://schemas.microsoft.com/office/powerpoint/2010/main" val="1891734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3E5F84-81EE-4068-B7B9-F72283D054F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4/22/2014</a:t>
            </a:r>
          </a:p>
        </p:txBody>
      </p:sp>
    </p:spTree>
    <p:extLst>
      <p:ext uri="{BB962C8B-B14F-4D97-AF65-F5344CB8AC3E}">
        <p14:creationId xmlns:p14="http://schemas.microsoft.com/office/powerpoint/2010/main" val="4191688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47625" y="0"/>
            <a:ext cx="92392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3" name="Picture 12"/>
          <p:cNvPicPr>
            <a:picLocks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1030" name="Picture 8" descr="ERCOT cmyk-01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6024563"/>
            <a:ext cx="817563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 userDrawn="1"/>
        </p:nvSpPr>
        <p:spPr>
          <a:xfrm>
            <a:off x="1085850" y="6010275"/>
            <a:ext cx="68675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latin typeface="+mn-lt"/>
                <a:cs typeface="+mn-cs"/>
              </a:rPr>
              <a:t>ERCOT PUBLIC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 smtClean="0">
                <a:latin typeface="+mn-lt"/>
                <a:cs typeface="+mn-cs"/>
              </a:rPr>
              <a:t>7/21/2015</a:t>
            </a:r>
            <a:endParaRPr lang="en-US" sz="1050" dirty="0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1FA0D3B-6AF1-4FAF-BC26-E68A060C5E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2053" name="Picture 8" descr="logo_C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9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057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altLang="en-US"/>
              <a:t>4/22/2014</a:t>
            </a:r>
          </a:p>
        </p:txBody>
      </p:sp>
      <p:sp>
        <p:nvSpPr>
          <p:cNvPr id="2059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  <p:sldLayoutId id="2147483818" r:id="rId12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47625" y="0"/>
            <a:ext cx="92392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75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3" name="Picture 12"/>
          <p:cNvPicPr>
            <a:picLocks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3078" name="Picture 8" descr="ERCOT cmyk-01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6024563"/>
            <a:ext cx="817563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85850" y="6010275"/>
            <a:ext cx="68675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latin typeface="+mn-lt"/>
                <a:cs typeface="+mn-cs"/>
              </a:rPr>
              <a:t>ERCOT PUBLIC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latin typeface="+mn-lt"/>
                <a:cs typeface="+mn-cs"/>
              </a:rPr>
              <a:t>2/14/2014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825" r:id="rId2"/>
    <p:sldLayoutId id="2147483826" r:id="rId3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47625" y="0"/>
            <a:ext cx="92392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4099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10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3" name="Picture 12"/>
          <p:cNvPicPr>
            <a:picLocks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4102" name="Picture 8" descr="ERCOT cmyk-01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6024563"/>
            <a:ext cx="817563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8" r:id="rId2"/>
    <p:sldLayoutId id="2147483829" r:id="rId3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is.ercot.com/pps/tibco/mis/Pages/Grid+Information/RegionalPlanning" TargetMode="External"/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13"/>
          <p:cNvGrpSpPr>
            <a:grpSpLocks/>
          </p:cNvGrpSpPr>
          <p:nvPr/>
        </p:nvGrpSpPr>
        <p:grpSpPr bwMode="auto">
          <a:xfrm>
            <a:off x="603250" y="1498600"/>
            <a:ext cx="7727950" cy="3492903"/>
            <a:chOff x="603250" y="546100"/>
            <a:chExt cx="7727950" cy="3492103"/>
          </a:xfrm>
        </p:grpSpPr>
        <p:pic>
          <p:nvPicPr>
            <p:cNvPr id="16387" name="Picture 8" descr="ERCOT cmyk-01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250" y="546100"/>
              <a:ext cx="2457704" cy="1041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388" name="TextBox 9"/>
            <p:cNvSpPr txBox="1">
              <a:spLocks noChangeArrowheads="1"/>
            </p:cNvSpPr>
            <p:nvPr/>
          </p:nvSpPr>
          <p:spPr bwMode="auto">
            <a:xfrm>
              <a:off x="787400" y="2130425"/>
              <a:ext cx="7543800" cy="19077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4400" dirty="0" smtClean="0"/>
                <a:t>2015 RTP Update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 b="1" dirty="0" smtClean="0"/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 b="1" dirty="0"/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i="1" dirty="0" smtClean="0"/>
                <a:t>RPG Meeting</a:t>
              </a:r>
              <a:endParaRPr lang="en-US" altLang="en-US" sz="2000" i="1" dirty="0"/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/>
                <a:t>July </a:t>
              </a:r>
              <a:r>
                <a:rPr lang="en-US" altLang="en-US" sz="1800" dirty="0" smtClean="0"/>
                <a:t>21,  2015</a:t>
              </a:r>
              <a:endParaRPr lang="en-US" altLang="en-US" sz="1800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314"/>
              <a:ext cx="6286500" cy="12697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556" name="Elbow Connector 23555"/>
          <p:cNvCxnSpPr>
            <a:stCxn id="11" idx="3"/>
            <a:endCxn id="14" idx="0"/>
          </p:cNvCxnSpPr>
          <p:nvPr/>
        </p:nvCxnSpPr>
        <p:spPr>
          <a:xfrm>
            <a:off x="6181725" y="2219325"/>
            <a:ext cx="1485900" cy="676275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558" name="Elbow Connector 23557"/>
          <p:cNvCxnSpPr>
            <a:stCxn id="13" idx="3"/>
            <a:endCxn id="14" idx="2"/>
          </p:cNvCxnSpPr>
          <p:nvPr/>
        </p:nvCxnSpPr>
        <p:spPr>
          <a:xfrm flipV="1">
            <a:off x="6200775" y="3810000"/>
            <a:ext cx="1466850" cy="604837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3248025" y="4429125"/>
            <a:ext cx="533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3248025" y="2219325"/>
            <a:ext cx="533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379413" y="179388"/>
            <a:ext cx="8458200" cy="461962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Next steps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771525" y="990600"/>
            <a:ext cx="1905000" cy="914400"/>
          </a:xfrm>
          <a:prstGeom prst="roundRect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Case conditioning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771525" y="2209800"/>
            <a:ext cx="1905000" cy="914400"/>
          </a:xfrm>
          <a:prstGeom prst="roundRect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Initial start cases, and contingency list ready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771525" y="3505200"/>
            <a:ext cx="1905000" cy="914400"/>
          </a:xfrm>
          <a:prstGeom prst="roundRect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Set 1 (P1, P7),</a:t>
            </a:r>
          </a:p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Set 2 (P2, P4, P5) contingency analysis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smtClean="0">
                <a:solidFill>
                  <a:schemeClr val="tx1"/>
                </a:solidFill>
              </a:rPr>
              <a:t>for the base cases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762000" y="4800600"/>
            <a:ext cx="1905000" cy="914400"/>
          </a:xfrm>
          <a:prstGeom prst="roundRect">
            <a:avLst/>
          </a:prstGeom>
          <a:gradFill>
            <a:gsLst>
              <a:gs pos="70000">
                <a:srgbClr val="00B050"/>
              </a:gs>
              <a:gs pos="96000">
                <a:srgbClr val="FFC000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Set 3* (P3: G-1+N-1, part of P6: X-1+N-1) contingency analysis for the base cases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743325" y="1390650"/>
            <a:ext cx="2438400" cy="1657350"/>
          </a:xfrm>
          <a:prstGeom prst="roundRect">
            <a:avLst/>
          </a:prstGeom>
          <a:gradFill>
            <a:gsLst>
              <a:gs pos="0">
                <a:srgbClr val="00B050"/>
              </a:gs>
              <a:gs pos="19000">
                <a:srgbClr val="FFC000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2060"/>
                </a:solidFill>
              </a:rPr>
              <a:t>Other reliability studies</a:t>
            </a:r>
            <a:r>
              <a:rPr lang="en-US" sz="1200" b="1" dirty="0">
                <a:solidFill>
                  <a:srgbClr val="002060"/>
                </a:solidFill>
              </a:rPr>
              <a:t> </a:t>
            </a:r>
            <a:endParaRPr lang="en-US" sz="1200" b="1" dirty="0" smtClean="0">
              <a:solidFill>
                <a:srgbClr val="002060"/>
              </a:solidFill>
            </a:endParaRPr>
          </a:p>
          <a:p>
            <a:pPr algn="ctr"/>
            <a:r>
              <a:rPr lang="en-US" sz="1200" b="1" dirty="0" smtClean="0">
                <a:solidFill>
                  <a:srgbClr val="002060"/>
                </a:solidFill>
              </a:rPr>
              <a:t>(e.g. sensitivity, short circuit, cascading, multiple element outage (P6, EE), long-lead time equipment, constraint management plan, etc.)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3743325" y="3571874"/>
            <a:ext cx="2457450" cy="1685926"/>
          </a:xfrm>
          <a:prstGeom prst="roundRect">
            <a:avLst/>
          </a:prstGeom>
          <a:gradFill>
            <a:gsLst>
              <a:gs pos="0">
                <a:srgbClr val="00B050"/>
              </a:gs>
              <a:gs pos="19000">
                <a:srgbClr val="FFC000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2060"/>
                </a:solidFill>
              </a:rPr>
              <a:t>Economic case preparation and analysis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715125" y="2895600"/>
            <a:ext cx="1905000" cy="914400"/>
          </a:xfrm>
          <a:prstGeom prst="roundRect">
            <a:avLst/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2060"/>
                </a:solidFill>
              </a:rPr>
              <a:t>2015 RTP Report</a:t>
            </a:r>
            <a:endParaRPr lang="en-US" sz="1200" b="1" dirty="0">
              <a:solidFill>
                <a:srgbClr val="002060"/>
              </a:solidFill>
            </a:endParaRPr>
          </a:p>
        </p:txBody>
      </p:sp>
      <p:cxnSp>
        <p:nvCxnSpPr>
          <p:cNvPr id="15" name="Elbow Connector 14"/>
          <p:cNvCxnSpPr/>
          <p:nvPr/>
        </p:nvCxnSpPr>
        <p:spPr>
          <a:xfrm flipH="1">
            <a:off x="2819400" y="1447800"/>
            <a:ext cx="9525" cy="3810000"/>
          </a:xfrm>
          <a:prstGeom prst="bentConnector3">
            <a:avLst>
              <a:gd name="adj1" fmla="val -430000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3"/>
          <p:cNvSpPr txBox="1">
            <a:spLocks noChangeArrowheads="1"/>
          </p:cNvSpPr>
          <p:nvPr/>
        </p:nvSpPr>
        <p:spPr bwMode="auto">
          <a:xfrm>
            <a:off x="609600" y="5711485"/>
            <a:ext cx="30380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200" b="1" dirty="0" smtClean="0"/>
              <a:t>* 2018 min load and 2016 summer peak</a:t>
            </a:r>
          </a:p>
          <a:p>
            <a:pPr eaLnBrk="1" hangingPunct="1"/>
            <a:r>
              <a:rPr lang="en-US" altLang="en-US" sz="1200" b="1" dirty="0" smtClean="0"/>
              <a:t>        base case studies are in progress</a:t>
            </a:r>
          </a:p>
        </p:txBody>
      </p:sp>
      <p:sp>
        <p:nvSpPr>
          <p:cNvPr id="18" name="TextBox 3"/>
          <p:cNvSpPr txBox="1">
            <a:spLocks noChangeArrowheads="1"/>
          </p:cNvSpPr>
          <p:nvPr/>
        </p:nvSpPr>
        <p:spPr bwMode="auto">
          <a:xfrm>
            <a:off x="6553201" y="5562600"/>
            <a:ext cx="20764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200" b="1" dirty="0" smtClean="0"/>
              <a:t>Green box: complete</a:t>
            </a:r>
          </a:p>
          <a:p>
            <a:pPr eaLnBrk="1" hangingPunct="1"/>
            <a:r>
              <a:rPr lang="en-US" altLang="en-US" sz="1200" b="1" dirty="0" smtClean="0"/>
              <a:t>Yellow box: in progress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79413" y="179388"/>
            <a:ext cx="8458200" cy="461962"/>
          </a:xfrm>
        </p:spPr>
        <p:txBody>
          <a:bodyPr/>
          <a:lstStyle/>
          <a:p>
            <a:r>
              <a:rPr lang="en-US" altLang="en-US" dirty="0" smtClean="0"/>
              <a:t>2015 RTP update</a:t>
            </a:r>
          </a:p>
        </p:txBody>
      </p:sp>
      <p:sp>
        <p:nvSpPr>
          <p:cNvPr id="18435" name="TextBox 2"/>
          <p:cNvSpPr txBox="1">
            <a:spLocks noChangeArrowheads="1"/>
          </p:cNvSpPr>
          <p:nvPr/>
        </p:nvSpPr>
        <p:spPr bwMode="auto">
          <a:xfrm>
            <a:off x="457200" y="925562"/>
            <a:ext cx="8229600" cy="2357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Wingdings" pitchFamily="2" charset="2"/>
              <a:buChar char="v"/>
            </a:pPr>
            <a:r>
              <a:rPr lang="en-US" altLang="en-US" sz="2000" dirty="0" smtClean="0"/>
              <a:t>Reliability </a:t>
            </a:r>
            <a:r>
              <a:rPr lang="en-US" altLang="en-US" sz="2000" dirty="0"/>
              <a:t>analysis </a:t>
            </a:r>
            <a:r>
              <a:rPr lang="en-US" altLang="en-US" sz="2000" dirty="0" smtClean="0"/>
              <a:t>for the contingencies where load shed is not allowed is complete for the 2018, 2020, and 2021 summer peak base cases</a:t>
            </a:r>
          </a:p>
          <a:p>
            <a:pPr marL="457200" lvl="1" indent="0">
              <a:buNone/>
            </a:pPr>
            <a:r>
              <a:rPr lang="en-US" altLang="en-US" sz="1600" dirty="0" smtClean="0"/>
              <a:t> </a:t>
            </a:r>
          </a:p>
          <a:p>
            <a:pPr>
              <a:buFont typeface="Wingdings" pitchFamily="2" charset="2"/>
              <a:buChar char="v"/>
            </a:pPr>
            <a:r>
              <a:rPr lang="en-US" altLang="en-US" sz="2000" dirty="0" smtClean="0"/>
              <a:t>G-1+N-1 </a:t>
            </a:r>
            <a:r>
              <a:rPr lang="en-US" altLang="en-US" sz="2000" dirty="0"/>
              <a:t>and X-1+N-1 contingencies are being studied for 2018 minimum load and 2016 summer peak base </a:t>
            </a:r>
            <a:r>
              <a:rPr lang="en-US" altLang="en-US" sz="2000" dirty="0" smtClean="0"/>
              <a:t>cases</a:t>
            </a:r>
          </a:p>
          <a:p>
            <a:pPr>
              <a:buFont typeface="Wingdings" pitchFamily="2" charset="2"/>
              <a:buChar char="v"/>
            </a:pPr>
            <a:endParaRPr lang="en-US" altLang="en-US" sz="2000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2688469"/>
              </p:ext>
            </p:extLst>
          </p:nvPr>
        </p:nvGraphicFramePr>
        <p:xfrm>
          <a:off x="457200" y="3124200"/>
          <a:ext cx="8229600" cy="2133598"/>
        </p:xfrm>
        <a:graphic>
          <a:graphicData uri="http://schemas.openxmlformats.org/drawingml/2006/table">
            <a:tbl>
              <a:tblPr firstRow="1" firstCol="1" bandRow="1"/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1363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Contingency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373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200" b="1" i="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2015 RTP Base Cases</a:t>
                      </a:r>
                      <a:endParaRPr lang="en-US" sz="120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37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37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37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37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373"/>
                    </a:solidFill>
                  </a:tcPr>
                </a:tc>
              </a:tr>
              <a:tr h="3861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2016</a:t>
                      </a:r>
                      <a:r>
                        <a:rPr lang="en-US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 </a:t>
                      </a:r>
                    </a:p>
                    <a:p>
                      <a:pPr algn="ctr" rtl="0" fontAlgn="ctr"/>
                      <a:r>
                        <a:rPr lang="en-US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summer peak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37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2018 </a:t>
                      </a:r>
                    </a:p>
                    <a:p>
                      <a:pPr algn="ctr" rtl="0" fontAlgn="ctr"/>
                      <a:r>
                        <a:rPr lang="en-US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min load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37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2018 </a:t>
                      </a:r>
                    </a:p>
                    <a:p>
                      <a:pPr algn="ctr" rtl="0" fontAlgn="ctr"/>
                      <a:r>
                        <a:rPr lang="en-US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summer</a:t>
                      </a:r>
                      <a:r>
                        <a:rPr lang="en-US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 peak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37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2020</a:t>
                      </a:r>
                      <a:r>
                        <a:rPr lang="en-US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 </a:t>
                      </a:r>
                    </a:p>
                    <a:p>
                      <a:pPr algn="ctr" rtl="0" fontAlgn="ctr"/>
                      <a:r>
                        <a:rPr lang="en-US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summer peak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37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2021 </a:t>
                      </a:r>
                    </a:p>
                    <a:p>
                      <a:pPr algn="ctr" rtl="0" fontAlgn="ctr"/>
                      <a:r>
                        <a:rPr lang="en-US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summer peak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373"/>
                    </a:solidFill>
                  </a:tcPr>
                </a:tc>
              </a:tr>
              <a:tr h="4779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** Set 1 (P0, P1, P7)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37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Completed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*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9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Completed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9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Completed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9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Completed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9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Completed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9D5"/>
                    </a:solidFill>
                  </a:tcPr>
                </a:tc>
              </a:tr>
              <a:tr h="4779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** Set 2 (P2, P4, P5)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37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Completed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*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9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Completed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9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Completed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9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Completed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9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Completed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9D5"/>
                    </a:solidFill>
                  </a:tcPr>
                </a:tc>
              </a:tr>
              <a:tr h="4779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** Set 3 (P3 G-1,</a:t>
                      </a:r>
                      <a:r>
                        <a:rPr lang="en-US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 P6.2 X-1)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37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 progress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9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progress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9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Completed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9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Completed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9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Completed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D9D5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5800" y="5257800"/>
            <a:ext cx="74676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* Constraint management plan such as, but not limited to, tap setting and shunt adjustment need to be developed</a:t>
            </a:r>
          </a:p>
          <a:p>
            <a:r>
              <a:rPr lang="en-US" sz="1100" dirty="0" smtClean="0"/>
              <a:t>** Set </a:t>
            </a:r>
            <a:r>
              <a:rPr lang="en-US" sz="1100" dirty="0"/>
              <a:t>1: P0 (N-0), P1 (breaker-to-breaker N-1), </a:t>
            </a:r>
            <a:r>
              <a:rPr lang="en-US" sz="1100" dirty="0" smtClean="0"/>
              <a:t>and P7 </a:t>
            </a:r>
            <a:r>
              <a:rPr lang="en-US" sz="1100" dirty="0"/>
              <a:t>(multiple circuit on a single pole)</a:t>
            </a:r>
          </a:p>
          <a:p>
            <a:r>
              <a:rPr lang="en-US" sz="1100" dirty="0" smtClean="0"/>
              <a:t>    Set </a:t>
            </a:r>
            <a:r>
              <a:rPr lang="en-US" sz="1100" dirty="0"/>
              <a:t>2: P2 (segment outage, bus outage, internal breaker fault) , P4 (fault with stuck breaker), and </a:t>
            </a:r>
            <a:endParaRPr lang="en-US" sz="1100" dirty="0" smtClean="0"/>
          </a:p>
          <a:p>
            <a:r>
              <a:rPr lang="en-US" sz="1100" dirty="0"/>
              <a:t> </a:t>
            </a:r>
            <a:r>
              <a:rPr lang="en-US" sz="1100" dirty="0" smtClean="0"/>
              <a:t>              P5 </a:t>
            </a:r>
            <a:r>
              <a:rPr lang="en-US" sz="1100" dirty="0"/>
              <a:t>(fault with non-redundant relay failure) where load shedding is not allowed.</a:t>
            </a:r>
          </a:p>
          <a:p>
            <a:r>
              <a:rPr lang="en-US" sz="1100" dirty="0" smtClean="0"/>
              <a:t>    Set </a:t>
            </a:r>
            <a:r>
              <a:rPr lang="en-US" sz="1100" dirty="0"/>
              <a:t>3: P3 (Generator outage + </a:t>
            </a:r>
            <a:r>
              <a:rPr lang="en-US" sz="1100" dirty="0" smtClean="0"/>
              <a:t>N-1), </a:t>
            </a:r>
            <a:r>
              <a:rPr lang="en-US" sz="1100" dirty="0"/>
              <a:t>P6.2 (Transformer </a:t>
            </a:r>
            <a:r>
              <a:rPr lang="en-US" sz="1100" dirty="0" smtClean="0"/>
              <a:t>Outage + N-1)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79413" y="179388"/>
            <a:ext cx="8458200" cy="461962"/>
          </a:xfrm>
        </p:spPr>
        <p:txBody>
          <a:bodyPr/>
          <a:lstStyle/>
          <a:p>
            <a:r>
              <a:rPr lang="en-US" altLang="en-US" dirty="0" smtClean="0"/>
              <a:t>2015 RTP update</a:t>
            </a:r>
          </a:p>
        </p:txBody>
      </p:sp>
      <p:sp>
        <p:nvSpPr>
          <p:cNvPr id="18435" name="TextBox 2"/>
          <p:cNvSpPr txBox="1">
            <a:spLocks noChangeArrowheads="1"/>
          </p:cNvSpPr>
          <p:nvPr/>
        </p:nvSpPr>
        <p:spPr bwMode="auto">
          <a:xfrm>
            <a:off x="457200" y="1066800"/>
            <a:ext cx="8229600" cy="387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Wingdings" pitchFamily="2" charset="2"/>
              <a:buChar char="v"/>
            </a:pPr>
            <a:endParaRPr lang="en-US" altLang="en-US" sz="2000" dirty="0" smtClean="0"/>
          </a:p>
          <a:p>
            <a:pPr>
              <a:buFont typeface="Wingdings" pitchFamily="2" charset="2"/>
              <a:buChar char="v"/>
            </a:pPr>
            <a:r>
              <a:rPr lang="en-US" altLang="en-US" sz="2000" dirty="0" smtClean="0"/>
              <a:t>Secure </a:t>
            </a:r>
            <a:r>
              <a:rPr lang="en-US" altLang="en-US" sz="2000" dirty="0"/>
              <a:t>2018, 2020 and 2021 summer peak base cases and list of preliminary projects were </a:t>
            </a:r>
            <a:r>
              <a:rPr lang="en-US" altLang="en-US" sz="2000" dirty="0" smtClean="0"/>
              <a:t>posted in the MIS</a:t>
            </a:r>
          </a:p>
          <a:p>
            <a:pPr>
              <a:buFont typeface="Wingdings" pitchFamily="2" charset="2"/>
              <a:buChar char="v"/>
            </a:pPr>
            <a:endParaRPr lang="en-US" altLang="en-US" sz="2000" dirty="0" smtClean="0"/>
          </a:p>
          <a:p>
            <a:pPr>
              <a:buFont typeface="Wingdings" pitchFamily="2" charset="2"/>
              <a:buChar char="v"/>
            </a:pPr>
            <a:endParaRPr lang="en-US" altLang="en-US" sz="2000" dirty="0" smtClean="0"/>
          </a:p>
          <a:p>
            <a:pPr>
              <a:buFont typeface="Wingdings" pitchFamily="2" charset="2"/>
              <a:buChar char="v"/>
            </a:pPr>
            <a:r>
              <a:rPr lang="en-US" altLang="en-US" sz="2000" dirty="0" smtClean="0"/>
              <a:t>The 2015 </a:t>
            </a:r>
            <a:r>
              <a:rPr lang="en-US" altLang="en-US" sz="2000" dirty="0"/>
              <a:t>RTP scope has been </a:t>
            </a:r>
            <a:r>
              <a:rPr lang="en-US" altLang="en-US" sz="2000" dirty="0" smtClean="0"/>
              <a:t>updated and posted </a:t>
            </a:r>
            <a:r>
              <a:rPr lang="en-US" altLang="en-US" sz="2000" dirty="0"/>
              <a:t>in the </a:t>
            </a:r>
            <a:r>
              <a:rPr lang="en-US" altLang="en-US" sz="2000" dirty="0" smtClean="0"/>
              <a:t>MIS</a:t>
            </a:r>
          </a:p>
          <a:p>
            <a:pPr>
              <a:buFont typeface="Wingdings" pitchFamily="2" charset="2"/>
              <a:buChar char="v"/>
            </a:pPr>
            <a:endParaRPr lang="en-US" altLang="en-US" sz="2000" dirty="0" smtClean="0"/>
          </a:p>
          <a:p>
            <a:pPr>
              <a:buFont typeface="Wingdings" pitchFamily="2" charset="2"/>
              <a:buChar char="v"/>
            </a:pPr>
            <a:endParaRPr lang="en-US" altLang="en-US" sz="1800" dirty="0" smtClean="0"/>
          </a:p>
          <a:p>
            <a:pPr marL="0" indent="0">
              <a:buNone/>
            </a:pPr>
            <a:r>
              <a:rPr lang="en-US" altLang="en-US" sz="2000" dirty="0" smtClean="0"/>
              <a:t>Location: </a:t>
            </a:r>
            <a:r>
              <a:rPr lang="en-US" sz="2000" u="sng" dirty="0" smtClean="0">
                <a:hlinkClick r:id="rId2"/>
              </a:rPr>
              <a:t>https</a:t>
            </a:r>
            <a:r>
              <a:rPr lang="en-US" sz="2000" u="sng" dirty="0">
                <a:hlinkClick r:id="rId2"/>
              </a:rPr>
              <a:t>://mis.ercot.com/pps/tibco/mis/Pages/Grid+Information/RegionalPlanning</a:t>
            </a:r>
            <a:r>
              <a:rPr lang="en-US" sz="2000" dirty="0"/>
              <a:t> &gt;&gt; 2015 Regional Transmission Plan Postings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60646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381000" y="58056"/>
            <a:ext cx="8458200" cy="533400"/>
          </a:xfrm>
        </p:spPr>
        <p:txBody>
          <a:bodyPr/>
          <a:lstStyle/>
          <a:p>
            <a:r>
              <a:rPr lang="en-US" altLang="en-US" dirty="0" smtClean="0"/>
              <a:t>Transmission equipment upgrades (2018, 2020, and 2021 summer peak base cases)</a:t>
            </a:r>
            <a:endParaRPr lang="en-US" altLang="en-US" dirty="0"/>
          </a:p>
        </p:txBody>
      </p:sp>
      <p:sp>
        <p:nvSpPr>
          <p:cNvPr id="19510" name="TextBox 3"/>
          <p:cNvSpPr txBox="1">
            <a:spLocks noChangeArrowheads="1"/>
          </p:cNvSpPr>
          <p:nvPr/>
        </p:nvSpPr>
        <p:spPr bwMode="auto">
          <a:xfrm>
            <a:off x="1066800" y="5855047"/>
            <a:ext cx="518007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200" b="1" dirty="0" smtClean="0"/>
              <a:t>* Projects </a:t>
            </a:r>
            <a:r>
              <a:rPr lang="en-US" altLang="en-US" sz="1200" b="1" dirty="0"/>
              <a:t>identified in </a:t>
            </a:r>
            <a:r>
              <a:rPr lang="en-US" altLang="en-US" sz="1200" b="1" dirty="0" smtClean="0"/>
              <a:t>the 2014 RTP which </a:t>
            </a:r>
            <a:r>
              <a:rPr lang="en-US" altLang="en-US" sz="1200" b="1" dirty="0"/>
              <a:t>were needed in </a:t>
            </a:r>
            <a:r>
              <a:rPr lang="en-US" altLang="en-US" sz="1200" b="1" dirty="0" smtClean="0"/>
              <a:t>2015 RTP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5657411"/>
              </p:ext>
            </p:extLst>
          </p:nvPr>
        </p:nvGraphicFramePr>
        <p:xfrm>
          <a:off x="473075" y="1066800"/>
          <a:ext cx="8148637" cy="43847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90800"/>
                <a:gridCol w="749873"/>
                <a:gridCol w="764025"/>
                <a:gridCol w="764025"/>
                <a:gridCol w="1627033"/>
                <a:gridCol w="1652881"/>
              </a:tblGrid>
              <a:tr h="76793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Upgrade needs identified by kV</a:t>
                      </a:r>
                      <a:endParaRPr lang="en-US" sz="2000" dirty="0"/>
                    </a:p>
                  </a:txBody>
                  <a:tcPr marL="91441" marR="91441"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69</a:t>
                      </a:r>
                      <a:endParaRPr lang="en-US" sz="2000" dirty="0"/>
                    </a:p>
                  </a:txBody>
                  <a:tcPr marL="91441" marR="91441" marT="45735" marB="457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138</a:t>
                      </a:r>
                      <a:endParaRPr lang="en-US" sz="2000" dirty="0"/>
                    </a:p>
                  </a:txBody>
                  <a:tcPr marL="91441" marR="91441" marT="45735" marB="457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345</a:t>
                      </a:r>
                      <a:endParaRPr lang="en-US" sz="2000" dirty="0"/>
                    </a:p>
                  </a:txBody>
                  <a:tcPr marL="91441" marR="91441" marT="45735" marB="457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2015 RTP</a:t>
                      </a:r>
                      <a:endParaRPr lang="en-US" sz="2000" b="1" dirty="0"/>
                    </a:p>
                  </a:txBody>
                  <a:tcPr marL="91441" marR="91441" marT="45735" marB="457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Previously Identified*</a:t>
                      </a:r>
                    </a:p>
                  </a:txBody>
                  <a:tcPr marL="91441" marR="91441" marT="45735" marB="457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260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Line </a:t>
                      </a:r>
                      <a:r>
                        <a:rPr lang="en-US" sz="18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Addition</a:t>
                      </a:r>
                      <a:endParaRPr lang="en-US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35" marB="457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35" marB="457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35" marB="457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35" marB="457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</a:t>
                      </a:r>
                      <a:endParaRPr lang="en-US" sz="18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91441" marR="91441" marT="45735" marB="457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260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Line Upgrade</a:t>
                      </a:r>
                      <a:endParaRPr lang="en-US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35" marB="457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35" marB="457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35" marB="457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39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35" marB="457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13</a:t>
                      </a:r>
                      <a:endParaRPr lang="en-US" sz="18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91441" marR="91441" marT="45735" marB="457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631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Transformer Addition</a:t>
                      </a:r>
                      <a:endParaRPr lang="en-US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35" marB="457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35" marB="457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35" marB="457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35" marB="457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4</a:t>
                      </a:r>
                      <a:endParaRPr lang="en-US" sz="18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91441" marR="91441" marT="45735" marB="457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631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Transformer Upgrade</a:t>
                      </a:r>
                      <a:endParaRPr lang="en-US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35" marB="457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35" marB="457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35" marB="457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35" marB="457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91441" marR="91441" marT="45735" marB="457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1449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Reactive Additions</a:t>
                      </a:r>
                      <a:r>
                        <a:rPr lang="en-US" sz="18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(Capacitor, Reactor, STATCOM) </a:t>
                      </a:r>
                      <a:endParaRPr lang="en-US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35" marB="457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35" marB="457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35" marB="457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35" marB="457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-</a:t>
                      </a:r>
                      <a:endParaRPr lang="en-US" sz="18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91441" marR="91441" marT="45735" marB="457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1546"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 </a:t>
                      </a:r>
                      <a:r>
                        <a:rPr lang="en-US" sz="18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Upgrades                 (Terminal Equipment,  Bus tie breaker)</a:t>
                      </a:r>
                      <a:endParaRPr lang="en-US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35" marB="457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35" marB="457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35" marB="457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35" marB="457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</a:t>
                      </a:r>
                      <a:endParaRPr lang="en-US" sz="18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91441" marR="91441" marT="45735" marB="457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2133600" y="19050"/>
            <a:ext cx="45434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/>
              <a:t>2015 </a:t>
            </a:r>
            <a:r>
              <a:rPr lang="en-US" altLang="en-US" sz="2400" dirty="0"/>
              <a:t>RTP Reliability Projects</a:t>
            </a:r>
          </a:p>
        </p:txBody>
      </p:sp>
      <p:pic>
        <p:nvPicPr>
          <p:cNvPr id="40" name="Picture 2" descr="C:\Users\rromo\Desktop\Captur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47738">
            <a:off x="3243263" y="530225"/>
            <a:ext cx="5516562" cy="575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" name="TextBox 1"/>
          <p:cNvSpPr txBox="1">
            <a:spLocks noChangeArrowheads="1"/>
          </p:cNvSpPr>
          <p:nvPr/>
        </p:nvSpPr>
        <p:spPr bwMode="auto">
          <a:xfrm>
            <a:off x="2133600" y="19050"/>
            <a:ext cx="45434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2015 RTP Reliability Projects</a:t>
            </a:r>
          </a:p>
        </p:txBody>
      </p:sp>
      <p:graphicFrame>
        <p:nvGraphicFramePr>
          <p:cNvPr id="42" name="Table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4670738"/>
              </p:ext>
            </p:extLst>
          </p:nvPr>
        </p:nvGraphicFramePr>
        <p:xfrm>
          <a:off x="309563" y="441325"/>
          <a:ext cx="2895600" cy="5299079"/>
        </p:xfrm>
        <a:graphic>
          <a:graphicData uri="http://schemas.openxmlformats.org/drawingml/2006/table">
            <a:tbl>
              <a:tblPr/>
              <a:tblGrid>
                <a:gridCol w="333375"/>
                <a:gridCol w="2562225"/>
              </a:tblGrid>
              <a:tr h="290513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5720" marR="45720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Project Description</a:t>
                      </a:r>
                      <a:endParaRPr kumimoji="0" lang="en-US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5720" marR="45720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477962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1)</a:t>
                      </a:r>
                      <a:endParaRPr kumimoji="0" lang="en-US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5720" marR="45720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D5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TNMP Flat Top TNMP 138kV project</a:t>
                      </a: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*</a:t>
                      </a: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a). Tap existing Barilla-Solstice 138kV       line</a:t>
                      </a:r>
                    </a:p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b). Convert Flat Top TNP- Barilla Draw Tap 69 kV to 138kV</a:t>
                      </a:r>
                    </a:p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c). Convert Barilla Draw Tap-TNMP IH 20 69 kV to 138kV</a:t>
                      </a:r>
                    </a:p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d). New 138/69kV transformer at TNMP IH 20</a:t>
                      </a: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5720" marR="45720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D5"/>
                    </a:solidFill>
                  </a:tcPr>
                </a:tc>
              </a:tr>
              <a:tr h="258763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2)</a:t>
                      </a:r>
                      <a:endParaRPr kumimoji="0" lang="en-US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5720" marR="45720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Ben Davis-Murphy 138kV line upgrade</a:t>
                      </a: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5720" marR="45720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</a:tr>
              <a:tr h="427038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3)</a:t>
                      </a:r>
                      <a:endParaRPr kumimoji="0" lang="en-US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5720" marR="45720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D5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Bosque Switch–Olsen 138kV line terminal equipment upgrade</a:t>
                      </a: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*</a:t>
                      </a:r>
                      <a:endParaRPr kumimoji="0" lang="en-US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5720" marR="45720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D5"/>
                    </a:solidFill>
                  </a:tcPr>
                </a:tc>
              </a:tr>
              <a:tr h="258763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4)</a:t>
                      </a:r>
                      <a:endParaRPr kumimoji="0" lang="en-US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5720" marR="45720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Firewheel</a:t>
                      </a: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-Apollo 138kV line upgrade</a:t>
                      </a: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5720" marR="45720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</a:tr>
              <a:tr h="427038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5)</a:t>
                      </a:r>
                      <a:endParaRPr kumimoji="0" lang="en-US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5720" marR="45720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D5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Trinidad SES- Oak Grove Tap 138kV line upgrade</a:t>
                      </a: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*</a:t>
                      </a:r>
                      <a:endParaRPr kumimoji="0" lang="en-US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5720" marR="45720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D5"/>
                    </a:solidFill>
                  </a:tcPr>
                </a:tc>
              </a:tr>
              <a:tr h="427038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6)</a:t>
                      </a:r>
                      <a:endParaRPr kumimoji="0" lang="en-US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5720" marR="45720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Seagoville Switch-Crandall POI 138kV line upgrade</a:t>
                      </a: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5720" marR="45720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</a:tr>
              <a:tr h="427038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7)</a:t>
                      </a:r>
                      <a:endParaRPr kumimoji="0" lang="en-US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5720" marR="45720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D5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Liggett Switch - Hackberry 138kV double circuit upgrade</a:t>
                      </a: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*</a:t>
                      </a:r>
                      <a:endParaRPr kumimoji="0" lang="en-US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5720" marR="45720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D5"/>
                    </a:solidFill>
                  </a:tcPr>
                </a:tc>
              </a:tr>
              <a:tr h="427038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8)</a:t>
                      </a:r>
                      <a:endParaRPr kumimoji="0" lang="en-US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5720" marR="45720" marT="45719" marB="4571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Killeen Switch-Belton 138kV line upgrade</a:t>
                      </a: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*</a:t>
                      </a:r>
                      <a:endParaRPr kumimoji="0" lang="en-US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5720" marR="45720" marT="45719" marB="4571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</a:tr>
              <a:tr h="427038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9)</a:t>
                      </a:r>
                      <a:endParaRPr kumimoji="0" lang="en-US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5720" marR="45720" marT="45719" marB="4571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D5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Northwest Carrollton-Lake Pointe TNP 138kV line upgrade</a:t>
                      </a: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*</a:t>
                      </a:r>
                      <a:endParaRPr kumimoji="0" lang="en-US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5720" marR="45720" marT="45719" marB="4571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D5"/>
                    </a:solidFill>
                  </a:tcPr>
                </a:tc>
              </a:tr>
              <a:tr h="45085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10)</a:t>
                      </a:r>
                      <a:endParaRPr kumimoji="0" lang="en-US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5720" marR="45720" marT="45719" marB="4571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Hicks Switch 345/138kV transformer addition</a:t>
                      </a: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*</a:t>
                      </a:r>
                      <a:endParaRPr kumimoji="0" lang="en-US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5720" marR="45720" marT="45719" marB="4571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</a:tr>
            </a:tbl>
          </a:graphicData>
        </a:graphic>
      </p:graphicFrame>
      <p:sp>
        <p:nvSpPr>
          <p:cNvPr id="44" name="Line Callout 1 43"/>
          <p:cNvSpPr/>
          <p:nvPr/>
        </p:nvSpPr>
        <p:spPr>
          <a:xfrm>
            <a:off x="4203700" y="481013"/>
            <a:ext cx="333375" cy="217487"/>
          </a:xfrm>
          <a:prstGeom prst="borderCallout1">
            <a:avLst>
              <a:gd name="adj1" fmla="val 89137"/>
              <a:gd name="adj2" fmla="val 96151"/>
              <a:gd name="adj3" fmla="val 955786"/>
              <a:gd name="adj4" fmla="val 485213"/>
            </a:avLst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15</a:t>
            </a:r>
          </a:p>
        </p:txBody>
      </p:sp>
      <p:sp>
        <p:nvSpPr>
          <p:cNvPr id="45" name="Line Callout 1 44"/>
          <p:cNvSpPr/>
          <p:nvPr/>
        </p:nvSpPr>
        <p:spPr>
          <a:xfrm>
            <a:off x="3771900" y="1062038"/>
            <a:ext cx="333375" cy="217487"/>
          </a:xfrm>
          <a:prstGeom prst="borderCallout1">
            <a:avLst>
              <a:gd name="adj1" fmla="val 92641"/>
              <a:gd name="adj2" fmla="val 98437"/>
              <a:gd name="adj3" fmla="val 714020"/>
              <a:gd name="adj4" fmla="val 477016"/>
            </a:avLst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46" name="Line Callout 1 45"/>
          <p:cNvSpPr/>
          <p:nvPr/>
        </p:nvSpPr>
        <p:spPr>
          <a:xfrm>
            <a:off x="6015038" y="481013"/>
            <a:ext cx="333375" cy="217487"/>
          </a:xfrm>
          <a:prstGeom prst="borderCallout1">
            <a:avLst>
              <a:gd name="adj1" fmla="val 97021"/>
              <a:gd name="adj2" fmla="val 1294"/>
              <a:gd name="adj3" fmla="val 642793"/>
              <a:gd name="adj4" fmla="val 76451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47" name="Line Callout 1 46"/>
          <p:cNvSpPr/>
          <p:nvPr/>
        </p:nvSpPr>
        <p:spPr>
          <a:xfrm>
            <a:off x="6180138" y="800100"/>
            <a:ext cx="333375" cy="217488"/>
          </a:xfrm>
          <a:prstGeom prst="borderCallout1">
            <a:avLst>
              <a:gd name="adj1" fmla="val 97021"/>
              <a:gd name="adj2" fmla="val 1294"/>
              <a:gd name="adj3" fmla="val 938414"/>
              <a:gd name="adj4" fmla="val 21788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48" name="Line Callout 1 47"/>
          <p:cNvSpPr/>
          <p:nvPr/>
        </p:nvSpPr>
        <p:spPr>
          <a:xfrm>
            <a:off x="6403975" y="1123950"/>
            <a:ext cx="219075" cy="217488"/>
          </a:xfrm>
          <a:prstGeom prst="borderCallout1">
            <a:avLst>
              <a:gd name="adj1" fmla="val 94590"/>
              <a:gd name="adj2" fmla="val 96455"/>
              <a:gd name="adj3" fmla="val 760019"/>
              <a:gd name="adj4" fmla="val 26174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49" name="Line Callout 1 48"/>
          <p:cNvSpPr/>
          <p:nvPr/>
        </p:nvSpPr>
        <p:spPr>
          <a:xfrm>
            <a:off x="6623050" y="481013"/>
            <a:ext cx="333375" cy="217487"/>
          </a:xfrm>
          <a:prstGeom prst="borderCallout1">
            <a:avLst>
              <a:gd name="adj1" fmla="val 92641"/>
              <a:gd name="adj2" fmla="val 1294"/>
              <a:gd name="adj3" fmla="val 884399"/>
              <a:gd name="adj4" fmla="val 121213"/>
            </a:avLst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50" name="Line Callout 1 49"/>
          <p:cNvSpPr/>
          <p:nvPr/>
        </p:nvSpPr>
        <p:spPr>
          <a:xfrm>
            <a:off x="6858000" y="1123950"/>
            <a:ext cx="219075" cy="217488"/>
          </a:xfrm>
          <a:prstGeom prst="borderCallout1">
            <a:avLst>
              <a:gd name="adj1" fmla="val 92641"/>
              <a:gd name="adj2" fmla="val 96263"/>
              <a:gd name="adj3" fmla="val 589216"/>
              <a:gd name="adj4" fmla="val 12479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51" name="Line Callout 1 50"/>
          <p:cNvSpPr/>
          <p:nvPr/>
        </p:nvSpPr>
        <p:spPr>
          <a:xfrm>
            <a:off x="7105650" y="481013"/>
            <a:ext cx="333375" cy="217487"/>
          </a:xfrm>
          <a:prstGeom prst="borderCallout1">
            <a:avLst>
              <a:gd name="adj1" fmla="val 92642"/>
              <a:gd name="adj2" fmla="val -135"/>
              <a:gd name="adj3" fmla="val 813596"/>
              <a:gd name="adj4" fmla="val 33594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11</a:t>
            </a:r>
          </a:p>
        </p:txBody>
      </p:sp>
      <p:sp>
        <p:nvSpPr>
          <p:cNvPr id="52" name="Line Callout 1 51"/>
          <p:cNvSpPr/>
          <p:nvPr/>
        </p:nvSpPr>
        <p:spPr>
          <a:xfrm>
            <a:off x="7215188" y="800100"/>
            <a:ext cx="219075" cy="217488"/>
          </a:xfrm>
          <a:prstGeom prst="borderCallout1">
            <a:avLst>
              <a:gd name="adj1" fmla="val 92641"/>
              <a:gd name="adj2" fmla="val 96263"/>
              <a:gd name="adj3" fmla="val 654909"/>
              <a:gd name="adj4" fmla="val 33486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53" name="Line Callout 1 52"/>
          <p:cNvSpPr/>
          <p:nvPr/>
        </p:nvSpPr>
        <p:spPr>
          <a:xfrm>
            <a:off x="7577138" y="481013"/>
            <a:ext cx="333375" cy="217487"/>
          </a:xfrm>
          <a:prstGeom prst="borderCallout1">
            <a:avLst>
              <a:gd name="adj1" fmla="val 92642"/>
              <a:gd name="adj2" fmla="val -135"/>
              <a:gd name="adj3" fmla="val 863962"/>
              <a:gd name="adj4" fmla="val -7212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17</a:t>
            </a:r>
          </a:p>
        </p:txBody>
      </p:sp>
      <p:sp>
        <p:nvSpPr>
          <p:cNvPr id="54" name="Line Callout 1 53"/>
          <p:cNvSpPr/>
          <p:nvPr/>
        </p:nvSpPr>
        <p:spPr>
          <a:xfrm>
            <a:off x="7620000" y="800100"/>
            <a:ext cx="333375" cy="217488"/>
          </a:xfrm>
          <a:prstGeom prst="borderCallout1">
            <a:avLst>
              <a:gd name="adj1" fmla="val 94831"/>
              <a:gd name="adj2" fmla="val 99866"/>
              <a:gd name="adj3" fmla="val 726005"/>
              <a:gd name="adj4" fmla="val -76406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55" name="Line Callout 1 54"/>
          <p:cNvSpPr/>
          <p:nvPr/>
        </p:nvSpPr>
        <p:spPr>
          <a:xfrm>
            <a:off x="8077200" y="481013"/>
            <a:ext cx="219075" cy="217487"/>
          </a:xfrm>
          <a:prstGeom prst="borderCallout1">
            <a:avLst>
              <a:gd name="adj1" fmla="val 94831"/>
              <a:gd name="adj2" fmla="val 96263"/>
              <a:gd name="adj3" fmla="val 939582"/>
              <a:gd name="adj4" fmla="val -34042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56" name="Line Callout 1 55"/>
          <p:cNvSpPr/>
          <p:nvPr/>
        </p:nvSpPr>
        <p:spPr>
          <a:xfrm>
            <a:off x="8296275" y="750888"/>
            <a:ext cx="219075" cy="217487"/>
          </a:xfrm>
          <a:prstGeom prst="borderCallout1">
            <a:avLst>
              <a:gd name="adj1" fmla="val 97021"/>
              <a:gd name="adj2" fmla="val 7133"/>
              <a:gd name="adj3" fmla="val 867319"/>
              <a:gd name="adj4" fmla="val -42521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57" name="Line Callout 1 56"/>
          <p:cNvSpPr/>
          <p:nvPr/>
        </p:nvSpPr>
        <p:spPr>
          <a:xfrm>
            <a:off x="8629650" y="750888"/>
            <a:ext cx="219075" cy="217487"/>
          </a:xfrm>
          <a:prstGeom prst="borderCallout1">
            <a:avLst>
              <a:gd name="adj1" fmla="val 97021"/>
              <a:gd name="adj2" fmla="val 7133"/>
              <a:gd name="adj3" fmla="val 893596"/>
              <a:gd name="adj4" fmla="val -546949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58" name="Line Callout 1 57"/>
          <p:cNvSpPr/>
          <p:nvPr/>
        </p:nvSpPr>
        <p:spPr>
          <a:xfrm>
            <a:off x="8629650" y="1066800"/>
            <a:ext cx="219075" cy="217488"/>
          </a:xfrm>
          <a:prstGeom prst="borderCallout1">
            <a:avLst>
              <a:gd name="adj1" fmla="val 97021"/>
              <a:gd name="adj2" fmla="val 7133"/>
              <a:gd name="adj3" fmla="val 773158"/>
              <a:gd name="adj4" fmla="val -420863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59" name="Line Callout 1 58"/>
          <p:cNvSpPr/>
          <p:nvPr/>
        </p:nvSpPr>
        <p:spPr>
          <a:xfrm>
            <a:off x="8515350" y="1565275"/>
            <a:ext cx="333375" cy="217488"/>
          </a:xfrm>
          <a:prstGeom prst="borderCallout1">
            <a:avLst>
              <a:gd name="adj1" fmla="val 97022"/>
              <a:gd name="adj2" fmla="val 2722"/>
              <a:gd name="adj3" fmla="val 642793"/>
              <a:gd name="adj4" fmla="val -259263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20</a:t>
            </a:r>
          </a:p>
        </p:txBody>
      </p:sp>
      <p:sp>
        <p:nvSpPr>
          <p:cNvPr id="60" name="Line Callout 1 59"/>
          <p:cNvSpPr/>
          <p:nvPr/>
        </p:nvSpPr>
        <p:spPr>
          <a:xfrm>
            <a:off x="8515350" y="2362200"/>
            <a:ext cx="333375" cy="217488"/>
          </a:xfrm>
          <a:prstGeom prst="borderCallout1">
            <a:avLst>
              <a:gd name="adj1" fmla="val 94831"/>
              <a:gd name="adj2" fmla="val 1293"/>
              <a:gd name="adj3" fmla="val 268341"/>
              <a:gd name="adj4" fmla="val -153549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28</a:t>
            </a:r>
          </a:p>
        </p:txBody>
      </p:sp>
      <p:sp>
        <p:nvSpPr>
          <p:cNvPr id="61" name="Line Callout 1 60"/>
          <p:cNvSpPr/>
          <p:nvPr/>
        </p:nvSpPr>
        <p:spPr>
          <a:xfrm>
            <a:off x="8515350" y="2667000"/>
            <a:ext cx="333375" cy="217488"/>
          </a:xfrm>
          <a:prstGeom prst="borderCallout1">
            <a:avLst>
              <a:gd name="adj1" fmla="val 94831"/>
              <a:gd name="adj2" fmla="val 1293"/>
              <a:gd name="adj3" fmla="val 285859"/>
              <a:gd name="adj4" fmla="val -110692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23</a:t>
            </a:r>
          </a:p>
        </p:txBody>
      </p:sp>
      <p:sp>
        <p:nvSpPr>
          <p:cNvPr id="62" name="Line Callout 1 61"/>
          <p:cNvSpPr/>
          <p:nvPr/>
        </p:nvSpPr>
        <p:spPr>
          <a:xfrm>
            <a:off x="8629650" y="1981200"/>
            <a:ext cx="219075" cy="217488"/>
          </a:xfrm>
          <a:prstGeom prst="borderCallout1">
            <a:avLst>
              <a:gd name="adj1" fmla="val 97021"/>
              <a:gd name="adj2" fmla="val 7133"/>
              <a:gd name="adj3" fmla="val 661479"/>
              <a:gd name="adj4" fmla="val -679558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63" name="Line Callout 1 62"/>
          <p:cNvSpPr/>
          <p:nvPr/>
        </p:nvSpPr>
        <p:spPr>
          <a:xfrm>
            <a:off x="8515350" y="3036888"/>
            <a:ext cx="333375" cy="217487"/>
          </a:xfrm>
          <a:prstGeom prst="borderCallout1">
            <a:avLst>
              <a:gd name="adj1" fmla="val 94831"/>
              <a:gd name="adj2" fmla="val 1293"/>
              <a:gd name="adj3" fmla="val 474181"/>
              <a:gd name="adj4" fmla="val -204978"/>
            </a:avLst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29</a:t>
            </a:r>
          </a:p>
        </p:txBody>
      </p:sp>
      <p:sp>
        <p:nvSpPr>
          <p:cNvPr id="64" name="Line Callout 1 63"/>
          <p:cNvSpPr/>
          <p:nvPr/>
        </p:nvSpPr>
        <p:spPr>
          <a:xfrm>
            <a:off x="8515350" y="3352800"/>
            <a:ext cx="333375" cy="217488"/>
          </a:xfrm>
          <a:prstGeom prst="borderCallout1">
            <a:avLst>
              <a:gd name="adj1" fmla="val 94831"/>
              <a:gd name="adj2" fmla="val 1293"/>
              <a:gd name="adj3" fmla="val 312136"/>
              <a:gd name="adj4" fmla="val -176406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25</a:t>
            </a:r>
          </a:p>
        </p:txBody>
      </p:sp>
      <p:sp>
        <p:nvSpPr>
          <p:cNvPr id="65" name="Line Callout 1 64"/>
          <p:cNvSpPr/>
          <p:nvPr/>
        </p:nvSpPr>
        <p:spPr>
          <a:xfrm>
            <a:off x="8515350" y="3657600"/>
            <a:ext cx="333375" cy="217488"/>
          </a:xfrm>
          <a:prstGeom prst="borderCallout1">
            <a:avLst>
              <a:gd name="adj1" fmla="val 94831"/>
              <a:gd name="adj2" fmla="val 1293"/>
              <a:gd name="adj3" fmla="val 196077"/>
              <a:gd name="adj4" fmla="val -170692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22</a:t>
            </a:r>
          </a:p>
        </p:txBody>
      </p:sp>
      <p:sp>
        <p:nvSpPr>
          <p:cNvPr id="66" name="Line Callout 1 65"/>
          <p:cNvSpPr/>
          <p:nvPr/>
        </p:nvSpPr>
        <p:spPr>
          <a:xfrm>
            <a:off x="8515350" y="3962400"/>
            <a:ext cx="333375" cy="217488"/>
          </a:xfrm>
          <a:prstGeom prst="borderCallout1">
            <a:avLst>
              <a:gd name="adj1" fmla="val 94831"/>
              <a:gd name="adj2" fmla="val 1293"/>
              <a:gd name="adj3" fmla="val 73449"/>
              <a:gd name="adj4" fmla="val -164978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26</a:t>
            </a:r>
          </a:p>
        </p:txBody>
      </p:sp>
      <p:sp>
        <p:nvSpPr>
          <p:cNvPr id="67" name="Line Callout 1 66"/>
          <p:cNvSpPr/>
          <p:nvPr/>
        </p:nvSpPr>
        <p:spPr>
          <a:xfrm>
            <a:off x="8515350" y="4267200"/>
            <a:ext cx="333375" cy="217488"/>
          </a:xfrm>
          <a:prstGeom prst="borderCallout1">
            <a:avLst>
              <a:gd name="adj1" fmla="val 94831"/>
              <a:gd name="adj2" fmla="val 1293"/>
              <a:gd name="adj3" fmla="val 38412"/>
              <a:gd name="adj4" fmla="val -204978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27</a:t>
            </a:r>
          </a:p>
        </p:txBody>
      </p:sp>
      <p:sp>
        <p:nvSpPr>
          <p:cNvPr id="68" name="Line Callout 1 67"/>
          <p:cNvSpPr/>
          <p:nvPr/>
        </p:nvSpPr>
        <p:spPr>
          <a:xfrm>
            <a:off x="8515350" y="4897438"/>
            <a:ext cx="333375" cy="217487"/>
          </a:xfrm>
          <a:prstGeom prst="borderCallout1">
            <a:avLst>
              <a:gd name="adj1" fmla="val 94831"/>
              <a:gd name="adj2" fmla="val 1293"/>
              <a:gd name="adj3" fmla="val -141151"/>
              <a:gd name="adj4" fmla="val -196406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69" name="Line Callout 1 68"/>
          <p:cNvSpPr/>
          <p:nvPr/>
        </p:nvSpPr>
        <p:spPr>
          <a:xfrm>
            <a:off x="8520113" y="4572000"/>
            <a:ext cx="333375" cy="217488"/>
          </a:xfrm>
          <a:prstGeom prst="borderCallout1">
            <a:avLst>
              <a:gd name="adj1" fmla="val 100523"/>
              <a:gd name="adj2" fmla="val 3007"/>
              <a:gd name="adj3" fmla="val -4946"/>
              <a:gd name="adj4" fmla="val -184406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70" name="Line Callout 1 69"/>
          <p:cNvSpPr/>
          <p:nvPr/>
        </p:nvSpPr>
        <p:spPr>
          <a:xfrm>
            <a:off x="8520113" y="5264150"/>
            <a:ext cx="333375" cy="217488"/>
          </a:xfrm>
          <a:prstGeom prst="borderCallout1">
            <a:avLst>
              <a:gd name="adj1" fmla="val 94831"/>
              <a:gd name="adj2" fmla="val 1293"/>
              <a:gd name="adj3" fmla="val -558086"/>
              <a:gd name="adj4" fmla="val -335835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31</a:t>
            </a:r>
          </a:p>
        </p:txBody>
      </p:sp>
      <p:sp>
        <p:nvSpPr>
          <p:cNvPr id="71" name="Line Callout 1 70"/>
          <p:cNvSpPr/>
          <p:nvPr/>
        </p:nvSpPr>
        <p:spPr>
          <a:xfrm>
            <a:off x="3771900" y="735013"/>
            <a:ext cx="333375" cy="217487"/>
          </a:xfrm>
          <a:prstGeom prst="borderCallout1">
            <a:avLst>
              <a:gd name="adj1" fmla="val 101838"/>
              <a:gd name="adj2" fmla="val 97293"/>
              <a:gd name="adj3" fmla="val 1628197"/>
              <a:gd name="adj4" fmla="val 1051594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32</a:t>
            </a:r>
          </a:p>
        </p:txBody>
      </p:sp>
      <p:sp>
        <p:nvSpPr>
          <p:cNvPr id="72" name="Line Callout 1 71"/>
          <p:cNvSpPr/>
          <p:nvPr/>
        </p:nvSpPr>
        <p:spPr>
          <a:xfrm>
            <a:off x="3276600" y="2195513"/>
            <a:ext cx="333375" cy="217487"/>
          </a:xfrm>
          <a:prstGeom prst="borderCallout1">
            <a:avLst>
              <a:gd name="adj1" fmla="val 94831"/>
              <a:gd name="adj2" fmla="val 95007"/>
              <a:gd name="adj3" fmla="val 1078561"/>
              <a:gd name="adj4" fmla="val 1103879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34</a:t>
            </a:r>
          </a:p>
        </p:txBody>
      </p:sp>
      <p:sp>
        <p:nvSpPr>
          <p:cNvPr id="73" name="Line Callout 1 72"/>
          <p:cNvSpPr/>
          <p:nvPr/>
        </p:nvSpPr>
        <p:spPr>
          <a:xfrm>
            <a:off x="3276600" y="4562475"/>
            <a:ext cx="333375" cy="217488"/>
          </a:xfrm>
          <a:prstGeom prst="borderCallout1">
            <a:avLst>
              <a:gd name="adj1" fmla="val 27678"/>
              <a:gd name="adj2" fmla="val 100817"/>
              <a:gd name="adj3" fmla="val 97539"/>
              <a:gd name="adj4" fmla="val 8421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36</a:t>
            </a:r>
          </a:p>
        </p:txBody>
      </p:sp>
      <p:sp>
        <p:nvSpPr>
          <p:cNvPr id="74" name="Line Callout 1 73"/>
          <p:cNvSpPr/>
          <p:nvPr/>
        </p:nvSpPr>
        <p:spPr>
          <a:xfrm>
            <a:off x="3255963" y="3690938"/>
            <a:ext cx="333375" cy="217487"/>
          </a:xfrm>
          <a:prstGeom prst="borderCallout1">
            <a:avLst>
              <a:gd name="adj1" fmla="val 7241"/>
              <a:gd name="adj2" fmla="val 98341"/>
              <a:gd name="adj3" fmla="val 412426"/>
              <a:gd name="adj4" fmla="val 877877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39</a:t>
            </a:r>
          </a:p>
        </p:txBody>
      </p:sp>
      <p:sp>
        <p:nvSpPr>
          <p:cNvPr id="75" name="Line Callout 1 74"/>
          <p:cNvSpPr/>
          <p:nvPr/>
        </p:nvSpPr>
        <p:spPr>
          <a:xfrm>
            <a:off x="3581400" y="4267200"/>
            <a:ext cx="333375" cy="217488"/>
          </a:xfrm>
          <a:prstGeom prst="borderCallout1">
            <a:avLst>
              <a:gd name="adj1" fmla="val 91034"/>
              <a:gd name="adj2" fmla="val 101579"/>
              <a:gd name="adj3" fmla="val 205568"/>
              <a:gd name="adj4" fmla="val 671784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38</a:t>
            </a:r>
          </a:p>
        </p:txBody>
      </p:sp>
      <p:sp>
        <p:nvSpPr>
          <p:cNvPr id="76" name="Line Callout 1 75"/>
          <p:cNvSpPr/>
          <p:nvPr/>
        </p:nvSpPr>
        <p:spPr>
          <a:xfrm>
            <a:off x="7620000" y="5103813"/>
            <a:ext cx="333375" cy="217487"/>
          </a:xfrm>
          <a:prstGeom prst="borderCallout1">
            <a:avLst>
              <a:gd name="adj1" fmla="val 97751"/>
              <a:gd name="adj2" fmla="val 1293"/>
              <a:gd name="adj3" fmla="val -71953"/>
              <a:gd name="adj4" fmla="val -92692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40</a:t>
            </a:r>
          </a:p>
        </p:txBody>
      </p:sp>
      <p:sp>
        <p:nvSpPr>
          <p:cNvPr id="77" name="Line Callout 1 76"/>
          <p:cNvSpPr/>
          <p:nvPr/>
        </p:nvSpPr>
        <p:spPr>
          <a:xfrm>
            <a:off x="7620000" y="5375275"/>
            <a:ext cx="333375" cy="217488"/>
          </a:xfrm>
          <a:prstGeom prst="borderCallout1">
            <a:avLst>
              <a:gd name="adj1" fmla="val 94831"/>
              <a:gd name="adj2" fmla="val 1293"/>
              <a:gd name="adj3" fmla="val -109033"/>
              <a:gd name="adj4" fmla="val -153930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41</a:t>
            </a:r>
          </a:p>
        </p:txBody>
      </p:sp>
      <p:sp>
        <p:nvSpPr>
          <p:cNvPr id="78" name="Line Callout 1 77"/>
          <p:cNvSpPr/>
          <p:nvPr/>
        </p:nvSpPr>
        <p:spPr>
          <a:xfrm>
            <a:off x="3581400" y="5227638"/>
            <a:ext cx="333375" cy="217487"/>
          </a:xfrm>
          <a:prstGeom prst="borderCallout1">
            <a:avLst>
              <a:gd name="adj1" fmla="val 68116"/>
              <a:gd name="adj2" fmla="val 99007"/>
              <a:gd name="adj3" fmla="val -129762"/>
              <a:gd name="adj4" fmla="val 985785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43</a:t>
            </a:r>
          </a:p>
        </p:txBody>
      </p:sp>
      <p:sp>
        <p:nvSpPr>
          <p:cNvPr id="79" name="Line Callout 1 78"/>
          <p:cNvSpPr/>
          <p:nvPr/>
        </p:nvSpPr>
        <p:spPr>
          <a:xfrm>
            <a:off x="3581400" y="4953000"/>
            <a:ext cx="333375" cy="217488"/>
          </a:xfrm>
          <a:prstGeom prst="borderCallout1">
            <a:avLst>
              <a:gd name="adj1" fmla="val 98336"/>
              <a:gd name="adj2" fmla="val 98722"/>
              <a:gd name="adj3" fmla="val -49908"/>
              <a:gd name="adj4" fmla="val 979878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44</a:t>
            </a:r>
          </a:p>
        </p:txBody>
      </p:sp>
      <p:sp>
        <p:nvSpPr>
          <p:cNvPr id="80" name="Line Callout 1 79"/>
          <p:cNvSpPr/>
          <p:nvPr/>
        </p:nvSpPr>
        <p:spPr>
          <a:xfrm>
            <a:off x="4105275" y="5641975"/>
            <a:ext cx="333375" cy="217488"/>
          </a:xfrm>
          <a:prstGeom prst="borderCallout1">
            <a:avLst>
              <a:gd name="adj1" fmla="val 91766"/>
              <a:gd name="adj2" fmla="val 98722"/>
              <a:gd name="adj3" fmla="val -174725"/>
              <a:gd name="adj4" fmla="val 888449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46</a:t>
            </a:r>
          </a:p>
        </p:txBody>
      </p:sp>
      <p:sp>
        <p:nvSpPr>
          <p:cNvPr id="81" name="Line Callout 1 80"/>
          <p:cNvSpPr/>
          <p:nvPr/>
        </p:nvSpPr>
        <p:spPr>
          <a:xfrm>
            <a:off x="7620000" y="5641975"/>
            <a:ext cx="333375" cy="217488"/>
          </a:xfrm>
          <a:prstGeom prst="borderCallout1">
            <a:avLst>
              <a:gd name="adj1" fmla="val 92641"/>
              <a:gd name="adj2" fmla="val 1293"/>
              <a:gd name="adj3" fmla="val 157975"/>
              <a:gd name="adj4" fmla="val -144310"/>
            </a:avLst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47</a:t>
            </a:r>
          </a:p>
        </p:txBody>
      </p:sp>
      <p:sp>
        <p:nvSpPr>
          <p:cNvPr id="82" name="Line Callout 1 81"/>
          <p:cNvSpPr/>
          <p:nvPr/>
        </p:nvSpPr>
        <p:spPr>
          <a:xfrm>
            <a:off x="7620000" y="6184900"/>
            <a:ext cx="333375" cy="217488"/>
          </a:xfrm>
          <a:prstGeom prst="borderCallout1">
            <a:avLst>
              <a:gd name="adj1" fmla="val 97021"/>
              <a:gd name="adj2" fmla="val -136"/>
              <a:gd name="adj3" fmla="val -68449"/>
              <a:gd name="adj4" fmla="val -212310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49</a:t>
            </a:r>
          </a:p>
        </p:txBody>
      </p:sp>
      <p:sp>
        <p:nvSpPr>
          <p:cNvPr id="83" name="Line Callout 1 82"/>
          <p:cNvSpPr/>
          <p:nvPr/>
        </p:nvSpPr>
        <p:spPr>
          <a:xfrm>
            <a:off x="3581400" y="5510213"/>
            <a:ext cx="333375" cy="217487"/>
          </a:xfrm>
          <a:prstGeom prst="borderCallout1">
            <a:avLst>
              <a:gd name="adj1" fmla="val 8555"/>
              <a:gd name="adj2" fmla="val 97294"/>
              <a:gd name="adj3" fmla="val -157209"/>
              <a:gd name="adj4" fmla="val 103702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48</a:t>
            </a:r>
          </a:p>
        </p:txBody>
      </p:sp>
      <p:sp>
        <p:nvSpPr>
          <p:cNvPr id="84" name="Line Callout 1 83"/>
          <p:cNvSpPr/>
          <p:nvPr/>
        </p:nvSpPr>
        <p:spPr>
          <a:xfrm>
            <a:off x="5486400" y="5905500"/>
            <a:ext cx="333375" cy="217488"/>
          </a:xfrm>
          <a:prstGeom prst="borderCallout1">
            <a:avLst>
              <a:gd name="adj1" fmla="val 93956"/>
              <a:gd name="adj2" fmla="val 103007"/>
              <a:gd name="adj3" fmla="val 70530"/>
              <a:gd name="adj4" fmla="val 407021"/>
            </a:avLst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50</a:t>
            </a:r>
          </a:p>
        </p:txBody>
      </p:sp>
      <p:sp>
        <p:nvSpPr>
          <p:cNvPr id="85" name="Line Callout 1 84"/>
          <p:cNvSpPr/>
          <p:nvPr/>
        </p:nvSpPr>
        <p:spPr>
          <a:xfrm>
            <a:off x="3589338" y="5859463"/>
            <a:ext cx="333375" cy="217487"/>
          </a:xfrm>
          <a:prstGeom prst="borderCallout1">
            <a:avLst>
              <a:gd name="adj1" fmla="val 98336"/>
              <a:gd name="adj2" fmla="val 97293"/>
              <a:gd name="adj3" fmla="val -157208"/>
              <a:gd name="adj4" fmla="val 812734"/>
            </a:avLst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51</a:t>
            </a:r>
          </a:p>
        </p:txBody>
      </p:sp>
      <p:sp>
        <p:nvSpPr>
          <p:cNvPr id="86" name="Line Callout 1 85"/>
          <p:cNvSpPr/>
          <p:nvPr/>
        </p:nvSpPr>
        <p:spPr>
          <a:xfrm>
            <a:off x="3581400" y="3962400"/>
            <a:ext cx="333375" cy="217488"/>
          </a:xfrm>
          <a:prstGeom prst="borderCallout1">
            <a:avLst>
              <a:gd name="adj1" fmla="val 96146"/>
              <a:gd name="adj2" fmla="val 94437"/>
              <a:gd name="adj3" fmla="val 353011"/>
              <a:gd name="adj4" fmla="val 905591"/>
            </a:avLst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52</a:t>
            </a:r>
          </a:p>
        </p:txBody>
      </p:sp>
      <p:sp>
        <p:nvSpPr>
          <p:cNvPr id="87" name="Line Callout 1 86"/>
          <p:cNvSpPr/>
          <p:nvPr/>
        </p:nvSpPr>
        <p:spPr>
          <a:xfrm>
            <a:off x="7620000" y="5908675"/>
            <a:ext cx="333375" cy="217488"/>
          </a:xfrm>
          <a:prstGeom prst="borderCallout1">
            <a:avLst>
              <a:gd name="adj1" fmla="val 50597"/>
              <a:gd name="adj2" fmla="val 1293"/>
              <a:gd name="adj3" fmla="val 105420"/>
              <a:gd name="adj4" fmla="val -119167"/>
            </a:avLst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53</a:t>
            </a:r>
          </a:p>
        </p:txBody>
      </p:sp>
      <p:sp>
        <p:nvSpPr>
          <p:cNvPr id="88" name="Line Callout 1 87"/>
          <p:cNvSpPr/>
          <p:nvPr/>
        </p:nvSpPr>
        <p:spPr>
          <a:xfrm>
            <a:off x="3313113" y="2928938"/>
            <a:ext cx="219075" cy="217487"/>
          </a:xfrm>
          <a:prstGeom prst="borderCallout1">
            <a:avLst>
              <a:gd name="adj1" fmla="val 97021"/>
              <a:gd name="adj2" fmla="val 101046"/>
              <a:gd name="adj3" fmla="val 269069"/>
              <a:gd name="adj4" fmla="val 610878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89" name="Line Callout 1 88"/>
          <p:cNvSpPr/>
          <p:nvPr/>
        </p:nvSpPr>
        <p:spPr>
          <a:xfrm>
            <a:off x="3276600" y="1876425"/>
            <a:ext cx="333375" cy="217488"/>
          </a:xfrm>
          <a:prstGeom prst="borderCallout1">
            <a:avLst>
              <a:gd name="adj1" fmla="val 94831"/>
              <a:gd name="adj2" fmla="val 95007"/>
              <a:gd name="adj3" fmla="val 1085568"/>
              <a:gd name="adj4" fmla="val 100788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33</a:t>
            </a:r>
          </a:p>
        </p:txBody>
      </p:sp>
      <p:sp>
        <p:nvSpPr>
          <p:cNvPr id="90" name="Line Callout 1 89"/>
          <p:cNvSpPr/>
          <p:nvPr/>
        </p:nvSpPr>
        <p:spPr>
          <a:xfrm>
            <a:off x="3276600" y="1584325"/>
            <a:ext cx="333375" cy="217488"/>
          </a:xfrm>
          <a:prstGeom prst="borderCallout1">
            <a:avLst>
              <a:gd name="adj1" fmla="val 94831"/>
              <a:gd name="adj2" fmla="val 95007"/>
              <a:gd name="adj3" fmla="val 621918"/>
              <a:gd name="adj4" fmla="val 49626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91" name="Line Callout 1 90"/>
          <p:cNvSpPr/>
          <p:nvPr/>
        </p:nvSpPr>
        <p:spPr>
          <a:xfrm>
            <a:off x="3276600" y="3297238"/>
            <a:ext cx="333375" cy="217487"/>
          </a:xfrm>
          <a:prstGeom prst="borderCallout1">
            <a:avLst>
              <a:gd name="adj1" fmla="val 94831"/>
              <a:gd name="adj2" fmla="val 95007"/>
              <a:gd name="adj3" fmla="val 686152"/>
              <a:gd name="adj4" fmla="val 1067308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35</a:t>
            </a:r>
          </a:p>
        </p:txBody>
      </p:sp>
      <p:sp>
        <p:nvSpPr>
          <p:cNvPr id="92" name="Line Callout 1 91"/>
          <p:cNvSpPr/>
          <p:nvPr/>
        </p:nvSpPr>
        <p:spPr>
          <a:xfrm>
            <a:off x="5895975" y="5662613"/>
            <a:ext cx="333375" cy="217487"/>
          </a:xfrm>
          <a:prstGeom prst="borderCallout1">
            <a:avLst>
              <a:gd name="adj1" fmla="val 89577"/>
              <a:gd name="adj2" fmla="val 97293"/>
              <a:gd name="adj3" fmla="val 164691"/>
              <a:gd name="adj4" fmla="val 279878"/>
            </a:avLst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37</a:t>
            </a:r>
          </a:p>
        </p:txBody>
      </p:sp>
      <p:sp>
        <p:nvSpPr>
          <p:cNvPr id="93" name="Line Callout 1 92"/>
          <p:cNvSpPr/>
          <p:nvPr/>
        </p:nvSpPr>
        <p:spPr>
          <a:xfrm>
            <a:off x="3276600" y="2516188"/>
            <a:ext cx="333375" cy="217487"/>
          </a:xfrm>
          <a:prstGeom prst="borderCallout1">
            <a:avLst>
              <a:gd name="adj1" fmla="val 94831"/>
              <a:gd name="adj2" fmla="val 95007"/>
              <a:gd name="adj3" fmla="val 899874"/>
              <a:gd name="adj4" fmla="val 982736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42</a:t>
            </a:r>
          </a:p>
        </p:txBody>
      </p:sp>
      <p:sp>
        <p:nvSpPr>
          <p:cNvPr id="94" name="Line Callout 1 93"/>
          <p:cNvSpPr/>
          <p:nvPr/>
        </p:nvSpPr>
        <p:spPr>
          <a:xfrm>
            <a:off x="3276600" y="1284288"/>
            <a:ext cx="333375" cy="217487"/>
          </a:xfrm>
          <a:prstGeom prst="borderCallout1">
            <a:avLst>
              <a:gd name="adj1" fmla="val 94831"/>
              <a:gd name="adj2" fmla="val 95007"/>
              <a:gd name="adj3" fmla="val 913889"/>
              <a:gd name="adj4" fmla="val 713403"/>
            </a:avLst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13</a:t>
            </a:r>
          </a:p>
        </p:txBody>
      </p:sp>
      <p:sp>
        <p:nvSpPr>
          <p:cNvPr id="95" name="Line Callout 1 94"/>
          <p:cNvSpPr/>
          <p:nvPr/>
        </p:nvSpPr>
        <p:spPr>
          <a:xfrm>
            <a:off x="3276600" y="952500"/>
            <a:ext cx="333375" cy="217488"/>
          </a:xfrm>
          <a:prstGeom prst="borderCallout1">
            <a:avLst>
              <a:gd name="adj1" fmla="val 94831"/>
              <a:gd name="adj2" fmla="val 95007"/>
              <a:gd name="adj3" fmla="val 1521190"/>
              <a:gd name="adj4" fmla="val 1056261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30</a:t>
            </a:r>
          </a:p>
        </p:txBody>
      </p:sp>
      <p:sp>
        <p:nvSpPr>
          <p:cNvPr id="96" name="Line Callout 1 95"/>
          <p:cNvSpPr/>
          <p:nvPr/>
        </p:nvSpPr>
        <p:spPr>
          <a:xfrm>
            <a:off x="8515350" y="5592763"/>
            <a:ext cx="333375" cy="217487"/>
          </a:xfrm>
          <a:prstGeom prst="borderCallout1">
            <a:avLst>
              <a:gd name="adj1" fmla="val 94831"/>
              <a:gd name="adj2" fmla="val 1293"/>
              <a:gd name="adj3" fmla="val -673706"/>
              <a:gd name="adj4" fmla="val -340406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54</a:t>
            </a:r>
          </a:p>
        </p:txBody>
      </p:sp>
      <p:sp>
        <p:nvSpPr>
          <p:cNvPr id="97" name="Line Callout 1 96"/>
          <p:cNvSpPr/>
          <p:nvPr/>
        </p:nvSpPr>
        <p:spPr>
          <a:xfrm>
            <a:off x="4105275" y="4775200"/>
            <a:ext cx="333375" cy="217488"/>
          </a:xfrm>
          <a:prstGeom prst="borderCallout1">
            <a:avLst>
              <a:gd name="adj1" fmla="val 98336"/>
              <a:gd name="adj2" fmla="val 98722"/>
              <a:gd name="adj3" fmla="val 20165"/>
              <a:gd name="adj4" fmla="val 791306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45</a:t>
            </a:r>
          </a:p>
        </p:txBody>
      </p:sp>
      <p:sp>
        <p:nvSpPr>
          <p:cNvPr id="98" name="Rectangle 97"/>
          <p:cNvSpPr/>
          <p:nvPr/>
        </p:nvSpPr>
        <p:spPr>
          <a:xfrm>
            <a:off x="228600" y="5771356"/>
            <a:ext cx="281380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en-US" sz="800" b="1" dirty="0"/>
              <a:t>*Projects identified in previous RTP Studies</a:t>
            </a:r>
          </a:p>
        </p:txBody>
      </p:sp>
      <p:sp>
        <p:nvSpPr>
          <p:cNvPr id="99" name="TextBox 6"/>
          <p:cNvSpPr txBox="1">
            <a:spLocks noChangeArrowheads="1"/>
          </p:cNvSpPr>
          <p:nvPr/>
        </p:nvSpPr>
        <p:spPr bwMode="auto">
          <a:xfrm>
            <a:off x="2755900" y="6072188"/>
            <a:ext cx="3657600" cy="40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b="1" dirty="0">
                <a:solidFill>
                  <a:srgbClr val="FF0000"/>
                </a:solidFill>
              </a:rPr>
              <a:t>345-kV </a:t>
            </a:r>
            <a:r>
              <a:rPr lang="en-US" altLang="en-US" sz="1000" b="1" dirty="0" smtClean="0">
                <a:solidFill>
                  <a:srgbClr val="FF0000"/>
                </a:solidFill>
              </a:rPr>
              <a:t>new additions/upgrades , </a:t>
            </a:r>
            <a:r>
              <a:rPr lang="en-US" altLang="en-US" sz="1000" b="1" dirty="0">
                <a:solidFill>
                  <a:srgbClr val="00B0F0"/>
                </a:solidFill>
              </a:rPr>
              <a:t>138-kV new </a:t>
            </a:r>
            <a:r>
              <a:rPr lang="en-US" altLang="en-US" sz="1000" b="1" dirty="0" smtClean="0">
                <a:solidFill>
                  <a:srgbClr val="00B0F0"/>
                </a:solidFill>
              </a:rPr>
              <a:t>additions</a:t>
            </a:r>
            <a:endParaRPr lang="en-US" altLang="en-US" sz="1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 smtClean="0"/>
              <a:t>138-kV upgrades, </a:t>
            </a:r>
            <a:r>
              <a:rPr lang="en-US" altLang="en-US" sz="1000" b="1" dirty="0" smtClean="0"/>
              <a:t>69-kV projects not shown</a:t>
            </a:r>
            <a:endParaRPr lang="en-US" altLang="en-US" sz="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Picture 2" descr="C:\Users\rromo\Desktop\Captur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47738">
            <a:off x="3243263" y="530225"/>
            <a:ext cx="5516562" cy="575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" name="TextBox 1"/>
          <p:cNvSpPr txBox="1">
            <a:spLocks noChangeArrowheads="1"/>
          </p:cNvSpPr>
          <p:nvPr/>
        </p:nvSpPr>
        <p:spPr bwMode="auto">
          <a:xfrm>
            <a:off x="2133600" y="19050"/>
            <a:ext cx="45434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2015 RTP Reliability Projects</a:t>
            </a:r>
          </a:p>
        </p:txBody>
      </p:sp>
      <p:graphicFrame>
        <p:nvGraphicFramePr>
          <p:cNvPr id="42" name="Table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940208"/>
              </p:ext>
            </p:extLst>
          </p:nvPr>
        </p:nvGraphicFramePr>
        <p:xfrm>
          <a:off x="284163" y="684213"/>
          <a:ext cx="2895600" cy="4581771"/>
        </p:xfrm>
        <a:graphic>
          <a:graphicData uri="http://schemas.openxmlformats.org/drawingml/2006/table">
            <a:tbl>
              <a:tblPr/>
              <a:tblGrid>
                <a:gridCol w="333375"/>
                <a:gridCol w="2562225"/>
              </a:tblGrid>
              <a:tr h="290513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5720" marR="45720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Project Description</a:t>
                      </a:r>
                      <a:endParaRPr kumimoji="0" lang="en-US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5720" marR="45720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11)</a:t>
                      </a:r>
                    </a:p>
                  </a:txBody>
                  <a:tcPr marL="45720" marR="45720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D5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Corinth-Highlands TNP 138kV line upgrade</a:t>
                      </a: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5720" marR="45720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D5"/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12)</a:t>
                      </a:r>
                      <a:endParaRPr kumimoji="0" lang="en-US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5720" marR="45720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Holt Switch-North Andrews 138kV Line upgrade</a:t>
                      </a: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5720" marR="45720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13)</a:t>
                      </a:r>
                      <a:endParaRPr kumimoji="0" lang="en-US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5720" marR="45720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D5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Addition of second 345/138kV transformer at Twin Buttes</a:t>
                      </a: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*</a:t>
                      </a: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5720" marR="45720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D5"/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14)</a:t>
                      </a:r>
                    </a:p>
                  </a:txBody>
                  <a:tcPr marL="45720" marR="45720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Addition of second 345/138kV transformer at </a:t>
                      </a:r>
                      <a:r>
                        <a:rPr kumimoji="0" lang="en-US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Vealmoor</a:t>
                      </a: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5720" marR="45720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</a:tr>
              <a:tr h="258763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15)</a:t>
                      </a:r>
                    </a:p>
                  </a:txBody>
                  <a:tcPr marL="45720" marR="45720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D5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Addition of shunt reactor at Clayton 345kV station</a:t>
                      </a:r>
                    </a:p>
                  </a:txBody>
                  <a:tcPr marL="45720" marR="45720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D5"/>
                    </a:solidFill>
                  </a:tcPr>
                </a:tc>
              </a:tr>
              <a:tr h="122238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16)</a:t>
                      </a:r>
                    </a:p>
                  </a:txBody>
                  <a:tcPr marL="45720" marR="45720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Whitney 138kV bus tie upgrade</a:t>
                      </a:r>
                    </a:p>
                  </a:txBody>
                  <a:tcPr marL="45720" marR="45720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</a:tr>
              <a:tr h="258763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17)</a:t>
                      </a:r>
                    </a:p>
                  </a:txBody>
                  <a:tcPr marL="45720" marR="45720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D5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Carrollton Northwest 138kV breaker upgrade</a:t>
                      </a:r>
                    </a:p>
                  </a:txBody>
                  <a:tcPr marL="45720" marR="45720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D5"/>
                    </a:solidFill>
                  </a:tcPr>
                </a:tc>
              </a:tr>
              <a:tr h="122238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18)</a:t>
                      </a:r>
                    </a:p>
                  </a:txBody>
                  <a:tcPr marL="45720" marR="45720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Vernon 138kV capacitor bank addition</a:t>
                      </a:r>
                    </a:p>
                  </a:txBody>
                  <a:tcPr marL="45720" marR="45720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</a:tr>
              <a:tr h="15240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19)</a:t>
                      </a:r>
                    </a:p>
                  </a:txBody>
                  <a:tcPr marL="45720" marR="45720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D5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Cedar Crest Switch 138kV breaker upgrade</a:t>
                      </a: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*</a:t>
                      </a:r>
                    </a:p>
                  </a:txBody>
                  <a:tcPr marL="45720" marR="45720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D5"/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20)</a:t>
                      </a:r>
                    </a:p>
                  </a:txBody>
                  <a:tcPr marL="45720" marR="45720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Trinidad to Winkler 138kV line upgrade</a:t>
                      </a:r>
                    </a:p>
                  </a:txBody>
                  <a:tcPr marL="45720" marR="45720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</a:tr>
              <a:tr h="13652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21)</a:t>
                      </a:r>
                    </a:p>
                  </a:txBody>
                  <a:tcPr marL="45720" marR="45720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D5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Addition of shunt capacitor at Jones Creek</a:t>
                      </a:r>
                    </a:p>
                  </a:txBody>
                  <a:tcPr marL="45720" marR="45720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D5"/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22)</a:t>
                      </a:r>
                    </a:p>
                  </a:txBody>
                  <a:tcPr marL="45720" marR="45720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Obrien-</a:t>
                      </a:r>
                      <a:r>
                        <a:rPr kumimoji="0" lang="en-US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Clodine</a:t>
                      </a: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138kV line upgrade</a:t>
                      </a:r>
                    </a:p>
                  </a:txBody>
                  <a:tcPr marL="45720" marR="45720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</a:tr>
              <a:tr h="45085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23)</a:t>
                      </a:r>
                    </a:p>
                  </a:txBody>
                  <a:tcPr marL="45720" marR="45720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D5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Stryker Creek-Douglas 138kV line upgrade</a:t>
                      </a: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*</a:t>
                      </a: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5720" marR="45720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D5"/>
                    </a:solidFill>
                  </a:tcPr>
                </a:tc>
              </a:tr>
            </a:tbl>
          </a:graphicData>
        </a:graphic>
      </p:graphicFrame>
      <p:sp>
        <p:nvSpPr>
          <p:cNvPr id="44" name="Line Callout 1 43"/>
          <p:cNvSpPr/>
          <p:nvPr/>
        </p:nvSpPr>
        <p:spPr>
          <a:xfrm>
            <a:off x="4203700" y="481013"/>
            <a:ext cx="333375" cy="217487"/>
          </a:xfrm>
          <a:prstGeom prst="borderCallout1">
            <a:avLst>
              <a:gd name="adj1" fmla="val 89137"/>
              <a:gd name="adj2" fmla="val 96151"/>
              <a:gd name="adj3" fmla="val 955786"/>
              <a:gd name="adj4" fmla="val 485213"/>
            </a:avLst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15</a:t>
            </a:r>
          </a:p>
        </p:txBody>
      </p:sp>
      <p:sp>
        <p:nvSpPr>
          <p:cNvPr id="45" name="Line Callout 1 44"/>
          <p:cNvSpPr/>
          <p:nvPr/>
        </p:nvSpPr>
        <p:spPr>
          <a:xfrm>
            <a:off x="3771900" y="1062038"/>
            <a:ext cx="333375" cy="217487"/>
          </a:xfrm>
          <a:prstGeom prst="borderCallout1">
            <a:avLst>
              <a:gd name="adj1" fmla="val 92641"/>
              <a:gd name="adj2" fmla="val 98437"/>
              <a:gd name="adj3" fmla="val 714020"/>
              <a:gd name="adj4" fmla="val 477016"/>
            </a:avLst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46" name="Line Callout 1 45"/>
          <p:cNvSpPr/>
          <p:nvPr/>
        </p:nvSpPr>
        <p:spPr>
          <a:xfrm>
            <a:off x="6015038" y="481013"/>
            <a:ext cx="333375" cy="217487"/>
          </a:xfrm>
          <a:prstGeom prst="borderCallout1">
            <a:avLst>
              <a:gd name="adj1" fmla="val 97021"/>
              <a:gd name="adj2" fmla="val 1294"/>
              <a:gd name="adj3" fmla="val 642793"/>
              <a:gd name="adj4" fmla="val 76451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47" name="Line Callout 1 46"/>
          <p:cNvSpPr/>
          <p:nvPr/>
        </p:nvSpPr>
        <p:spPr>
          <a:xfrm>
            <a:off x="6180138" y="800100"/>
            <a:ext cx="333375" cy="217488"/>
          </a:xfrm>
          <a:prstGeom prst="borderCallout1">
            <a:avLst>
              <a:gd name="adj1" fmla="val 97021"/>
              <a:gd name="adj2" fmla="val 1294"/>
              <a:gd name="adj3" fmla="val 938414"/>
              <a:gd name="adj4" fmla="val 21788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48" name="Line Callout 1 47"/>
          <p:cNvSpPr/>
          <p:nvPr/>
        </p:nvSpPr>
        <p:spPr>
          <a:xfrm>
            <a:off x="6403975" y="1123950"/>
            <a:ext cx="219075" cy="217488"/>
          </a:xfrm>
          <a:prstGeom prst="borderCallout1">
            <a:avLst>
              <a:gd name="adj1" fmla="val 94590"/>
              <a:gd name="adj2" fmla="val 96455"/>
              <a:gd name="adj3" fmla="val 760019"/>
              <a:gd name="adj4" fmla="val 26174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49" name="Line Callout 1 48"/>
          <p:cNvSpPr/>
          <p:nvPr/>
        </p:nvSpPr>
        <p:spPr>
          <a:xfrm>
            <a:off x="6623050" y="481013"/>
            <a:ext cx="333375" cy="217487"/>
          </a:xfrm>
          <a:prstGeom prst="borderCallout1">
            <a:avLst>
              <a:gd name="adj1" fmla="val 92641"/>
              <a:gd name="adj2" fmla="val 1294"/>
              <a:gd name="adj3" fmla="val 884399"/>
              <a:gd name="adj4" fmla="val 121213"/>
            </a:avLst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50" name="Line Callout 1 49"/>
          <p:cNvSpPr/>
          <p:nvPr/>
        </p:nvSpPr>
        <p:spPr>
          <a:xfrm>
            <a:off x="6858000" y="1123950"/>
            <a:ext cx="219075" cy="217488"/>
          </a:xfrm>
          <a:prstGeom prst="borderCallout1">
            <a:avLst>
              <a:gd name="adj1" fmla="val 92641"/>
              <a:gd name="adj2" fmla="val 96263"/>
              <a:gd name="adj3" fmla="val 589216"/>
              <a:gd name="adj4" fmla="val 12479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51" name="Line Callout 1 50"/>
          <p:cNvSpPr/>
          <p:nvPr/>
        </p:nvSpPr>
        <p:spPr>
          <a:xfrm>
            <a:off x="7105650" y="481013"/>
            <a:ext cx="333375" cy="217487"/>
          </a:xfrm>
          <a:prstGeom prst="borderCallout1">
            <a:avLst>
              <a:gd name="adj1" fmla="val 92642"/>
              <a:gd name="adj2" fmla="val -135"/>
              <a:gd name="adj3" fmla="val 813596"/>
              <a:gd name="adj4" fmla="val 33594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11</a:t>
            </a:r>
          </a:p>
        </p:txBody>
      </p:sp>
      <p:sp>
        <p:nvSpPr>
          <p:cNvPr id="52" name="Line Callout 1 51"/>
          <p:cNvSpPr/>
          <p:nvPr/>
        </p:nvSpPr>
        <p:spPr>
          <a:xfrm>
            <a:off x="7215188" y="800100"/>
            <a:ext cx="219075" cy="217488"/>
          </a:xfrm>
          <a:prstGeom prst="borderCallout1">
            <a:avLst>
              <a:gd name="adj1" fmla="val 92641"/>
              <a:gd name="adj2" fmla="val 96263"/>
              <a:gd name="adj3" fmla="val 654909"/>
              <a:gd name="adj4" fmla="val 33486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53" name="Line Callout 1 52"/>
          <p:cNvSpPr/>
          <p:nvPr/>
        </p:nvSpPr>
        <p:spPr>
          <a:xfrm>
            <a:off x="7577138" y="481013"/>
            <a:ext cx="333375" cy="217487"/>
          </a:xfrm>
          <a:prstGeom prst="borderCallout1">
            <a:avLst>
              <a:gd name="adj1" fmla="val 92642"/>
              <a:gd name="adj2" fmla="val -135"/>
              <a:gd name="adj3" fmla="val 863962"/>
              <a:gd name="adj4" fmla="val -7212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17</a:t>
            </a:r>
          </a:p>
        </p:txBody>
      </p:sp>
      <p:sp>
        <p:nvSpPr>
          <p:cNvPr id="54" name="Line Callout 1 53"/>
          <p:cNvSpPr/>
          <p:nvPr/>
        </p:nvSpPr>
        <p:spPr>
          <a:xfrm>
            <a:off x="7620000" y="800100"/>
            <a:ext cx="333375" cy="217488"/>
          </a:xfrm>
          <a:prstGeom prst="borderCallout1">
            <a:avLst>
              <a:gd name="adj1" fmla="val 94831"/>
              <a:gd name="adj2" fmla="val 99866"/>
              <a:gd name="adj3" fmla="val 726005"/>
              <a:gd name="adj4" fmla="val -76406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55" name="Line Callout 1 54"/>
          <p:cNvSpPr/>
          <p:nvPr/>
        </p:nvSpPr>
        <p:spPr>
          <a:xfrm>
            <a:off x="8077200" y="481013"/>
            <a:ext cx="219075" cy="217487"/>
          </a:xfrm>
          <a:prstGeom prst="borderCallout1">
            <a:avLst>
              <a:gd name="adj1" fmla="val 94831"/>
              <a:gd name="adj2" fmla="val 96263"/>
              <a:gd name="adj3" fmla="val 939582"/>
              <a:gd name="adj4" fmla="val -34042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56" name="Line Callout 1 55"/>
          <p:cNvSpPr/>
          <p:nvPr/>
        </p:nvSpPr>
        <p:spPr>
          <a:xfrm>
            <a:off x="8296275" y="750888"/>
            <a:ext cx="219075" cy="217487"/>
          </a:xfrm>
          <a:prstGeom prst="borderCallout1">
            <a:avLst>
              <a:gd name="adj1" fmla="val 97021"/>
              <a:gd name="adj2" fmla="val 7133"/>
              <a:gd name="adj3" fmla="val 867319"/>
              <a:gd name="adj4" fmla="val -42521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57" name="Line Callout 1 56"/>
          <p:cNvSpPr/>
          <p:nvPr/>
        </p:nvSpPr>
        <p:spPr>
          <a:xfrm>
            <a:off x="8629650" y="750888"/>
            <a:ext cx="219075" cy="217487"/>
          </a:xfrm>
          <a:prstGeom prst="borderCallout1">
            <a:avLst>
              <a:gd name="adj1" fmla="val 97021"/>
              <a:gd name="adj2" fmla="val 7133"/>
              <a:gd name="adj3" fmla="val 893596"/>
              <a:gd name="adj4" fmla="val -546949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58" name="Line Callout 1 57"/>
          <p:cNvSpPr/>
          <p:nvPr/>
        </p:nvSpPr>
        <p:spPr>
          <a:xfrm>
            <a:off x="8629650" y="1066800"/>
            <a:ext cx="219075" cy="217488"/>
          </a:xfrm>
          <a:prstGeom prst="borderCallout1">
            <a:avLst>
              <a:gd name="adj1" fmla="val 97021"/>
              <a:gd name="adj2" fmla="val 7133"/>
              <a:gd name="adj3" fmla="val 773158"/>
              <a:gd name="adj4" fmla="val -420863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59" name="Line Callout 1 58"/>
          <p:cNvSpPr/>
          <p:nvPr/>
        </p:nvSpPr>
        <p:spPr>
          <a:xfrm>
            <a:off x="8515350" y="1565275"/>
            <a:ext cx="333375" cy="217488"/>
          </a:xfrm>
          <a:prstGeom prst="borderCallout1">
            <a:avLst>
              <a:gd name="adj1" fmla="val 97022"/>
              <a:gd name="adj2" fmla="val 2722"/>
              <a:gd name="adj3" fmla="val 642793"/>
              <a:gd name="adj4" fmla="val -259263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20</a:t>
            </a:r>
          </a:p>
        </p:txBody>
      </p:sp>
      <p:sp>
        <p:nvSpPr>
          <p:cNvPr id="60" name="Line Callout 1 59"/>
          <p:cNvSpPr/>
          <p:nvPr/>
        </p:nvSpPr>
        <p:spPr>
          <a:xfrm>
            <a:off x="8515350" y="2362200"/>
            <a:ext cx="333375" cy="217488"/>
          </a:xfrm>
          <a:prstGeom prst="borderCallout1">
            <a:avLst>
              <a:gd name="adj1" fmla="val 94831"/>
              <a:gd name="adj2" fmla="val 1293"/>
              <a:gd name="adj3" fmla="val 268341"/>
              <a:gd name="adj4" fmla="val -153549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28</a:t>
            </a:r>
          </a:p>
        </p:txBody>
      </p:sp>
      <p:sp>
        <p:nvSpPr>
          <p:cNvPr id="61" name="Line Callout 1 60"/>
          <p:cNvSpPr/>
          <p:nvPr/>
        </p:nvSpPr>
        <p:spPr>
          <a:xfrm>
            <a:off x="8515350" y="2667000"/>
            <a:ext cx="333375" cy="217488"/>
          </a:xfrm>
          <a:prstGeom prst="borderCallout1">
            <a:avLst>
              <a:gd name="adj1" fmla="val 94831"/>
              <a:gd name="adj2" fmla="val 1293"/>
              <a:gd name="adj3" fmla="val 285859"/>
              <a:gd name="adj4" fmla="val -110692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23</a:t>
            </a:r>
          </a:p>
        </p:txBody>
      </p:sp>
      <p:sp>
        <p:nvSpPr>
          <p:cNvPr id="62" name="Line Callout 1 61"/>
          <p:cNvSpPr/>
          <p:nvPr/>
        </p:nvSpPr>
        <p:spPr>
          <a:xfrm>
            <a:off x="8629650" y="1981200"/>
            <a:ext cx="219075" cy="217488"/>
          </a:xfrm>
          <a:prstGeom prst="borderCallout1">
            <a:avLst>
              <a:gd name="adj1" fmla="val 97021"/>
              <a:gd name="adj2" fmla="val 7133"/>
              <a:gd name="adj3" fmla="val 661479"/>
              <a:gd name="adj4" fmla="val -679558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63" name="Line Callout 1 62"/>
          <p:cNvSpPr/>
          <p:nvPr/>
        </p:nvSpPr>
        <p:spPr>
          <a:xfrm>
            <a:off x="8515350" y="3036888"/>
            <a:ext cx="333375" cy="217487"/>
          </a:xfrm>
          <a:prstGeom prst="borderCallout1">
            <a:avLst>
              <a:gd name="adj1" fmla="val 94831"/>
              <a:gd name="adj2" fmla="val 1293"/>
              <a:gd name="adj3" fmla="val 474181"/>
              <a:gd name="adj4" fmla="val -204978"/>
            </a:avLst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29</a:t>
            </a:r>
          </a:p>
        </p:txBody>
      </p:sp>
      <p:sp>
        <p:nvSpPr>
          <p:cNvPr id="64" name="Line Callout 1 63"/>
          <p:cNvSpPr/>
          <p:nvPr/>
        </p:nvSpPr>
        <p:spPr>
          <a:xfrm>
            <a:off x="8515350" y="3352800"/>
            <a:ext cx="333375" cy="217488"/>
          </a:xfrm>
          <a:prstGeom prst="borderCallout1">
            <a:avLst>
              <a:gd name="adj1" fmla="val 94831"/>
              <a:gd name="adj2" fmla="val 1293"/>
              <a:gd name="adj3" fmla="val 312136"/>
              <a:gd name="adj4" fmla="val -176406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25</a:t>
            </a:r>
          </a:p>
        </p:txBody>
      </p:sp>
      <p:sp>
        <p:nvSpPr>
          <p:cNvPr id="65" name="Line Callout 1 64"/>
          <p:cNvSpPr/>
          <p:nvPr/>
        </p:nvSpPr>
        <p:spPr>
          <a:xfrm>
            <a:off x="8515350" y="3657600"/>
            <a:ext cx="333375" cy="217488"/>
          </a:xfrm>
          <a:prstGeom prst="borderCallout1">
            <a:avLst>
              <a:gd name="adj1" fmla="val 94831"/>
              <a:gd name="adj2" fmla="val 1293"/>
              <a:gd name="adj3" fmla="val 196077"/>
              <a:gd name="adj4" fmla="val -170692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22</a:t>
            </a:r>
          </a:p>
        </p:txBody>
      </p:sp>
      <p:sp>
        <p:nvSpPr>
          <p:cNvPr id="66" name="Line Callout 1 65"/>
          <p:cNvSpPr/>
          <p:nvPr/>
        </p:nvSpPr>
        <p:spPr>
          <a:xfrm>
            <a:off x="8515350" y="3962400"/>
            <a:ext cx="333375" cy="217488"/>
          </a:xfrm>
          <a:prstGeom prst="borderCallout1">
            <a:avLst>
              <a:gd name="adj1" fmla="val 94831"/>
              <a:gd name="adj2" fmla="val 1293"/>
              <a:gd name="adj3" fmla="val 73449"/>
              <a:gd name="adj4" fmla="val -164978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26</a:t>
            </a:r>
          </a:p>
        </p:txBody>
      </p:sp>
      <p:sp>
        <p:nvSpPr>
          <p:cNvPr id="67" name="Line Callout 1 66"/>
          <p:cNvSpPr/>
          <p:nvPr/>
        </p:nvSpPr>
        <p:spPr>
          <a:xfrm>
            <a:off x="8515350" y="4267200"/>
            <a:ext cx="333375" cy="217488"/>
          </a:xfrm>
          <a:prstGeom prst="borderCallout1">
            <a:avLst>
              <a:gd name="adj1" fmla="val 94831"/>
              <a:gd name="adj2" fmla="val 1293"/>
              <a:gd name="adj3" fmla="val 38412"/>
              <a:gd name="adj4" fmla="val -204978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27</a:t>
            </a:r>
          </a:p>
        </p:txBody>
      </p:sp>
      <p:sp>
        <p:nvSpPr>
          <p:cNvPr id="68" name="Line Callout 1 67"/>
          <p:cNvSpPr/>
          <p:nvPr/>
        </p:nvSpPr>
        <p:spPr>
          <a:xfrm>
            <a:off x="8515350" y="4897438"/>
            <a:ext cx="333375" cy="217487"/>
          </a:xfrm>
          <a:prstGeom prst="borderCallout1">
            <a:avLst>
              <a:gd name="adj1" fmla="val 94831"/>
              <a:gd name="adj2" fmla="val 1293"/>
              <a:gd name="adj3" fmla="val -141151"/>
              <a:gd name="adj4" fmla="val -196406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69" name="Line Callout 1 68"/>
          <p:cNvSpPr/>
          <p:nvPr/>
        </p:nvSpPr>
        <p:spPr>
          <a:xfrm>
            <a:off x="8520113" y="4572000"/>
            <a:ext cx="333375" cy="217488"/>
          </a:xfrm>
          <a:prstGeom prst="borderCallout1">
            <a:avLst>
              <a:gd name="adj1" fmla="val 100523"/>
              <a:gd name="adj2" fmla="val 3007"/>
              <a:gd name="adj3" fmla="val -4946"/>
              <a:gd name="adj4" fmla="val -184406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70" name="Line Callout 1 69"/>
          <p:cNvSpPr/>
          <p:nvPr/>
        </p:nvSpPr>
        <p:spPr>
          <a:xfrm>
            <a:off x="8520113" y="5264150"/>
            <a:ext cx="333375" cy="217488"/>
          </a:xfrm>
          <a:prstGeom prst="borderCallout1">
            <a:avLst>
              <a:gd name="adj1" fmla="val 94831"/>
              <a:gd name="adj2" fmla="val 1293"/>
              <a:gd name="adj3" fmla="val -558086"/>
              <a:gd name="adj4" fmla="val -335835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31</a:t>
            </a:r>
          </a:p>
        </p:txBody>
      </p:sp>
      <p:sp>
        <p:nvSpPr>
          <p:cNvPr id="71" name="Line Callout 1 70"/>
          <p:cNvSpPr/>
          <p:nvPr/>
        </p:nvSpPr>
        <p:spPr>
          <a:xfrm>
            <a:off x="3771900" y="735013"/>
            <a:ext cx="333375" cy="217487"/>
          </a:xfrm>
          <a:prstGeom prst="borderCallout1">
            <a:avLst>
              <a:gd name="adj1" fmla="val 101838"/>
              <a:gd name="adj2" fmla="val 97293"/>
              <a:gd name="adj3" fmla="val 1628197"/>
              <a:gd name="adj4" fmla="val 1051594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32</a:t>
            </a:r>
          </a:p>
        </p:txBody>
      </p:sp>
      <p:sp>
        <p:nvSpPr>
          <p:cNvPr id="72" name="Line Callout 1 71"/>
          <p:cNvSpPr/>
          <p:nvPr/>
        </p:nvSpPr>
        <p:spPr>
          <a:xfrm>
            <a:off x="3276600" y="2195513"/>
            <a:ext cx="333375" cy="217487"/>
          </a:xfrm>
          <a:prstGeom prst="borderCallout1">
            <a:avLst>
              <a:gd name="adj1" fmla="val 94831"/>
              <a:gd name="adj2" fmla="val 95007"/>
              <a:gd name="adj3" fmla="val 1078561"/>
              <a:gd name="adj4" fmla="val 1103879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34</a:t>
            </a:r>
          </a:p>
        </p:txBody>
      </p:sp>
      <p:sp>
        <p:nvSpPr>
          <p:cNvPr id="73" name="Line Callout 1 72"/>
          <p:cNvSpPr/>
          <p:nvPr/>
        </p:nvSpPr>
        <p:spPr>
          <a:xfrm>
            <a:off x="3276600" y="4562475"/>
            <a:ext cx="333375" cy="217488"/>
          </a:xfrm>
          <a:prstGeom prst="borderCallout1">
            <a:avLst>
              <a:gd name="adj1" fmla="val 27678"/>
              <a:gd name="adj2" fmla="val 100817"/>
              <a:gd name="adj3" fmla="val 97539"/>
              <a:gd name="adj4" fmla="val 8421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36</a:t>
            </a:r>
          </a:p>
        </p:txBody>
      </p:sp>
      <p:sp>
        <p:nvSpPr>
          <p:cNvPr id="74" name="Line Callout 1 73"/>
          <p:cNvSpPr/>
          <p:nvPr/>
        </p:nvSpPr>
        <p:spPr>
          <a:xfrm>
            <a:off x="3255963" y="3690938"/>
            <a:ext cx="333375" cy="217487"/>
          </a:xfrm>
          <a:prstGeom prst="borderCallout1">
            <a:avLst>
              <a:gd name="adj1" fmla="val 7241"/>
              <a:gd name="adj2" fmla="val 98341"/>
              <a:gd name="adj3" fmla="val 412426"/>
              <a:gd name="adj4" fmla="val 877877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39</a:t>
            </a:r>
          </a:p>
        </p:txBody>
      </p:sp>
      <p:sp>
        <p:nvSpPr>
          <p:cNvPr id="75" name="Line Callout 1 74"/>
          <p:cNvSpPr/>
          <p:nvPr/>
        </p:nvSpPr>
        <p:spPr>
          <a:xfrm>
            <a:off x="3581400" y="4267200"/>
            <a:ext cx="333375" cy="217488"/>
          </a:xfrm>
          <a:prstGeom prst="borderCallout1">
            <a:avLst>
              <a:gd name="adj1" fmla="val 91034"/>
              <a:gd name="adj2" fmla="val 101579"/>
              <a:gd name="adj3" fmla="val 205568"/>
              <a:gd name="adj4" fmla="val 671784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38</a:t>
            </a:r>
          </a:p>
        </p:txBody>
      </p:sp>
      <p:sp>
        <p:nvSpPr>
          <p:cNvPr id="76" name="Line Callout 1 75"/>
          <p:cNvSpPr/>
          <p:nvPr/>
        </p:nvSpPr>
        <p:spPr>
          <a:xfrm>
            <a:off x="7620000" y="5103813"/>
            <a:ext cx="333375" cy="217487"/>
          </a:xfrm>
          <a:prstGeom prst="borderCallout1">
            <a:avLst>
              <a:gd name="adj1" fmla="val 97751"/>
              <a:gd name="adj2" fmla="val 1293"/>
              <a:gd name="adj3" fmla="val -71953"/>
              <a:gd name="adj4" fmla="val -92692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40</a:t>
            </a:r>
          </a:p>
        </p:txBody>
      </p:sp>
      <p:sp>
        <p:nvSpPr>
          <p:cNvPr id="77" name="Line Callout 1 76"/>
          <p:cNvSpPr/>
          <p:nvPr/>
        </p:nvSpPr>
        <p:spPr>
          <a:xfrm>
            <a:off x="7620000" y="5375275"/>
            <a:ext cx="333375" cy="217488"/>
          </a:xfrm>
          <a:prstGeom prst="borderCallout1">
            <a:avLst>
              <a:gd name="adj1" fmla="val 94831"/>
              <a:gd name="adj2" fmla="val 1293"/>
              <a:gd name="adj3" fmla="val -109033"/>
              <a:gd name="adj4" fmla="val -153930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41</a:t>
            </a:r>
          </a:p>
        </p:txBody>
      </p:sp>
      <p:sp>
        <p:nvSpPr>
          <p:cNvPr id="78" name="Line Callout 1 77"/>
          <p:cNvSpPr/>
          <p:nvPr/>
        </p:nvSpPr>
        <p:spPr>
          <a:xfrm>
            <a:off x="3581400" y="5227638"/>
            <a:ext cx="333375" cy="217487"/>
          </a:xfrm>
          <a:prstGeom prst="borderCallout1">
            <a:avLst>
              <a:gd name="adj1" fmla="val 68116"/>
              <a:gd name="adj2" fmla="val 99007"/>
              <a:gd name="adj3" fmla="val -129762"/>
              <a:gd name="adj4" fmla="val 985785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43</a:t>
            </a:r>
          </a:p>
        </p:txBody>
      </p:sp>
      <p:sp>
        <p:nvSpPr>
          <p:cNvPr id="79" name="Line Callout 1 78"/>
          <p:cNvSpPr/>
          <p:nvPr/>
        </p:nvSpPr>
        <p:spPr>
          <a:xfrm>
            <a:off x="3581400" y="4953000"/>
            <a:ext cx="333375" cy="217488"/>
          </a:xfrm>
          <a:prstGeom prst="borderCallout1">
            <a:avLst>
              <a:gd name="adj1" fmla="val 98336"/>
              <a:gd name="adj2" fmla="val 98722"/>
              <a:gd name="adj3" fmla="val -49908"/>
              <a:gd name="adj4" fmla="val 979878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44</a:t>
            </a:r>
          </a:p>
        </p:txBody>
      </p:sp>
      <p:sp>
        <p:nvSpPr>
          <p:cNvPr id="80" name="Line Callout 1 79"/>
          <p:cNvSpPr/>
          <p:nvPr/>
        </p:nvSpPr>
        <p:spPr>
          <a:xfrm>
            <a:off x="4105275" y="5641975"/>
            <a:ext cx="333375" cy="217488"/>
          </a:xfrm>
          <a:prstGeom prst="borderCallout1">
            <a:avLst>
              <a:gd name="adj1" fmla="val 91766"/>
              <a:gd name="adj2" fmla="val 98722"/>
              <a:gd name="adj3" fmla="val -174725"/>
              <a:gd name="adj4" fmla="val 888449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46</a:t>
            </a:r>
          </a:p>
        </p:txBody>
      </p:sp>
      <p:sp>
        <p:nvSpPr>
          <p:cNvPr id="81" name="Line Callout 1 80"/>
          <p:cNvSpPr/>
          <p:nvPr/>
        </p:nvSpPr>
        <p:spPr>
          <a:xfrm>
            <a:off x="7620000" y="5641975"/>
            <a:ext cx="333375" cy="217488"/>
          </a:xfrm>
          <a:prstGeom prst="borderCallout1">
            <a:avLst>
              <a:gd name="adj1" fmla="val 92641"/>
              <a:gd name="adj2" fmla="val 1293"/>
              <a:gd name="adj3" fmla="val 157975"/>
              <a:gd name="adj4" fmla="val -144310"/>
            </a:avLst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47</a:t>
            </a:r>
          </a:p>
        </p:txBody>
      </p:sp>
      <p:sp>
        <p:nvSpPr>
          <p:cNvPr id="82" name="Line Callout 1 81"/>
          <p:cNvSpPr/>
          <p:nvPr/>
        </p:nvSpPr>
        <p:spPr>
          <a:xfrm>
            <a:off x="7620000" y="6184900"/>
            <a:ext cx="333375" cy="217488"/>
          </a:xfrm>
          <a:prstGeom prst="borderCallout1">
            <a:avLst>
              <a:gd name="adj1" fmla="val 97021"/>
              <a:gd name="adj2" fmla="val -136"/>
              <a:gd name="adj3" fmla="val -68449"/>
              <a:gd name="adj4" fmla="val -212310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49</a:t>
            </a:r>
          </a:p>
        </p:txBody>
      </p:sp>
      <p:sp>
        <p:nvSpPr>
          <p:cNvPr id="83" name="Line Callout 1 82"/>
          <p:cNvSpPr/>
          <p:nvPr/>
        </p:nvSpPr>
        <p:spPr>
          <a:xfrm>
            <a:off x="3581400" y="5510213"/>
            <a:ext cx="333375" cy="217487"/>
          </a:xfrm>
          <a:prstGeom prst="borderCallout1">
            <a:avLst>
              <a:gd name="adj1" fmla="val 8555"/>
              <a:gd name="adj2" fmla="val 97294"/>
              <a:gd name="adj3" fmla="val -157209"/>
              <a:gd name="adj4" fmla="val 103702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48</a:t>
            </a:r>
          </a:p>
        </p:txBody>
      </p:sp>
      <p:sp>
        <p:nvSpPr>
          <p:cNvPr id="84" name="Line Callout 1 83"/>
          <p:cNvSpPr/>
          <p:nvPr/>
        </p:nvSpPr>
        <p:spPr>
          <a:xfrm>
            <a:off x="5486400" y="5905500"/>
            <a:ext cx="333375" cy="217488"/>
          </a:xfrm>
          <a:prstGeom prst="borderCallout1">
            <a:avLst>
              <a:gd name="adj1" fmla="val 93956"/>
              <a:gd name="adj2" fmla="val 103007"/>
              <a:gd name="adj3" fmla="val 70530"/>
              <a:gd name="adj4" fmla="val 407021"/>
            </a:avLst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50</a:t>
            </a:r>
          </a:p>
        </p:txBody>
      </p:sp>
      <p:sp>
        <p:nvSpPr>
          <p:cNvPr id="85" name="Line Callout 1 84"/>
          <p:cNvSpPr/>
          <p:nvPr/>
        </p:nvSpPr>
        <p:spPr>
          <a:xfrm>
            <a:off x="3589338" y="5859463"/>
            <a:ext cx="333375" cy="217487"/>
          </a:xfrm>
          <a:prstGeom prst="borderCallout1">
            <a:avLst>
              <a:gd name="adj1" fmla="val 98336"/>
              <a:gd name="adj2" fmla="val 97293"/>
              <a:gd name="adj3" fmla="val -157208"/>
              <a:gd name="adj4" fmla="val 812734"/>
            </a:avLst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51</a:t>
            </a:r>
          </a:p>
        </p:txBody>
      </p:sp>
      <p:sp>
        <p:nvSpPr>
          <p:cNvPr id="86" name="Line Callout 1 85"/>
          <p:cNvSpPr/>
          <p:nvPr/>
        </p:nvSpPr>
        <p:spPr>
          <a:xfrm>
            <a:off x="3581400" y="3962400"/>
            <a:ext cx="333375" cy="217488"/>
          </a:xfrm>
          <a:prstGeom prst="borderCallout1">
            <a:avLst>
              <a:gd name="adj1" fmla="val 96146"/>
              <a:gd name="adj2" fmla="val 94437"/>
              <a:gd name="adj3" fmla="val 353011"/>
              <a:gd name="adj4" fmla="val 905591"/>
            </a:avLst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52</a:t>
            </a:r>
          </a:p>
        </p:txBody>
      </p:sp>
      <p:sp>
        <p:nvSpPr>
          <p:cNvPr id="87" name="Line Callout 1 86"/>
          <p:cNvSpPr/>
          <p:nvPr/>
        </p:nvSpPr>
        <p:spPr>
          <a:xfrm>
            <a:off x="7620000" y="5908675"/>
            <a:ext cx="333375" cy="217488"/>
          </a:xfrm>
          <a:prstGeom prst="borderCallout1">
            <a:avLst>
              <a:gd name="adj1" fmla="val 50597"/>
              <a:gd name="adj2" fmla="val 1293"/>
              <a:gd name="adj3" fmla="val 105420"/>
              <a:gd name="adj4" fmla="val -119167"/>
            </a:avLst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53</a:t>
            </a:r>
          </a:p>
        </p:txBody>
      </p:sp>
      <p:sp>
        <p:nvSpPr>
          <p:cNvPr id="88" name="Line Callout 1 87"/>
          <p:cNvSpPr/>
          <p:nvPr/>
        </p:nvSpPr>
        <p:spPr>
          <a:xfrm>
            <a:off x="3313113" y="2928938"/>
            <a:ext cx="219075" cy="217487"/>
          </a:xfrm>
          <a:prstGeom prst="borderCallout1">
            <a:avLst>
              <a:gd name="adj1" fmla="val 97021"/>
              <a:gd name="adj2" fmla="val 101046"/>
              <a:gd name="adj3" fmla="val 269069"/>
              <a:gd name="adj4" fmla="val 610878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89" name="Line Callout 1 88"/>
          <p:cNvSpPr/>
          <p:nvPr/>
        </p:nvSpPr>
        <p:spPr>
          <a:xfrm>
            <a:off x="3276600" y="1876425"/>
            <a:ext cx="333375" cy="217488"/>
          </a:xfrm>
          <a:prstGeom prst="borderCallout1">
            <a:avLst>
              <a:gd name="adj1" fmla="val 94831"/>
              <a:gd name="adj2" fmla="val 95007"/>
              <a:gd name="adj3" fmla="val 1085568"/>
              <a:gd name="adj4" fmla="val 100788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33</a:t>
            </a:r>
          </a:p>
        </p:txBody>
      </p:sp>
      <p:sp>
        <p:nvSpPr>
          <p:cNvPr id="90" name="Line Callout 1 89"/>
          <p:cNvSpPr/>
          <p:nvPr/>
        </p:nvSpPr>
        <p:spPr>
          <a:xfrm>
            <a:off x="3276600" y="1584325"/>
            <a:ext cx="333375" cy="217488"/>
          </a:xfrm>
          <a:prstGeom prst="borderCallout1">
            <a:avLst>
              <a:gd name="adj1" fmla="val 94831"/>
              <a:gd name="adj2" fmla="val 95007"/>
              <a:gd name="adj3" fmla="val 621918"/>
              <a:gd name="adj4" fmla="val 49626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91" name="Line Callout 1 90"/>
          <p:cNvSpPr/>
          <p:nvPr/>
        </p:nvSpPr>
        <p:spPr>
          <a:xfrm>
            <a:off x="3276600" y="3297238"/>
            <a:ext cx="333375" cy="217487"/>
          </a:xfrm>
          <a:prstGeom prst="borderCallout1">
            <a:avLst>
              <a:gd name="adj1" fmla="val 94831"/>
              <a:gd name="adj2" fmla="val 95007"/>
              <a:gd name="adj3" fmla="val 686152"/>
              <a:gd name="adj4" fmla="val 1067308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35</a:t>
            </a:r>
          </a:p>
        </p:txBody>
      </p:sp>
      <p:sp>
        <p:nvSpPr>
          <p:cNvPr id="92" name="Line Callout 1 91"/>
          <p:cNvSpPr/>
          <p:nvPr/>
        </p:nvSpPr>
        <p:spPr>
          <a:xfrm>
            <a:off x="5895975" y="5662613"/>
            <a:ext cx="333375" cy="217487"/>
          </a:xfrm>
          <a:prstGeom prst="borderCallout1">
            <a:avLst>
              <a:gd name="adj1" fmla="val 89577"/>
              <a:gd name="adj2" fmla="val 97293"/>
              <a:gd name="adj3" fmla="val 164691"/>
              <a:gd name="adj4" fmla="val 279878"/>
            </a:avLst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37</a:t>
            </a:r>
          </a:p>
        </p:txBody>
      </p:sp>
      <p:sp>
        <p:nvSpPr>
          <p:cNvPr id="93" name="Line Callout 1 92"/>
          <p:cNvSpPr/>
          <p:nvPr/>
        </p:nvSpPr>
        <p:spPr>
          <a:xfrm>
            <a:off x="3276600" y="2516188"/>
            <a:ext cx="333375" cy="217487"/>
          </a:xfrm>
          <a:prstGeom prst="borderCallout1">
            <a:avLst>
              <a:gd name="adj1" fmla="val 94831"/>
              <a:gd name="adj2" fmla="val 95007"/>
              <a:gd name="adj3" fmla="val 899874"/>
              <a:gd name="adj4" fmla="val 982736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42</a:t>
            </a:r>
          </a:p>
        </p:txBody>
      </p:sp>
      <p:sp>
        <p:nvSpPr>
          <p:cNvPr id="94" name="Line Callout 1 93"/>
          <p:cNvSpPr/>
          <p:nvPr/>
        </p:nvSpPr>
        <p:spPr>
          <a:xfrm>
            <a:off x="3276600" y="1284288"/>
            <a:ext cx="333375" cy="217487"/>
          </a:xfrm>
          <a:prstGeom prst="borderCallout1">
            <a:avLst>
              <a:gd name="adj1" fmla="val 94831"/>
              <a:gd name="adj2" fmla="val 95007"/>
              <a:gd name="adj3" fmla="val 913889"/>
              <a:gd name="adj4" fmla="val 713403"/>
            </a:avLst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13</a:t>
            </a:r>
          </a:p>
        </p:txBody>
      </p:sp>
      <p:sp>
        <p:nvSpPr>
          <p:cNvPr id="95" name="Line Callout 1 94"/>
          <p:cNvSpPr/>
          <p:nvPr/>
        </p:nvSpPr>
        <p:spPr>
          <a:xfrm>
            <a:off x="3276600" y="952500"/>
            <a:ext cx="333375" cy="217488"/>
          </a:xfrm>
          <a:prstGeom prst="borderCallout1">
            <a:avLst>
              <a:gd name="adj1" fmla="val 94831"/>
              <a:gd name="adj2" fmla="val 95007"/>
              <a:gd name="adj3" fmla="val 1521190"/>
              <a:gd name="adj4" fmla="val 1056261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30</a:t>
            </a:r>
          </a:p>
        </p:txBody>
      </p:sp>
      <p:sp>
        <p:nvSpPr>
          <p:cNvPr id="96" name="Line Callout 1 95"/>
          <p:cNvSpPr/>
          <p:nvPr/>
        </p:nvSpPr>
        <p:spPr>
          <a:xfrm>
            <a:off x="8515350" y="5592763"/>
            <a:ext cx="333375" cy="217487"/>
          </a:xfrm>
          <a:prstGeom prst="borderCallout1">
            <a:avLst>
              <a:gd name="adj1" fmla="val 94831"/>
              <a:gd name="adj2" fmla="val 1293"/>
              <a:gd name="adj3" fmla="val -673706"/>
              <a:gd name="adj4" fmla="val -340406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54</a:t>
            </a:r>
          </a:p>
        </p:txBody>
      </p:sp>
      <p:sp>
        <p:nvSpPr>
          <p:cNvPr id="97" name="Line Callout 1 96"/>
          <p:cNvSpPr/>
          <p:nvPr/>
        </p:nvSpPr>
        <p:spPr>
          <a:xfrm>
            <a:off x="4105275" y="4775200"/>
            <a:ext cx="333375" cy="217488"/>
          </a:xfrm>
          <a:prstGeom prst="borderCallout1">
            <a:avLst>
              <a:gd name="adj1" fmla="val 98336"/>
              <a:gd name="adj2" fmla="val 98722"/>
              <a:gd name="adj3" fmla="val 20165"/>
              <a:gd name="adj4" fmla="val 791306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45</a:t>
            </a:r>
          </a:p>
        </p:txBody>
      </p:sp>
      <p:sp>
        <p:nvSpPr>
          <p:cNvPr id="98" name="TextBox 6"/>
          <p:cNvSpPr txBox="1">
            <a:spLocks noChangeArrowheads="1"/>
          </p:cNvSpPr>
          <p:nvPr/>
        </p:nvSpPr>
        <p:spPr bwMode="auto">
          <a:xfrm>
            <a:off x="2755900" y="6072188"/>
            <a:ext cx="3657600" cy="40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b="1" dirty="0">
                <a:solidFill>
                  <a:srgbClr val="FF0000"/>
                </a:solidFill>
              </a:rPr>
              <a:t>345-kV </a:t>
            </a:r>
            <a:r>
              <a:rPr lang="en-US" altLang="en-US" sz="1000" b="1" dirty="0" smtClean="0">
                <a:solidFill>
                  <a:srgbClr val="FF0000"/>
                </a:solidFill>
              </a:rPr>
              <a:t>new additions/upgrades , </a:t>
            </a:r>
            <a:r>
              <a:rPr lang="en-US" altLang="en-US" sz="1000" b="1" dirty="0">
                <a:solidFill>
                  <a:srgbClr val="00B0F0"/>
                </a:solidFill>
              </a:rPr>
              <a:t>138-kV new </a:t>
            </a:r>
            <a:r>
              <a:rPr lang="en-US" altLang="en-US" sz="1000" b="1" dirty="0" smtClean="0">
                <a:solidFill>
                  <a:srgbClr val="00B0F0"/>
                </a:solidFill>
              </a:rPr>
              <a:t>additions</a:t>
            </a:r>
            <a:endParaRPr lang="en-US" altLang="en-US" sz="1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 smtClean="0"/>
              <a:t>138-kV upgrades, </a:t>
            </a:r>
            <a:r>
              <a:rPr lang="en-US" altLang="en-US" sz="1000" b="1" dirty="0" smtClean="0"/>
              <a:t>69-kV projects not shown</a:t>
            </a:r>
            <a:endParaRPr lang="en-US" altLang="en-US" sz="800" b="1" dirty="0"/>
          </a:p>
        </p:txBody>
      </p:sp>
      <p:sp>
        <p:nvSpPr>
          <p:cNvPr id="2" name="Rectangle 1"/>
          <p:cNvSpPr/>
          <p:nvPr/>
        </p:nvSpPr>
        <p:spPr>
          <a:xfrm>
            <a:off x="295275" y="5377319"/>
            <a:ext cx="281380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en-US" sz="800" b="1" dirty="0"/>
              <a:t>*Projects identified in previous RTP Studies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 descr="C:\Users\rromo\Desktop\Captur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47738">
            <a:off x="3243263" y="530225"/>
            <a:ext cx="5516562" cy="575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TextBox 1"/>
          <p:cNvSpPr txBox="1">
            <a:spLocks noChangeArrowheads="1"/>
          </p:cNvSpPr>
          <p:nvPr/>
        </p:nvSpPr>
        <p:spPr bwMode="auto">
          <a:xfrm>
            <a:off x="2133600" y="19050"/>
            <a:ext cx="45434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2015 RTP Reliability Projects</a:t>
            </a:r>
          </a:p>
        </p:txBody>
      </p: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906349"/>
              </p:ext>
            </p:extLst>
          </p:nvPr>
        </p:nvGraphicFramePr>
        <p:xfrm>
          <a:off x="290513" y="565150"/>
          <a:ext cx="2895600" cy="5130509"/>
        </p:xfrm>
        <a:graphic>
          <a:graphicData uri="http://schemas.openxmlformats.org/drawingml/2006/table">
            <a:tbl>
              <a:tblPr/>
              <a:tblGrid>
                <a:gridCol w="333375"/>
                <a:gridCol w="2562225"/>
              </a:tblGrid>
              <a:tr h="290513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5720" marR="45720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Project Description</a:t>
                      </a:r>
                      <a:endParaRPr kumimoji="0" lang="en-US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5720" marR="45720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24)</a:t>
                      </a: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D5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Addition of second shunt capacitor at Velasco 138kV station</a:t>
                      </a: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D5"/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25)</a:t>
                      </a: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Hardy-North Side 138-kV line upgrade</a:t>
                      </a: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26)</a:t>
                      </a: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D5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Clodine-Barker 138-kV line upgrade</a:t>
                      </a:r>
                      <a:r>
                        <a:rPr kumimoji="0" lang="nb-NO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*</a:t>
                      </a:r>
                      <a:endParaRPr kumimoji="0" lang="en-US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D5"/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27)</a:t>
                      </a: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Switched shunts at </a:t>
                      </a:r>
                      <a:r>
                        <a:rPr kumimoji="0" lang="en-US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MaGill</a:t>
                      </a: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and Bay City 138kV stations </a:t>
                      </a: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28)</a:t>
                      </a: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D5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Stryker Creek to Nacogdoches 138-kV line upgrades</a:t>
                      </a: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*</a:t>
                      </a: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D5"/>
                    </a:solidFill>
                  </a:tcPr>
                </a:tc>
              </a:tr>
              <a:tr h="258763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29)</a:t>
                      </a: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Addition of third 345/138-kV transformer at Zenith</a:t>
                      </a: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*</a:t>
                      </a: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</a:tr>
              <a:tr h="122238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30)</a:t>
                      </a: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D5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Tri Country-Parkway 138kV Line Upgrade</a:t>
                      </a: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D5"/>
                    </a:solidFill>
                  </a:tcPr>
                </a:tc>
              </a:tr>
              <a:tr h="258763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31)</a:t>
                      </a: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Fayette River Pump-Weimar 138 kV Line Addition</a:t>
                      </a: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</a:tr>
              <a:tr h="122238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32)</a:t>
                      </a: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D5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Flatonia-Hallettsville 138kV line upgrade</a:t>
                      </a: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D5"/>
                    </a:solidFill>
                  </a:tcPr>
                </a:tc>
              </a:tr>
              <a:tr h="15240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33)</a:t>
                      </a: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Hamwolf</a:t>
                      </a: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-Medical Center 138kV Line Upgrade</a:t>
                      </a: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34)</a:t>
                      </a: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D5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Addition of shunt capacitor at Milton 138kV station</a:t>
                      </a: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D5"/>
                    </a:solidFill>
                  </a:tcPr>
                </a:tc>
              </a:tr>
              <a:tr h="13652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35)</a:t>
                      </a: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George West 138/69kV transformer upgrade*</a:t>
                      </a: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36)</a:t>
                      </a: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D5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Crystal- Carrizo 138kV line upgrade</a:t>
                      </a: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D5"/>
                    </a:solidFill>
                  </a:tcPr>
                </a:tc>
              </a:tr>
              <a:tr h="45085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37)</a:t>
                      </a: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Cross Valley Project 345/138kV transformer addition*</a:t>
                      </a: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</a:tr>
            </a:tbl>
          </a:graphicData>
        </a:graphic>
      </p:graphicFrame>
      <p:sp>
        <p:nvSpPr>
          <p:cNvPr id="39" name="Line Callout 1 38"/>
          <p:cNvSpPr/>
          <p:nvPr/>
        </p:nvSpPr>
        <p:spPr>
          <a:xfrm>
            <a:off x="4203700" y="481013"/>
            <a:ext cx="333375" cy="217487"/>
          </a:xfrm>
          <a:prstGeom prst="borderCallout1">
            <a:avLst>
              <a:gd name="adj1" fmla="val 89137"/>
              <a:gd name="adj2" fmla="val 96151"/>
              <a:gd name="adj3" fmla="val 955786"/>
              <a:gd name="adj4" fmla="val 485213"/>
            </a:avLst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15</a:t>
            </a:r>
          </a:p>
        </p:txBody>
      </p:sp>
      <p:sp>
        <p:nvSpPr>
          <p:cNvPr id="73" name="Line Callout 1 72"/>
          <p:cNvSpPr/>
          <p:nvPr/>
        </p:nvSpPr>
        <p:spPr>
          <a:xfrm>
            <a:off x="3771900" y="1062038"/>
            <a:ext cx="333375" cy="217487"/>
          </a:xfrm>
          <a:prstGeom prst="borderCallout1">
            <a:avLst>
              <a:gd name="adj1" fmla="val 92641"/>
              <a:gd name="adj2" fmla="val 98437"/>
              <a:gd name="adj3" fmla="val 714020"/>
              <a:gd name="adj4" fmla="val 477016"/>
            </a:avLst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74" name="Line Callout 1 73"/>
          <p:cNvSpPr/>
          <p:nvPr/>
        </p:nvSpPr>
        <p:spPr>
          <a:xfrm>
            <a:off x="6015038" y="481013"/>
            <a:ext cx="333375" cy="217487"/>
          </a:xfrm>
          <a:prstGeom prst="borderCallout1">
            <a:avLst>
              <a:gd name="adj1" fmla="val 97021"/>
              <a:gd name="adj2" fmla="val 1294"/>
              <a:gd name="adj3" fmla="val 642793"/>
              <a:gd name="adj4" fmla="val 76451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75" name="Line Callout 1 74"/>
          <p:cNvSpPr/>
          <p:nvPr/>
        </p:nvSpPr>
        <p:spPr>
          <a:xfrm>
            <a:off x="6180138" y="800100"/>
            <a:ext cx="333375" cy="217488"/>
          </a:xfrm>
          <a:prstGeom prst="borderCallout1">
            <a:avLst>
              <a:gd name="adj1" fmla="val 97021"/>
              <a:gd name="adj2" fmla="val 1294"/>
              <a:gd name="adj3" fmla="val 938414"/>
              <a:gd name="adj4" fmla="val 21788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76" name="Line Callout 1 75"/>
          <p:cNvSpPr/>
          <p:nvPr/>
        </p:nvSpPr>
        <p:spPr>
          <a:xfrm>
            <a:off x="6403975" y="1123950"/>
            <a:ext cx="219075" cy="217488"/>
          </a:xfrm>
          <a:prstGeom prst="borderCallout1">
            <a:avLst>
              <a:gd name="adj1" fmla="val 94590"/>
              <a:gd name="adj2" fmla="val 96455"/>
              <a:gd name="adj3" fmla="val 760019"/>
              <a:gd name="adj4" fmla="val 26174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77" name="Line Callout 1 76"/>
          <p:cNvSpPr/>
          <p:nvPr/>
        </p:nvSpPr>
        <p:spPr>
          <a:xfrm>
            <a:off x="6623050" y="481013"/>
            <a:ext cx="333375" cy="217487"/>
          </a:xfrm>
          <a:prstGeom prst="borderCallout1">
            <a:avLst>
              <a:gd name="adj1" fmla="val 92641"/>
              <a:gd name="adj2" fmla="val 1294"/>
              <a:gd name="adj3" fmla="val 884399"/>
              <a:gd name="adj4" fmla="val 121213"/>
            </a:avLst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78" name="Line Callout 1 77"/>
          <p:cNvSpPr/>
          <p:nvPr/>
        </p:nvSpPr>
        <p:spPr>
          <a:xfrm>
            <a:off x="6858000" y="1123950"/>
            <a:ext cx="219075" cy="217488"/>
          </a:xfrm>
          <a:prstGeom prst="borderCallout1">
            <a:avLst>
              <a:gd name="adj1" fmla="val 92641"/>
              <a:gd name="adj2" fmla="val 96263"/>
              <a:gd name="adj3" fmla="val 589216"/>
              <a:gd name="adj4" fmla="val 12479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79" name="Line Callout 1 78"/>
          <p:cNvSpPr/>
          <p:nvPr/>
        </p:nvSpPr>
        <p:spPr>
          <a:xfrm>
            <a:off x="7105650" y="481013"/>
            <a:ext cx="333375" cy="217487"/>
          </a:xfrm>
          <a:prstGeom prst="borderCallout1">
            <a:avLst>
              <a:gd name="adj1" fmla="val 92642"/>
              <a:gd name="adj2" fmla="val -135"/>
              <a:gd name="adj3" fmla="val 813596"/>
              <a:gd name="adj4" fmla="val 33594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11</a:t>
            </a:r>
          </a:p>
        </p:txBody>
      </p:sp>
      <p:sp>
        <p:nvSpPr>
          <p:cNvPr id="80" name="Line Callout 1 79"/>
          <p:cNvSpPr/>
          <p:nvPr/>
        </p:nvSpPr>
        <p:spPr>
          <a:xfrm>
            <a:off x="7215188" y="800100"/>
            <a:ext cx="219075" cy="217488"/>
          </a:xfrm>
          <a:prstGeom prst="borderCallout1">
            <a:avLst>
              <a:gd name="adj1" fmla="val 92641"/>
              <a:gd name="adj2" fmla="val 96263"/>
              <a:gd name="adj3" fmla="val 654909"/>
              <a:gd name="adj4" fmla="val 33486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81" name="Line Callout 1 80"/>
          <p:cNvSpPr/>
          <p:nvPr/>
        </p:nvSpPr>
        <p:spPr>
          <a:xfrm>
            <a:off x="7577138" y="481013"/>
            <a:ext cx="333375" cy="217487"/>
          </a:xfrm>
          <a:prstGeom prst="borderCallout1">
            <a:avLst>
              <a:gd name="adj1" fmla="val 92642"/>
              <a:gd name="adj2" fmla="val -135"/>
              <a:gd name="adj3" fmla="val 863962"/>
              <a:gd name="adj4" fmla="val -7212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17</a:t>
            </a:r>
          </a:p>
        </p:txBody>
      </p:sp>
      <p:sp>
        <p:nvSpPr>
          <p:cNvPr id="82" name="Line Callout 1 81"/>
          <p:cNvSpPr/>
          <p:nvPr/>
        </p:nvSpPr>
        <p:spPr>
          <a:xfrm>
            <a:off x="7620000" y="800100"/>
            <a:ext cx="333375" cy="217488"/>
          </a:xfrm>
          <a:prstGeom prst="borderCallout1">
            <a:avLst>
              <a:gd name="adj1" fmla="val 94831"/>
              <a:gd name="adj2" fmla="val 99866"/>
              <a:gd name="adj3" fmla="val 726005"/>
              <a:gd name="adj4" fmla="val -76406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83" name="Line Callout 1 82"/>
          <p:cNvSpPr/>
          <p:nvPr/>
        </p:nvSpPr>
        <p:spPr>
          <a:xfrm>
            <a:off x="8077200" y="481013"/>
            <a:ext cx="219075" cy="217487"/>
          </a:xfrm>
          <a:prstGeom prst="borderCallout1">
            <a:avLst>
              <a:gd name="adj1" fmla="val 94831"/>
              <a:gd name="adj2" fmla="val 96263"/>
              <a:gd name="adj3" fmla="val 939582"/>
              <a:gd name="adj4" fmla="val -34042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84" name="Line Callout 1 83"/>
          <p:cNvSpPr/>
          <p:nvPr/>
        </p:nvSpPr>
        <p:spPr>
          <a:xfrm>
            <a:off x="8296275" y="750888"/>
            <a:ext cx="219075" cy="217487"/>
          </a:xfrm>
          <a:prstGeom prst="borderCallout1">
            <a:avLst>
              <a:gd name="adj1" fmla="val 97021"/>
              <a:gd name="adj2" fmla="val 7133"/>
              <a:gd name="adj3" fmla="val 867319"/>
              <a:gd name="adj4" fmla="val -42521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5" name="Line Callout 1 84"/>
          <p:cNvSpPr/>
          <p:nvPr/>
        </p:nvSpPr>
        <p:spPr>
          <a:xfrm>
            <a:off x="8629650" y="750888"/>
            <a:ext cx="219075" cy="217487"/>
          </a:xfrm>
          <a:prstGeom prst="borderCallout1">
            <a:avLst>
              <a:gd name="adj1" fmla="val 97021"/>
              <a:gd name="adj2" fmla="val 7133"/>
              <a:gd name="adj3" fmla="val 893596"/>
              <a:gd name="adj4" fmla="val -546949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86" name="Line Callout 1 85"/>
          <p:cNvSpPr/>
          <p:nvPr/>
        </p:nvSpPr>
        <p:spPr>
          <a:xfrm>
            <a:off x="8629650" y="1066800"/>
            <a:ext cx="219075" cy="217488"/>
          </a:xfrm>
          <a:prstGeom prst="borderCallout1">
            <a:avLst>
              <a:gd name="adj1" fmla="val 97021"/>
              <a:gd name="adj2" fmla="val 7133"/>
              <a:gd name="adj3" fmla="val 773158"/>
              <a:gd name="adj4" fmla="val -420863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87" name="Line Callout 1 86"/>
          <p:cNvSpPr/>
          <p:nvPr/>
        </p:nvSpPr>
        <p:spPr>
          <a:xfrm>
            <a:off x="8515350" y="1565275"/>
            <a:ext cx="333375" cy="217488"/>
          </a:xfrm>
          <a:prstGeom prst="borderCallout1">
            <a:avLst>
              <a:gd name="adj1" fmla="val 97022"/>
              <a:gd name="adj2" fmla="val 2722"/>
              <a:gd name="adj3" fmla="val 642793"/>
              <a:gd name="adj4" fmla="val -259263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20</a:t>
            </a:r>
          </a:p>
        </p:txBody>
      </p:sp>
      <p:sp>
        <p:nvSpPr>
          <p:cNvPr id="88" name="Line Callout 1 87"/>
          <p:cNvSpPr/>
          <p:nvPr/>
        </p:nvSpPr>
        <p:spPr>
          <a:xfrm>
            <a:off x="8515350" y="2362200"/>
            <a:ext cx="333375" cy="217488"/>
          </a:xfrm>
          <a:prstGeom prst="borderCallout1">
            <a:avLst>
              <a:gd name="adj1" fmla="val 94831"/>
              <a:gd name="adj2" fmla="val 1293"/>
              <a:gd name="adj3" fmla="val 268341"/>
              <a:gd name="adj4" fmla="val -153549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28</a:t>
            </a:r>
          </a:p>
        </p:txBody>
      </p:sp>
      <p:sp>
        <p:nvSpPr>
          <p:cNvPr id="89" name="Line Callout 1 88"/>
          <p:cNvSpPr/>
          <p:nvPr/>
        </p:nvSpPr>
        <p:spPr>
          <a:xfrm>
            <a:off x="8515350" y="2667000"/>
            <a:ext cx="333375" cy="217488"/>
          </a:xfrm>
          <a:prstGeom prst="borderCallout1">
            <a:avLst>
              <a:gd name="adj1" fmla="val 94831"/>
              <a:gd name="adj2" fmla="val 1293"/>
              <a:gd name="adj3" fmla="val 285859"/>
              <a:gd name="adj4" fmla="val -110692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23</a:t>
            </a:r>
          </a:p>
        </p:txBody>
      </p:sp>
      <p:sp>
        <p:nvSpPr>
          <p:cNvPr id="90" name="Line Callout 1 89"/>
          <p:cNvSpPr/>
          <p:nvPr/>
        </p:nvSpPr>
        <p:spPr>
          <a:xfrm>
            <a:off x="8629650" y="1981200"/>
            <a:ext cx="219075" cy="217488"/>
          </a:xfrm>
          <a:prstGeom prst="borderCallout1">
            <a:avLst>
              <a:gd name="adj1" fmla="val 97021"/>
              <a:gd name="adj2" fmla="val 7133"/>
              <a:gd name="adj3" fmla="val 661479"/>
              <a:gd name="adj4" fmla="val -679558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91" name="Line Callout 1 90"/>
          <p:cNvSpPr/>
          <p:nvPr/>
        </p:nvSpPr>
        <p:spPr>
          <a:xfrm>
            <a:off x="8515350" y="3036888"/>
            <a:ext cx="333375" cy="217487"/>
          </a:xfrm>
          <a:prstGeom prst="borderCallout1">
            <a:avLst>
              <a:gd name="adj1" fmla="val 94831"/>
              <a:gd name="adj2" fmla="val 1293"/>
              <a:gd name="adj3" fmla="val 474181"/>
              <a:gd name="adj4" fmla="val -204978"/>
            </a:avLst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29</a:t>
            </a:r>
          </a:p>
        </p:txBody>
      </p:sp>
      <p:sp>
        <p:nvSpPr>
          <p:cNvPr id="92" name="Line Callout 1 91"/>
          <p:cNvSpPr/>
          <p:nvPr/>
        </p:nvSpPr>
        <p:spPr>
          <a:xfrm>
            <a:off x="8515350" y="3352800"/>
            <a:ext cx="333375" cy="217488"/>
          </a:xfrm>
          <a:prstGeom prst="borderCallout1">
            <a:avLst>
              <a:gd name="adj1" fmla="val 94831"/>
              <a:gd name="adj2" fmla="val 1293"/>
              <a:gd name="adj3" fmla="val 312136"/>
              <a:gd name="adj4" fmla="val -176406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25</a:t>
            </a:r>
          </a:p>
        </p:txBody>
      </p:sp>
      <p:sp>
        <p:nvSpPr>
          <p:cNvPr id="93" name="Line Callout 1 92"/>
          <p:cNvSpPr/>
          <p:nvPr/>
        </p:nvSpPr>
        <p:spPr>
          <a:xfrm>
            <a:off x="8515350" y="3657600"/>
            <a:ext cx="333375" cy="217488"/>
          </a:xfrm>
          <a:prstGeom prst="borderCallout1">
            <a:avLst>
              <a:gd name="adj1" fmla="val 94831"/>
              <a:gd name="adj2" fmla="val 1293"/>
              <a:gd name="adj3" fmla="val 196077"/>
              <a:gd name="adj4" fmla="val -170692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22</a:t>
            </a:r>
          </a:p>
        </p:txBody>
      </p:sp>
      <p:sp>
        <p:nvSpPr>
          <p:cNvPr id="94" name="Line Callout 1 93"/>
          <p:cNvSpPr/>
          <p:nvPr/>
        </p:nvSpPr>
        <p:spPr>
          <a:xfrm>
            <a:off x="8515350" y="3962400"/>
            <a:ext cx="333375" cy="217488"/>
          </a:xfrm>
          <a:prstGeom prst="borderCallout1">
            <a:avLst>
              <a:gd name="adj1" fmla="val 94831"/>
              <a:gd name="adj2" fmla="val 1293"/>
              <a:gd name="adj3" fmla="val 73449"/>
              <a:gd name="adj4" fmla="val -164978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26</a:t>
            </a:r>
          </a:p>
        </p:txBody>
      </p:sp>
      <p:sp>
        <p:nvSpPr>
          <p:cNvPr id="95" name="Line Callout 1 94"/>
          <p:cNvSpPr/>
          <p:nvPr/>
        </p:nvSpPr>
        <p:spPr>
          <a:xfrm>
            <a:off x="8515350" y="4267200"/>
            <a:ext cx="333375" cy="217488"/>
          </a:xfrm>
          <a:prstGeom prst="borderCallout1">
            <a:avLst>
              <a:gd name="adj1" fmla="val 94831"/>
              <a:gd name="adj2" fmla="val 1293"/>
              <a:gd name="adj3" fmla="val 38412"/>
              <a:gd name="adj4" fmla="val -204978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27</a:t>
            </a:r>
          </a:p>
        </p:txBody>
      </p:sp>
      <p:sp>
        <p:nvSpPr>
          <p:cNvPr id="96" name="Line Callout 1 95"/>
          <p:cNvSpPr/>
          <p:nvPr/>
        </p:nvSpPr>
        <p:spPr>
          <a:xfrm>
            <a:off x="8515350" y="4897438"/>
            <a:ext cx="333375" cy="217487"/>
          </a:xfrm>
          <a:prstGeom prst="borderCallout1">
            <a:avLst>
              <a:gd name="adj1" fmla="val 94831"/>
              <a:gd name="adj2" fmla="val 1293"/>
              <a:gd name="adj3" fmla="val -141151"/>
              <a:gd name="adj4" fmla="val -196406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97" name="Line Callout 1 96"/>
          <p:cNvSpPr/>
          <p:nvPr/>
        </p:nvSpPr>
        <p:spPr>
          <a:xfrm>
            <a:off x="8520113" y="4572000"/>
            <a:ext cx="333375" cy="217488"/>
          </a:xfrm>
          <a:prstGeom prst="borderCallout1">
            <a:avLst>
              <a:gd name="adj1" fmla="val 100523"/>
              <a:gd name="adj2" fmla="val 3007"/>
              <a:gd name="adj3" fmla="val -4946"/>
              <a:gd name="adj4" fmla="val -184406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98" name="Line Callout 1 97"/>
          <p:cNvSpPr/>
          <p:nvPr/>
        </p:nvSpPr>
        <p:spPr>
          <a:xfrm>
            <a:off x="8520113" y="5264150"/>
            <a:ext cx="333375" cy="217488"/>
          </a:xfrm>
          <a:prstGeom prst="borderCallout1">
            <a:avLst>
              <a:gd name="adj1" fmla="val 94831"/>
              <a:gd name="adj2" fmla="val 1293"/>
              <a:gd name="adj3" fmla="val -558086"/>
              <a:gd name="adj4" fmla="val -335835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31</a:t>
            </a:r>
          </a:p>
        </p:txBody>
      </p:sp>
      <p:sp>
        <p:nvSpPr>
          <p:cNvPr id="99" name="Line Callout 1 98"/>
          <p:cNvSpPr/>
          <p:nvPr/>
        </p:nvSpPr>
        <p:spPr>
          <a:xfrm>
            <a:off x="3771900" y="735013"/>
            <a:ext cx="333375" cy="217487"/>
          </a:xfrm>
          <a:prstGeom prst="borderCallout1">
            <a:avLst>
              <a:gd name="adj1" fmla="val 101838"/>
              <a:gd name="adj2" fmla="val 97293"/>
              <a:gd name="adj3" fmla="val 1628197"/>
              <a:gd name="adj4" fmla="val 1051594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32</a:t>
            </a:r>
          </a:p>
        </p:txBody>
      </p:sp>
      <p:sp>
        <p:nvSpPr>
          <p:cNvPr id="100" name="Line Callout 1 99"/>
          <p:cNvSpPr/>
          <p:nvPr/>
        </p:nvSpPr>
        <p:spPr>
          <a:xfrm>
            <a:off x="3276600" y="2195513"/>
            <a:ext cx="333375" cy="217487"/>
          </a:xfrm>
          <a:prstGeom prst="borderCallout1">
            <a:avLst>
              <a:gd name="adj1" fmla="val 94831"/>
              <a:gd name="adj2" fmla="val 95007"/>
              <a:gd name="adj3" fmla="val 1078561"/>
              <a:gd name="adj4" fmla="val 1103879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34</a:t>
            </a:r>
          </a:p>
        </p:txBody>
      </p:sp>
      <p:sp>
        <p:nvSpPr>
          <p:cNvPr id="101" name="Line Callout 1 100"/>
          <p:cNvSpPr/>
          <p:nvPr/>
        </p:nvSpPr>
        <p:spPr>
          <a:xfrm>
            <a:off x="3276600" y="4562475"/>
            <a:ext cx="333375" cy="217488"/>
          </a:xfrm>
          <a:prstGeom prst="borderCallout1">
            <a:avLst>
              <a:gd name="adj1" fmla="val 27678"/>
              <a:gd name="adj2" fmla="val 100817"/>
              <a:gd name="adj3" fmla="val 97539"/>
              <a:gd name="adj4" fmla="val 8421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36</a:t>
            </a:r>
          </a:p>
        </p:txBody>
      </p:sp>
      <p:sp>
        <p:nvSpPr>
          <p:cNvPr id="102" name="Line Callout 1 101"/>
          <p:cNvSpPr/>
          <p:nvPr/>
        </p:nvSpPr>
        <p:spPr>
          <a:xfrm>
            <a:off x="3255963" y="3690938"/>
            <a:ext cx="333375" cy="217487"/>
          </a:xfrm>
          <a:prstGeom prst="borderCallout1">
            <a:avLst>
              <a:gd name="adj1" fmla="val 7241"/>
              <a:gd name="adj2" fmla="val 98341"/>
              <a:gd name="adj3" fmla="val 412426"/>
              <a:gd name="adj4" fmla="val 877877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39</a:t>
            </a:r>
          </a:p>
        </p:txBody>
      </p:sp>
      <p:sp>
        <p:nvSpPr>
          <p:cNvPr id="103" name="Line Callout 1 102"/>
          <p:cNvSpPr/>
          <p:nvPr/>
        </p:nvSpPr>
        <p:spPr>
          <a:xfrm>
            <a:off x="3581400" y="4267200"/>
            <a:ext cx="333375" cy="217488"/>
          </a:xfrm>
          <a:prstGeom prst="borderCallout1">
            <a:avLst>
              <a:gd name="adj1" fmla="val 91034"/>
              <a:gd name="adj2" fmla="val 101579"/>
              <a:gd name="adj3" fmla="val 205568"/>
              <a:gd name="adj4" fmla="val 671784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38</a:t>
            </a:r>
          </a:p>
        </p:txBody>
      </p:sp>
      <p:sp>
        <p:nvSpPr>
          <p:cNvPr id="104" name="Line Callout 1 103"/>
          <p:cNvSpPr/>
          <p:nvPr/>
        </p:nvSpPr>
        <p:spPr>
          <a:xfrm>
            <a:off x="7620000" y="5103813"/>
            <a:ext cx="333375" cy="217487"/>
          </a:xfrm>
          <a:prstGeom prst="borderCallout1">
            <a:avLst>
              <a:gd name="adj1" fmla="val 97751"/>
              <a:gd name="adj2" fmla="val 1293"/>
              <a:gd name="adj3" fmla="val -71953"/>
              <a:gd name="adj4" fmla="val -92692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40</a:t>
            </a:r>
          </a:p>
        </p:txBody>
      </p:sp>
      <p:sp>
        <p:nvSpPr>
          <p:cNvPr id="105" name="Line Callout 1 104"/>
          <p:cNvSpPr/>
          <p:nvPr/>
        </p:nvSpPr>
        <p:spPr>
          <a:xfrm>
            <a:off x="7620000" y="5375275"/>
            <a:ext cx="333375" cy="217488"/>
          </a:xfrm>
          <a:prstGeom prst="borderCallout1">
            <a:avLst>
              <a:gd name="adj1" fmla="val 94831"/>
              <a:gd name="adj2" fmla="val 1293"/>
              <a:gd name="adj3" fmla="val -109033"/>
              <a:gd name="adj4" fmla="val -153930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41</a:t>
            </a:r>
          </a:p>
        </p:txBody>
      </p:sp>
      <p:sp>
        <p:nvSpPr>
          <p:cNvPr id="106" name="Line Callout 1 105"/>
          <p:cNvSpPr/>
          <p:nvPr/>
        </p:nvSpPr>
        <p:spPr>
          <a:xfrm>
            <a:off x="3581400" y="5227638"/>
            <a:ext cx="333375" cy="217487"/>
          </a:xfrm>
          <a:prstGeom prst="borderCallout1">
            <a:avLst>
              <a:gd name="adj1" fmla="val 68116"/>
              <a:gd name="adj2" fmla="val 99007"/>
              <a:gd name="adj3" fmla="val -129762"/>
              <a:gd name="adj4" fmla="val 985785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43</a:t>
            </a:r>
          </a:p>
        </p:txBody>
      </p:sp>
      <p:sp>
        <p:nvSpPr>
          <p:cNvPr id="107" name="Line Callout 1 106"/>
          <p:cNvSpPr/>
          <p:nvPr/>
        </p:nvSpPr>
        <p:spPr>
          <a:xfrm>
            <a:off x="3581400" y="4953000"/>
            <a:ext cx="333375" cy="217488"/>
          </a:xfrm>
          <a:prstGeom prst="borderCallout1">
            <a:avLst>
              <a:gd name="adj1" fmla="val 98336"/>
              <a:gd name="adj2" fmla="val 98722"/>
              <a:gd name="adj3" fmla="val -49908"/>
              <a:gd name="adj4" fmla="val 979878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44</a:t>
            </a:r>
          </a:p>
        </p:txBody>
      </p:sp>
      <p:sp>
        <p:nvSpPr>
          <p:cNvPr id="108" name="Line Callout 1 107"/>
          <p:cNvSpPr/>
          <p:nvPr/>
        </p:nvSpPr>
        <p:spPr>
          <a:xfrm>
            <a:off x="4105275" y="5641975"/>
            <a:ext cx="333375" cy="217488"/>
          </a:xfrm>
          <a:prstGeom prst="borderCallout1">
            <a:avLst>
              <a:gd name="adj1" fmla="val 91766"/>
              <a:gd name="adj2" fmla="val 98722"/>
              <a:gd name="adj3" fmla="val -174725"/>
              <a:gd name="adj4" fmla="val 888449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46</a:t>
            </a:r>
          </a:p>
        </p:txBody>
      </p:sp>
      <p:sp>
        <p:nvSpPr>
          <p:cNvPr id="109" name="Line Callout 1 108"/>
          <p:cNvSpPr/>
          <p:nvPr/>
        </p:nvSpPr>
        <p:spPr>
          <a:xfrm>
            <a:off x="7620000" y="5641975"/>
            <a:ext cx="333375" cy="217488"/>
          </a:xfrm>
          <a:prstGeom prst="borderCallout1">
            <a:avLst>
              <a:gd name="adj1" fmla="val 92641"/>
              <a:gd name="adj2" fmla="val 1293"/>
              <a:gd name="adj3" fmla="val 157975"/>
              <a:gd name="adj4" fmla="val -144310"/>
            </a:avLst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47</a:t>
            </a:r>
          </a:p>
        </p:txBody>
      </p:sp>
      <p:sp>
        <p:nvSpPr>
          <p:cNvPr id="110" name="Line Callout 1 109"/>
          <p:cNvSpPr/>
          <p:nvPr/>
        </p:nvSpPr>
        <p:spPr>
          <a:xfrm>
            <a:off x="7620000" y="6184900"/>
            <a:ext cx="333375" cy="217488"/>
          </a:xfrm>
          <a:prstGeom prst="borderCallout1">
            <a:avLst>
              <a:gd name="adj1" fmla="val 97021"/>
              <a:gd name="adj2" fmla="val -136"/>
              <a:gd name="adj3" fmla="val -68449"/>
              <a:gd name="adj4" fmla="val -212310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49</a:t>
            </a:r>
          </a:p>
        </p:txBody>
      </p:sp>
      <p:sp>
        <p:nvSpPr>
          <p:cNvPr id="111" name="Line Callout 1 110"/>
          <p:cNvSpPr/>
          <p:nvPr/>
        </p:nvSpPr>
        <p:spPr>
          <a:xfrm>
            <a:off x="3581400" y="5510213"/>
            <a:ext cx="333375" cy="217487"/>
          </a:xfrm>
          <a:prstGeom prst="borderCallout1">
            <a:avLst>
              <a:gd name="adj1" fmla="val 8555"/>
              <a:gd name="adj2" fmla="val 97294"/>
              <a:gd name="adj3" fmla="val -157209"/>
              <a:gd name="adj4" fmla="val 103702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48</a:t>
            </a:r>
          </a:p>
        </p:txBody>
      </p:sp>
      <p:sp>
        <p:nvSpPr>
          <p:cNvPr id="112" name="Line Callout 1 111"/>
          <p:cNvSpPr/>
          <p:nvPr/>
        </p:nvSpPr>
        <p:spPr>
          <a:xfrm>
            <a:off x="5486400" y="5905500"/>
            <a:ext cx="333375" cy="217488"/>
          </a:xfrm>
          <a:prstGeom prst="borderCallout1">
            <a:avLst>
              <a:gd name="adj1" fmla="val 93956"/>
              <a:gd name="adj2" fmla="val 103007"/>
              <a:gd name="adj3" fmla="val 70530"/>
              <a:gd name="adj4" fmla="val 407021"/>
            </a:avLst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50</a:t>
            </a:r>
          </a:p>
        </p:txBody>
      </p:sp>
      <p:sp>
        <p:nvSpPr>
          <p:cNvPr id="113" name="Line Callout 1 112"/>
          <p:cNvSpPr/>
          <p:nvPr/>
        </p:nvSpPr>
        <p:spPr>
          <a:xfrm>
            <a:off x="3589338" y="5859463"/>
            <a:ext cx="333375" cy="217487"/>
          </a:xfrm>
          <a:prstGeom prst="borderCallout1">
            <a:avLst>
              <a:gd name="adj1" fmla="val 98336"/>
              <a:gd name="adj2" fmla="val 97293"/>
              <a:gd name="adj3" fmla="val -157208"/>
              <a:gd name="adj4" fmla="val 812734"/>
            </a:avLst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51</a:t>
            </a:r>
          </a:p>
        </p:txBody>
      </p:sp>
      <p:sp>
        <p:nvSpPr>
          <p:cNvPr id="114" name="Line Callout 1 113"/>
          <p:cNvSpPr/>
          <p:nvPr/>
        </p:nvSpPr>
        <p:spPr>
          <a:xfrm>
            <a:off x="3581400" y="3962400"/>
            <a:ext cx="333375" cy="217488"/>
          </a:xfrm>
          <a:prstGeom prst="borderCallout1">
            <a:avLst>
              <a:gd name="adj1" fmla="val 96146"/>
              <a:gd name="adj2" fmla="val 94437"/>
              <a:gd name="adj3" fmla="val 353011"/>
              <a:gd name="adj4" fmla="val 905591"/>
            </a:avLst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52</a:t>
            </a:r>
          </a:p>
        </p:txBody>
      </p:sp>
      <p:sp>
        <p:nvSpPr>
          <p:cNvPr id="115" name="Line Callout 1 114"/>
          <p:cNvSpPr/>
          <p:nvPr/>
        </p:nvSpPr>
        <p:spPr>
          <a:xfrm>
            <a:off x="7620000" y="5908675"/>
            <a:ext cx="333375" cy="217488"/>
          </a:xfrm>
          <a:prstGeom prst="borderCallout1">
            <a:avLst>
              <a:gd name="adj1" fmla="val 50597"/>
              <a:gd name="adj2" fmla="val 1293"/>
              <a:gd name="adj3" fmla="val 105420"/>
              <a:gd name="adj4" fmla="val -119167"/>
            </a:avLst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53</a:t>
            </a:r>
          </a:p>
        </p:txBody>
      </p:sp>
      <p:sp>
        <p:nvSpPr>
          <p:cNvPr id="116" name="Line Callout 1 115"/>
          <p:cNvSpPr/>
          <p:nvPr/>
        </p:nvSpPr>
        <p:spPr>
          <a:xfrm>
            <a:off x="3313113" y="2928938"/>
            <a:ext cx="219075" cy="217487"/>
          </a:xfrm>
          <a:prstGeom prst="borderCallout1">
            <a:avLst>
              <a:gd name="adj1" fmla="val 97021"/>
              <a:gd name="adj2" fmla="val 101046"/>
              <a:gd name="adj3" fmla="val 269069"/>
              <a:gd name="adj4" fmla="val 610878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7" name="Line Callout 1 116"/>
          <p:cNvSpPr/>
          <p:nvPr/>
        </p:nvSpPr>
        <p:spPr>
          <a:xfrm>
            <a:off x="3276600" y="1876425"/>
            <a:ext cx="333375" cy="217488"/>
          </a:xfrm>
          <a:prstGeom prst="borderCallout1">
            <a:avLst>
              <a:gd name="adj1" fmla="val 94831"/>
              <a:gd name="adj2" fmla="val 95007"/>
              <a:gd name="adj3" fmla="val 1085568"/>
              <a:gd name="adj4" fmla="val 100788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33</a:t>
            </a:r>
          </a:p>
        </p:txBody>
      </p:sp>
      <p:sp>
        <p:nvSpPr>
          <p:cNvPr id="118" name="Line Callout 1 117"/>
          <p:cNvSpPr/>
          <p:nvPr/>
        </p:nvSpPr>
        <p:spPr>
          <a:xfrm>
            <a:off x="3276600" y="1584325"/>
            <a:ext cx="333375" cy="217488"/>
          </a:xfrm>
          <a:prstGeom prst="borderCallout1">
            <a:avLst>
              <a:gd name="adj1" fmla="val 94831"/>
              <a:gd name="adj2" fmla="val 95007"/>
              <a:gd name="adj3" fmla="val 621918"/>
              <a:gd name="adj4" fmla="val 49626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119" name="Line Callout 1 118"/>
          <p:cNvSpPr/>
          <p:nvPr/>
        </p:nvSpPr>
        <p:spPr>
          <a:xfrm>
            <a:off x="3276600" y="3297238"/>
            <a:ext cx="333375" cy="217487"/>
          </a:xfrm>
          <a:prstGeom prst="borderCallout1">
            <a:avLst>
              <a:gd name="adj1" fmla="val 94831"/>
              <a:gd name="adj2" fmla="val 95007"/>
              <a:gd name="adj3" fmla="val 686152"/>
              <a:gd name="adj4" fmla="val 1067308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35</a:t>
            </a:r>
          </a:p>
        </p:txBody>
      </p:sp>
      <p:sp>
        <p:nvSpPr>
          <p:cNvPr id="120" name="Line Callout 1 119"/>
          <p:cNvSpPr/>
          <p:nvPr/>
        </p:nvSpPr>
        <p:spPr>
          <a:xfrm>
            <a:off x="5895975" y="5662613"/>
            <a:ext cx="333375" cy="217487"/>
          </a:xfrm>
          <a:prstGeom prst="borderCallout1">
            <a:avLst>
              <a:gd name="adj1" fmla="val 89577"/>
              <a:gd name="adj2" fmla="val 97293"/>
              <a:gd name="adj3" fmla="val 164691"/>
              <a:gd name="adj4" fmla="val 279878"/>
            </a:avLst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37</a:t>
            </a:r>
          </a:p>
        </p:txBody>
      </p:sp>
      <p:sp>
        <p:nvSpPr>
          <p:cNvPr id="121" name="Line Callout 1 120"/>
          <p:cNvSpPr/>
          <p:nvPr/>
        </p:nvSpPr>
        <p:spPr>
          <a:xfrm>
            <a:off x="3276600" y="2516188"/>
            <a:ext cx="333375" cy="217487"/>
          </a:xfrm>
          <a:prstGeom prst="borderCallout1">
            <a:avLst>
              <a:gd name="adj1" fmla="val 94831"/>
              <a:gd name="adj2" fmla="val 95007"/>
              <a:gd name="adj3" fmla="val 899874"/>
              <a:gd name="adj4" fmla="val 982736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42</a:t>
            </a:r>
          </a:p>
        </p:txBody>
      </p:sp>
      <p:sp>
        <p:nvSpPr>
          <p:cNvPr id="122" name="Line Callout 1 121"/>
          <p:cNvSpPr/>
          <p:nvPr/>
        </p:nvSpPr>
        <p:spPr>
          <a:xfrm>
            <a:off x="3276600" y="1284288"/>
            <a:ext cx="333375" cy="217487"/>
          </a:xfrm>
          <a:prstGeom prst="borderCallout1">
            <a:avLst>
              <a:gd name="adj1" fmla="val 94831"/>
              <a:gd name="adj2" fmla="val 95007"/>
              <a:gd name="adj3" fmla="val 913889"/>
              <a:gd name="adj4" fmla="val 713403"/>
            </a:avLst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13</a:t>
            </a:r>
          </a:p>
        </p:txBody>
      </p:sp>
      <p:sp>
        <p:nvSpPr>
          <p:cNvPr id="123" name="Line Callout 1 122"/>
          <p:cNvSpPr/>
          <p:nvPr/>
        </p:nvSpPr>
        <p:spPr>
          <a:xfrm>
            <a:off x="3276600" y="952500"/>
            <a:ext cx="333375" cy="217488"/>
          </a:xfrm>
          <a:prstGeom prst="borderCallout1">
            <a:avLst>
              <a:gd name="adj1" fmla="val 94831"/>
              <a:gd name="adj2" fmla="val 95007"/>
              <a:gd name="adj3" fmla="val 1521190"/>
              <a:gd name="adj4" fmla="val 1056261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30</a:t>
            </a:r>
          </a:p>
        </p:txBody>
      </p:sp>
      <p:sp>
        <p:nvSpPr>
          <p:cNvPr id="124" name="Line Callout 1 123"/>
          <p:cNvSpPr/>
          <p:nvPr/>
        </p:nvSpPr>
        <p:spPr>
          <a:xfrm>
            <a:off x="8515350" y="5592763"/>
            <a:ext cx="333375" cy="217487"/>
          </a:xfrm>
          <a:prstGeom prst="borderCallout1">
            <a:avLst>
              <a:gd name="adj1" fmla="val 94831"/>
              <a:gd name="adj2" fmla="val 1293"/>
              <a:gd name="adj3" fmla="val -673706"/>
              <a:gd name="adj4" fmla="val -340406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54</a:t>
            </a:r>
          </a:p>
        </p:txBody>
      </p:sp>
      <p:sp>
        <p:nvSpPr>
          <p:cNvPr id="125" name="Line Callout 1 124"/>
          <p:cNvSpPr/>
          <p:nvPr/>
        </p:nvSpPr>
        <p:spPr>
          <a:xfrm>
            <a:off x="4105275" y="4775200"/>
            <a:ext cx="333375" cy="217488"/>
          </a:xfrm>
          <a:prstGeom prst="borderCallout1">
            <a:avLst>
              <a:gd name="adj1" fmla="val 98336"/>
              <a:gd name="adj2" fmla="val 98722"/>
              <a:gd name="adj3" fmla="val 20165"/>
              <a:gd name="adj4" fmla="val 791306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45</a:t>
            </a:r>
          </a:p>
        </p:txBody>
      </p:sp>
      <p:sp>
        <p:nvSpPr>
          <p:cNvPr id="184" name="TextBox 6"/>
          <p:cNvSpPr txBox="1">
            <a:spLocks noChangeArrowheads="1"/>
          </p:cNvSpPr>
          <p:nvPr/>
        </p:nvSpPr>
        <p:spPr bwMode="auto">
          <a:xfrm>
            <a:off x="2755900" y="6072188"/>
            <a:ext cx="3657600" cy="40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b="1" dirty="0">
                <a:solidFill>
                  <a:srgbClr val="FF0000"/>
                </a:solidFill>
              </a:rPr>
              <a:t>345-kV </a:t>
            </a:r>
            <a:r>
              <a:rPr lang="en-US" altLang="en-US" sz="1000" b="1" dirty="0" smtClean="0">
                <a:solidFill>
                  <a:srgbClr val="FF0000"/>
                </a:solidFill>
              </a:rPr>
              <a:t>new additions/upgrades , </a:t>
            </a:r>
            <a:r>
              <a:rPr lang="en-US" altLang="en-US" sz="1000" b="1" dirty="0">
                <a:solidFill>
                  <a:srgbClr val="00B0F0"/>
                </a:solidFill>
              </a:rPr>
              <a:t>138-kV new </a:t>
            </a:r>
            <a:r>
              <a:rPr lang="en-US" altLang="en-US" sz="1000" b="1" dirty="0" smtClean="0">
                <a:solidFill>
                  <a:srgbClr val="00B0F0"/>
                </a:solidFill>
              </a:rPr>
              <a:t>additions</a:t>
            </a:r>
            <a:endParaRPr lang="en-US" altLang="en-US" sz="1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 smtClean="0"/>
              <a:t>138-kV upgrades, </a:t>
            </a:r>
            <a:r>
              <a:rPr lang="en-US" altLang="en-US" sz="1000" b="1" dirty="0" smtClean="0"/>
              <a:t>69-kV projects not shown</a:t>
            </a:r>
            <a:endParaRPr lang="en-US" altLang="en-US" sz="800" b="1" dirty="0"/>
          </a:p>
        </p:txBody>
      </p:sp>
      <p:sp>
        <p:nvSpPr>
          <p:cNvPr id="185" name="Rectangle 184"/>
          <p:cNvSpPr/>
          <p:nvPr/>
        </p:nvSpPr>
        <p:spPr>
          <a:xfrm>
            <a:off x="285749" y="5702528"/>
            <a:ext cx="281380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en-US" sz="800" b="1" dirty="0"/>
              <a:t>*Projects identified in previous RTP Studies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extBox 1"/>
          <p:cNvSpPr txBox="1">
            <a:spLocks noChangeArrowheads="1"/>
          </p:cNvSpPr>
          <p:nvPr/>
        </p:nvSpPr>
        <p:spPr bwMode="auto">
          <a:xfrm>
            <a:off x="2133600" y="19050"/>
            <a:ext cx="45434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2015 RTP Reliability Projects</a:t>
            </a:r>
          </a:p>
        </p:txBody>
      </p:sp>
      <p:sp>
        <p:nvSpPr>
          <p:cNvPr id="172" name="Rectangle 171"/>
          <p:cNvSpPr/>
          <p:nvPr/>
        </p:nvSpPr>
        <p:spPr>
          <a:xfrm>
            <a:off x="285748" y="5810250"/>
            <a:ext cx="281380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en-US" sz="800" b="1" dirty="0"/>
              <a:t>*Projects identified in previous RTP Studies</a:t>
            </a:r>
          </a:p>
        </p:txBody>
      </p:sp>
      <p:pic>
        <p:nvPicPr>
          <p:cNvPr id="227" name="Picture 2" descr="C:\Users\rromo\Desktop\Captur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47738">
            <a:off x="3243263" y="530225"/>
            <a:ext cx="5516562" cy="575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8" name="Line Callout 1 227"/>
          <p:cNvSpPr/>
          <p:nvPr/>
        </p:nvSpPr>
        <p:spPr>
          <a:xfrm>
            <a:off x="4203700" y="481013"/>
            <a:ext cx="333375" cy="217487"/>
          </a:xfrm>
          <a:prstGeom prst="borderCallout1">
            <a:avLst>
              <a:gd name="adj1" fmla="val 89137"/>
              <a:gd name="adj2" fmla="val 96151"/>
              <a:gd name="adj3" fmla="val 955786"/>
              <a:gd name="adj4" fmla="val 485213"/>
            </a:avLst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15</a:t>
            </a:r>
          </a:p>
        </p:txBody>
      </p:sp>
      <p:sp>
        <p:nvSpPr>
          <p:cNvPr id="229" name="Line Callout 1 228"/>
          <p:cNvSpPr/>
          <p:nvPr/>
        </p:nvSpPr>
        <p:spPr>
          <a:xfrm>
            <a:off x="3771900" y="1062038"/>
            <a:ext cx="333375" cy="217487"/>
          </a:xfrm>
          <a:prstGeom prst="borderCallout1">
            <a:avLst>
              <a:gd name="adj1" fmla="val 92641"/>
              <a:gd name="adj2" fmla="val 98437"/>
              <a:gd name="adj3" fmla="val 714020"/>
              <a:gd name="adj4" fmla="val 477016"/>
            </a:avLst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230" name="Line Callout 1 229"/>
          <p:cNvSpPr/>
          <p:nvPr/>
        </p:nvSpPr>
        <p:spPr>
          <a:xfrm>
            <a:off x="6015038" y="481013"/>
            <a:ext cx="333375" cy="217487"/>
          </a:xfrm>
          <a:prstGeom prst="borderCallout1">
            <a:avLst>
              <a:gd name="adj1" fmla="val 97021"/>
              <a:gd name="adj2" fmla="val 1294"/>
              <a:gd name="adj3" fmla="val 642793"/>
              <a:gd name="adj4" fmla="val 76451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231" name="Line Callout 1 230"/>
          <p:cNvSpPr/>
          <p:nvPr/>
        </p:nvSpPr>
        <p:spPr>
          <a:xfrm>
            <a:off x="6180138" y="800100"/>
            <a:ext cx="333375" cy="217488"/>
          </a:xfrm>
          <a:prstGeom prst="borderCallout1">
            <a:avLst>
              <a:gd name="adj1" fmla="val 97021"/>
              <a:gd name="adj2" fmla="val 1294"/>
              <a:gd name="adj3" fmla="val 938414"/>
              <a:gd name="adj4" fmla="val 21788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232" name="Line Callout 1 231"/>
          <p:cNvSpPr/>
          <p:nvPr/>
        </p:nvSpPr>
        <p:spPr>
          <a:xfrm>
            <a:off x="6403975" y="1123950"/>
            <a:ext cx="219075" cy="217488"/>
          </a:xfrm>
          <a:prstGeom prst="borderCallout1">
            <a:avLst>
              <a:gd name="adj1" fmla="val 94590"/>
              <a:gd name="adj2" fmla="val 96455"/>
              <a:gd name="adj3" fmla="val 760019"/>
              <a:gd name="adj4" fmla="val 26174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33" name="Line Callout 1 232"/>
          <p:cNvSpPr/>
          <p:nvPr/>
        </p:nvSpPr>
        <p:spPr>
          <a:xfrm>
            <a:off x="6623050" y="481013"/>
            <a:ext cx="333375" cy="217487"/>
          </a:xfrm>
          <a:prstGeom prst="borderCallout1">
            <a:avLst>
              <a:gd name="adj1" fmla="val 92641"/>
              <a:gd name="adj2" fmla="val 1294"/>
              <a:gd name="adj3" fmla="val 884399"/>
              <a:gd name="adj4" fmla="val 121213"/>
            </a:avLst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234" name="Line Callout 1 233"/>
          <p:cNvSpPr/>
          <p:nvPr/>
        </p:nvSpPr>
        <p:spPr>
          <a:xfrm>
            <a:off x="6858000" y="1123950"/>
            <a:ext cx="219075" cy="217488"/>
          </a:xfrm>
          <a:prstGeom prst="borderCallout1">
            <a:avLst>
              <a:gd name="adj1" fmla="val 92641"/>
              <a:gd name="adj2" fmla="val 96263"/>
              <a:gd name="adj3" fmla="val 589216"/>
              <a:gd name="adj4" fmla="val 12479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235" name="Line Callout 1 234"/>
          <p:cNvSpPr/>
          <p:nvPr/>
        </p:nvSpPr>
        <p:spPr>
          <a:xfrm>
            <a:off x="7105650" y="481013"/>
            <a:ext cx="333375" cy="217487"/>
          </a:xfrm>
          <a:prstGeom prst="borderCallout1">
            <a:avLst>
              <a:gd name="adj1" fmla="val 92642"/>
              <a:gd name="adj2" fmla="val -135"/>
              <a:gd name="adj3" fmla="val 813596"/>
              <a:gd name="adj4" fmla="val 33594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11</a:t>
            </a:r>
          </a:p>
        </p:txBody>
      </p:sp>
      <p:sp>
        <p:nvSpPr>
          <p:cNvPr id="236" name="Line Callout 1 235"/>
          <p:cNvSpPr/>
          <p:nvPr/>
        </p:nvSpPr>
        <p:spPr>
          <a:xfrm>
            <a:off x="7215188" y="800100"/>
            <a:ext cx="219075" cy="217488"/>
          </a:xfrm>
          <a:prstGeom prst="borderCallout1">
            <a:avLst>
              <a:gd name="adj1" fmla="val 92641"/>
              <a:gd name="adj2" fmla="val 96263"/>
              <a:gd name="adj3" fmla="val 654909"/>
              <a:gd name="adj4" fmla="val 33486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37" name="Line Callout 1 236"/>
          <p:cNvSpPr/>
          <p:nvPr/>
        </p:nvSpPr>
        <p:spPr>
          <a:xfrm>
            <a:off x="7577138" y="481013"/>
            <a:ext cx="333375" cy="217487"/>
          </a:xfrm>
          <a:prstGeom prst="borderCallout1">
            <a:avLst>
              <a:gd name="adj1" fmla="val 92642"/>
              <a:gd name="adj2" fmla="val -135"/>
              <a:gd name="adj3" fmla="val 863962"/>
              <a:gd name="adj4" fmla="val -7212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17</a:t>
            </a:r>
          </a:p>
        </p:txBody>
      </p:sp>
      <p:sp>
        <p:nvSpPr>
          <p:cNvPr id="238" name="Line Callout 1 237"/>
          <p:cNvSpPr/>
          <p:nvPr/>
        </p:nvSpPr>
        <p:spPr>
          <a:xfrm>
            <a:off x="7620000" y="800100"/>
            <a:ext cx="333375" cy="217488"/>
          </a:xfrm>
          <a:prstGeom prst="borderCallout1">
            <a:avLst>
              <a:gd name="adj1" fmla="val 94831"/>
              <a:gd name="adj2" fmla="val 99866"/>
              <a:gd name="adj3" fmla="val 726005"/>
              <a:gd name="adj4" fmla="val -76406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239" name="Line Callout 1 238"/>
          <p:cNvSpPr/>
          <p:nvPr/>
        </p:nvSpPr>
        <p:spPr>
          <a:xfrm>
            <a:off x="8077200" y="481013"/>
            <a:ext cx="219075" cy="217487"/>
          </a:xfrm>
          <a:prstGeom prst="borderCallout1">
            <a:avLst>
              <a:gd name="adj1" fmla="val 94831"/>
              <a:gd name="adj2" fmla="val 96263"/>
              <a:gd name="adj3" fmla="val 939582"/>
              <a:gd name="adj4" fmla="val -34042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240" name="Line Callout 1 239"/>
          <p:cNvSpPr/>
          <p:nvPr/>
        </p:nvSpPr>
        <p:spPr>
          <a:xfrm>
            <a:off x="8296275" y="750888"/>
            <a:ext cx="219075" cy="217487"/>
          </a:xfrm>
          <a:prstGeom prst="borderCallout1">
            <a:avLst>
              <a:gd name="adj1" fmla="val 97021"/>
              <a:gd name="adj2" fmla="val 7133"/>
              <a:gd name="adj3" fmla="val 867319"/>
              <a:gd name="adj4" fmla="val -42521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41" name="Line Callout 1 240"/>
          <p:cNvSpPr/>
          <p:nvPr/>
        </p:nvSpPr>
        <p:spPr>
          <a:xfrm>
            <a:off x="8629650" y="750888"/>
            <a:ext cx="219075" cy="217487"/>
          </a:xfrm>
          <a:prstGeom prst="borderCallout1">
            <a:avLst>
              <a:gd name="adj1" fmla="val 97021"/>
              <a:gd name="adj2" fmla="val 7133"/>
              <a:gd name="adj3" fmla="val 893596"/>
              <a:gd name="adj4" fmla="val -546949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42" name="Line Callout 1 241"/>
          <p:cNvSpPr/>
          <p:nvPr/>
        </p:nvSpPr>
        <p:spPr>
          <a:xfrm>
            <a:off x="8629650" y="1066800"/>
            <a:ext cx="219075" cy="217488"/>
          </a:xfrm>
          <a:prstGeom prst="borderCallout1">
            <a:avLst>
              <a:gd name="adj1" fmla="val 97021"/>
              <a:gd name="adj2" fmla="val 7133"/>
              <a:gd name="adj3" fmla="val 773158"/>
              <a:gd name="adj4" fmla="val -420863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43" name="Line Callout 1 242"/>
          <p:cNvSpPr/>
          <p:nvPr/>
        </p:nvSpPr>
        <p:spPr>
          <a:xfrm>
            <a:off x="8515350" y="1565275"/>
            <a:ext cx="333375" cy="217488"/>
          </a:xfrm>
          <a:prstGeom prst="borderCallout1">
            <a:avLst>
              <a:gd name="adj1" fmla="val 97022"/>
              <a:gd name="adj2" fmla="val 2722"/>
              <a:gd name="adj3" fmla="val 642793"/>
              <a:gd name="adj4" fmla="val -259263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20</a:t>
            </a:r>
          </a:p>
        </p:txBody>
      </p:sp>
      <p:sp>
        <p:nvSpPr>
          <p:cNvPr id="244" name="Line Callout 1 243"/>
          <p:cNvSpPr/>
          <p:nvPr/>
        </p:nvSpPr>
        <p:spPr>
          <a:xfrm>
            <a:off x="8515350" y="2362200"/>
            <a:ext cx="333375" cy="217488"/>
          </a:xfrm>
          <a:prstGeom prst="borderCallout1">
            <a:avLst>
              <a:gd name="adj1" fmla="val 94831"/>
              <a:gd name="adj2" fmla="val 1293"/>
              <a:gd name="adj3" fmla="val 268341"/>
              <a:gd name="adj4" fmla="val -153549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28</a:t>
            </a:r>
          </a:p>
        </p:txBody>
      </p:sp>
      <p:sp>
        <p:nvSpPr>
          <p:cNvPr id="245" name="Line Callout 1 244"/>
          <p:cNvSpPr/>
          <p:nvPr/>
        </p:nvSpPr>
        <p:spPr>
          <a:xfrm>
            <a:off x="8515350" y="2667000"/>
            <a:ext cx="333375" cy="217488"/>
          </a:xfrm>
          <a:prstGeom prst="borderCallout1">
            <a:avLst>
              <a:gd name="adj1" fmla="val 94831"/>
              <a:gd name="adj2" fmla="val 1293"/>
              <a:gd name="adj3" fmla="val 285859"/>
              <a:gd name="adj4" fmla="val -110692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23</a:t>
            </a:r>
          </a:p>
        </p:txBody>
      </p:sp>
      <p:sp>
        <p:nvSpPr>
          <p:cNvPr id="246" name="Line Callout 1 245"/>
          <p:cNvSpPr/>
          <p:nvPr/>
        </p:nvSpPr>
        <p:spPr>
          <a:xfrm>
            <a:off x="8629650" y="1981200"/>
            <a:ext cx="219075" cy="217488"/>
          </a:xfrm>
          <a:prstGeom prst="borderCallout1">
            <a:avLst>
              <a:gd name="adj1" fmla="val 97021"/>
              <a:gd name="adj2" fmla="val 7133"/>
              <a:gd name="adj3" fmla="val 661479"/>
              <a:gd name="adj4" fmla="val -679558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247" name="Line Callout 1 246"/>
          <p:cNvSpPr/>
          <p:nvPr/>
        </p:nvSpPr>
        <p:spPr>
          <a:xfrm>
            <a:off x="8515350" y="3036888"/>
            <a:ext cx="333375" cy="217487"/>
          </a:xfrm>
          <a:prstGeom prst="borderCallout1">
            <a:avLst>
              <a:gd name="adj1" fmla="val 94831"/>
              <a:gd name="adj2" fmla="val 1293"/>
              <a:gd name="adj3" fmla="val 474181"/>
              <a:gd name="adj4" fmla="val -204978"/>
            </a:avLst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29</a:t>
            </a:r>
          </a:p>
        </p:txBody>
      </p:sp>
      <p:sp>
        <p:nvSpPr>
          <p:cNvPr id="248" name="Line Callout 1 247"/>
          <p:cNvSpPr/>
          <p:nvPr/>
        </p:nvSpPr>
        <p:spPr>
          <a:xfrm>
            <a:off x="8515350" y="3352800"/>
            <a:ext cx="333375" cy="217488"/>
          </a:xfrm>
          <a:prstGeom prst="borderCallout1">
            <a:avLst>
              <a:gd name="adj1" fmla="val 94831"/>
              <a:gd name="adj2" fmla="val 1293"/>
              <a:gd name="adj3" fmla="val 312136"/>
              <a:gd name="adj4" fmla="val -176406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25</a:t>
            </a:r>
          </a:p>
        </p:txBody>
      </p:sp>
      <p:sp>
        <p:nvSpPr>
          <p:cNvPr id="249" name="Line Callout 1 248"/>
          <p:cNvSpPr/>
          <p:nvPr/>
        </p:nvSpPr>
        <p:spPr>
          <a:xfrm>
            <a:off x="8515350" y="3657600"/>
            <a:ext cx="333375" cy="217488"/>
          </a:xfrm>
          <a:prstGeom prst="borderCallout1">
            <a:avLst>
              <a:gd name="adj1" fmla="val 94831"/>
              <a:gd name="adj2" fmla="val 1293"/>
              <a:gd name="adj3" fmla="val 196077"/>
              <a:gd name="adj4" fmla="val -170692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22</a:t>
            </a:r>
          </a:p>
        </p:txBody>
      </p:sp>
      <p:sp>
        <p:nvSpPr>
          <p:cNvPr id="250" name="Line Callout 1 249"/>
          <p:cNvSpPr/>
          <p:nvPr/>
        </p:nvSpPr>
        <p:spPr>
          <a:xfrm>
            <a:off x="8515350" y="3962400"/>
            <a:ext cx="333375" cy="217488"/>
          </a:xfrm>
          <a:prstGeom prst="borderCallout1">
            <a:avLst>
              <a:gd name="adj1" fmla="val 94831"/>
              <a:gd name="adj2" fmla="val 1293"/>
              <a:gd name="adj3" fmla="val 73449"/>
              <a:gd name="adj4" fmla="val -164978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26</a:t>
            </a:r>
          </a:p>
        </p:txBody>
      </p:sp>
      <p:sp>
        <p:nvSpPr>
          <p:cNvPr id="251" name="Line Callout 1 250"/>
          <p:cNvSpPr/>
          <p:nvPr/>
        </p:nvSpPr>
        <p:spPr>
          <a:xfrm>
            <a:off x="8515350" y="4267200"/>
            <a:ext cx="333375" cy="217488"/>
          </a:xfrm>
          <a:prstGeom prst="borderCallout1">
            <a:avLst>
              <a:gd name="adj1" fmla="val 94831"/>
              <a:gd name="adj2" fmla="val 1293"/>
              <a:gd name="adj3" fmla="val 38412"/>
              <a:gd name="adj4" fmla="val -204978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27</a:t>
            </a:r>
          </a:p>
        </p:txBody>
      </p:sp>
      <p:sp>
        <p:nvSpPr>
          <p:cNvPr id="252" name="Line Callout 1 251"/>
          <p:cNvSpPr/>
          <p:nvPr/>
        </p:nvSpPr>
        <p:spPr>
          <a:xfrm>
            <a:off x="8515350" y="4897438"/>
            <a:ext cx="333375" cy="217487"/>
          </a:xfrm>
          <a:prstGeom prst="borderCallout1">
            <a:avLst>
              <a:gd name="adj1" fmla="val 94831"/>
              <a:gd name="adj2" fmla="val 1293"/>
              <a:gd name="adj3" fmla="val -141151"/>
              <a:gd name="adj4" fmla="val -196406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253" name="Line Callout 1 252"/>
          <p:cNvSpPr/>
          <p:nvPr/>
        </p:nvSpPr>
        <p:spPr>
          <a:xfrm>
            <a:off x="8520113" y="4572000"/>
            <a:ext cx="333375" cy="217488"/>
          </a:xfrm>
          <a:prstGeom prst="borderCallout1">
            <a:avLst>
              <a:gd name="adj1" fmla="val 100523"/>
              <a:gd name="adj2" fmla="val 3007"/>
              <a:gd name="adj3" fmla="val -4946"/>
              <a:gd name="adj4" fmla="val -184406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254" name="Line Callout 1 253"/>
          <p:cNvSpPr/>
          <p:nvPr/>
        </p:nvSpPr>
        <p:spPr>
          <a:xfrm>
            <a:off x="8520113" y="5264150"/>
            <a:ext cx="333375" cy="217488"/>
          </a:xfrm>
          <a:prstGeom prst="borderCallout1">
            <a:avLst>
              <a:gd name="adj1" fmla="val 94831"/>
              <a:gd name="adj2" fmla="val 1293"/>
              <a:gd name="adj3" fmla="val -558086"/>
              <a:gd name="adj4" fmla="val -335835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31</a:t>
            </a:r>
          </a:p>
        </p:txBody>
      </p:sp>
      <p:sp>
        <p:nvSpPr>
          <p:cNvPr id="255" name="Line Callout 1 254"/>
          <p:cNvSpPr/>
          <p:nvPr/>
        </p:nvSpPr>
        <p:spPr>
          <a:xfrm>
            <a:off x="3771900" y="735013"/>
            <a:ext cx="333375" cy="217487"/>
          </a:xfrm>
          <a:prstGeom prst="borderCallout1">
            <a:avLst>
              <a:gd name="adj1" fmla="val 101838"/>
              <a:gd name="adj2" fmla="val 97293"/>
              <a:gd name="adj3" fmla="val 1628197"/>
              <a:gd name="adj4" fmla="val 1051594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32</a:t>
            </a:r>
          </a:p>
        </p:txBody>
      </p:sp>
      <p:sp>
        <p:nvSpPr>
          <p:cNvPr id="256" name="Line Callout 1 255"/>
          <p:cNvSpPr/>
          <p:nvPr/>
        </p:nvSpPr>
        <p:spPr>
          <a:xfrm>
            <a:off x="3276600" y="2195513"/>
            <a:ext cx="333375" cy="217487"/>
          </a:xfrm>
          <a:prstGeom prst="borderCallout1">
            <a:avLst>
              <a:gd name="adj1" fmla="val 94831"/>
              <a:gd name="adj2" fmla="val 95007"/>
              <a:gd name="adj3" fmla="val 1078561"/>
              <a:gd name="adj4" fmla="val 1103879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34</a:t>
            </a:r>
          </a:p>
        </p:txBody>
      </p:sp>
      <p:sp>
        <p:nvSpPr>
          <p:cNvPr id="257" name="Line Callout 1 256"/>
          <p:cNvSpPr/>
          <p:nvPr/>
        </p:nvSpPr>
        <p:spPr>
          <a:xfrm>
            <a:off x="3276600" y="4562475"/>
            <a:ext cx="333375" cy="217488"/>
          </a:xfrm>
          <a:prstGeom prst="borderCallout1">
            <a:avLst>
              <a:gd name="adj1" fmla="val 27678"/>
              <a:gd name="adj2" fmla="val 100817"/>
              <a:gd name="adj3" fmla="val 97539"/>
              <a:gd name="adj4" fmla="val 8421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36</a:t>
            </a:r>
          </a:p>
        </p:txBody>
      </p:sp>
      <p:sp>
        <p:nvSpPr>
          <p:cNvPr id="258" name="Line Callout 1 257"/>
          <p:cNvSpPr/>
          <p:nvPr/>
        </p:nvSpPr>
        <p:spPr>
          <a:xfrm>
            <a:off x="3255963" y="3690938"/>
            <a:ext cx="333375" cy="217487"/>
          </a:xfrm>
          <a:prstGeom prst="borderCallout1">
            <a:avLst>
              <a:gd name="adj1" fmla="val 7241"/>
              <a:gd name="adj2" fmla="val 98341"/>
              <a:gd name="adj3" fmla="val 412426"/>
              <a:gd name="adj4" fmla="val 877877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39</a:t>
            </a:r>
          </a:p>
        </p:txBody>
      </p:sp>
      <p:sp>
        <p:nvSpPr>
          <p:cNvPr id="259" name="Line Callout 1 258"/>
          <p:cNvSpPr/>
          <p:nvPr/>
        </p:nvSpPr>
        <p:spPr>
          <a:xfrm>
            <a:off x="3581400" y="4267200"/>
            <a:ext cx="333375" cy="217488"/>
          </a:xfrm>
          <a:prstGeom prst="borderCallout1">
            <a:avLst>
              <a:gd name="adj1" fmla="val 91034"/>
              <a:gd name="adj2" fmla="val 101579"/>
              <a:gd name="adj3" fmla="val 205568"/>
              <a:gd name="adj4" fmla="val 671784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38</a:t>
            </a:r>
          </a:p>
        </p:txBody>
      </p:sp>
      <p:sp>
        <p:nvSpPr>
          <p:cNvPr id="260" name="Line Callout 1 259"/>
          <p:cNvSpPr/>
          <p:nvPr/>
        </p:nvSpPr>
        <p:spPr>
          <a:xfrm>
            <a:off x="7620000" y="5103813"/>
            <a:ext cx="333375" cy="217487"/>
          </a:xfrm>
          <a:prstGeom prst="borderCallout1">
            <a:avLst>
              <a:gd name="adj1" fmla="val 97751"/>
              <a:gd name="adj2" fmla="val 1293"/>
              <a:gd name="adj3" fmla="val -71953"/>
              <a:gd name="adj4" fmla="val -92692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40</a:t>
            </a:r>
          </a:p>
        </p:txBody>
      </p:sp>
      <p:sp>
        <p:nvSpPr>
          <p:cNvPr id="261" name="Line Callout 1 260"/>
          <p:cNvSpPr/>
          <p:nvPr/>
        </p:nvSpPr>
        <p:spPr>
          <a:xfrm>
            <a:off x="7620000" y="5375275"/>
            <a:ext cx="333375" cy="217488"/>
          </a:xfrm>
          <a:prstGeom prst="borderCallout1">
            <a:avLst>
              <a:gd name="adj1" fmla="val 94831"/>
              <a:gd name="adj2" fmla="val 1293"/>
              <a:gd name="adj3" fmla="val -109033"/>
              <a:gd name="adj4" fmla="val -153930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41</a:t>
            </a:r>
          </a:p>
        </p:txBody>
      </p:sp>
      <p:sp>
        <p:nvSpPr>
          <p:cNvPr id="262" name="Line Callout 1 261"/>
          <p:cNvSpPr/>
          <p:nvPr/>
        </p:nvSpPr>
        <p:spPr>
          <a:xfrm>
            <a:off x="3581400" y="5227638"/>
            <a:ext cx="333375" cy="217487"/>
          </a:xfrm>
          <a:prstGeom prst="borderCallout1">
            <a:avLst>
              <a:gd name="adj1" fmla="val 68116"/>
              <a:gd name="adj2" fmla="val 99007"/>
              <a:gd name="adj3" fmla="val -129762"/>
              <a:gd name="adj4" fmla="val 985785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43</a:t>
            </a:r>
          </a:p>
        </p:txBody>
      </p:sp>
      <p:sp>
        <p:nvSpPr>
          <p:cNvPr id="263" name="Line Callout 1 262"/>
          <p:cNvSpPr/>
          <p:nvPr/>
        </p:nvSpPr>
        <p:spPr>
          <a:xfrm>
            <a:off x="3581400" y="4953000"/>
            <a:ext cx="333375" cy="217488"/>
          </a:xfrm>
          <a:prstGeom prst="borderCallout1">
            <a:avLst>
              <a:gd name="adj1" fmla="val 98336"/>
              <a:gd name="adj2" fmla="val 98722"/>
              <a:gd name="adj3" fmla="val -49908"/>
              <a:gd name="adj4" fmla="val 979878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44</a:t>
            </a:r>
          </a:p>
        </p:txBody>
      </p:sp>
      <p:sp>
        <p:nvSpPr>
          <p:cNvPr id="264" name="Line Callout 1 263"/>
          <p:cNvSpPr/>
          <p:nvPr/>
        </p:nvSpPr>
        <p:spPr>
          <a:xfrm>
            <a:off x="4105275" y="5641975"/>
            <a:ext cx="333375" cy="217488"/>
          </a:xfrm>
          <a:prstGeom prst="borderCallout1">
            <a:avLst>
              <a:gd name="adj1" fmla="val 91766"/>
              <a:gd name="adj2" fmla="val 98722"/>
              <a:gd name="adj3" fmla="val -174725"/>
              <a:gd name="adj4" fmla="val 888449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46</a:t>
            </a:r>
          </a:p>
        </p:txBody>
      </p:sp>
      <p:sp>
        <p:nvSpPr>
          <p:cNvPr id="265" name="Line Callout 1 264"/>
          <p:cNvSpPr/>
          <p:nvPr/>
        </p:nvSpPr>
        <p:spPr>
          <a:xfrm>
            <a:off x="7620000" y="5641975"/>
            <a:ext cx="333375" cy="217488"/>
          </a:xfrm>
          <a:prstGeom prst="borderCallout1">
            <a:avLst>
              <a:gd name="adj1" fmla="val 92641"/>
              <a:gd name="adj2" fmla="val 1293"/>
              <a:gd name="adj3" fmla="val 157975"/>
              <a:gd name="adj4" fmla="val -144310"/>
            </a:avLst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47</a:t>
            </a:r>
          </a:p>
        </p:txBody>
      </p:sp>
      <p:sp>
        <p:nvSpPr>
          <p:cNvPr id="266" name="Line Callout 1 265"/>
          <p:cNvSpPr/>
          <p:nvPr/>
        </p:nvSpPr>
        <p:spPr>
          <a:xfrm>
            <a:off x="7620000" y="6184900"/>
            <a:ext cx="333375" cy="217488"/>
          </a:xfrm>
          <a:prstGeom prst="borderCallout1">
            <a:avLst>
              <a:gd name="adj1" fmla="val 97021"/>
              <a:gd name="adj2" fmla="val -136"/>
              <a:gd name="adj3" fmla="val -68449"/>
              <a:gd name="adj4" fmla="val -212310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49</a:t>
            </a:r>
          </a:p>
        </p:txBody>
      </p:sp>
      <p:sp>
        <p:nvSpPr>
          <p:cNvPr id="267" name="Line Callout 1 266"/>
          <p:cNvSpPr/>
          <p:nvPr/>
        </p:nvSpPr>
        <p:spPr>
          <a:xfrm>
            <a:off x="3581400" y="5510213"/>
            <a:ext cx="333375" cy="217487"/>
          </a:xfrm>
          <a:prstGeom prst="borderCallout1">
            <a:avLst>
              <a:gd name="adj1" fmla="val 8555"/>
              <a:gd name="adj2" fmla="val 97294"/>
              <a:gd name="adj3" fmla="val -157209"/>
              <a:gd name="adj4" fmla="val 103702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48</a:t>
            </a:r>
          </a:p>
        </p:txBody>
      </p:sp>
      <p:sp>
        <p:nvSpPr>
          <p:cNvPr id="268" name="Line Callout 1 267"/>
          <p:cNvSpPr/>
          <p:nvPr/>
        </p:nvSpPr>
        <p:spPr>
          <a:xfrm>
            <a:off x="5486400" y="5905500"/>
            <a:ext cx="333375" cy="217488"/>
          </a:xfrm>
          <a:prstGeom prst="borderCallout1">
            <a:avLst>
              <a:gd name="adj1" fmla="val 93956"/>
              <a:gd name="adj2" fmla="val 103007"/>
              <a:gd name="adj3" fmla="val 70530"/>
              <a:gd name="adj4" fmla="val 407021"/>
            </a:avLst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50</a:t>
            </a:r>
          </a:p>
        </p:txBody>
      </p:sp>
      <p:sp>
        <p:nvSpPr>
          <p:cNvPr id="269" name="Line Callout 1 268"/>
          <p:cNvSpPr/>
          <p:nvPr/>
        </p:nvSpPr>
        <p:spPr>
          <a:xfrm>
            <a:off x="3589338" y="5859463"/>
            <a:ext cx="333375" cy="217487"/>
          </a:xfrm>
          <a:prstGeom prst="borderCallout1">
            <a:avLst>
              <a:gd name="adj1" fmla="val 98336"/>
              <a:gd name="adj2" fmla="val 97293"/>
              <a:gd name="adj3" fmla="val -157208"/>
              <a:gd name="adj4" fmla="val 812734"/>
            </a:avLst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51</a:t>
            </a:r>
          </a:p>
        </p:txBody>
      </p:sp>
      <p:sp>
        <p:nvSpPr>
          <p:cNvPr id="270" name="Line Callout 1 269"/>
          <p:cNvSpPr/>
          <p:nvPr/>
        </p:nvSpPr>
        <p:spPr>
          <a:xfrm>
            <a:off x="3581400" y="3962400"/>
            <a:ext cx="333375" cy="217488"/>
          </a:xfrm>
          <a:prstGeom prst="borderCallout1">
            <a:avLst>
              <a:gd name="adj1" fmla="val 96146"/>
              <a:gd name="adj2" fmla="val 94437"/>
              <a:gd name="adj3" fmla="val 353011"/>
              <a:gd name="adj4" fmla="val 905591"/>
            </a:avLst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52</a:t>
            </a:r>
          </a:p>
        </p:txBody>
      </p:sp>
      <p:sp>
        <p:nvSpPr>
          <p:cNvPr id="271" name="Line Callout 1 270"/>
          <p:cNvSpPr/>
          <p:nvPr/>
        </p:nvSpPr>
        <p:spPr>
          <a:xfrm>
            <a:off x="7620000" y="5908675"/>
            <a:ext cx="333375" cy="217488"/>
          </a:xfrm>
          <a:prstGeom prst="borderCallout1">
            <a:avLst>
              <a:gd name="adj1" fmla="val 50597"/>
              <a:gd name="adj2" fmla="val 1293"/>
              <a:gd name="adj3" fmla="val 105420"/>
              <a:gd name="adj4" fmla="val -119167"/>
            </a:avLst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53</a:t>
            </a:r>
          </a:p>
        </p:txBody>
      </p:sp>
      <p:sp>
        <p:nvSpPr>
          <p:cNvPr id="272" name="Line Callout 1 271"/>
          <p:cNvSpPr/>
          <p:nvPr/>
        </p:nvSpPr>
        <p:spPr>
          <a:xfrm>
            <a:off x="3313113" y="2928938"/>
            <a:ext cx="219075" cy="217487"/>
          </a:xfrm>
          <a:prstGeom prst="borderCallout1">
            <a:avLst>
              <a:gd name="adj1" fmla="val 97021"/>
              <a:gd name="adj2" fmla="val 101046"/>
              <a:gd name="adj3" fmla="val 269069"/>
              <a:gd name="adj4" fmla="val 610878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73" name="Line Callout 1 272"/>
          <p:cNvSpPr/>
          <p:nvPr/>
        </p:nvSpPr>
        <p:spPr>
          <a:xfrm>
            <a:off x="3276600" y="1876425"/>
            <a:ext cx="333375" cy="217488"/>
          </a:xfrm>
          <a:prstGeom prst="borderCallout1">
            <a:avLst>
              <a:gd name="adj1" fmla="val 94831"/>
              <a:gd name="adj2" fmla="val 95007"/>
              <a:gd name="adj3" fmla="val 1085568"/>
              <a:gd name="adj4" fmla="val 100788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33</a:t>
            </a:r>
          </a:p>
        </p:txBody>
      </p:sp>
      <p:sp>
        <p:nvSpPr>
          <p:cNvPr id="274" name="Line Callout 1 273"/>
          <p:cNvSpPr/>
          <p:nvPr/>
        </p:nvSpPr>
        <p:spPr>
          <a:xfrm>
            <a:off x="3276600" y="1584325"/>
            <a:ext cx="333375" cy="217488"/>
          </a:xfrm>
          <a:prstGeom prst="borderCallout1">
            <a:avLst>
              <a:gd name="adj1" fmla="val 94831"/>
              <a:gd name="adj2" fmla="val 95007"/>
              <a:gd name="adj3" fmla="val 621918"/>
              <a:gd name="adj4" fmla="val 49626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275" name="Line Callout 1 274"/>
          <p:cNvSpPr/>
          <p:nvPr/>
        </p:nvSpPr>
        <p:spPr>
          <a:xfrm>
            <a:off x="3276600" y="3297238"/>
            <a:ext cx="333375" cy="217487"/>
          </a:xfrm>
          <a:prstGeom prst="borderCallout1">
            <a:avLst>
              <a:gd name="adj1" fmla="val 94831"/>
              <a:gd name="adj2" fmla="val 95007"/>
              <a:gd name="adj3" fmla="val 686152"/>
              <a:gd name="adj4" fmla="val 1067308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35</a:t>
            </a:r>
          </a:p>
        </p:txBody>
      </p:sp>
      <p:sp>
        <p:nvSpPr>
          <p:cNvPr id="276" name="Line Callout 1 275"/>
          <p:cNvSpPr/>
          <p:nvPr/>
        </p:nvSpPr>
        <p:spPr>
          <a:xfrm>
            <a:off x="5895975" y="5662613"/>
            <a:ext cx="333375" cy="217487"/>
          </a:xfrm>
          <a:prstGeom prst="borderCallout1">
            <a:avLst>
              <a:gd name="adj1" fmla="val 89577"/>
              <a:gd name="adj2" fmla="val 97293"/>
              <a:gd name="adj3" fmla="val 164691"/>
              <a:gd name="adj4" fmla="val 279878"/>
            </a:avLst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37</a:t>
            </a:r>
          </a:p>
        </p:txBody>
      </p:sp>
      <p:sp>
        <p:nvSpPr>
          <p:cNvPr id="277" name="Line Callout 1 276"/>
          <p:cNvSpPr/>
          <p:nvPr/>
        </p:nvSpPr>
        <p:spPr>
          <a:xfrm>
            <a:off x="3276600" y="2516188"/>
            <a:ext cx="333375" cy="217487"/>
          </a:xfrm>
          <a:prstGeom prst="borderCallout1">
            <a:avLst>
              <a:gd name="adj1" fmla="val 94831"/>
              <a:gd name="adj2" fmla="val 95007"/>
              <a:gd name="adj3" fmla="val 899874"/>
              <a:gd name="adj4" fmla="val 982736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42</a:t>
            </a:r>
          </a:p>
        </p:txBody>
      </p:sp>
      <p:sp>
        <p:nvSpPr>
          <p:cNvPr id="278" name="Line Callout 1 277"/>
          <p:cNvSpPr/>
          <p:nvPr/>
        </p:nvSpPr>
        <p:spPr>
          <a:xfrm>
            <a:off x="3276600" y="1284288"/>
            <a:ext cx="333375" cy="217487"/>
          </a:xfrm>
          <a:prstGeom prst="borderCallout1">
            <a:avLst>
              <a:gd name="adj1" fmla="val 94831"/>
              <a:gd name="adj2" fmla="val 95007"/>
              <a:gd name="adj3" fmla="val 913889"/>
              <a:gd name="adj4" fmla="val 713403"/>
            </a:avLst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13</a:t>
            </a:r>
          </a:p>
        </p:txBody>
      </p:sp>
      <p:sp>
        <p:nvSpPr>
          <p:cNvPr id="279" name="Line Callout 1 278"/>
          <p:cNvSpPr/>
          <p:nvPr/>
        </p:nvSpPr>
        <p:spPr>
          <a:xfrm>
            <a:off x="3276600" y="952500"/>
            <a:ext cx="333375" cy="217488"/>
          </a:xfrm>
          <a:prstGeom prst="borderCallout1">
            <a:avLst>
              <a:gd name="adj1" fmla="val 94831"/>
              <a:gd name="adj2" fmla="val 95007"/>
              <a:gd name="adj3" fmla="val 1521190"/>
              <a:gd name="adj4" fmla="val 1056261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30</a:t>
            </a:r>
          </a:p>
        </p:txBody>
      </p:sp>
      <p:sp>
        <p:nvSpPr>
          <p:cNvPr id="280" name="Line Callout 1 279"/>
          <p:cNvSpPr/>
          <p:nvPr/>
        </p:nvSpPr>
        <p:spPr>
          <a:xfrm>
            <a:off x="8515350" y="5592763"/>
            <a:ext cx="333375" cy="217487"/>
          </a:xfrm>
          <a:prstGeom prst="borderCallout1">
            <a:avLst>
              <a:gd name="adj1" fmla="val 94831"/>
              <a:gd name="adj2" fmla="val 1293"/>
              <a:gd name="adj3" fmla="val -673706"/>
              <a:gd name="adj4" fmla="val -340406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54</a:t>
            </a:r>
          </a:p>
        </p:txBody>
      </p:sp>
      <p:sp>
        <p:nvSpPr>
          <p:cNvPr id="281" name="Line Callout 1 280"/>
          <p:cNvSpPr/>
          <p:nvPr/>
        </p:nvSpPr>
        <p:spPr>
          <a:xfrm>
            <a:off x="4105275" y="4775200"/>
            <a:ext cx="333375" cy="217488"/>
          </a:xfrm>
          <a:prstGeom prst="borderCallout1">
            <a:avLst>
              <a:gd name="adj1" fmla="val 98336"/>
              <a:gd name="adj2" fmla="val 98722"/>
              <a:gd name="adj3" fmla="val 20165"/>
              <a:gd name="adj4" fmla="val 791306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45</a:t>
            </a:r>
          </a:p>
        </p:txBody>
      </p:sp>
      <p:sp>
        <p:nvSpPr>
          <p:cNvPr id="171" name="TextBox 6"/>
          <p:cNvSpPr txBox="1">
            <a:spLocks noChangeArrowheads="1"/>
          </p:cNvSpPr>
          <p:nvPr/>
        </p:nvSpPr>
        <p:spPr bwMode="auto">
          <a:xfrm>
            <a:off x="2755900" y="6072188"/>
            <a:ext cx="3657600" cy="40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b="1" dirty="0">
                <a:solidFill>
                  <a:srgbClr val="FF0000"/>
                </a:solidFill>
              </a:rPr>
              <a:t>345-kV </a:t>
            </a:r>
            <a:r>
              <a:rPr lang="en-US" altLang="en-US" sz="1000" b="1" dirty="0" smtClean="0">
                <a:solidFill>
                  <a:srgbClr val="FF0000"/>
                </a:solidFill>
              </a:rPr>
              <a:t>new additions/upgrades , </a:t>
            </a:r>
            <a:r>
              <a:rPr lang="en-US" altLang="en-US" sz="1000" b="1" dirty="0">
                <a:solidFill>
                  <a:srgbClr val="00B0F0"/>
                </a:solidFill>
              </a:rPr>
              <a:t>138-kV new </a:t>
            </a:r>
            <a:r>
              <a:rPr lang="en-US" altLang="en-US" sz="1000" b="1" dirty="0" smtClean="0">
                <a:solidFill>
                  <a:srgbClr val="00B0F0"/>
                </a:solidFill>
              </a:rPr>
              <a:t>additions</a:t>
            </a:r>
            <a:endParaRPr lang="en-US" altLang="en-US" sz="1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 smtClean="0"/>
              <a:t>138-kV upgrades, </a:t>
            </a:r>
            <a:r>
              <a:rPr lang="en-US" altLang="en-US" sz="1000" b="1" dirty="0" smtClean="0"/>
              <a:t>69-kV projects not shown</a:t>
            </a:r>
            <a:endParaRPr lang="en-US" altLang="en-US" sz="800" b="1" dirty="0"/>
          </a:p>
        </p:txBody>
      </p:sp>
      <p:graphicFrame>
        <p:nvGraphicFramePr>
          <p:cNvPr id="62" name="Table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2954988"/>
              </p:ext>
            </p:extLst>
          </p:nvPr>
        </p:nvGraphicFramePr>
        <p:xfrm>
          <a:off x="341313" y="541338"/>
          <a:ext cx="2895600" cy="5297830"/>
        </p:xfrm>
        <a:graphic>
          <a:graphicData uri="http://schemas.openxmlformats.org/drawingml/2006/table">
            <a:tbl>
              <a:tblPr/>
              <a:tblGrid>
                <a:gridCol w="333375"/>
                <a:gridCol w="2562225"/>
              </a:tblGrid>
              <a:tr h="290513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5720" marR="45720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Project Description</a:t>
                      </a:r>
                      <a:endParaRPr kumimoji="0" lang="en-US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5720" marR="45720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38)</a:t>
                      </a: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D5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Escondido-Eagle Pass 138kV line upgrade*</a:t>
                      </a: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D5"/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39)</a:t>
                      </a: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Escondido-Brackettville 138kV line addition*</a:t>
                      </a: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40)</a:t>
                      </a: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D5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Melon Creek-</a:t>
                      </a:r>
                      <a:r>
                        <a:rPr kumimoji="0" lang="en-US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Tatton</a:t>
                      </a: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138kV line upgrade and 138/69 kV transformer addition</a:t>
                      </a: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D5"/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41)</a:t>
                      </a: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Valero-</a:t>
                      </a:r>
                      <a:r>
                        <a:rPr kumimoji="0" lang="en-US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Champlin</a:t>
                      </a: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-Sagan-Weil </a:t>
                      </a:r>
                      <a:r>
                        <a:rPr kumimoji="0" lang="en-US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Trc</a:t>
                      </a: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138 kV line upgrades, 138 kV line addition, and 138/69 kV transformer addition</a:t>
                      </a: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42)</a:t>
                      </a: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D5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Oaks 138/69kV transformer upgrade</a:t>
                      </a: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D5"/>
                    </a:solidFill>
                  </a:tcPr>
                </a:tc>
              </a:tr>
              <a:tr h="258763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43)</a:t>
                      </a: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George West-George West Switching Station 138kV line addition</a:t>
                      </a: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</a:tr>
              <a:tr h="122238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44)</a:t>
                      </a: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D5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Three River-Beeville-</a:t>
                      </a:r>
                      <a:r>
                        <a:rPr kumimoji="0" lang="en-US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Tuleta</a:t>
                      </a: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138kV line upgrade</a:t>
                      </a: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D5"/>
                    </a:solidFill>
                  </a:tcPr>
                </a:tc>
              </a:tr>
              <a:tr h="258763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45)</a:t>
                      </a: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Normanna</a:t>
                      </a: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 Beeville 138kV line upgrade</a:t>
                      </a: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</a:tr>
              <a:tr h="122238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46)</a:t>
                      </a: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D5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Addition of shunt capacitor at Bessel 138 kV substation</a:t>
                      </a: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D5"/>
                    </a:solidFill>
                  </a:tcPr>
                </a:tc>
              </a:tr>
              <a:tr h="15240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47)</a:t>
                      </a: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North Hill-Zia 345kV line addition</a:t>
                      </a: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</a:tr>
              <a:tr h="13017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48)</a:t>
                      </a: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D5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Koch Up River Road 138/69kV transformer upgrade</a:t>
                      </a: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D5"/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49)</a:t>
                      </a: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Addition of STATCOM at Pharr 138kV station</a:t>
                      </a: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</a:tr>
              <a:tr h="15240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50)</a:t>
                      </a: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D5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Addition of second 345/138kV transformer at South McAllen</a:t>
                      </a: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D5"/>
                    </a:solidFill>
                  </a:tcPr>
                </a:tc>
              </a:tr>
              <a:tr h="45085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51)</a:t>
                      </a: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Addition of 345/138kV transformer at Molina</a:t>
                      </a: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419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Picture 2" descr="C:\Users\rromo\Desktop\Captur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47738">
            <a:off x="3243263" y="530225"/>
            <a:ext cx="5516562" cy="575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" name="TextBox 1"/>
          <p:cNvSpPr txBox="1">
            <a:spLocks noChangeArrowheads="1"/>
          </p:cNvSpPr>
          <p:nvPr/>
        </p:nvSpPr>
        <p:spPr bwMode="auto">
          <a:xfrm>
            <a:off x="2133600" y="19050"/>
            <a:ext cx="45434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2015 RTP Reliability Projects</a:t>
            </a:r>
          </a:p>
        </p:txBody>
      </p:sp>
      <p:graphicFrame>
        <p:nvGraphicFramePr>
          <p:cNvPr id="75" name="Table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4751672"/>
              </p:ext>
            </p:extLst>
          </p:nvPr>
        </p:nvGraphicFramePr>
        <p:xfrm>
          <a:off x="300038" y="555625"/>
          <a:ext cx="2895600" cy="1326839"/>
        </p:xfrm>
        <a:graphic>
          <a:graphicData uri="http://schemas.openxmlformats.org/drawingml/2006/table">
            <a:tbl>
              <a:tblPr/>
              <a:tblGrid>
                <a:gridCol w="333375"/>
                <a:gridCol w="2562225"/>
              </a:tblGrid>
              <a:tr h="290513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5720" marR="45720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Project Description</a:t>
                      </a:r>
                      <a:endParaRPr kumimoji="0" lang="en-US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5720" marR="45720" marT="45726" marB="4572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52)</a:t>
                      </a: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D5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Miguel 345/138kV transformer upgrades</a:t>
                      </a: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D5"/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53)</a:t>
                      </a: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Addition of second 345/138kV transformer at </a:t>
                      </a:r>
                      <a:r>
                        <a:rPr kumimoji="0" lang="en-US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Palmito</a:t>
                      </a: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DEB"/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54)</a:t>
                      </a: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D5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Fayette River Pump-Fayette Plant 138kV line upgrade</a:t>
                      </a: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9D5"/>
                    </a:solidFill>
                  </a:tcPr>
                </a:tc>
              </a:tr>
            </a:tbl>
          </a:graphicData>
        </a:graphic>
      </p:graphicFrame>
      <p:sp>
        <p:nvSpPr>
          <p:cNvPr id="77" name="Line Callout 1 76"/>
          <p:cNvSpPr/>
          <p:nvPr/>
        </p:nvSpPr>
        <p:spPr>
          <a:xfrm>
            <a:off x="4203700" y="481013"/>
            <a:ext cx="333375" cy="217487"/>
          </a:xfrm>
          <a:prstGeom prst="borderCallout1">
            <a:avLst>
              <a:gd name="adj1" fmla="val 89137"/>
              <a:gd name="adj2" fmla="val 96151"/>
              <a:gd name="adj3" fmla="val 955786"/>
              <a:gd name="adj4" fmla="val 485213"/>
            </a:avLst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15</a:t>
            </a:r>
          </a:p>
        </p:txBody>
      </p:sp>
      <p:sp>
        <p:nvSpPr>
          <p:cNvPr id="78" name="Line Callout 1 77"/>
          <p:cNvSpPr/>
          <p:nvPr/>
        </p:nvSpPr>
        <p:spPr>
          <a:xfrm>
            <a:off x="3771900" y="1062038"/>
            <a:ext cx="333375" cy="217487"/>
          </a:xfrm>
          <a:prstGeom prst="borderCallout1">
            <a:avLst>
              <a:gd name="adj1" fmla="val 92641"/>
              <a:gd name="adj2" fmla="val 98437"/>
              <a:gd name="adj3" fmla="val 714020"/>
              <a:gd name="adj4" fmla="val 477016"/>
            </a:avLst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79" name="Line Callout 1 78"/>
          <p:cNvSpPr/>
          <p:nvPr/>
        </p:nvSpPr>
        <p:spPr>
          <a:xfrm>
            <a:off x="6015038" y="481013"/>
            <a:ext cx="333375" cy="217487"/>
          </a:xfrm>
          <a:prstGeom prst="borderCallout1">
            <a:avLst>
              <a:gd name="adj1" fmla="val 97021"/>
              <a:gd name="adj2" fmla="val 1294"/>
              <a:gd name="adj3" fmla="val 642793"/>
              <a:gd name="adj4" fmla="val 76451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80" name="Line Callout 1 79"/>
          <p:cNvSpPr/>
          <p:nvPr/>
        </p:nvSpPr>
        <p:spPr>
          <a:xfrm>
            <a:off x="6180138" y="800100"/>
            <a:ext cx="333375" cy="217488"/>
          </a:xfrm>
          <a:prstGeom prst="borderCallout1">
            <a:avLst>
              <a:gd name="adj1" fmla="val 97021"/>
              <a:gd name="adj2" fmla="val 1294"/>
              <a:gd name="adj3" fmla="val 938414"/>
              <a:gd name="adj4" fmla="val 21788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81" name="Line Callout 1 80"/>
          <p:cNvSpPr/>
          <p:nvPr/>
        </p:nvSpPr>
        <p:spPr>
          <a:xfrm>
            <a:off x="6403975" y="1123950"/>
            <a:ext cx="219075" cy="217488"/>
          </a:xfrm>
          <a:prstGeom prst="borderCallout1">
            <a:avLst>
              <a:gd name="adj1" fmla="val 94590"/>
              <a:gd name="adj2" fmla="val 96455"/>
              <a:gd name="adj3" fmla="val 760019"/>
              <a:gd name="adj4" fmla="val 26174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82" name="Line Callout 1 81"/>
          <p:cNvSpPr/>
          <p:nvPr/>
        </p:nvSpPr>
        <p:spPr>
          <a:xfrm>
            <a:off x="6623050" y="481013"/>
            <a:ext cx="333375" cy="217487"/>
          </a:xfrm>
          <a:prstGeom prst="borderCallout1">
            <a:avLst>
              <a:gd name="adj1" fmla="val 92641"/>
              <a:gd name="adj2" fmla="val 1294"/>
              <a:gd name="adj3" fmla="val 884399"/>
              <a:gd name="adj4" fmla="val 121213"/>
            </a:avLst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83" name="Line Callout 1 82"/>
          <p:cNvSpPr/>
          <p:nvPr/>
        </p:nvSpPr>
        <p:spPr>
          <a:xfrm>
            <a:off x="6858000" y="1123950"/>
            <a:ext cx="219075" cy="217488"/>
          </a:xfrm>
          <a:prstGeom prst="borderCallout1">
            <a:avLst>
              <a:gd name="adj1" fmla="val 92641"/>
              <a:gd name="adj2" fmla="val 96263"/>
              <a:gd name="adj3" fmla="val 589216"/>
              <a:gd name="adj4" fmla="val 12479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84" name="Line Callout 1 83"/>
          <p:cNvSpPr/>
          <p:nvPr/>
        </p:nvSpPr>
        <p:spPr>
          <a:xfrm>
            <a:off x="7105650" y="481013"/>
            <a:ext cx="333375" cy="217487"/>
          </a:xfrm>
          <a:prstGeom prst="borderCallout1">
            <a:avLst>
              <a:gd name="adj1" fmla="val 92642"/>
              <a:gd name="adj2" fmla="val -135"/>
              <a:gd name="adj3" fmla="val 813596"/>
              <a:gd name="adj4" fmla="val 33594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11</a:t>
            </a:r>
          </a:p>
        </p:txBody>
      </p:sp>
      <p:sp>
        <p:nvSpPr>
          <p:cNvPr id="85" name="Line Callout 1 84"/>
          <p:cNvSpPr/>
          <p:nvPr/>
        </p:nvSpPr>
        <p:spPr>
          <a:xfrm>
            <a:off x="7215188" y="800100"/>
            <a:ext cx="219075" cy="217488"/>
          </a:xfrm>
          <a:prstGeom prst="borderCallout1">
            <a:avLst>
              <a:gd name="adj1" fmla="val 92641"/>
              <a:gd name="adj2" fmla="val 96263"/>
              <a:gd name="adj3" fmla="val 654909"/>
              <a:gd name="adj4" fmla="val 33486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86" name="Line Callout 1 85"/>
          <p:cNvSpPr/>
          <p:nvPr/>
        </p:nvSpPr>
        <p:spPr>
          <a:xfrm>
            <a:off x="7577138" y="481013"/>
            <a:ext cx="333375" cy="217487"/>
          </a:xfrm>
          <a:prstGeom prst="borderCallout1">
            <a:avLst>
              <a:gd name="adj1" fmla="val 92642"/>
              <a:gd name="adj2" fmla="val -135"/>
              <a:gd name="adj3" fmla="val 863962"/>
              <a:gd name="adj4" fmla="val -7212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17</a:t>
            </a:r>
          </a:p>
        </p:txBody>
      </p:sp>
      <p:sp>
        <p:nvSpPr>
          <p:cNvPr id="87" name="Line Callout 1 86"/>
          <p:cNvSpPr/>
          <p:nvPr/>
        </p:nvSpPr>
        <p:spPr>
          <a:xfrm>
            <a:off x="7620000" y="800100"/>
            <a:ext cx="333375" cy="217488"/>
          </a:xfrm>
          <a:prstGeom prst="borderCallout1">
            <a:avLst>
              <a:gd name="adj1" fmla="val 94831"/>
              <a:gd name="adj2" fmla="val 99866"/>
              <a:gd name="adj3" fmla="val 726005"/>
              <a:gd name="adj4" fmla="val -76406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88" name="Line Callout 1 87"/>
          <p:cNvSpPr/>
          <p:nvPr/>
        </p:nvSpPr>
        <p:spPr>
          <a:xfrm>
            <a:off x="8077200" y="481013"/>
            <a:ext cx="219075" cy="217487"/>
          </a:xfrm>
          <a:prstGeom prst="borderCallout1">
            <a:avLst>
              <a:gd name="adj1" fmla="val 94831"/>
              <a:gd name="adj2" fmla="val 96263"/>
              <a:gd name="adj3" fmla="val 939582"/>
              <a:gd name="adj4" fmla="val -34042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89" name="Line Callout 1 88"/>
          <p:cNvSpPr/>
          <p:nvPr/>
        </p:nvSpPr>
        <p:spPr>
          <a:xfrm>
            <a:off x="8296275" y="750888"/>
            <a:ext cx="219075" cy="217487"/>
          </a:xfrm>
          <a:prstGeom prst="borderCallout1">
            <a:avLst>
              <a:gd name="adj1" fmla="val 97021"/>
              <a:gd name="adj2" fmla="val 7133"/>
              <a:gd name="adj3" fmla="val 867319"/>
              <a:gd name="adj4" fmla="val -42521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90" name="Line Callout 1 89"/>
          <p:cNvSpPr/>
          <p:nvPr/>
        </p:nvSpPr>
        <p:spPr>
          <a:xfrm>
            <a:off x="8629650" y="750888"/>
            <a:ext cx="219075" cy="217487"/>
          </a:xfrm>
          <a:prstGeom prst="borderCallout1">
            <a:avLst>
              <a:gd name="adj1" fmla="val 97021"/>
              <a:gd name="adj2" fmla="val 7133"/>
              <a:gd name="adj3" fmla="val 893596"/>
              <a:gd name="adj4" fmla="val -546949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91" name="Line Callout 1 90"/>
          <p:cNvSpPr/>
          <p:nvPr/>
        </p:nvSpPr>
        <p:spPr>
          <a:xfrm>
            <a:off x="8629650" y="1066800"/>
            <a:ext cx="219075" cy="217488"/>
          </a:xfrm>
          <a:prstGeom prst="borderCallout1">
            <a:avLst>
              <a:gd name="adj1" fmla="val 97021"/>
              <a:gd name="adj2" fmla="val 7133"/>
              <a:gd name="adj3" fmla="val 773158"/>
              <a:gd name="adj4" fmla="val -420863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92" name="Line Callout 1 91"/>
          <p:cNvSpPr/>
          <p:nvPr/>
        </p:nvSpPr>
        <p:spPr>
          <a:xfrm>
            <a:off x="8515350" y="1565275"/>
            <a:ext cx="333375" cy="217488"/>
          </a:xfrm>
          <a:prstGeom prst="borderCallout1">
            <a:avLst>
              <a:gd name="adj1" fmla="val 97022"/>
              <a:gd name="adj2" fmla="val 2722"/>
              <a:gd name="adj3" fmla="val 642793"/>
              <a:gd name="adj4" fmla="val -259263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20</a:t>
            </a:r>
          </a:p>
        </p:txBody>
      </p:sp>
      <p:sp>
        <p:nvSpPr>
          <p:cNvPr id="93" name="Line Callout 1 92"/>
          <p:cNvSpPr/>
          <p:nvPr/>
        </p:nvSpPr>
        <p:spPr>
          <a:xfrm>
            <a:off x="8515350" y="2362200"/>
            <a:ext cx="333375" cy="217488"/>
          </a:xfrm>
          <a:prstGeom prst="borderCallout1">
            <a:avLst>
              <a:gd name="adj1" fmla="val 94831"/>
              <a:gd name="adj2" fmla="val 1293"/>
              <a:gd name="adj3" fmla="val 268341"/>
              <a:gd name="adj4" fmla="val -153549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28</a:t>
            </a:r>
          </a:p>
        </p:txBody>
      </p:sp>
      <p:sp>
        <p:nvSpPr>
          <p:cNvPr id="94" name="Line Callout 1 93"/>
          <p:cNvSpPr/>
          <p:nvPr/>
        </p:nvSpPr>
        <p:spPr>
          <a:xfrm>
            <a:off x="8515350" y="2667000"/>
            <a:ext cx="333375" cy="217488"/>
          </a:xfrm>
          <a:prstGeom prst="borderCallout1">
            <a:avLst>
              <a:gd name="adj1" fmla="val 94831"/>
              <a:gd name="adj2" fmla="val 1293"/>
              <a:gd name="adj3" fmla="val 285859"/>
              <a:gd name="adj4" fmla="val -110692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23</a:t>
            </a:r>
          </a:p>
        </p:txBody>
      </p:sp>
      <p:sp>
        <p:nvSpPr>
          <p:cNvPr id="95" name="Line Callout 1 94"/>
          <p:cNvSpPr/>
          <p:nvPr/>
        </p:nvSpPr>
        <p:spPr>
          <a:xfrm>
            <a:off x="8629650" y="1981200"/>
            <a:ext cx="219075" cy="217488"/>
          </a:xfrm>
          <a:prstGeom prst="borderCallout1">
            <a:avLst>
              <a:gd name="adj1" fmla="val 97021"/>
              <a:gd name="adj2" fmla="val 7133"/>
              <a:gd name="adj3" fmla="val 661479"/>
              <a:gd name="adj4" fmla="val -679558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96" name="Line Callout 1 95"/>
          <p:cNvSpPr/>
          <p:nvPr/>
        </p:nvSpPr>
        <p:spPr>
          <a:xfrm>
            <a:off x="8515350" y="3036888"/>
            <a:ext cx="333375" cy="217487"/>
          </a:xfrm>
          <a:prstGeom prst="borderCallout1">
            <a:avLst>
              <a:gd name="adj1" fmla="val 94831"/>
              <a:gd name="adj2" fmla="val 1293"/>
              <a:gd name="adj3" fmla="val 474181"/>
              <a:gd name="adj4" fmla="val -204978"/>
            </a:avLst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29</a:t>
            </a:r>
          </a:p>
        </p:txBody>
      </p:sp>
      <p:sp>
        <p:nvSpPr>
          <p:cNvPr id="97" name="Line Callout 1 96"/>
          <p:cNvSpPr/>
          <p:nvPr/>
        </p:nvSpPr>
        <p:spPr>
          <a:xfrm>
            <a:off x="8515350" y="3352800"/>
            <a:ext cx="333375" cy="217488"/>
          </a:xfrm>
          <a:prstGeom prst="borderCallout1">
            <a:avLst>
              <a:gd name="adj1" fmla="val 94831"/>
              <a:gd name="adj2" fmla="val 1293"/>
              <a:gd name="adj3" fmla="val 312136"/>
              <a:gd name="adj4" fmla="val -176406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25</a:t>
            </a:r>
          </a:p>
        </p:txBody>
      </p:sp>
      <p:sp>
        <p:nvSpPr>
          <p:cNvPr id="98" name="Line Callout 1 97"/>
          <p:cNvSpPr/>
          <p:nvPr/>
        </p:nvSpPr>
        <p:spPr>
          <a:xfrm>
            <a:off x="8515350" y="3657600"/>
            <a:ext cx="333375" cy="217488"/>
          </a:xfrm>
          <a:prstGeom prst="borderCallout1">
            <a:avLst>
              <a:gd name="adj1" fmla="val 94831"/>
              <a:gd name="adj2" fmla="val 1293"/>
              <a:gd name="adj3" fmla="val 196077"/>
              <a:gd name="adj4" fmla="val -170692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22</a:t>
            </a:r>
          </a:p>
        </p:txBody>
      </p:sp>
      <p:sp>
        <p:nvSpPr>
          <p:cNvPr id="99" name="Line Callout 1 98"/>
          <p:cNvSpPr/>
          <p:nvPr/>
        </p:nvSpPr>
        <p:spPr>
          <a:xfrm>
            <a:off x="8515350" y="3962400"/>
            <a:ext cx="333375" cy="217488"/>
          </a:xfrm>
          <a:prstGeom prst="borderCallout1">
            <a:avLst>
              <a:gd name="adj1" fmla="val 94831"/>
              <a:gd name="adj2" fmla="val 1293"/>
              <a:gd name="adj3" fmla="val 73449"/>
              <a:gd name="adj4" fmla="val -164978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26</a:t>
            </a:r>
          </a:p>
        </p:txBody>
      </p:sp>
      <p:sp>
        <p:nvSpPr>
          <p:cNvPr id="100" name="Line Callout 1 99"/>
          <p:cNvSpPr/>
          <p:nvPr/>
        </p:nvSpPr>
        <p:spPr>
          <a:xfrm>
            <a:off x="8515350" y="4267200"/>
            <a:ext cx="333375" cy="217488"/>
          </a:xfrm>
          <a:prstGeom prst="borderCallout1">
            <a:avLst>
              <a:gd name="adj1" fmla="val 94831"/>
              <a:gd name="adj2" fmla="val 1293"/>
              <a:gd name="adj3" fmla="val 38412"/>
              <a:gd name="adj4" fmla="val -204978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27</a:t>
            </a:r>
          </a:p>
        </p:txBody>
      </p:sp>
      <p:sp>
        <p:nvSpPr>
          <p:cNvPr id="101" name="Line Callout 1 100"/>
          <p:cNvSpPr/>
          <p:nvPr/>
        </p:nvSpPr>
        <p:spPr>
          <a:xfrm>
            <a:off x="8515350" y="4897438"/>
            <a:ext cx="333375" cy="217487"/>
          </a:xfrm>
          <a:prstGeom prst="borderCallout1">
            <a:avLst>
              <a:gd name="adj1" fmla="val 94831"/>
              <a:gd name="adj2" fmla="val 1293"/>
              <a:gd name="adj3" fmla="val -141151"/>
              <a:gd name="adj4" fmla="val -196406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102" name="Line Callout 1 101"/>
          <p:cNvSpPr/>
          <p:nvPr/>
        </p:nvSpPr>
        <p:spPr>
          <a:xfrm>
            <a:off x="8520113" y="4572000"/>
            <a:ext cx="333375" cy="217488"/>
          </a:xfrm>
          <a:prstGeom prst="borderCallout1">
            <a:avLst>
              <a:gd name="adj1" fmla="val 100523"/>
              <a:gd name="adj2" fmla="val 3007"/>
              <a:gd name="adj3" fmla="val -4946"/>
              <a:gd name="adj4" fmla="val -184406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103" name="Line Callout 1 102"/>
          <p:cNvSpPr/>
          <p:nvPr/>
        </p:nvSpPr>
        <p:spPr>
          <a:xfrm>
            <a:off x="8520113" y="5264150"/>
            <a:ext cx="333375" cy="217488"/>
          </a:xfrm>
          <a:prstGeom prst="borderCallout1">
            <a:avLst>
              <a:gd name="adj1" fmla="val 94831"/>
              <a:gd name="adj2" fmla="val 1293"/>
              <a:gd name="adj3" fmla="val -558086"/>
              <a:gd name="adj4" fmla="val -335835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31</a:t>
            </a:r>
          </a:p>
        </p:txBody>
      </p:sp>
      <p:sp>
        <p:nvSpPr>
          <p:cNvPr id="104" name="Line Callout 1 103"/>
          <p:cNvSpPr/>
          <p:nvPr/>
        </p:nvSpPr>
        <p:spPr>
          <a:xfrm>
            <a:off x="3771900" y="735013"/>
            <a:ext cx="333375" cy="217487"/>
          </a:xfrm>
          <a:prstGeom prst="borderCallout1">
            <a:avLst>
              <a:gd name="adj1" fmla="val 101838"/>
              <a:gd name="adj2" fmla="val 97293"/>
              <a:gd name="adj3" fmla="val 1628197"/>
              <a:gd name="adj4" fmla="val 1051594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32</a:t>
            </a:r>
          </a:p>
        </p:txBody>
      </p:sp>
      <p:sp>
        <p:nvSpPr>
          <p:cNvPr id="105" name="Line Callout 1 104"/>
          <p:cNvSpPr/>
          <p:nvPr/>
        </p:nvSpPr>
        <p:spPr>
          <a:xfrm>
            <a:off x="3276600" y="2195513"/>
            <a:ext cx="333375" cy="217487"/>
          </a:xfrm>
          <a:prstGeom prst="borderCallout1">
            <a:avLst>
              <a:gd name="adj1" fmla="val 94831"/>
              <a:gd name="adj2" fmla="val 95007"/>
              <a:gd name="adj3" fmla="val 1078561"/>
              <a:gd name="adj4" fmla="val 1103879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34</a:t>
            </a:r>
          </a:p>
        </p:txBody>
      </p:sp>
      <p:sp>
        <p:nvSpPr>
          <p:cNvPr id="106" name="Line Callout 1 105"/>
          <p:cNvSpPr/>
          <p:nvPr/>
        </p:nvSpPr>
        <p:spPr>
          <a:xfrm>
            <a:off x="3276600" y="4562475"/>
            <a:ext cx="333375" cy="217488"/>
          </a:xfrm>
          <a:prstGeom prst="borderCallout1">
            <a:avLst>
              <a:gd name="adj1" fmla="val 27678"/>
              <a:gd name="adj2" fmla="val 100817"/>
              <a:gd name="adj3" fmla="val 97539"/>
              <a:gd name="adj4" fmla="val 8421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36</a:t>
            </a:r>
          </a:p>
        </p:txBody>
      </p:sp>
      <p:sp>
        <p:nvSpPr>
          <p:cNvPr id="107" name="Line Callout 1 106"/>
          <p:cNvSpPr/>
          <p:nvPr/>
        </p:nvSpPr>
        <p:spPr>
          <a:xfrm>
            <a:off x="3255963" y="3690938"/>
            <a:ext cx="333375" cy="217487"/>
          </a:xfrm>
          <a:prstGeom prst="borderCallout1">
            <a:avLst>
              <a:gd name="adj1" fmla="val 7241"/>
              <a:gd name="adj2" fmla="val 98341"/>
              <a:gd name="adj3" fmla="val 412426"/>
              <a:gd name="adj4" fmla="val 877877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39</a:t>
            </a:r>
          </a:p>
        </p:txBody>
      </p:sp>
      <p:sp>
        <p:nvSpPr>
          <p:cNvPr id="108" name="Line Callout 1 107"/>
          <p:cNvSpPr/>
          <p:nvPr/>
        </p:nvSpPr>
        <p:spPr>
          <a:xfrm>
            <a:off x="3581400" y="4267200"/>
            <a:ext cx="333375" cy="217488"/>
          </a:xfrm>
          <a:prstGeom prst="borderCallout1">
            <a:avLst>
              <a:gd name="adj1" fmla="val 91034"/>
              <a:gd name="adj2" fmla="val 101579"/>
              <a:gd name="adj3" fmla="val 205568"/>
              <a:gd name="adj4" fmla="val 671784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38</a:t>
            </a:r>
          </a:p>
        </p:txBody>
      </p:sp>
      <p:sp>
        <p:nvSpPr>
          <p:cNvPr id="109" name="Line Callout 1 108"/>
          <p:cNvSpPr/>
          <p:nvPr/>
        </p:nvSpPr>
        <p:spPr>
          <a:xfrm>
            <a:off x="7620000" y="5103813"/>
            <a:ext cx="333375" cy="217487"/>
          </a:xfrm>
          <a:prstGeom prst="borderCallout1">
            <a:avLst>
              <a:gd name="adj1" fmla="val 97751"/>
              <a:gd name="adj2" fmla="val 1293"/>
              <a:gd name="adj3" fmla="val -71953"/>
              <a:gd name="adj4" fmla="val -92692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40</a:t>
            </a:r>
          </a:p>
        </p:txBody>
      </p:sp>
      <p:sp>
        <p:nvSpPr>
          <p:cNvPr id="110" name="Line Callout 1 109"/>
          <p:cNvSpPr/>
          <p:nvPr/>
        </p:nvSpPr>
        <p:spPr>
          <a:xfrm>
            <a:off x="7620000" y="5375275"/>
            <a:ext cx="333375" cy="217488"/>
          </a:xfrm>
          <a:prstGeom prst="borderCallout1">
            <a:avLst>
              <a:gd name="adj1" fmla="val 94831"/>
              <a:gd name="adj2" fmla="val 1293"/>
              <a:gd name="adj3" fmla="val -109033"/>
              <a:gd name="adj4" fmla="val -153930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41</a:t>
            </a:r>
          </a:p>
        </p:txBody>
      </p:sp>
      <p:sp>
        <p:nvSpPr>
          <p:cNvPr id="111" name="Line Callout 1 110"/>
          <p:cNvSpPr/>
          <p:nvPr/>
        </p:nvSpPr>
        <p:spPr>
          <a:xfrm>
            <a:off x="3581400" y="5227638"/>
            <a:ext cx="333375" cy="217487"/>
          </a:xfrm>
          <a:prstGeom prst="borderCallout1">
            <a:avLst>
              <a:gd name="adj1" fmla="val 68116"/>
              <a:gd name="adj2" fmla="val 99007"/>
              <a:gd name="adj3" fmla="val -129762"/>
              <a:gd name="adj4" fmla="val 985785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43</a:t>
            </a:r>
          </a:p>
        </p:txBody>
      </p:sp>
      <p:sp>
        <p:nvSpPr>
          <p:cNvPr id="112" name="Line Callout 1 111"/>
          <p:cNvSpPr/>
          <p:nvPr/>
        </p:nvSpPr>
        <p:spPr>
          <a:xfrm>
            <a:off x="3581400" y="4953000"/>
            <a:ext cx="333375" cy="217488"/>
          </a:xfrm>
          <a:prstGeom prst="borderCallout1">
            <a:avLst>
              <a:gd name="adj1" fmla="val 98336"/>
              <a:gd name="adj2" fmla="val 98722"/>
              <a:gd name="adj3" fmla="val -49908"/>
              <a:gd name="adj4" fmla="val 979878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44</a:t>
            </a:r>
          </a:p>
        </p:txBody>
      </p:sp>
      <p:sp>
        <p:nvSpPr>
          <p:cNvPr id="113" name="Line Callout 1 112"/>
          <p:cNvSpPr/>
          <p:nvPr/>
        </p:nvSpPr>
        <p:spPr>
          <a:xfrm>
            <a:off x="4105275" y="5641975"/>
            <a:ext cx="333375" cy="217488"/>
          </a:xfrm>
          <a:prstGeom prst="borderCallout1">
            <a:avLst>
              <a:gd name="adj1" fmla="val 91766"/>
              <a:gd name="adj2" fmla="val 98722"/>
              <a:gd name="adj3" fmla="val -174725"/>
              <a:gd name="adj4" fmla="val 888449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46</a:t>
            </a:r>
          </a:p>
        </p:txBody>
      </p:sp>
      <p:sp>
        <p:nvSpPr>
          <p:cNvPr id="114" name="Line Callout 1 113"/>
          <p:cNvSpPr/>
          <p:nvPr/>
        </p:nvSpPr>
        <p:spPr>
          <a:xfrm>
            <a:off x="7620000" y="5641975"/>
            <a:ext cx="333375" cy="217488"/>
          </a:xfrm>
          <a:prstGeom prst="borderCallout1">
            <a:avLst>
              <a:gd name="adj1" fmla="val 92641"/>
              <a:gd name="adj2" fmla="val 1293"/>
              <a:gd name="adj3" fmla="val 157975"/>
              <a:gd name="adj4" fmla="val -144310"/>
            </a:avLst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47</a:t>
            </a:r>
          </a:p>
        </p:txBody>
      </p:sp>
      <p:sp>
        <p:nvSpPr>
          <p:cNvPr id="115" name="Line Callout 1 114"/>
          <p:cNvSpPr/>
          <p:nvPr/>
        </p:nvSpPr>
        <p:spPr>
          <a:xfrm>
            <a:off x="7620000" y="6184900"/>
            <a:ext cx="333375" cy="217488"/>
          </a:xfrm>
          <a:prstGeom prst="borderCallout1">
            <a:avLst>
              <a:gd name="adj1" fmla="val 97021"/>
              <a:gd name="adj2" fmla="val -136"/>
              <a:gd name="adj3" fmla="val -68449"/>
              <a:gd name="adj4" fmla="val -212310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49</a:t>
            </a:r>
          </a:p>
        </p:txBody>
      </p:sp>
      <p:sp>
        <p:nvSpPr>
          <p:cNvPr id="116" name="Line Callout 1 115"/>
          <p:cNvSpPr/>
          <p:nvPr/>
        </p:nvSpPr>
        <p:spPr>
          <a:xfrm>
            <a:off x="3581400" y="5510213"/>
            <a:ext cx="333375" cy="217487"/>
          </a:xfrm>
          <a:prstGeom prst="borderCallout1">
            <a:avLst>
              <a:gd name="adj1" fmla="val 8555"/>
              <a:gd name="adj2" fmla="val 97294"/>
              <a:gd name="adj3" fmla="val -157209"/>
              <a:gd name="adj4" fmla="val 103702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48</a:t>
            </a:r>
          </a:p>
        </p:txBody>
      </p:sp>
      <p:sp>
        <p:nvSpPr>
          <p:cNvPr id="117" name="Line Callout 1 116"/>
          <p:cNvSpPr/>
          <p:nvPr/>
        </p:nvSpPr>
        <p:spPr>
          <a:xfrm>
            <a:off x="5486400" y="5905500"/>
            <a:ext cx="333375" cy="217488"/>
          </a:xfrm>
          <a:prstGeom prst="borderCallout1">
            <a:avLst>
              <a:gd name="adj1" fmla="val 93956"/>
              <a:gd name="adj2" fmla="val 103007"/>
              <a:gd name="adj3" fmla="val 70530"/>
              <a:gd name="adj4" fmla="val 407021"/>
            </a:avLst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50</a:t>
            </a:r>
          </a:p>
        </p:txBody>
      </p:sp>
      <p:sp>
        <p:nvSpPr>
          <p:cNvPr id="118" name="Line Callout 1 117"/>
          <p:cNvSpPr/>
          <p:nvPr/>
        </p:nvSpPr>
        <p:spPr>
          <a:xfrm>
            <a:off x="3589338" y="5859463"/>
            <a:ext cx="333375" cy="217487"/>
          </a:xfrm>
          <a:prstGeom prst="borderCallout1">
            <a:avLst>
              <a:gd name="adj1" fmla="val 98336"/>
              <a:gd name="adj2" fmla="val 97293"/>
              <a:gd name="adj3" fmla="val -157208"/>
              <a:gd name="adj4" fmla="val 812734"/>
            </a:avLst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51</a:t>
            </a:r>
          </a:p>
        </p:txBody>
      </p:sp>
      <p:sp>
        <p:nvSpPr>
          <p:cNvPr id="119" name="Line Callout 1 118"/>
          <p:cNvSpPr/>
          <p:nvPr/>
        </p:nvSpPr>
        <p:spPr>
          <a:xfrm>
            <a:off x="3581400" y="3962400"/>
            <a:ext cx="333375" cy="217488"/>
          </a:xfrm>
          <a:prstGeom prst="borderCallout1">
            <a:avLst>
              <a:gd name="adj1" fmla="val 96146"/>
              <a:gd name="adj2" fmla="val 94437"/>
              <a:gd name="adj3" fmla="val 353011"/>
              <a:gd name="adj4" fmla="val 905591"/>
            </a:avLst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52</a:t>
            </a:r>
          </a:p>
        </p:txBody>
      </p:sp>
      <p:sp>
        <p:nvSpPr>
          <p:cNvPr id="120" name="Line Callout 1 119"/>
          <p:cNvSpPr/>
          <p:nvPr/>
        </p:nvSpPr>
        <p:spPr>
          <a:xfrm>
            <a:off x="7620000" y="5908675"/>
            <a:ext cx="333375" cy="217488"/>
          </a:xfrm>
          <a:prstGeom prst="borderCallout1">
            <a:avLst>
              <a:gd name="adj1" fmla="val 50597"/>
              <a:gd name="adj2" fmla="val 1293"/>
              <a:gd name="adj3" fmla="val 105420"/>
              <a:gd name="adj4" fmla="val -119167"/>
            </a:avLst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53</a:t>
            </a:r>
          </a:p>
        </p:txBody>
      </p:sp>
      <p:sp>
        <p:nvSpPr>
          <p:cNvPr id="121" name="Line Callout 1 120"/>
          <p:cNvSpPr/>
          <p:nvPr/>
        </p:nvSpPr>
        <p:spPr>
          <a:xfrm>
            <a:off x="3313113" y="2928938"/>
            <a:ext cx="219075" cy="217487"/>
          </a:xfrm>
          <a:prstGeom prst="borderCallout1">
            <a:avLst>
              <a:gd name="adj1" fmla="val 97021"/>
              <a:gd name="adj2" fmla="val 101046"/>
              <a:gd name="adj3" fmla="val 269069"/>
              <a:gd name="adj4" fmla="val 610878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22" name="Line Callout 1 121"/>
          <p:cNvSpPr/>
          <p:nvPr/>
        </p:nvSpPr>
        <p:spPr>
          <a:xfrm>
            <a:off x="3276600" y="1876425"/>
            <a:ext cx="333375" cy="217488"/>
          </a:xfrm>
          <a:prstGeom prst="borderCallout1">
            <a:avLst>
              <a:gd name="adj1" fmla="val 94831"/>
              <a:gd name="adj2" fmla="val 95007"/>
              <a:gd name="adj3" fmla="val 1085568"/>
              <a:gd name="adj4" fmla="val 100788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33</a:t>
            </a:r>
          </a:p>
        </p:txBody>
      </p:sp>
      <p:sp>
        <p:nvSpPr>
          <p:cNvPr id="123" name="Line Callout 1 122"/>
          <p:cNvSpPr/>
          <p:nvPr/>
        </p:nvSpPr>
        <p:spPr>
          <a:xfrm>
            <a:off x="3276600" y="1584325"/>
            <a:ext cx="333375" cy="217488"/>
          </a:xfrm>
          <a:prstGeom prst="borderCallout1">
            <a:avLst>
              <a:gd name="adj1" fmla="val 94831"/>
              <a:gd name="adj2" fmla="val 95007"/>
              <a:gd name="adj3" fmla="val 621918"/>
              <a:gd name="adj4" fmla="val 49626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124" name="Line Callout 1 123"/>
          <p:cNvSpPr/>
          <p:nvPr/>
        </p:nvSpPr>
        <p:spPr>
          <a:xfrm>
            <a:off x="3276600" y="3297238"/>
            <a:ext cx="333375" cy="217487"/>
          </a:xfrm>
          <a:prstGeom prst="borderCallout1">
            <a:avLst>
              <a:gd name="adj1" fmla="val 94831"/>
              <a:gd name="adj2" fmla="val 95007"/>
              <a:gd name="adj3" fmla="val 686152"/>
              <a:gd name="adj4" fmla="val 1067308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35</a:t>
            </a:r>
          </a:p>
        </p:txBody>
      </p:sp>
      <p:sp>
        <p:nvSpPr>
          <p:cNvPr id="125" name="Line Callout 1 124"/>
          <p:cNvSpPr/>
          <p:nvPr/>
        </p:nvSpPr>
        <p:spPr>
          <a:xfrm>
            <a:off x="5895975" y="5662613"/>
            <a:ext cx="333375" cy="217487"/>
          </a:xfrm>
          <a:prstGeom prst="borderCallout1">
            <a:avLst>
              <a:gd name="adj1" fmla="val 89577"/>
              <a:gd name="adj2" fmla="val 97293"/>
              <a:gd name="adj3" fmla="val 164691"/>
              <a:gd name="adj4" fmla="val 279878"/>
            </a:avLst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37</a:t>
            </a:r>
          </a:p>
        </p:txBody>
      </p:sp>
      <p:sp>
        <p:nvSpPr>
          <p:cNvPr id="171" name="Line Callout 1 170"/>
          <p:cNvSpPr/>
          <p:nvPr/>
        </p:nvSpPr>
        <p:spPr>
          <a:xfrm>
            <a:off x="3276600" y="2516188"/>
            <a:ext cx="333375" cy="217487"/>
          </a:xfrm>
          <a:prstGeom prst="borderCallout1">
            <a:avLst>
              <a:gd name="adj1" fmla="val 94831"/>
              <a:gd name="adj2" fmla="val 95007"/>
              <a:gd name="adj3" fmla="val 899874"/>
              <a:gd name="adj4" fmla="val 982736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42</a:t>
            </a:r>
          </a:p>
        </p:txBody>
      </p:sp>
      <p:sp>
        <p:nvSpPr>
          <p:cNvPr id="172" name="Line Callout 1 171"/>
          <p:cNvSpPr/>
          <p:nvPr/>
        </p:nvSpPr>
        <p:spPr>
          <a:xfrm>
            <a:off x="3276600" y="1284288"/>
            <a:ext cx="333375" cy="217487"/>
          </a:xfrm>
          <a:prstGeom prst="borderCallout1">
            <a:avLst>
              <a:gd name="adj1" fmla="val 94831"/>
              <a:gd name="adj2" fmla="val 95007"/>
              <a:gd name="adj3" fmla="val 913889"/>
              <a:gd name="adj4" fmla="val 713403"/>
            </a:avLst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13</a:t>
            </a:r>
          </a:p>
        </p:txBody>
      </p:sp>
      <p:sp>
        <p:nvSpPr>
          <p:cNvPr id="173" name="Line Callout 1 172"/>
          <p:cNvSpPr/>
          <p:nvPr/>
        </p:nvSpPr>
        <p:spPr>
          <a:xfrm>
            <a:off x="3276600" y="952500"/>
            <a:ext cx="333375" cy="217488"/>
          </a:xfrm>
          <a:prstGeom prst="borderCallout1">
            <a:avLst>
              <a:gd name="adj1" fmla="val 94831"/>
              <a:gd name="adj2" fmla="val 95007"/>
              <a:gd name="adj3" fmla="val 1521190"/>
              <a:gd name="adj4" fmla="val 1056261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30</a:t>
            </a:r>
          </a:p>
        </p:txBody>
      </p:sp>
      <p:sp>
        <p:nvSpPr>
          <p:cNvPr id="174" name="Line Callout 1 173"/>
          <p:cNvSpPr/>
          <p:nvPr/>
        </p:nvSpPr>
        <p:spPr>
          <a:xfrm>
            <a:off x="8515350" y="5592763"/>
            <a:ext cx="333375" cy="217487"/>
          </a:xfrm>
          <a:prstGeom prst="borderCallout1">
            <a:avLst>
              <a:gd name="adj1" fmla="val 94831"/>
              <a:gd name="adj2" fmla="val 1293"/>
              <a:gd name="adj3" fmla="val -673706"/>
              <a:gd name="adj4" fmla="val -340406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54</a:t>
            </a:r>
          </a:p>
        </p:txBody>
      </p:sp>
      <p:sp>
        <p:nvSpPr>
          <p:cNvPr id="175" name="Line Callout 1 174"/>
          <p:cNvSpPr/>
          <p:nvPr/>
        </p:nvSpPr>
        <p:spPr>
          <a:xfrm>
            <a:off x="4105275" y="4775200"/>
            <a:ext cx="333375" cy="217488"/>
          </a:xfrm>
          <a:prstGeom prst="borderCallout1">
            <a:avLst>
              <a:gd name="adj1" fmla="val 98336"/>
              <a:gd name="adj2" fmla="val 98722"/>
              <a:gd name="adj3" fmla="val 20165"/>
              <a:gd name="adj4" fmla="val 791306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50" b="1" dirty="0">
                <a:solidFill>
                  <a:schemeClr val="tx1"/>
                </a:solidFill>
              </a:rPr>
              <a:t>45</a:t>
            </a:r>
          </a:p>
        </p:txBody>
      </p:sp>
      <p:sp>
        <p:nvSpPr>
          <p:cNvPr id="176" name="TextBox 6"/>
          <p:cNvSpPr txBox="1">
            <a:spLocks noChangeArrowheads="1"/>
          </p:cNvSpPr>
          <p:nvPr/>
        </p:nvSpPr>
        <p:spPr bwMode="auto">
          <a:xfrm>
            <a:off x="2755900" y="6072188"/>
            <a:ext cx="3657600" cy="40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b="1" dirty="0">
                <a:solidFill>
                  <a:srgbClr val="FF0000"/>
                </a:solidFill>
              </a:rPr>
              <a:t>345-kV </a:t>
            </a:r>
            <a:r>
              <a:rPr lang="en-US" altLang="en-US" sz="1000" b="1" dirty="0" smtClean="0">
                <a:solidFill>
                  <a:srgbClr val="FF0000"/>
                </a:solidFill>
              </a:rPr>
              <a:t>new additions/upgrades , </a:t>
            </a:r>
            <a:r>
              <a:rPr lang="en-US" altLang="en-US" sz="1000" b="1" dirty="0">
                <a:solidFill>
                  <a:srgbClr val="00B0F0"/>
                </a:solidFill>
              </a:rPr>
              <a:t>138-kV new </a:t>
            </a:r>
            <a:r>
              <a:rPr lang="en-US" altLang="en-US" sz="1000" b="1" dirty="0" smtClean="0">
                <a:solidFill>
                  <a:srgbClr val="00B0F0"/>
                </a:solidFill>
              </a:rPr>
              <a:t>additions</a:t>
            </a:r>
            <a:endParaRPr lang="en-US" altLang="en-US" sz="1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 smtClean="0"/>
              <a:t>138-kV upgrades, </a:t>
            </a:r>
            <a:r>
              <a:rPr lang="en-US" altLang="en-US" sz="1000" b="1" dirty="0" smtClean="0"/>
              <a:t>69-kV projects not shown</a:t>
            </a:r>
            <a:endParaRPr lang="en-US" altLang="en-US" sz="800" b="1" dirty="0"/>
          </a:p>
        </p:txBody>
      </p:sp>
      <p:sp>
        <p:nvSpPr>
          <p:cNvPr id="177" name="Rectangle 176"/>
          <p:cNvSpPr/>
          <p:nvPr/>
        </p:nvSpPr>
        <p:spPr>
          <a:xfrm>
            <a:off x="276223" y="1905000"/>
            <a:ext cx="281380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en-US" sz="800" b="1" dirty="0"/>
              <a:t>*Projects identified in previous RTP Studies</a:t>
            </a:r>
          </a:p>
        </p:txBody>
      </p:sp>
    </p:spTree>
    <p:extLst>
      <p:ext uri="{BB962C8B-B14F-4D97-AF65-F5344CB8AC3E}">
        <p14:creationId xmlns:p14="http://schemas.microsoft.com/office/powerpoint/2010/main" val="33624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3 ERCOT Preliminary Load Forecast MAPE Statistics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2013 ERCOT Preliminary Load Forecast MAPE Statistics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2_2013 ERCOT Preliminary Load Forecast MAPE Statistics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RCOT Colors">
    <a:dk1>
      <a:sysClr val="windowText" lastClr="000000"/>
    </a:dk1>
    <a:lt1>
      <a:sysClr val="window" lastClr="FFFFFF"/>
    </a:lt1>
    <a:dk2>
      <a:srgbClr val="00385E"/>
    </a:dk2>
    <a:lt2>
      <a:srgbClr val="EEECE1"/>
    </a:lt2>
    <a:accent1>
      <a:srgbClr val="008373"/>
    </a:accent1>
    <a:accent2>
      <a:srgbClr val="056BB8"/>
    </a:accent2>
    <a:accent3>
      <a:srgbClr val="680546"/>
    </a:accent3>
    <a:accent4>
      <a:srgbClr val="FDC709"/>
    </a:accent4>
    <a:accent5>
      <a:srgbClr val="E5E5E2"/>
    </a:accent5>
    <a:accent6>
      <a:srgbClr val="1F8A45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2013 ERCOT Preliminary Load Forecast MAPE Statistics</Template>
  <TotalTime>20956</TotalTime>
  <Words>1410</Words>
  <Application>Microsoft Office PowerPoint</Application>
  <PresentationFormat>On-screen Show (4:3)</PresentationFormat>
  <Paragraphs>524</Paragraphs>
  <Slides>10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2013 ERCOT Preliminary Load Forecast MAPE Statistics</vt:lpstr>
      <vt:lpstr>Custom Design</vt:lpstr>
      <vt:lpstr>1_2013 ERCOT Preliminary Load Forecast MAPE Statistics</vt:lpstr>
      <vt:lpstr>2_2013 ERCOT Preliminary Load Forecast MAPE Statistics</vt:lpstr>
      <vt:lpstr>PowerPoint Presentation</vt:lpstr>
      <vt:lpstr>2015 RTP update</vt:lpstr>
      <vt:lpstr>2015 RTP update</vt:lpstr>
      <vt:lpstr>Transmission equipment upgrades (2018, 2020, and 2021 summer peak base cases)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Next steps</vt:lpstr>
    </vt:vector>
  </TitlesOfParts>
  <Company>The Electric Reliability Council of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2014 RTP Inputs and assumptions</dc:title>
  <dc:creator>SBorkar@ercot.com</dc:creator>
  <cp:lastModifiedBy>Kang, Sun Wook</cp:lastModifiedBy>
  <cp:revision>349</cp:revision>
  <cp:lastPrinted>2015-07-17T17:23:36Z</cp:lastPrinted>
  <dcterms:created xsi:type="dcterms:W3CDTF">2014-01-30T19:11:08Z</dcterms:created>
  <dcterms:modified xsi:type="dcterms:W3CDTF">2015-07-17T17:23:37Z</dcterms:modified>
</cp:coreProperties>
</file>