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4" r:id="rId2"/>
    <p:sldMasterId id="2147483655" r:id="rId3"/>
  </p:sldMasterIdLst>
  <p:notesMasterIdLst>
    <p:notesMasterId r:id="rId9"/>
  </p:notesMasterIdLst>
  <p:sldIdLst>
    <p:sldId id="642" r:id="rId4"/>
    <p:sldId id="703" r:id="rId5"/>
    <p:sldId id="704" r:id="rId6"/>
    <p:sldId id="702" r:id="rId7"/>
    <p:sldId id="705" r:id="rId8"/>
  </p:sldIdLst>
  <p:sldSz cx="11887200" cy="6858000"/>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37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36B871"/>
    <a:srgbClr val="38B674"/>
    <a:srgbClr val="349E69"/>
    <a:srgbClr val="3333CC"/>
    <a:srgbClr val="37A76F"/>
    <a:srgbClr val="3333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040" autoAdjust="0"/>
    <p:restoredTop sz="95565" autoAdjust="0"/>
  </p:normalViewPr>
  <p:slideViewPr>
    <p:cSldViewPr>
      <p:cViewPr>
        <p:scale>
          <a:sx n="90" d="100"/>
          <a:sy n="90" d="100"/>
        </p:scale>
        <p:origin x="-1314" y="-600"/>
      </p:cViewPr>
      <p:guideLst>
        <p:guide orient="horz" pos="2160"/>
        <p:guide pos="3744"/>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Eswar\File%20Proceesing\June-15\Dashboard%20inputs%20as%20of%20end%20of%20March2015_updated.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1" i="0" u="none" strike="noStrike" baseline="0">
                <a:solidFill>
                  <a:srgbClr val="000000"/>
                </a:solidFill>
                <a:latin typeface="Arial"/>
                <a:ea typeface="Arial"/>
                <a:cs typeface="Arial"/>
              </a:defRPr>
            </a:pPr>
            <a:r>
              <a:rPr lang="en-US"/>
              <a:t>SMT FTPS and API Availability</a:t>
            </a:r>
          </a:p>
        </c:rich>
      </c:tx>
      <c:layout>
        <c:manualLayout>
          <c:xMode val="edge"/>
          <c:yMode val="edge"/>
          <c:x val="0.37091697573630528"/>
          <c:y val="1.9531250000000003E-2"/>
        </c:manualLayout>
      </c:layout>
      <c:overlay val="0"/>
      <c:spPr>
        <a:noFill/>
        <a:ln w="25400">
          <a:noFill/>
        </a:ln>
      </c:spPr>
    </c:title>
    <c:autoTitleDeleted val="0"/>
    <c:plotArea>
      <c:layout>
        <c:manualLayout>
          <c:layoutTarget val="inner"/>
          <c:xMode val="edge"/>
          <c:yMode val="edge"/>
          <c:x val="6.8493185926173331E-2"/>
          <c:y val="0.24609421938747311"/>
          <c:w val="0.89884134761578205"/>
          <c:h val="0.63281370699635886"/>
        </c:manualLayout>
      </c:layout>
      <c:barChart>
        <c:barDir val="col"/>
        <c:grouping val="clustered"/>
        <c:varyColors val="0"/>
        <c:ser>
          <c:idx val="0"/>
          <c:order val="0"/>
          <c:tx>
            <c:strRef>
              <c:f>'CO#5'!$B$4</c:f>
              <c:strCache>
                <c:ptCount val="1"/>
                <c:pt idx="0">
                  <c:v>FTPS</c:v>
                </c:pt>
              </c:strCache>
            </c:strRef>
          </c:tx>
          <c:spPr>
            <a:solidFill>
              <a:srgbClr val="9999FF"/>
            </a:solidFill>
            <a:ln w="12700">
              <a:solidFill>
                <a:srgbClr val="000000"/>
              </a:solidFill>
              <a:prstDash val="solid"/>
            </a:ln>
          </c:spPr>
          <c:invertIfNegative val="0"/>
          <c:dLbls>
            <c:dLbl>
              <c:idx val="0"/>
              <c:layout>
                <c:manualLayout>
                  <c:x val="-2.8099754127151391E-3"/>
                  <c:y val="-3.645833333333333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9.3327691256717277E-3"/>
                  <c:y val="-3.1345144356955401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1.0214371254172792E-2"/>
                  <c:y val="-5.5237040682414695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2.8099754127151391E-3"/>
                  <c:y val="-2.0833333333333356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9.7121158063881666E-3"/>
                  <c:y val="-9.6616633858267725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1.0303124157386086E-16"/>
                  <c:y val="0"/>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w="25400">
                <a:noFill/>
              </a:ln>
            </c:spPr>
            <c:txPr>
              <a:bodyPr/>
              <a:lstStyle/>
              <a:p>
                <a:pPr>
                  <a:defRPr sz="600" b="1" i="0" u="none" strike="noStrike" baseline="0">
                    <a:solidFill>
                      <a:srgbClr val="9999FF"/>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'CO#5'!$AJ$1:$AU$1</c:f>
              <c:numCache>
                <c:formatCode>mmm\-yy</c:formatCode>
                <c:ptCount val="12"/>
                <c:pt idx="0">
                  <c:v>41826</c:v>
                </c:pt>
                <c:pt idx="1">
                  <c:v>41857</c:v>
                </c:pt>
                <c:pt idx="2">
                  <c:v>41888</c:v>
                </c:pt>
                <c:pt idx="3">
                  <c:v>41918</c:v>
                </c:pt>
                <c:pt idx="4">
                  <c:v>41949</c:v>
                </c:pt>
                <c:pt idx="5">
                  <c:v>41979</c:v>
                </c:pt>
                <c:pt idx="6">
                  <c:v>42010</c:v>
                </c:pt>
                <c:pt idx="7">
                  <c:v>42041</c:v>
                </c:pt>
                <c:pt idx="8">
                  <c:v>42069</c:v>
                </c:pt>
                <c:pt idx="9">
                  <c:v>42100</c:v>
                </c:pt>
                <c:pt idx="10">
                  <c:v>42130</c:v>
                </c:pt>
                <c:pt idx="11">
                  <c:v>42161</c:v>
                </c:pt>
              </c:numCache>
            </c:numRef>
          </c:cat>
          <c:val>
            <c:numRef>
              <c:f>'CO#5'!$AJ$4:$AU$4</c:f>
              <c:numCache>
                <c:formatCode>General</c:formatCode>
                <c:ptCount val="12"/>
                <c:pt idx="0">
                  <c:v>96.639784946236531</c:v>
                </c:pt>
                <c:pt idx="1">
                  <c:v>100</c:v>
                </c:pt>
                <c:pt idx="2">
                  <c:v>100</c:v>
                </c:pt>
                <c:pt idx="3">
                  <c:v>100</c:v>
                </c:pt>
                <c:pt idx="4">
                  <c:v>100</c:v>
                </c:pt>
                <c:pt idx="5">
                  <c:v>100</c:v>
                </c:pt>
                <c:pt idx="6">
                  <c:v>100</c:v>
                </c:pt>
                <c:pt idx="7">
                  <c:v>99.925595238095212</c:v>
                </c:pt>
                <c:pt idx="8">
                  <c:v>96.831797235023018</c:v>
                </c:pt>
                <c:pt idx="9">
                  <c:v>98.908730158730108</c:v>
                </c:pt>
                <c:pt idx="10">
                  <c:v>99.942396313364029</c:v>
                </c:pt>
                <c:pt idx="11">
                  <c:v>100</c:v>
                </c:pt>
              </c:numCache>
            </c:numRef>
          </c:val>
        </c:ser>
        <c:ser>
          <c:idx val="1"/>
          <c:order val="1"/>
          <c:tx>
            <c:strRef>
              <c:f>'CO#5'!$B$5</c:f>
              <c:strCache>
                <c:ptCount val="1"/>
                <c:pt idx="0">
                  <c:v>API</c:v>
                </c:pt>
              </c:strCache>
            </c:strRef>
          </c:tx>
          <c:spPr>
            <a:solidFill>
              <a:srgbClr val="993366"/>
            </a:solidFill>
            <a:ln w="12700">
              <a:solidFill>
                <a:srgbClr val="000000"/>
              </a:solidFill>
              <a:prstDash val="solid"/>
            </a:ln>
          </c:spPr>
          <c:invertIfNegative val="0"/>
          <c:dLbls>
            <c:dLbl>
              <c:idx val="0"/>
              <c:layout>
                <c:manualLayout>
                  <c:x val="7.6996102747328328E-3"/>
                  <c:y val="-7.3463545553100321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5580680581855122E-3"/>
                  <c:y val="-6.5651030651910719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3627845196970681E-3"/>
                  <c:y val="-7.3463545553100321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6.0071521618280397E-5"/>
                  <c:y val="-0.10210958005249343"/>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7782557279865164E-5"/>
                  <c:y val="-7.3463545553100321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9.3680884455841773E-3"/>
                  <c:y val="-6.1744773201315883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2.9578396193312706E-3"/>
                  <c:y val="-5.0026000849531536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3.9237800466660538E-3"/>
                  <c:y val="-5.393225830012631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1.4077623320939314E-2"/>
                  <c:y val="-7.7369803003695128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3.6280109961341917E-3"/>
                  <c:y val="-6.1744773201315883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8.9845185004460253E-3"/>
                  <c:y val="-7.7369803003695128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5.9110954292288563E-3"/>
                  <c:y val="-7.3463545553100321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2"/>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dLbl>
              <c:idx val="13"/>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numFmt formatCode="0.0" sourceLinked="0"/>
            <c:spPr>
              <a:solidFill>
                <a:srgbClr val="CCCCFF"/>
              </a:solidFill>
              <a:ln w="25400">
                <a:noFill/>
              </a:ln>
            </c:spPr>
            <c:txPr>
              <a:bodyPr/>
              <a:lstStyle/>
              <a:p>
                <a:pPr>
                  <a:defRPr sz="600" b="1" i="0" u="none" strike="noStrike" baseline="0">
                    <a:solidFill>
                      <a:srgbClr val="993366"/>
                    </a:solidFill>
                    <a:latin typeface="Arial"/>
                    <a:ea typeface="Arial"/>
                    <a:cs typeface="Aria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'CO#5'!$AJ$1:$AU$1</c:f>
              <c:numCache>
                <c:formatCode>mmm\-yy</c:formatCode>
                <c:ptCount val="12"/>
                <c:pt idx="0">
                  <c:v>41826</c:v>
                </c:pt>
                <c:pt idx="1">
                  <c:v>41857</c:v>
                </c:pt>
                <c:pt idx="2">
                  <c:v>41888</c:v>
                </c:pt>
                <c:pt idx="3">
                  <c:v>41918</c:v>
                </c:pt>
                <c:pt idx="4">
                  <c:v>41949</c:v>
                </c:pt>
                <c:pt idx="5">
                  <c:v>41979</c:v>
                </c:pt>
                <c:pt idx="6">
                  <c:v>42010</c:v>
                </c:pt>
                <c:pt idx="7">
                  <c:v>42041</c:v>
                </c:pt>
                <c:pt idx="8">
                  <c:v>42069</c:v>
                </c:pt>
                <c:pt idx="9">
                  <c:v>42100</c:v>
                </c:pt>
                <c:pt idx="10">
                  <c:v>42130</c:v>
                </c:pt>
                <c:pt idx="11">
                  <c:v>42161</c:v>
                </c:pt>
              </c:numCache>
            </c:numRef>
          </c:cat>
          <c:val>
            <c:numRef>
              <c:f>'CO#5'!$AJ$5:$AU$5</c:f>
              <c:numCache>
                <c:formatCode>General</c:formatCode>
                <c:ptCount val="12"/>
                <c:pt idx="0">
                  <c:v>100</c:v>
                </c:pt>
                <c:pt idx="1">
                  <c:v>100</c:v>
                </c:pt>
                <c:pt idx="2">
                  <c:v>100</c:v>
                </c:pt>
                <c:pt idx="3">
                  <c:v>100</c:v>
                </c:pt>
                <c:pt idx="4">
                  <c:v>100</c:v>
                </c:pt>
                <c:pt idx="5">
                  <c:v>100</c:v>
                </c:pt>
                <c:pt idx="6">
                  <c:v>100</c:v>
                </c:pt>
                <c:pt idx="7">
                  <c:v>100</c:v>
                </c:pt>
                <c:pt idx="8">
                  <c:v>66.877880184331772</c:v>
                </c:pt>
                <c:pt idx="9">
                  <c:v>78.53174603174601</c:v>
                </c:pt>
                <c:pt idx="10">
                  <c:v>99.942396313364029</c:v>
                </c:pt>
                <c:pt idx="11">
                  <c:v>100</c:v>
                </c:pt>
              </c:numCache>
            </c:numRef>
          </c:val>
        </c:ser>
        <c:dLbls>
          <c:showLegendKey val="0"/>
          <c:showVal val="0"/>
          <c:showCatName val="0"/>
          <c:showSerName val="0"/>
          <c:showPercent val="0"/>
          <c:showBubbleSize val="0"/>
        </c:dLbls>
        <c:gapWidth val="150"/>
        <c:axId val="96614272"/>
        <c:axId val="96615808"/>
      </c:barChart>
      <c:dateAx>
        <c:axId val="96614272"/>
        <c:scaling>
          <c:orientation val="minMax"/>
        </c:scaling>
        <c:delete val="0"/>
        <c:axPos val="b"/>
        <c:majorGridlines>
          <c:spPr>
            <a:ln w="3175">
              <a:solidFill>
                <a:srgbClr val="969696"/>
              </a:solidFill>
              <a:prstDash val="sysDash"/>
            </a:ln>
          </c:spPr>
        </c:majorGridlines>
        <c:numFmt formatCode="mmm\-yy" sourceLinked="0"/>
        <c:majorTickMark val="out"/>
        <c:minorTickMark val="none"/>
        <c:tickLblPos val="nextTo"/>
        <c:spPr>
          <a:ln w="3175">
            <a:solidFill>
              <a:srgbClr val="000000"/>
            </a:solidFill>
            <a:prstDash val="solid"/>
          </a:ln>
        </c:spPr>
        <c:txPr>
          <a:bodyPr rot="0" vert="horz"/>
          <a:lstStyle/>
          <a:p>
            <a:pPr>
              <a:defRPr sz="825" b="1" i="0" u="none" strike="noStrike" baseline="0">
                <a:solidFill>
                  <a:srgbClr val="000000"/>
                </a:solidFill>
                <a:latin typeface="Arial"/>
                <a:ea typeface="Arial"/>
                <a:cs typeface="Arial"/>
              </a:defRPr>
            </a:pPr>
            <a:endParaRPr lang="en-US"/>
          </a:p>
        </c:txPr>
        <c:crossAx val="96615808"/>
        <c:crosses val="autoZero"/>
        <c:auto val="1"/>
        <c:lblOffset val="100"/>
        <c:baseTimeUnit val="months"/>
        <c:majorUnit val="1"/>
        <c:majorTimeUnit val="months"/>
        <c:minorUnit val="1"/>
        <c:minorTimeUnit val="months"/>
      </c:dateAx>
      <c:valAx>
        <c:axId val="96615808"/>
        <c:scaling>
          <c:orientation val="minMax"/>
          <c:max val="100"/>
          <c:min val="50"/>
        </c:scaling>
        <c:delete val="0"/>
        <c:axPos val="l"/>
        <c:majorGridlines>
          <c:spPr>
            <a:ln w="3175">
              <a:solidFill>
                <a:srgbClr val="808080"/>
              </a:solidFill>
              <a:prstDash val="sysDash"/>
            </a:ln>
          </c:spPr>
        </c:majorGridlines>
        <c:title>
          <c:tx>
            <c:rich>
              <a:bodyPr/>
              <a:lstStyle/>
              <a:p>
                <a:pPr>
                  <a:defRPr sz="900" b="1" i="0" u="none" strike="noStrike" baseline="0">
                    <a:solidFill>
                      <a:srgbClr val="000000"/>
                    </a:solidFill>
                    <a:latin typeface="Arial"/>
                    <a:ea typeface="Arial"/>
                    <a:cs typeface="Arial"/>
                  </a:defRPr>
                </a:pPr>
                <a:r>
                  <a:rPr lang="en-US"/>
                  <a:t>% Avaibality in a month</a:t>
                </a:r>
              </a:p>
            </c:rich>
          </c:tx>
          <c:layout>
            <c:manualLayout>
              <c:xMode val="edge"/>
              <c:yMode val="edge"/>
              <c:x val="1.5806111696522671E-2"/>
              <c:y val="0.30468791010498714"/>
            </c:manualLayout>
          </c:layout>
          <c:overlay val="0"/>
          <c:spPr>
            <a:noFill/>
            <a:ln w="25400">
              <a:noFill/>
            </a:ln>
          </c:spPr>
        </c:title>
        <c:numFmt formatCode="General" sourceLinked="1"/>
        <c:majorTickMark val="out"/>
        <c:minorTickMark val="none"/>
        <c:tickLblPos val="nextTo"/>
        <c:spPr>
          <a:ln w="3175">
            <a:solidFill>
              <a:srgbClr val="969696"/>
            </a:solidFill>
            <a:prstDash val="sysDash"/>
          </a:ln>
        </c:spPr>
        <c:txPr>
          <a:bodyPr rot="0" vert="horz"/>
          <a:lstStyle/>
          <a:p>
            <a:pPr>
              <a:defRPr sz="850" b="0" i="0" u="none" strike="noStrike" baseline="0">
                <a:solidFill>
                  <a:srgbClr val="000000"/>
                </a:solidFill>
                <a:latin typeface="Arial"/>
                <a:ea typeface="Arial"/>
                <a:cs typeface="Arial"/>
              </a:defRPr>
            </a:pPr>
            <a:endParaRPr lang="en-US"/>
          </a:p>
        </c:txPr>
        <c:crossAx val="96614272"/>
        <c:crosses val="autoZero"/>
        <c:crossBetween val="between"/>
        <c:majorUnit val="10"/>
        <c:minorUnit val="10"/>
      </c:valAx>
      <c:spPr>
        <a:solidFill>
          <a:srgbClr val="CCCCFF"/>
        </a:solidFill>
        <a:ln w="12700">
          <a:solidFill>
            <a:srgbClr val="969696"/>
          </a:solidFill>
          <a:prstDash val="solid"/>
        </a:ln>
      </c:spPr>
    </c:plotArea>
    <c:legend>
      <c:legendPos val="t"/>
      <c:layout>
        <c:manualLayout>
          <c:xMode val="edge"/>
          <c:yMode val="edge"/>
          <c:x val="0.60379379869402594"/>
          <c:y val="1.9531250000000003E-2"/>
          <c:w val="8.3245521601685968E-2"/>
          <c:h val="0.10156250000000006"/>
        </c:manualLayout>
      </c:layout>
      <c:overlay val="0"/>
      <c:spPr>
        <a:solidFill>
          <a:srgbClr val="FFFFFF"/>
        </a:solidFill>
        <a:ln w="3175">
          <a:solidFill>
            <a:srgbClr val="000000"/>
          </a:solidFill>
          <a:prstDash val="solid"/>
        </a:ln>
      </c:spPr>
      <c:txPr>
        <a:bodyPr/>
        <a:lstStyle/>
        <a:p>
          <a:pPr>
            <a:defRPr sz="585"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900" b="0" i="0" u="none" strike="noStrike" baseline="0">
          <a:solidFill>
            <a:srgbClr val="000000"/>
          </a:solidFill>
          <a:latin typeface="Arial"/>
          <a:ea typeface="Arial"/>
          <a:cs typeface="Aria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78163" cy="469900"/>
          </a:xfrm>
          <a:prstGeom prst="rect">
            <a:avLst/>
          </a:prstGeom>
          <a:noFill/>
          <a:ln>
            <a:noFill/>
          </a:ln>
          <a:effectLst/>
          <a:extLst/>
        </p:spPr>
        <p:txBody>
          <a:bodyPr vert="horz" wrap="square" lIns="94229" tIns="47114" rIns="94229" bIns="47114" numCol="1" anchor="t"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1267" name="Rectangle 3"/>
          <p:cNvSpPr>
            <a:spLocks noGrp="1" noChangeArrowheads="1"/>
          </p:cNvSpPr>
          <p:nvPr>
            <p:ph type="dt" idx="1"/>
          </p:nvPr>
        </p:nvSpPr>
        <p:spPr bwMode="auto">
          <a:xfrm>
            <a:off x="4022725" y="0"/>
            <a:ext cx="3078163" cy="469900"/>
          </a:xfrm>
          <a:prstGeom prst="rect">
            <a:avLst/>
          </a:prstGeom>
          <a:noFill/>
          <a:ln>
            <a:noFill/>
          </a:ln>
          <a:effectLst/>
          <a:extLst/>
        </p:spPr>
        <p:txBody>
          <a:bodyPr vert="horz" wrap="square" lIns="94229" tIns="47114" rIns="94229" bIns="47114"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501650" y="704850"/>
            <a:ext cx="6099175" cy="3519488"/>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709613" y="4459288"/>
            <a:ext cx="5683250" cy="4224337"/>
          </a:xfrm>
          <a:prstGeom prst="rect">
            <a:avLst/>
          </a:prstGeom>
          <a:noFill/>
          <a:ln>
            <a:noFill/>
          </a:ln>
          <a:effectLst/>
          <a:extLst/>
        </p:spPr>
        <p:txBody>
          <a:bodyPr vert="horz" wrap="square" lIns="94229" tIns="47114" rIns="94229" bIns="471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916988"/>
            <a:ext cx="3078163" cy="469900"/>
          </a:xfrm>
          <a:prstGeom prst="rect">
            <a:avLst/>
          </a:prstGeom>
          <a:noFill/>
          <a:ln>
            <a:noFill/>
          </a:ln>
          <a:effectLst/>
          <a:extLst/>
        </p:spPr>
        <p:txBody>
          <a:bodyPr vert="horz" wrap="square" lIns="94229" tIns="47114" rIns="94229" bIns="47114" numCol="1" anchor="b"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1271" name="Rectangle 7"/>
          <p:cNvSpPr>
            <a:spLocks noGrp="1" noChangeArrowheads="1"/>
          </p:cNvSpPr>
          <p:nvPr>
            <p:ph type="sldNum" sz="quarter" idx="5"/>
          </p:nvPr>
        </p:nvSpPr>
        <p:spPr bwMode="auto">
          <a:xfrm>
            <a:off x="4022725" y="8916988"/>
            <a:ext cx="3078163" cy="469900"/>
          </a:xfrm>
          <a:prstGeom prst="rect">
            <a:avLst/>
          </a:prstGeom>
          <a:noFill/>
          <a:ln>
            <a:noFill/>
          </a:ln>
          <a:effectLst/>
          <a:extLst/>
        </p:spPr>
        <p:txBody>
          <a:bodyPr vert="horz" wrap="square" lIns="94229" tIns="47114" rIns="94229" bIns="47114" numCol="1" anchor="b" anchorCtr="0" compatLnSpc="1">
            <a:prstTxWarp prst="textNoShape">
              <a:avLst/>
            </a:prstTxWarp>
          </a:bodyPr>
          <a:lstStyle>
            <a:lvl1pPr algn="r">
              <a:defRPr sz="1200">
                <a:latin typeface="Arial" pitchFamily="34" charset="0"/>
                <a:cs typeface="Arial" pitchFamily="34" charset="0"/>
              </a:defRPr>
            </a:lvl1pPr>
          </a:lstStyle>
          <a:p>
            <a:pPr>
              <a:defRPr/>
            </a:pPr>
            <a:fld id="{EEF0AB23-F649-4F37-9278-5A22CB6DFF1E}" type="slidenum">
              <a:rPr lang="en-US"/>
              <a:pPr>
                <a:defRPr/>
              </a:pPr>
              <a:t>‹#›</a:t>
            </a:fld>
            <a:endParaRPr lang="en-US"/>
          </a:p>
        </p:txBody>
      </p:sp>
    </p:spTree>
    <p:extLst>
      <p:ext uri="{BB962C8B-B14F-4D97-AF65-F5344CB8AC3E}">
        <p14:creationId xmlns:p14="http://schemas.microsoft.com/office/powerpoint/2010/main" val="10524308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EF0AB23-F649-4F37-9278-5A22CB6DFF1E}" type="slidenum">
              <a:rPr lang="en-US" smtClean="0"/>
              <a:pPr>
                <a:defRPr/>
              </a:pPr>
              <a:t>2</a:t>
            </a:fld>
            <a:endParaRPr lang="en-US"/>
          </a:p>
        </p:txBody>
      </p:sp>
    </p:spTree>
    <p:extLst>
      <p:ext uri="{BB962C8B-B14F-4D97-AF65-F5344CB8AC3E}">
        <p14:creationId xmlns:p14="http://schemas.microsoft.com/office/powerpoint/2010/main" val="1599481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6"/>
          <p:cNvSpPr txBox="1">
            <a:spLocks noGrp="1" noChangeArrowheads="1"/>
          </p:cNvSpPr>
          <p:nvPr/>
        </p:nvSpPr>
        <p:spPr bwMode="auto">
          <a:xfrm>
            <a:off x="4019550" y="8918575"/>
            <a:ext cx="3081338" cy="468313"/>
          </a:xfrm>
          <a:prstGeom prst="rect">
            <a:avLst/>
          </a:prstGeom>
          <a:noFill/>
          <a:ln w="9525">
            <a:noFill/>
            <a:round/>
            <a:headEnd/>
            <a:tailEnd/>
          </a:ln>
        </p:spPr>
        <p:txBody>
          <a:bodyPr lIns="0" tIns="0" rIns="0" bIns="0" anchor="b"/>
          <a:lstStyle/>
          <a:p>
            <a:pPr algn="r" defTabSz="422275" hangingPunct="0">
              <a:lnSpc>
                <a:spcPct val="95000"/>
              </a:lnSpc>
              <a:buClr>
                <a:srgbClr val="000000"/>
              </a:buClr>
              <a:buSzPct val="100000"/>
              <a:buFont typeface="Times New Roman" pitchFamily="18" charset="0"/>
              <a:buNone/>
              <a:tabLst>
                <a:tab pos="669925" algn="l"/>
                <a:tab pos="1338263" algn="l"/>
                <a:tab pos="2008188" algn="l"/>
                <a:tab pos="2678113" algn="l"/>
              </a:tabLst>
            </a:pPr>
            <a:fld id="{04F4AF34-097F-4874-B41F-D04155D43D10}" type="slidenum">
              <a:rPr lang="en-US" altLang="en-US" sz="1300">
                <a:solidFill>
                  <a:srgbClr val="000000"/>
                </a:solidFill>
                <a:latin typeface="Times New Roman" pitchFamily="18" charset="0"/>
                <a:ea typeface="Microsoft YaHei" pitchFamily="34" charset="-122"/>
              </a:rPr>
              <a:pPr algn="r" defTabSz="422275" hangingPunct="0">
                <a:lnSpc>
                  <a:spcPct val="95000"/>
                </a:lnSpc>
                <a:buClr>
                  <a:srgbClr val="000000"/>
                </a:buClr>
                <a:buSzPct val="100000"/>
                <a:buFont typeface="Times New Roman" pitchFamily="18" charset="0"/>
                <a:buNone/>
                <a:tabLst>
                  <a:tab pos="669925" algn="l"/>
                  <a:tab pos="1338263" algn="l"/>
                  <a:tab pos="2008188" algn="l"/>
                  <a:tab pos="2678113" algn="l"/>
                </a:tabLst>
              </a:pPr>
              <a:t>3</a:t>
            </a:fld>
            <a:endParaRPr lang="en-US" altLang="en-US" sz="1300">
              <a:solidFill>
                <a:srgbClr val="000000"/>
              </a:solidFill>
              <a:latin typeface="Times New Roman" pitchFamily="18" charset="0"/>
              <a:ea typeface="Microsoft YaHei" pitchFamily="34" charset="-122"/>
            </a:endParaRPr>
          </a:p>
        </p:txBody>
      </p:sp>
      <p:sp>
        <p:nvSpPr>
          <p:cNvPr id="45059" name="Rectangle 1"/>
          <p:cNvSpPr>
            <a:spLocks noGrp="1" noRot="1" noChangeAspect="1" noChangeArrowheads="1" noTextEdit="1"/>
          </p:cNvSpPr>
          <p:nvPr>
            <p:ph type="sldImg"/>
          </p:nvPr>
        </p:nvSpPr>
        <p:spPr>
          <a:xfrm>
            <a:off x="500063" y="712788"/>
            <a:ext cx="6103937" cy="3521075"/>
          </a:xfrm>
          <a:solidFill>
            <a:srgbClr val="FFFFFF"/>
          </a:solidFill>
          <a:ln/>
        </p:spPr>
      </p:sp>
      <p:sp>
        <p:nvSpPr>
          <p:cNvPr id="45060" name="Rectangle 2"/>
          <p:cNvSpPr>
            <a:spLocks noGrp="1" noChangeArrowheads="1"/>
          </p:cNvSpPr>
          <p:nvPr>
            <p:ph type="body" idx="1"/>
          </p:nvPr>
        </p:nvSpPr>
        <p:spPr>
          <a:xfrm>
            <a:off x="711200" y="4459288"/>
            <a:ext cx="5681663" cy="4224337"/>
          </a:xfrm>
          <a:noFill/>
        </p:spPr>
        <p:txBody>
          <a:bodyPr wrap="none" lIns="0" tIns="0" rIns="0" bIns="0" anchor="ctr"/>
          <a:lstStyle/>
          <a:p>
            <a:endParaRPr lang="en-US" altLang="en-US" smtClean="0">
              <a:latin typeface="Arial" charset="0"/>
              <a:cs typeface="Arial" charset="0"/>
            </a:endParaRPr>
          </a:p>
        </p:txBody>
      </p:sp>
    </p:spTree>
    <p:extLst>
      <p:ext uri="{BB962C8B-B14F-4D97-AF65-F5344CB8AC3E}">
        <p14:creationId xmlns:p14="http://schemas.microsoft.com/office/powerpoint/2010/main" val="3285806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EF0AB23-F649-4F37-9278-5A22CB6DFF1E}" type="slidenum">
              <a:rPr lang="en-US" smtClean="0"/>
              <a:pPr>
                <a:defRPr/>
              </a:pPr>
              <a:t>4</a:t>
            </a:fld>
            <a:endParaRPr lang="en-US"/>
          </a:p>
        </p:txBody>
      </p:sp>
    </p:spTree>
    <p:extLst>
      <p:ext uri="{BB962C8B-B14F-4D97-AF65-F5344CB8AC3E}">
        <p14:creationId xmlns:p14="http://schemas.microsoft.com/office/powerpoint/2010/main" val="1310098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C05A1C1-C328-40CE-8527-64C07B8F77B8}"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23A2C10F-5D09-48D8-9A0E-E62EE25A3815}" type="datetime1">
              <a:rPr lang="en-US" altLang="en-US"/>
              <a:pPr>
                <a:defRPr/>
              </a:pPr>
              <a:t>7/15/2015</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5DB625A-4314-4AB0-A425-11B370FA22AE}"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376F59B5-29F4-4939-8B8E-5B5A9F684FB0}" type="datetime1">
              <a:rPr lang="en-US" altLang="en-US"/>
              <a:pPr>
                <a:defRPr/>
              </a:pPr>
              <a:t>7/15/2015</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7438" y="457200"/>
            <a:ext cx="2822575"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8125" y="457200"/>
            <a:ext cx="8316913"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B9FE962-8306-4376-8441-2F490D6FD97C}"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153070CB-2A40-4D3F-90A3-2C114B06A4B0}" type="datetime1">
              <a:rPr lang="en-US" altLang="en-US"/>
              <a:pPr>
                <a:defRPr/>
              </a:pPr>
              <a:t>7/15/2015</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38125" y="457200"/>
            <a:ext cx="11291888" cy="5897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6"/>
          <p:cNvSpPr>
            <a:spLocks noGrp="1" noChangeArrowheads="1"/>
          </p:cNvSpPr>
          <p:nvPr>
            <p:ph type="sldNum" sz="quarter" idx="10"/>
          </p:nvPr>
        </p:nvSpPr>
        <p:spPr>
          <a:ln/>
        </p:spPr>
        <p:txBody>
          <a:bodyPr/>
          <a:lstStyle>
            <a:lvl1pPr>
              <a:defRPr/>
            </a:lvl1pPr>
          </a:lstStyle>
          <a:p>
            <a:pPr>
              <a:defRPr/>
            </a:pPr>
            <a:fld id="{92544057-B1A0-4E96-B963-49CF14D9616D}" type="slidenum">
              <a:rPr lang="en-US"/>
              <a:pPr>
                <a:defRPr/>
              </a:pPr>
              <a:t>‹#›</a:t>
            </a:fld>
            <a:endParaRPr lang="en-US"/>
          </a:p>
        </p:txBody>
      </p:sp>
      <p:sp>
        <p:nvSpPr>
          <p:cNvPr id="4" name="Rectangle 8"/>
          <p:cNvSpPr>
            <a:spLocks noGrp="1" noChangeArrowheads="1"/>
          </p:cNvSpPr>
          <p:nvPr>
            <p:ph type="dt" sz="half" idx="11"/>
          </p:nvPr>
        </p:nvSpPr>
        <p:spPr>
          <a:ln/>
        </p:spPr>
        <p:txBody>
          <a:bodyPr/>
          <a:lstStyle>
            <a:lvl1pPr>
              <a:defRPr/>
            </a:lvl1pPr>
          </a:lstStyle>
          <a:p>
            <a:pPr>
              <a:defRPr/>
            </a:pPr>
            <a:fld id="{119AAF74-02B0-4C44-BBFB-7EAE5D75D636}" type="datetime1">
              <a:rPr lang="en-US" altLang="en-US"/>
              <a:pPr>
                <a:defRPr/>
              </a:pPr>
              <a:t>7/15/2015</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38125" y="457200"/>
            <a:ext cx="11291888" cy="511175"/>
          </a:xfrm>
        </p:spPr>
        <p:txBody>
          <a:bodyPr/>
          <a:lstStyle/>
          <a:p>
            <a:r>
              <a:rPr lang="en-US"/>
              <a:t>Click to edit Master title style</a:t>
            </a:r>
          </a:p>
        </p:txBody>
      </p:sp>
      <p:sp>
        <p:nvSpPr>
          <p:cNvPr id="3" name="Table Placeholder 2"/>
          <p:cNvSpPr>
            <a:spLocks noGrp="1"/>
          </p:cNvSpPr>
          <p:nvPr>
            <p:ph type="tbl" idx="1"/>
          </p:nvPr>
        </p:nvSpPr>
        <p:spPr>
          <a:xfrm>
            <a:off x="238125" y="1863725"/>
            <a:ext cx="11291888" cy="4491038"/>
          </a:xfrm>
        </p:spPr>
        <p:txBody>
          <a:bodyPr/>
          <a:lstStyle/>
          <a:p>
            <a:pPr lvl="0"/>
            <a:endParaRPr lang="en-US" noProof="0"/>
          </a:p>
        </p:txBody>
      </p:sp>
      <p:sp>
        <p:nvSpPr>
          <p:cNvPr id="4" name="Rectangle 6"/>
          <p:cNvSpPr>
            <a:spLocks noGrp="1" noChangeArrowheads="1"/>
          </p:cNvSpPr>
          <p:nvPr>
            <p:ph type="sldNum" sz="quarter" idx="10"/>
          </p:nvPr>
        </p:nvSpPr>
        <p:spPr>
          <a:ln/>
        </p:spPr>
        <p:txBody>
          <a:bodyPr/>
          <a:lstStyle>
            <a:lvl1pPr>
              <a:defRPr/>
            </a:lvl1pPr>
          </a:lstStyle>
          <a:p>
            <a:pPr>
              <a:defRPr/>
            </a:pPr>
            <a:fld id="{CEB18433-5FDA-465C-B897-9F45FD4186E8}"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72B159D1-3F67-4F5C-8896-D8AAA910D388}" type="datetime1">
              <a:rPr lang="en-US" altLang="en-US"/>
              <a:pPr>
                <a:defRPr/>
              </a:pPr>
              <a:t>7/15/2015</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28600" y="1828800"/>
            <a:ext cx="11291888" cy="44910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828800"/>
            <a:ext cx="5568950" cy="44910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9950" y="1828800"/>
            <a:ext cx="5570538" cy="44910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CBF7C1F-E698-4C20-8D3F-AE3449E7088C}"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8F2F8BC4-0D99-4796-951B-21B9744965C5}" type="datetime1">
              <a:rPr lang="en-US" altLang="en-US"/>
              <a:pPr>
                <a:defRPr/>
              </a:pPr>
              <a:t>7/15/2015</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828800"/>
            <a:ext cx="11291888" cy="44910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5850" y="515938"/>
            <a:ext cx="2824163" cy="5803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515938"/>
            <a:ext cx="8324850" cy="5803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51000" y="4038600"/>
            <a:ext cx="4257675"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61075" y="4038600"/>
            <a:ext cx="4257675"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A59EBBD5-29D1-4AB8-AE2D-2C08EA47E590}"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790AC241-3279-4680-B206-775EA6A3D82F}" type="datetime1">
              <a:rPr lang="en-US" altLang="en-US"/>
              <a:pPr>
                <a:defRPr/>
              </a:pPr>
              <a:t>7/15/2015</a:t>
            </a:fld>
            <a:endParaRPr lang="en-US"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2413" y="2133600"/>
            <a:ext cx="2744787" cy="3657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08050" y="2133600"/>
            <a:ext cx="8081963" cy="3657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8125" y="1863725"/>
            <a:ext cx="5568950" cy="449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59475" y="1863725"/>
            <a:ext cx="5570538" cy="449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164948EC-BA65-4518-941B-82C4873B2612}"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6AD62095-A416-4001-9388-F139AF07A0EB}" type="datetime1">
              <a:rPr lang="en-US" altLang="en-US"/>
              <a:pPr>
                <a:defRPr/>
              </a:pPr>
              <a:t>7/15/2015</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ED8B8992-513A-42A2-A643-0847274175F6}" type="slidenum">
              <a:rPr lang="en-US"/>
              <a:pPr>
                <a:defRPr/>
              </a:pPr>
              <a:t>‹#›</a:t>
            </a:fld>
            <a:endParaRPr lang="en-US"/>
          </a:p>
        </p:txBody>
      </p:sp>
      <p:sp>
        <p:nvSpPr>
          <p:cNvPr id="8" name="Rectangle 8"/>
          <p:cNvSpPr>
            <a:spLocks noGrp="1" noChangeArrowheads="1"/>
          </p:cNvSpPr>
          <p:nvPr>
            <p:ph type="dt" sz="half" idx="11"/>
          </p:nvPr>
        </p:nvSpPr>
        <p:spPr>
          <a:ln/>
        </p:spPr>
        <p:txBody>
          <a:bodyPr/>
          <a:lstStyle>
            <a:lvl1pPr>
              <a:defRPr/>
            </a:lvl1pPr>
          </a:lstStyle>
          <a:p>
            <a:pPr>
              <a:defRPr/>
            </a:pPr>
            <a:fld id="{7E737090-444B-4377-9577-094299DF99BE}" type="datetime1">
              <a:rPr lang="en-US" altLang="en-US"/>
              <a:pPr>
                <a:defRPr/>
              </a:pPr>
              <a:t>7/15/2015</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01D329ED-6E80-483F-92E1-5C83058CD1C2}" type="slidenum">
              <a:rPr lang="en-US"/>
              <a:pPr>
                <a:defRPr/>
              </a:pPr>
              <a:t>‹#›</a:t>
            </a:fld>
            <a:endParaRPr lang="en-US"/>
          </a:p>
        </p:txBody>
      </p:sp>
      <p:sp>
        <p:nvSpPr>
          <p:cNvPr id="4" name="Rectangle 8"/>
          <p:cNvSpPr>
            <a:spLocks noGrp="1" noChangeArrowheads="1"/>
          </p:cNvSpPr>
          <p:nvPr>
            <p:ph type="dt" sz="half" idx="11"/>
          </p:nvPr>
        </p:nvSpPr>
        <p:spPr>
          <a:ln/>
        </p:spPr>
        <p:txBody>
          <a:bodyPr/>
          <a:lstStyle>
            <a:lvl1pPr>
              <a:defRPr/>
            </a:lvl1pPr>
          </a:lstStyle>
          <a:p>
            <a:pPr>
              <a:defRPr/>
            </a:pPr>
            <a:fld id="{EEBC1DBF-61FA-4C2C-B7F4-14693E533656}" type="datetime1">
              <a:rPr lang="en-US" altLang="en-US"/>
              <a:pPr>
                <a:defRPr/>
              </a:pPr>
              <a:t>7/15/2015</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A2745BA-63AE-41DE-9DB3-B4B3D88E0A06}" type="slidenum">
              <a:rPr lang="en-US"/>
              <a:pPr>
                <a:defRPr/>
              </a:pPr>
              <a:t>‹#›</a:t>
            </a:fld>
            <a:endParaRPr lang="en-US"/>
          </a:p>
        </p:txBody>
      </p:sp>
      <p:sp>
        <p:nvSpPr>
          <p:cNvPr id="3" name="Rectangle 8"/>
          <p:cNvSpPr>
            <a:spLocks noGrp="1" noChangeArrowheads="1"/>
          </p:cNvSpPr>
          <p:nvPr>
            <p:ph type="dt" sz="half" idx="11"/>
          </p:nvPr>
        </p:nvSpPr>
        <p:spPr>
          <a:ln/>
        </p:spPr>
        <p:txBody>
          <a:bodyPr/>
          <a:lstStyle>
            <a:lvl1pPr>
              <a:defRPr/>
            </a:lvl1pPr>
          </a:lstStyle>
          <a:p>
            <a:pPr>
              <a:defRPr/>
            </a:pPr>
            <a:fld id="{31F9CF2A-E39A-430C-AEAC-3689B60BFD0B}" type="datetime1">
              <a:rPr lang="en-US" altLang="en-US"/>
              <a:pPr>
                <a:defRPr/>
              </a:pPr>
              <a:t>7/15/2015</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32BBC1E-EB77-49AF-B12E-CC42AB0CB109}"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4ED1007D-4BC4-4CA3-9333-CF4BAC409331}" type="datetime1">
              <a:rPr lang="en-US" altLang="en-US"/>
              <a:pPr>
                <a:defRPr/>
              </a:pPr>
              <a:t>7/15/2015</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DDEFC2F-3591-455B-A70E-BD64378CD84C}"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803B7597-ABA7-408C-A164-06783925EE58}" type="datetime1">
              <a:rPr lang="en-US" altLang="en-US"/>
              <a:pPr>
                <a:defRPr/>
              </a:pPr>
              <a:t>7/15/2015</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2.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8125" y="457200"/>
            <a:ext cx="11291888" cy="5111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38125" y="1863725"/>
            <a:ext cx="11291888" cy="4491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1028" name="Line 4"/>
          <p:cNvSpPr>
            <a:spLocks noChangeShapeType="1"/>
          </p:cNvSpPr>
          <p:nvPr/>
        </p:nvSpPr>
        <p:spPr bwMode="auto">
          <a:xfrm flipV="1">
            <a:off x="381000" y="968375"/>
            <a:ext cx="11172825" cy="0"/>
          </a:xfrm>
          <a:prstGeom prst="line">
            <a:avLst/>
          </a:prstGeom>
          <a:noFill/>
          <a:ln w="9525">
            <a:solidFill>
              <a:schemeClr val="tx1"/>
            </a:solidFill>
            <a:round/>
            <a:headEnd/>
            <a:tailEnd/>
          </a:ln>
        </p:spPr>
        <p:txBody>
          <a:bodyPr/>
          <a:lstStyle/>
          <a:p>
            <a:pPr algn="ctr">
              <a:defRPr/>
            </a:pPr>
            <a:endParaRPr lang="en-US"/>
          </a:p>
        </p:txBody>
      </p:sp>
      <p:sp>
        <p:nvSpPr>
          <p:cNvPr id="448518" name="Rectangle 6"/>
          <p:cNvSpPr>
            <a:spLocks noGrp="1" noChangeArrowheads="1"/>
          </p:cNvSpPr>
          <p:nvPr>
            <p:ph type="sldNum" sz="quarter" idx="4"/>
          </p:nvPr>
        </p:nvSpPr>
        <p:spPr bwMode="black">
          <a:xfrm>
            <a:off x="228600" y="6553200"/>
            <a:ext cx="476250"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eaLnBrk="1" hangingPunct="1">
              <a:spcBef>
                <a:spcPct val="0"/>
              </a:spcBef>
              <a:defRPr sz="800">
                <a:latin typeface="+mn-lt"/>
                <a:cs typeface="+mn-cs"/>
              </a:defRPr>
            </a:lvl1pPr>
          </a:lstStyle>
          <a:p>
            <a:pPr>
              <a:defRPr/>
            </a:pPr>
            <a:fld id="{AABA4B6F-0F1F-425A-BB37-383E3C9E5AF6}" type="slidenum">
              <a:rPr lang="en-US"/>
              <a:pPr>
                <a:defRPr/>
              </a:pPr>
              <a:t>‹#›</a:t>
            </a:fld>
            <a:endParaRPr lang="en-US"/>
          </a:p>
        </p:txBody>
      </p:sp>
      <p:sp>
        <p:nvSpPr>
          <p:cNvPr id="448520" name="Rectangle 8"/>
          <p:cNvSpPr>
            <a:spLocks noGrp="1" noChangeArrowheads="1"/>
          </p:cNvSpPr>
          <p:nvPr>
            <p:ph type="dt" sz="half" idx="2"/>
          </p:nvPr>
        </p:nvSpPr>
        <p:spPr bwMode="auto">
          <a:xfrm>
            <a:off x="685800" y="6553200"/>
            <a:ext cx="1306513"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a:defRPr sz="800"/>
            </a:lvl1pPr>
          </a:lstStyle>
          <a:p>
            <a:pPr>
              <a:defRPr/>
            </a:pPr>
            <a:fld id="{1DCE3844-AA1A-4931-82CA-05E3E386CAA9}" type="datetime1">
              <a:rPr lang="en-US" altLang="en-US"/>
              <a:pPr>
                <a:defRPr/>
              </a:pPr>
              <a:t>7/15/2015</a:t>
            </a:fld>
            <a:endParaRPr lang="en-US" altLang="en-US"/>
          </a:p>
        </p:txBody>
      </p:sp>
      <p:sp>
        <p:nvSpPr>
          <p:cNvPr id="98315"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98316"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pic>
        <p:nvPicPr>
          <p:cNvPr id="1033" name="Picture 8" descr="SMT Logo"/>
          <p:cNvPicPr>
            <a:picLocks noChangeAspect="1" noChangeArrowheads="1"/>
          </p:cNvPicPr>
          <p:nvPr/>
        </p:nvPicPr>
        <p:blipFill>
          <a:blip r:embed="rId15"/>
          <a:srcRect/>
          <a:stretch>
            <a:fillRect/>
          </a:stretch>
        </p:blipFill>
        <p:spPr bwMode="auto">
          <a:xfrm>
            <a:off x="203200" y="152400"/>
            <a:ext cx="1244600" cy="358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8" r:id="rId1"/>
    <p:sldLayoutId id="2147483667" r:id="rId2"/>
    <p:sldLayoutId id="2147483666" r:id="rId3"/>
    <p:sldLayoutId id="2147483665" r:id="rId4"/>
    <p:sldLayoutId id="2147483664" r:id="rId5"/>
    <p:sldLayoutId id="2147483663" r:id="rId6"/>
    <p:sldLayoutId id="2147483662" r:id="rId7"/>
    <p:sldLayoutId id="2147483661" r:id="rId8"/>
    <p:sldLayoutId id="2147483660" r:id="rId9"/>
    <p:sldLayoutId id="2147483659" r:id="rId10"/>
    <p:sldLayoutId id="2147483658" r:id="rId11"/>
    <p:sldLayoutId id="2147483657" r:id="rId12"/>
    <p:sldLayoutId id="2147483656" r:id="rId13"/>
  </p:sldLayoutIdLst>
  <p:hf hdr="0" dt="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2pPr>
      <a:lvl3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3pPr>
      <a:lvl4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4pPr>
      <a:lvl5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5pPr>
      <a:lvl6pPr marL="4572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6pPr>
      <a:lvl7pPr marL="9144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7pPr>
      <a:lvl8pPr marL="13716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8pPr>
      <a:lvl9pPr marL="18288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9pPr>
    </p:titleStyle>
    <p:bodyStyle>
      <a:lvl1pPr marL="173038" indent="-173038" algn="l" rtl="0" eaLnBrk="0" fontAlgn="base" hangingPunct="0">
        <a:spcBef>
          <a:spcPct val="20000"/>
        </a:spcBef>
        <a:spcAft>
          <a:spcPct val="0"/>
        </a:spcAft>
        <a:buClr>
          <a:schemeClr val="tx1"/>
        </a:buClr>
        <a:buFont typeface="Wingdings" pitchFamily="2" charset="2"/>
        <a:buChar char="§"/>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buChar char="–"/>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eaLnBrk="0" fontAlgn="base" hangingPunct="0">
        <a:spcBef>
          <a:spcPct val="20000"/>
        </a:spcBef>
        <a:spcAft>
          <a:spcPct val="0"/>
        </a:spcAft>
        <a:buClr>
          <a:schemeClr val="bg1"/>
        </a:buClr>
        <a:buChar char="»"/>
        <a:defRPr sz="1600">
          <a:solidFill>
            <a:schemeClr val="bg1"/>
          </a:solidFill>
          <a:latin typeface="+mn-lt"/>
          <a:cs typeface="+mn-cs"/>
        </a:defRPr>
      </a:lvl6pPr>
      <a:lvl7pPr marL="2454275" indent="-163513" algn="l" rtl="0" eaLnBrk="0" fontAlgn="base" hangingPunct="0">
        <a:spcBef>
          <a:spcPct val="20000"/>
        </a:spcBef>
        <a:spcAft>
          <a:spcPct val="0"/>
        </a:spcAft>
        <a:buClr>
          <a:schemeClr val="bg1"/>
        </a:buClr>
        <a:buChar char="»"/>
        <a:defRPr sz="1600">
          <a:solidFill>
            <a:schemeClr val="bg1"/>
          </a:solidFill>
          <a:latin typeface="+mn-lt"/>
          <a:cs typeface="+mn-cs"/>
        </a:defRPr>
      </a:lvl7pPr>
      <a:lvl8pPr marL="2911475" indent="-163513" algn="l" rtl="0" eaLnBrk="0" fontAlgn="base" hangingPunct="0">
        <a:spcBef>
          <a:spcPct val="20000"/>
        </a:spcBef>
        <a:spcAft>
          <a:spcPct val="0"/>
        </a:spcAft>
        <a:buClr>
          <a:schemeClr val="bg1"/>
        </a:buClr>
        <a:buChar char="»"/>
        <a:defRPr sz="1600">
          <a:solidFill>
            <a:schemeClr val="bg1"/>
          </a:solidFill>
          <a:latin typeface="+mn-lt"/>
          <a:cs typeface="+mn-cs"/>
        </a:defRPr>
      </a:lvl8pPr>
      <a:lvl9pPr marL="3368675" indent="-163513" algn="l" rtl="0" eaLnBrk="0" fontAlgn="base" hangingPunct="0">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4"/>
          <p:cNvSpPr>
            <a:spLocks noChangeShapeType="1"/>
          </p:cNvSpPr>
          <p:nvPr/>
        </p:nvSpPr>
        <p:spPr bwMode="auto">
          <a:xfrm flipV="1">
            <a:off x="357188" y="1323975"/>
            <a:ext cx="11172825" cy="0"/>
          </a:xfrm>
          <a:prstGeom prst="line">
            <a:avLst/>
          </a:prstGeom>
          <a:noFill/>
          <a:ln w="9525">
            <a:solidFill>
              <a:schemeClr val="tx1"/>
            </a:solidFill>
            <a:round/>
            <a:headEnd/>
            <a:tailEnd/>
          </a:ln>
        </p:spPr>
        <p:txBody>
          <a:bodyPr/>
          <a:lstStyle/>
          <a:p>
            <a:pPr algn="ctr">
              <a:defRPr/>
            </a:pPr>
            <a:endParaRPr lang="en-US"/>
          </a:p>
        </p:txBody>
      </p:sp>
      <p:pic>
        <p:nvPicPr>
          <p:cNvPr id="15363"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pic>
        <p:nvPicPr>
          <p:cNvPr id="15364"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sp>
        <p:nvSpPr>
          <p:cNvPr id="19"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15366" name="Rectangle 2"/>
          <p:cNvSpPr>
            <a:spLocks noGrp="1" noChangeArrowheads="1"/>
          </p:cNvSpPr>
          <p:nvPr>
            <p:ph type="title"/>
          </p:nvPr>
        </p:nvSpPr>
        <p:spPr bwMode="auto">
          <a:xfrm>
            <a:off x="238125" y="515938"/>
            <a:ext cx="11291888" cy="8159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79" r:id="rId1"/>
    <p:sldLayoutId id="2147483678" r:id="rId2"/>
    <p:sldLayoutId id="2147483677" r:id="rId3"/>
    <p:sldLayoutId id="2147483676" r:id="rId4"/>
    <p:sldLayoutId id="2147483675" r:id="rId5"/>
    <p:sldLayoutId id="2147483674" r:id="rId6"/>
    <p:sldLayoutId id="2147483673" r:id="rId7"/>
    <p:sldLayoutId id="2147483672" r:id="rId8"/>
    <p:sldLayoutId id="2147483671" r:id="rId9"/>
    <p:sldLayoutId id="2147483670" r:id="rId10"/>
    <p:sldLayoutId id="214748366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Line 4"/>
          <p:cNvSpPr>
            <a:spLocks noChangeShapeType="1"/>
          </p:cNvSpPr>
          <p:nvPr/>
        </p:nvSpPr>
        <p:spPr bwMode="auto">
          <a:xfrm flipV="1">
            <a:off x="357188" y="1323975"/>
            <a:ext cx="11172825" cy="0"/>
          </a:xfrm>
          <a:prstGeom prst="line">
            <a:avLst/>
          </a:prstGeom>
          <a:noFill/>
          <a:ln w="9525">
            <a:solidFill>
              <a:schemeClr val="tx1"/>
            </a:solidFill>
            <a:round/>
            <a:headEnd/>
            <a:tailEnd/>
          </a:ln>
        </p:spPr>
        <p:txBody>
          <a:bodyPr/>
          <a:lstStyle/>
          <a:p>
            <a:pPr algn="ctr">
              <a:defRPr/>
            </a:pPr>
            <a:endParaRPr lang="en-US"/>
          </a:p>
        </p:txBody>
      </p:sp>
      <p:sp>
        <p:nvSpPr>
          <p:cNvPr id="275459" name="Rectangle 6"/>
          <p:cNvSpPr>
            <a:spLocks noChangeArrowheads="1"/>
          </p:cNvSpPr>
          <p:nvPr/>
        </p:nvSpPr>
        <p:spPr bwMode="black">
          <a:xfrm>
            <a:off x="9866313" y="6537325"/>
            <a:ext cx="1784350" cy="184150"/>
          </a:xfrm>
          <a:prstGeom prst="rect">
            <a:avLst/>
          </a:prstGeom>
          <a:noFill/>
          <a:ln>
            <a:noFill/>
          </a:ln>
          <a:extLst/>
        </p:spPr>
        <p:txBody>
          <a:bodyPr lIns="92075" tIns="46038" rIns="92075" bIns="46038"/>
          <a:lstStyle>
            <a:lvl1pPr algn="l" eaLnBrk="0" hangingPunct="0">
              <a:defRPr>
                <a:solidFill>
                  <a:schemeClr val="tx1"/>
                </a:solidFill>
                <a:latin typeface="Arial" charset="0"/>
                <a:cs typeface="Arial" charset="0"/>
              </a:defRPr>
            </a:lvl1pPr>
            <a:lvl2pPr marL="742950" indent="-285750" algn="l" eaLnBrk="0" hangingPunct="0">
              <a:defRPr>
                <a:solidFill>
                  <a:schemeClr val="tx1"/>
                </a:solidFill>
                <a:latin typeface="Arial" charset="0"/>
                <a:cs typeface="Arial" charset="0"/>
              </a:defRPr>
            </a:lvl2pPr>
            <a:lvl3pPr marL="1143000" indent="-228600" algn="l" eaLnBrk="0" hangingPunct="0">
              <a:defRPr>
                <a:solidFill>
                  <a:schemeClr val="tx1"/>
                </a:solidFill>
                <a:latin typeface="Arial" charset="0"/>
                <a:cs typeface="Arial" charset="0"/>
              </a:defRPr>
            </a:lvl3pPr>
            <a:lvl4pPr marL="1600200" indent="-228600" algn="l" eaLnBrk="0" hangingPunct="0">
              <a:defRPr>
                <a:solidFill>
                  <a:schemeClr val="tx1"/>
                </a:solidFill>
                <a:latin typeface="Arial" charset="0"/>
                <a:cs typeface="Arial" charset="0"/>
              </a:defRPr>
            </a:lvl4pPr>
            <a:lvl5pPr marL="2057400" indent="-228600" algn="l"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en-US" altLang="en-US" sz="800" smtClean="0"/>
              <a:t>© 2013 IBM Corporation</a:t>
            </a:r>
            <a:endParaRPr lang="en-US" altLang="en-US" smtClean="0"/>
          </a:p>
        </p:txBody>
      </p:sp>
      <p:pic>
        <p:nvPicPr>
          <p:cNvPr id="27652"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pic>
        <p:nvPicPr>
          <p:cNvPr id="27653"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sp>
        <p:nvSpPr>
          <p:cNvPr id="10246" name="Text Box 8"/>
          <p:cNvSpPr txBox="1">
            <a:spLocks noChangeArrowheads="1"/>
          </p:cNvSpPr>
          <p:nvPr/>
        </p:nvSpPr>
        <p:spPr bwMode="auto">
          <a:xfrm>
            <a:off x="296863" y="6172200"/>
            <a:ext cx="5111750" cy="458788"/>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800" smtClean="0"/>
              <a:t>This report is solely for the use of Client personnel.  No part of it may be circulated, quoted, or reproduced for distribution outside the Client organization without prior written approval from IBM. This material was used by IBM during an oral presentation;  it is not a complete record of the discussion.</a:t>
            </a:r>
          </a:p>
        </p:txBody>
      </p:sp>
      <p:pic>
        <p:nvPicPr>
          <p:cNvPr id="27655" name="Picture 9"/>
          <p:cNvPicPr>
            <a:picLocks noChangeAspect="1" noChangeArrowheads="1"/>
          </p:cNvPicPr>
          <p:nvPr/>
        </p:nvPicPr>
        <p:blipFill>
          <a:blip r:embed="rId14"/>
          <a:srcRect/>
          <a:stretch>
            <a:fillRect/>
          </a:stretch>
        </p:blipFill>
        <p:spPr bwMode="auto">
          <a:xfrm>
            <a:off x="355600" y="3665538"/>
            <a:ext cx="11222038" cy="2420937"/>
          </a:xfrm>
          <a:prstGeom prst="rect">
            <a:avLst/>
          </a:prstGeom>
          <a:noFill/>
          <a:ln w="12700" algn="ctr">
            <a:noFill/>
            <a:miter lim="800000"/>
            <a:headEnd/>
            <a:tailEnd/>
          </a:ln>
        </p:spPr>
      </p:pic>
      <p:sp>
        <p:nvSpPr>
          <p:cNvPr id="10248"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27657" name="Rectangle 2"/>
          <p:cNvSpPr>
            <a:spLocks noGrp="1" noChangeArrowheads="1"/>
          </p:cNvSpPr>
          <p:nvPr>
            <p:ph type="title"/>
          </p:nvPr>
        </p:nvSpPr>
        <p:spPr bwMode="auto">
          <a:xfrm>
            <a:off x="908050" y="2133600"/>
            <a:ext cx="10979150" cy="15017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7658" name="Rectangle 3"/>
          <p:cNvSpPr>
            <a:spLocks noGrp="1" noChangeArrowheads="1"/>
          </p:cNvSpPr>
          <p:nvPr>
            <p:ph type="body" idx="1"/>
          </p:nvPr>
        </p:nvSpPr>
        <p:spPr bwMode="auto">
          <a:xfrm>
            <a:off x="1651000" y="4038600"/>
            <a:ext cx="866775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add subtitle</a:t>
            </a:r>
          </a:p>
        </p:txBody>
      </p:sp>
    </p:spTree>
  </p:cSld>
  <p:clrMap bg1="lt1" tx1="dk1" bg2="lt2" tx2="dk2" accent1="accent1" accent2="accent2" accent3="accent3" accent4="accent4" accent5="accent5" accent6="accent6" hlink="hlink" folHlink="folHlink"/>
  <p:sldLayoutIdLst>
    <p:sldLayoutId id="2147483690" r:id="rId1"/>
    <p:sldLayoutId id="2147483689" r:id="rId2"/>
    <p:sldLayoutId id="2147483688" r:id="rId3"/>
    <p:sldLayoutId id="2147483687" r:id="rId4"/>
    <p:sldLayoutId id="2147483686" r:id="rId5"/>
    <p:sldLayoutId id="2147483685" r:id="rId6"/>
    <p:sldLayoutId id="2147483684" r:id="rId7"/>
    <p:sldLayoutId id="2147483683" r:id="rId8"/>
    <p:sldLayoutId id="2147483682" r:id="rId9"/>
    <p:sldLayoutId id="2147483681" r:id="rId10"/>
    <p:sldLayoutId id="2147483680" r:id="rId11"/>
  </p:sldLayoutIdLst>
  <p:hf hdr="0" dt="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charset="0"/>
          <a:cs typeface="Arial" charset="0"/>
        </a:defRPr>
      </a:lvl2pPr>
      <a:lvl3pPr algn="l" rtl="0" eaLnBrk="0" fontAlgn="base" hangingPunct="0">
        <a:lnSpc>
          <a:spcPct val="90000"/>
        </a:lnSpc>
        <a:spcBef>
          <a:spcPct val="0"/>
        </a:spcBef>
        <a:spcAft>
          <a:spcPct val="0"/>
        </a:spcAft>
        <a:defRPr sz="2200">
          <a:solidFill>
            <a:schemeClr val="hlink"/>
          </a:solidFill>
          <a:latin typeface="Arial" charset="0"/>
          <a:cs typeface="Arial" charset="0"/>
        </a:defRPr>
      </a:lvl3pPr>
      <a:lvl4pPr algn="l" rtl="0" eaLnBrk="0" fontAlgn="base" hangingPunct="0">
        <a:lnSpc>
          <a:spcPct val="90000"/>
        </a:lnSpc>
        <a:spcBef>
          <a:spcPct val="0"/>
        </a:spcBef>
        <a:spcAft>
          <a:spcPct val="0"/>
        </a:spcAft>
        <a:defRPr sz="2200">
          <a:solidFill>
            <a:schemeClr val="hlink"/>
          </a:solidFill>
          <a:latin typeface="Arial" charset="0"/>
          <a:cs typeface="Arial" charset="0"/>
        </a:defRPr>
      </a:lvl4pPr>
      <a:lvl5pPr algn="l" rtl="0" eaLnBrk="0" fontAlgn="base" hangingPunct="0">
        <a:lnSpc>
          <a:spcPct val="90000"/>
        </a:lnSpc>
        <a:spcBef>
          <a:spcPct val="0"/>
        </a:spcBef>
        <a:spcAft>
          <a:spcPct val="0"/>
        </a:spcAft>
        <a:defRPr sz="2200">
          <a:solidFill>
            <a:schemeClr val="hlink"/>
          </a:solidFill>
          <a:latin typeface="Arial" charset="0"/>
          <a:cs typeface="Arial" charset="0"/>
        </a:defRPr>
      </a:lvl5pPr>
      <a:lvl6pPr marL="457200" algn="l" rtl="0" fontAlgn="base">
        <a:lnSpc>
          <a:spcPct val="90000"/>
        </a:lnSpc>
        <a:spcBef>
          <a:spcPct val="0"/>
        </a:spcBef>
        <a:spcAft>
          <a:spcPct val="0"/>
        </a:spcAft>
        <a:defRPr sz="2200">
          <a:solidFill>
            <a:schemeClr val="hlink"/>
          </a:solidFill>
          <a:latin typeface="Arial" charset="0"/>
          <a:cs typeface="Arial" charset="0"/>
        </a:defRPr>
      </a:lvl6pPr>
      <a:lvl7pPr marL="914400" algn="l" rtl="0" fontAlgn="base">
        <a:lnSpc>
          <a:spcPct val="90000"/>
        </a:lnSpc>
        <a:spcBef>
          <a:spcPct val="0"/>
        </a:spcBef>
        <a:spcAft>
          <a:spcPct val="0"/>
        </a:spcAft>
        <a:defRPr sz="2200">
          <a:solidFill>
            <a:schemeClr val="hlink"/>
          </a:solidFill>
          <a:latin typeface="Arial" charset="0"/>
          <a:cs typeface="Arial" charset="0"/>
        </a:defRPr>
      </a:lvl7pPr>
      <a:lvl8pPr marL="1371600" algn="l" rtl="0" fontAlgn="base">
        <a:lnSpc>
          <a:spcPct val="90000"/>
        </a:lnSpc>
        <a:spcBef>
          <a:spcPct val="0"/>
        </a:spcBef>
        <a:spcAft>
          <a:spcPct val="0"/>
        </a:spcAft>
        <a:defRPr sz="2200">
          <a:solidFill>
            <a:schemeClr val="hlink"/>
          </a:solidFill>
          <a:latin typeface="Arial" charset="0"/>
          <a:cs typeface="Arial" charset="0"/>
        </a:defRPr>
      </a:lvl8pPr>
      <a:lvl9pPr marL="1828800" algn="l" rtl="0" fontAlgn="base">
        <a:lnSpc>
          <a:spcPct val="90000"/>
        </a:lnSpc>
        <a:spcBef>
          <a:spcPct val="0"/>
        </a:spcBef>
        <a:spcAft>
          <a:spcPct val="0"/>
        </a:spcAft>
        <a:defRPr sz="2200">
          <a:solidFill>
            <a:schemeClr val="hlink"/>
          </a:solidFill>
          <a:latin typeface="Arial" charset="0"/>
          <a:cs typeface="Arial" charset="0"/>
        </a:defRPr>
      </a:lvl9pPr>
    </p:titleStyle>
    <p:bodyStyle>
      <a:lvl1pPr marL="173038" indent="-173038" algn="ctr" rtl="0" eaLnBrk="0" fontAlgn="base" hangingPunct="0">
        <a:spcBef>
          <a:spcPct val="20000"/>
        </a:spcBef>
        <a:spcAft>
          <a:spcPct val="0"/>
        </a:spcAft>
        <a:buClr>
          <a:schemeClr val="tx1"/>
        </a:buClr>
        <a:buFont typeface="Wingdings" pitchFamily="2" charset="2"/>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fontAlgn="base">
        <a:spcBef>
          <a:spcPct val="20000"/>
        </a:spcBef>
        <a:spcAft>
          <a:spcPct val="0"/>
        </a:spcAft>
        <a:buClr>
          <a:schemeClr val="bg1"/>
        </a:buClr>
        <a:buChar char="»"/>
        <a:defRPr sz="1600">
          <a:solidFill>
            <a:schemeClr val="bg1"/>
          </a:solidFill>
          <a:latin typeface="+mn-lt"/>
          <a:cs typeface="+mn-cs"/>
        </a:defRPr>
      </a:lvl6pPr>
      <a:lvl7pPr marL="2454275" indent="-163513" algn="l" rtl="0" fontAlgn="base">
        <a:spcBef>
          <a:spcPct val="20000"/>
        </a:spcBef>
        <a:spcAft>
          <a:spcPct val="0"/>
        </a:spcAft>
        <a:buClr>
          <a:schemeClr val="bg1"/>
        </a:buClr>
        <a:buChar char="»"/>
        <a:defRPr sz="1600">
          <a:solidFill>
            <a:schemeClr val="bg1"/>
          </a:solidFill>
          <a:latin typeface="+mn-lt"/>
          <a:cs typeface="+mn-cs"/>
        </a:defRPr>
      </a:lvl7pPr>
      <a:lvl8pPr marL="2911475" indent="-163513" algn="l" rtl="0" fontAlgn="base">
        <a:spcBef>
          <a:spcPct val="20000"/>
        </a:spcBef>
        <a:spcAft>
          <a:spcPct val="0"/>
        </a:spcAft>
        <a:buClr>
          <a:schemeClr val="bg1"/>
        </a:buClr>
        <a:buChar char="»"/>
        <a:defRPr sz="1600">
          <a:solidFill>
            <a:schemeClr val="bg1"/>
          </a:solidFill>
          <a:latin typeface="+mn-lt"/>
          <a:cs typeface="+mn-cs"/>
        </a:defRPr>
      </a:lvl8pPr>
      <a:lvl9pPr marL="3368675" indent="-163513" algn="l" rtl="0" fontAlgn="base">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2"/>
          <p:cNvSpPr>
            <a:spLocks noGrp="1"/>
          </p:cNvSpPr>
          <p:nvPr>
            <p:ph type="ctrTitle"/>
          </p:nvPr>
        </p:nvSpPr>
        <p:spPr/>
        <p:txBody>
          <a:bodyPr/>
          <a:lstStyle/>
          <a:p>
            <a:pPr algn="ctr"/>
            <a:r>
              <a:rPr lang="en-US" sz="3600" b="1" dirty="0" smtClean="0">
                <a:solidFill>
                  <a:schemeClr val="tx1"/>
                </a:solidFill>
                <a:cs typeface="Aharoni" pitchFamily="2" charset="-79"/>
              </a:rPr>
              <a:t>SMT Update </a:t>
            </a:r>
            <a:r>
              <a:rPr lang="en-US" sz="3600" b="1" dirty="0" smtClean="0">
                <a:solidFill>
                  <a:schemeClr val="tx1"/>
                </a:solidFill>
              </a:rPr>
              <a:t>To AMWG</a:t>
            </a:r>
            <a:br>
              <a:rPr lang="en-US" sz="3600" b="1" dirty="0" smtClean="0">
                <a:solidFill>
                  <a:schemeClr val="tx1"/>
                </a:solidFill>
              </a:rPr>
            </a:br>
            <a:endParaRPr lang="en-US" sz="3600" dirty="0" smtClean="0">
              <a:solidFill>
                <a:schemeClr val="tx1"/>
              </a:solidFill>
            </a:endParaRPr>
          </a:p>
        </p:txBody>
      </p:sp>
      <p:sp>
        <p:nvSpPr>
          <p:cNvPr id="40962" name="Subtitle 11"/>
          <p:cNvSpPr>
            <a:spLocks noGrp="1"/>
          </p:cNvSpPr>
          <p:nvPr>
            <p:ph type="subTitle" idx="1"/>
          </p:nvPr>
        </p:nvSpPr>
        <p:spPr>
          <a:xfrm>
            <a:off x="1782763" y="4191000"/>
            <a:ext cx="8321675" cy="1752600"/>
          </a:xfrm>
        </p:spPr>
        <p:txBody>
          <a:bodyPr/>
          <a:lstStyle/>
          <a:p>
            <a:r>
              <a:rPr lang="en-US" sz="2000" b="1" dirty="0" smtClean="0">
                <a:cs typeface="Aharoni" pitchFamily="2" charset="-79"/>
              </a:rPr>
              <a:t>JUNE 2015</a:t>
            </a:r>
            <a:br>
              <a:rPr lang="en-US" sz="2000" b="1" dirty="0" smtClean="0">
                <a:cs typeface="Aharoni" pitchFamily="2" charset="-79"/>
              </a:rPr>
            </a:br>
            <a:endParaRPr lang="en-US"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34" name="Rectangle 251"/>
          <p:cNvSpPr txBox="1">
            <a:spLocks noGrp="1" noChangeArrowheads="1"/>
          </p:cNvSpPr>
          <p:nvPr/>
        </p:nvSpPr>
        <p:spPr bwMode="black">
          <a:xfrm>
            <a:off x="200025" y="6502400"/>
            <a:ext cx="1308100" cy="320675"/>
          </a:xfrm>
          <a:prstGeom prst="rect">
            <a:avLst/>
          </a:prstGeom>
          <a:noFill/>
          <a:ln w="9525">
            <a:noFill/>
            <a:miter lim="800000"/>
            <a:headEnd/>
            <a:tailEnd/>
          </a:ln>
        </p:spPr>
        <p:txBody>
          <a:bodyPr/>
          <a:lstStyle/>
          <a:p>
            <a:pPr>
              <a:spcBef>
                <a:spcPct val="50000"/>
              </a:spcBef>
            </a:pPr>
            <a:fld id="{210B9116-3E37-4AA4-B52D-D808177C8942}" type="slidenum">
              <a:rPr lang="en-US" altLang="en-US" sz="1000" b="1">
                <a:solidFill>
                  <a:schemeClr val="bg1"/>
                </a:solidFill>
              </a:rPr>
              <a:pPr>
                <a:spcBef>
                  <a:spcPct val="50000"/>
                </a:spcBef>
              </a:pPr>
              <a:t>2</a:t>
            </a:fld>
            <a:endParaRPr lang="en-US" altLang="en-US" sz="1000" b="1">
              <a:solidFill>
                <a:schemeClr val="bg1"/>
              </a:solidFill>
            </a:endParaRPr>
          </a:p>
        </p:txBody>
      </p:sp>
      <p:sp>
        <p:nvSpPr>
          <p:cNvPr id="43035" name="TextBox 2"/>
          <p:cNvSpPr>
            <a:spLocks noGrp="1" noChangeArrowheads="1"/>
          </p:cNvSpPr>
          <p:nvPr>
            <p:ph type="title" idx="4294967295"/>
          </p:nvPr>
        </p:nvSpPr>
        <p:spPr>
          <a:xfrm>
            <a:off x="1752600" y="304800"/>
            <a:ext cx="9601200" cy="498475"/>
          </a:xfrm>
        </p:spPr>
        <p:txBody>
          <a:bodyPr anchor="ctr"/>
          <a:lstStyle/>
          <a:p>
            <a:pPr eaLnBrk="1" hangingPunct="1"/>
            <a:r>
              <a:rPr lang="en-US" altLang="en-US" sz="2400" b="1" dirty="0" smtClean="0">
                <a:solidFill>
                  <a:srgbClr val="758CFF"/>
                </a:solidFill>
              </a:rPr>
              <a:t>Monthly SMT Data Timelines AMWG CR 2014 002</a:t>
            </a:r>
            <a:br>
              <a:rPr lang="en-US" altLang="en-US" sz="2400" b="1" dirty="0" smtClean="0">
                <a:solidFill>
                  <a:srgbClr val="758CFF"/>
                </a:solidFill>
              </a:rPr>
            </a:br>
            <a:r>
              <a:rPr lang="en-US" altLang="en-US" sz="2400" b="1" dirty="0" smtClean="0">
                <a:solidFill>
                  <a:srgbClr val="758CFF"/>
                </a:solidFill>
              </a:rPr>
              <a:t>End to End File Processing Completeness – JUN 2015</a:t>
            </a:r>
          </a:p>
        </p:txBody>
      </p:sp>
      <p:sp>
        <p:nvSpPr>
          <p:cNvPr id="43036" name="Text Box 6"/>
          <p:cNvSpPr txBox="1">
            <a:spLocks noChangeArrowheads="1"/>
          </p:cNvSpPr>
          <p:nvPr/>
        </p:nvSpPr>
        <p:spPr bwMode="auto">
          <a:xfrm>
            <a:off x="631371" y="4876799"/>
            <a:ext cx="10655300" cy="707886"/>
          </a:xfrm>
          <a:prstGeom prst="rect">
            <a:avLst/>
          </a:prstGeom>
          <a:noFill/>
          <a:ln w="9525">
            <a:noFill/>
            <a:miter lim="800000"/>
            <a:headEnd/>
            <a:tailEnd/>
          </a:ln>
        </p:spPr>
        <p:txBody>
          <a:bodyPr wrap="square">
            <a:spAutoFit/>
          </a:bodyPr>
          <a:lstStyle/>
          <a:p>
            <a:pPr>
              <a:spcBef>
                <a:spcPct val="50000"/>
              </a:spcBef>
            </a:pPr>
            <a:r>
              <a:rPr lang="en-US" altLang="en-US" sz="1000" i="1" u="sng" dirty="0"/>
              <a:t>% Timely Market Delivery</a:t>
            </a:r>
            <a:r>
              <a:rPr lang="en-US" altLang="en-US" sz="1000" dirty="0"/>
              <a:t> - </a:t>
            </a:r>
            <a:r>
              <a:rPr lang="en-US" altLang="en-US" sz="1000" dirty="0">
                <a:solidFill>
                  <a:srgbClr val="FF0000"/>
                </a:solidFill>
              </a:rPr>
              <a:t>%</a:t>
            </a:r>
            <a:r>
              <a:rPr lang="en-US" altLang="en-US" sz="1000" dirty="0"/>
              <a:t> of files posted to market (FTPS) by 11:00pm out of # of files received by SMT by 11:00pm.</a:t>
            </a:r>
          </a:p>
          <a:p>
            <a:pPr>
              <a:spcBef>
                <a:spcPct val="50000"/>
              </a:spcBef>
            </a:pPr>
            <a:r>
              <a:rPr lang="en-US" altLang="en-US" sz="1000" i="1" u="sng" dirty="0"/>
              <a:t>% Portal Data Availability</a:t>
            </a:r>
            <a:r>
              <a:rPr lang="en-US" altLang="en-US" sz="1000" dirty="0"/>
              <a:t> - </a:t>
            </a:r>
            <a:r>
              <a:rPr lang="en-US" altLang="en-US" sz="1000" dirty="0">
                <a:solidFill>
                  <a:srgbClr val="FF0000"/>
                </a:solidFill>
              </a:rPr>
              <a:t>%</a:t>
            </a:r>
            <a:r>
              <a:rPr lang="en-US" altLang="en-US" sz="1000" dirty="0"/>
              <a:t> of files loaded to the database for data availability on portal by 6:00am next day for the files received by 11:00pm</a:t>
            </a:r>
          </a:p>
          <a:p>
            <a:pPr>
              <a:spcBef>
                <a:spcPct val="50000"/>
              </a:spcBef>
            </a:pPr>
            <a:r>
              <a:rPr lang="en-US" altLang="en-US" sz="1000" dirty="0"/>
              <a:t>* A LSE file includes usage data for </a:t>
            </a:r>
            <a:r>
              <a:rPr lang="en-US" altLang="en-US" sz="1000" dirty="0" err="1"/>
              <a:t>upto</a:t>
            </a:r>
            <a:r>
              <a:rPr lang="en-US" altLang="en-US" sz="1000" dirty="0"/>
              <a:t> 50,000 ESIIDs. The master files are also considered for above metrics. </a:t>
            </a:r>
          </a:p>
        </p:txBody>
      </p:sp>
      <p:sp>
        <p:nvSpPr>
          <p:cNvPr id="43037" name="Text Box 7"/>
          <p:cNvSpPr txBox="1">
            <a:spLocks noChangeArrowheads="1"/>
          </p:cNvSpPr>
          <p:nvPr/>
        </p:nvSpPr>
        <p:spPr bwMode="auto">
          <a:xfrm>
            <a:off x="631371" y="5813284"/>
            <a:ext cx="10655300" cy="738664"/>
          </a:xfrm>
          <a:prstGeom prst="rect">
            <a:avLst/>
          </a:prstGeom>
          <a:noFill/>
          <a:ln w="9525">
            <a:noFill/>
            <a:miter lim="800000"/>
            <a:headEnd/>
            <a:tailEnd/>
          </a:ln>
        </p:spPr>
        <p:txBody>
          <a:bodyPr>
            <a:spAutoFit/>
          </a:bodyPr>
          <a:lstStyle/>
          <a:p>
            <a:pPr>
              <a:spcBef>
                <a:spcPct val="50000"/>
              </a:spcBef>
            </a:pPr>
            <a:r>
              <a:rPr lang="en-US" altLang="en-US" sz="1200" b="1" dirty="0"/>
              <a:t>Observed Anomalies</a:t>
            </a:r>
            <a:r>
              <a:rPr lang="en-US" altLang="en-US" sz="1200" dirty="0"/>
              <a:t>: </a:t>
            </a:r>
          </a:p>
          <a:p>
            <a:pPr>
              <a:buFontTx/>
              <a:buChar char="•"/>
            </a:pPr>
            <a:r>
              <a:rPr lang="en-US" sz="1000" b="1" dirty="0" smtClean="0"/>
              <a:t>06/01 -06/03 </a:t>
            </a:r>
            <a:r>
              <a:rPr lang="en-US" sz="1000" dirty="0" smtClean="0"/>
              <a:t> –   Post infrastructure refresh stability issue. SMT NAESB server inconsistency in file processing between 06/01 and 06/03 </a:t>
            </a:r>
          </a:p>
          <a:p>
            <a:endParaRPr lang="en-US" sz="1000" dirty="0" smtClean="0"/>
          </a:p>
          <a:p>
            <a:endParaRPr lang="en-US" sz="1000" dirty="0" smtClean="0"/>
          </a:p>
        </p:txBody>
      </p:sp>
      <p:pic>
        <p:nvPicPr>
          <p:cNvPr id="1026" name="Picture 2"/>
          <p:cNvPicPr>
            <a:picLocks noChangeAspect="1" noChangeArrowheads="1"/>
          </p:cNvPicPr>
          <p:nvPr/>
        </p:nvPicPr>
        <p:blipFill>
          <a:blip r:embed="rId3"/>
          <a:srcRect/>
          <a:stretch>
            <a:fillRect/>
          </a:stretch>
        </p:blipFill>
        <p:spPr bwMode="auto">
          <a:xfrm>
            <a:off x="381000" y="990600"/>
            <a:ext cx="10972800" cy="3657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7" name="Rectangle 1"/>
          <p:cNvSpPr>
            <a:spLocks noChangeArrowheads="1"/>
          </p:cNvSpPr>
          <p:nvPr/>
        </p:nvSpPr>
        <p:spPr bwMode="auto">
          <a:xfrm>
            <a:off x="1447800" y="457200"/>
            <a:ext cx="9677400" cy="498475"/>
          </a:xfrm>
          <a:prstGeom prst="rect">
            <a:avLst/>
          </a:prstGeom>
          <a:noFill/>
          <a:ln w="9360">
            <a:noFill/>
            <a:miter lim="800000"/>
            <a:headEnd/>
            <a:tailEnd/>
          </a:ln>
        </p:spPr>
        <p:txBody>
          <a:bodyPr lIns="90000" tIns="45000" rIns="90000" bIns="45000" anchor="ctr"/>
          <a:lstStyle/>
          <a:p>
            <a:pPr defTabSz="457200">
              <a:lnSpc>
                <a:spcPct val="90000"/>
              </a:lnSpc>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2000" b="1" dirty="0">
                <a:ea typeface="Microsoft YaHei" pitchFamily="34" charset="-122"/>
              </a:rPr>
              <a:t>                   </a:t>
            </a:r>
            <a:r>
              <a:rPr lang="en-US" altLang="en-US" sz="2000" b="1" dirty="0">
                <a:solidFill>
                  <a:schemeClr val="accent1"/>
                </a:solidFill>
                <a:ea typeface="Microsoft YaHei" pitchFamily="34" charset="-122"/>
              </a:rPr>
              <a:t>SMT </a:t>
            </a:r>
            <a:r>
              <a:rPr lang="en-US" altLang="en-US" sz="2000" dirty="0">
                <a:solidFill>
                  <a:schemeClr val="accent1"/>
                </a:solidFill>
                <a:ea typeface="Microsoft YaHei" pitchFamily="34" charset="-122"/>
              </a:rPr>
              <a:t> </a:t>
            </a:r>
            <a:r>
              <a:rPr lang="en-US" altLang="en-US" sz="2000" b="1" dirty="0">
                <a:solidFill>
                  <a:schemeClr val="accent1"/>
                </a:solidFill>
                <a:ea typeface="Microsoft YaHei" pitchFamily="34" charset="-122"/>
              </a:rPr>
              <a:t>API and FTPS Services Availability </a:t>
            </a:r>
            <a:r>
              <a:rPr lang="en-US" altLang="en-US" sz="2000" b="1" dirty="0">
                <a:solidFill>
                  <a:schemeClr val="accent1"/>
                </a:solidFill>
              </a:rPr>
              <a:t>– </a:t>
            </a:r>
            <a:r>
              <a:rPr lang="en-US" altLang="en-US" sz="2000" b="1" dirty="0" smtClean="0">
                <a:solidFill>
                  <a:schemeClr val="accent1"/>
                </a:solidFill>
              </a:rPr>
              <a:t>JUN-2015</a:t>
            </a:r>
            <a:endParaRPr lang="en-US" altLang="en-US" sz="2000" b="1" dirty="0">
              <a:solidFill>
                <a:schemeClr val="accent1"/>
              </a:solidFill>
            </a:endParaRPr>
          </a:p>
        </p:txBody>
      </p:sp>
      <p:sp>
        <p:nvSpPr>
          <p:cNvPr id="44048" name="Rectangle 2"/>
          <p:cNvSpPr>
            <a:spLocks noChangeArrowheads="1"/>
          </p:cNvSpPr>
          <p:nvPr/>
        </p:nvSpPr>
        <p:spPr bwMode="auto">
          <a:xfrm>
            <a:off x="1066800" y="4800600"/>
            <a:ext cx="10655300" cy="454025"/>
          </a:xfrm>
          <a:prstGeom prst="rect">
            <a:avLst/>
          </a:prstGeom>
          <a:noFill/>
          <a:ln w="9360">
            <a:noFill/>
            <a:miter lim="800000"/>
            <a:headEnd/>
            <a:tailEnd/>
          </a:ln>
        </p:spPr>
        <p:txBody>
          <a:bodyPr lIns="90000" tIns="45000" rIns="90000" bIns="45000">
            <a:spAutoFit/>
          </a:bodyPr>
          <a:lstStyle/>
          <a:p>
            <a:pPr defTabSz="457200">
              <a:spcBef>
                <a:spcPts val="900"/>
              </a:spcBef>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lang="en-US" altLang="en-US" sz="1200" dirty="0">
                <a:solidFill>
                  <a:srgbClr val="000000"/>
                </a:solidFill>
                <a:ea typeface="Microsoft YaHei" pitchFamily="34" charset="-122"/>
              </a:rPr>
              <a:t>The service availability is measured as a percentage of number of minutes the service was available out of the total number of minutes in a month excluding planned outages. </a:t>
            </a:r>
          </a:p>
        </p:txBody>
      </p:sp>
      <p:graphicFrame>
        <p:nvGraphicFramePr>
          <p:cNvPr id="6" name="Chart 5"/>
          <p:cNvGraphicFramePr>
            <a:graphicFrameLocks/>
          </p:cNvGraphicFramePr>
          <p:nvPr>
            <p:extLst>
              <p:ext uri="{D42A27DB-BD31-4B8C-83A1-F6EECF244321}">
                <p14:modId xmlns:p14="http://schemas.microsoft.com/office/powerpoint/2010/main" val="2022072603"/>
              </p:ext>
            </p:extLst>
          </p:nvPr>
        </p:nvGraphicFramePr>
        <p:xfrm>
          <a:off x="609600" y="1295400"/>
          <a:ext cx="10515600" cy="34290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2"/>
          <p:cNvSpPr>
            <a:spLocks noChangeArrowheads="1"/>
          </p:cNvSpPr>
          <p:nvPr/>
        </p:nvSpPr>
        <p:spPr bwMode="auto">
          <a:xfrm>
            <a:off x="1066800" y="5410200"/>
            <a:ext cx="10655300" cy="460211"/>
          </a:xfrm>
          <a:prstGeom prst="rect">
            <a:avLst/>
          </a:prstGeom>
          <a:noFill/>
          <a:ln w="9360">
            <a:noFill/>
            <a:miter lim="800000"/>
            <a:headEnd/>
            <a:tailEnd/>
          </a:ln>
        </p:spPr>
        <p:txBody>
          <a:bodyPr lIns="90000" tIns="45000" rIns="90000" bIns="45000">
            <a:spAutoFit/>
          </a:bodyPr>
          <a:lstStyle/>
          <a:p>
            <a:pPr defTabSz="457200">
              <a:spcBef>
                <a:spcPts val="900"/>
              </a:spcBef>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lang="en-US" altLang="en-US" sz="1200" dirty="0" smtClean="0">
                <a:solidFill>
                  <a:srgbClr val="000000"/>
                </a:solidFill>
                <a:ea typeface="Microsoft YaHei" pitchFamily="34" charset="-122"/>
              </a:rPr>
              <a:t>Mar-Apr 2015: SMT outage and subsequent recovery/catch-up impacted API availability. FTPS was available for most of the part except on 03/21-03/22 for 36 hours. </a:t>
            </a:r>
            <a:endParaRPr lang="en-US" altLang="en-US" sz="1200" dirty="0">
              <a:solidFill>
                <a:srgbClr val="000000"/>
              </a:solidFill>
              <a:ea typeface="Microsoft YaHei" pitchFamily="34" charset="-122"/>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Box 2"/>
          <p:cNvSpPr txBox="1">
            <a:spLocks noChangeArrowheads="1"/>
          </p:cNvSpPr>
          <p:nvPr/>
        </p:nvSpPr>
        <p:spPr bwMode="auto">
          <a:xfrm>
            <a:off x="1219200" y="265112"/>
            <a:ext cx="10058400" cy="381000"/>
          </a:xfrm>
          <a:prstGeom prst="rect">
            <a:avLst/>
          </a:prstGeom>
          <a:noFill/>
          <a:ln w="9525">
            <a:noFill/>
            <a:miter lim="800000"/>
            <a:headEnd/>
            <a:tailEnd/>
          </a:ln>
        </p:spPr>
        <p:txBody>
          <a:bodyPr anchor="ctr"/>
          <a:lstStyle/>
          <a:p>
            <a:pPr>
              <a:lnSpc>
                <a:spcPct val="90000"/>
              </a:lnSpc>
            </a:pPr>
            <a:r>
              <a:rPr lang="en-US" altLang="en-US" sz="2000" b="1" dirty="0" smtClean="0">
                <a:solidFill>
                  <a:srgbClr val="758CFF"/>
                </a:solidFill>
              </a:rPr>
              <a:t>       SMT </a:t>
            </a:r>
            <a:r>
              <a:rPr lang="en-US" altLang="en-US" sz="2000" b="1" dirty="0">
                <a:solidFill>
                  <a:srgbClr val="758CFF"/>
                </a:solidFill>
              </a:rPr>
              <a:t>Number of Accounts by Type AMWG CR 2014 009 – </a:t>
            </a:r>
            <a:r>
              <a:rPr lang="en-US" altLang="en-US" sz="2000" b="1" dirty="0" smtClean="0">
                <a:solidFill>
                  <a:srgbClr val="758CFF"/>
                </a:solidFill>
              </a:rPr>
              <a:t>JUN 2015</a:t>
            </a:r>
            <a:r>
              <a:rPr lang="en-US" altLang="en-US" sz="2000" b="1" dirty="0">
                <a:solidFill>
                  <a:srgbClr val="758CFF"/>
                </a:solidFill>
              </a:rPr>
              <a:t/>
            </a:r>
            <a:br>
              <a:rPr lang="en-US" altLang="en-US" sz="2000" b="1" dirty="0">
                <a:solidFill>
                  <a:srgbClr val="758CFF"/>
                </a:solidFill>
              </a:rPr>
            </a:br>
            <a:endParaRPr lang="en-US" altLang="en-US" sz="2000" b="1" dirty="0">
              <a:solidFill>
                <a:srgbClr val="758CFF"/>
              </a:solidFill>
            </a:endParaRPr>
          </a:p>
        </p:txBody>
      </p:sp>
      <p:graphicFrame>
        <p:nvGraphicFramePr>
          <p:cNvPr id="49262" name="Group 2158"/>
          <p:cNvGraphicFramePr>
            <a:graphicFrameLocks noGrp="1"/>
          </p:cNvGraphicFramePr>
          <p:nvPr>
            <p:extLst>
              <p:ext uri="{D42A27DB-BD31-4B8C-83A1-F6EECF244321}">
                <p14:modId xmlns:p14="http://schemas.microsoft.com/office/powerpoint/2010/main" val="60144897"/>
              </p:ext>
            </p:extLst>
          </p:nvPr>
        </p:nvGraphicFramePr>
        <p:xfrm>
          <a:off x="152400" y="609600"/>
          <a:ext cx="11429999" cy="6100165"/>
        </p:xfrm>
        <a:graphic>
          <a:graphicData uri="http://schemas.openxmlformats.org/drawingml/2006/table">
            <a:tbl>
              <a:tblPr>
                <a:tableStyleId>{284E427A-3D55-4303-BF80-6455036E1DE7}</a:tableStyleId>
              </a:tblPr>
              <a:tblGrid>
                <a:gridCol w="2523251"/>
                <a:gridCol w="1588227"/>
                <a:gridCol w="1444043"/>
                <a:gridCol w="1380688"/>
                <a:gridCol w="1520505"/>
                <a:gridCol w="1435304"/>
                <a:gridCol w="1537981"/>
              </a:tblGrid>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Registered Users</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smtClean="0">
                          <a:ln>
                            <a:noFill/>
                          </a:ln>
                          <a:effectLst/>
                          <a:latin typeface="Arial" panose="020B0604020202020204" pitchFamily="34" charset="0"/>
                          <a:cs typeface="Arial" panose="020B0604020202020204" pitchFamily="34" charset="0"/>
                        </a:rPr>
                        <a:t>ONC</a:t>
                      </a:r>
                      <a:endParaRPr kumimoji="0" lang="en-US" sz="7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9144" marB="914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CNP</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smtClean="0">
                          <a:ln>
                            <a:noFill/>
                          </a:ln>
                          <a:effectLst/>
                          <a:latin typeface="Arial" panose="020B0604020202020204" pitchFamily="34" charset="0"/>
                          <a:cs typeface="Arial" panose="020B0604020202020204" pitchFamily="34" charset="0"/>
                        </a:rPr>
                        <a:t>AEPN</a:t>
                      </a:r>
                      <a:endParaRPr kumimoji="0" lang="en-US" sz="7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9144" marB="914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smtClean="0">
                          <a:ln>
                            <a:noFill/>
                          </a:ln>
                          <a:effectLst/>
                          <a:latin typeface="Arial" panose="020B0604020202020204" pitchFamily="34" charset="0"/>
                          <a:cs typeface="Arial" panose="020B0604020202020204" pitchFamily="34" charset="0"/>
                        </a:rPr>
                        <a:t>AEPC</a:t>
                      </a:r>
                      <a:endParaRPr kumimoji="0" lang="en-US" sz="7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9144" marB="914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smtClean="0">
                          <a:ln>
                            <a:noFill/>
                          </a:ln>
                          <a:effectLst/>
                          <a:latin typeface="Arial" panose="020B0604020202020204" pitchFamily="34" charset="0"/>
                          <a:cs typeface="Arial" panose="020B0604020202020204" pitchFamily="34" charset="0"/>
                        </a:rPr>
                        <a:t>TNMP</a:t>
                      </a:r>
                      <a:endParaRPr kumimoji="0" lang="en-US" sz="7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9144" marB="914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smtClean="0">
                          <a:ln>
                            <a:noFill/>
                          </a:ln>
                          <a:effectLst/>
                          <a:latin typeface="Arial" panose="020B0604020202020204" pitchFamily="34" charset="0"/>
                          <a:cs typeface="Arial" panose="020B0604020202020204" pitchFamily="34" charset="0"/>
                        </a:rPr>
                        <a:t>TOTAL</a:t>
                      </a:r>
                      <a:endParaRPr kumimoji="0" lang="en-US" sz="7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9144" marB="9144" anchor="ctr"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Active Residential Accounts</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30322</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19130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2101</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5234</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2105</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58892</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Active Residential English Accounts</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30182</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19002</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2097</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5133</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2098</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58512</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Active Residential Spanish Accounts</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140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128</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4</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101</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7</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380</a:t>
                      </a: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Non Active Residential Accounts</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14323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10473</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1144</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2308</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535</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28564</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Total Residential Accounts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44645</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29603</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3245</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7542</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2640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87456 </a:t>
                      </a: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TDSP User</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b="0" dirty="0" smtClean="0">
                          <a:latin typeface="Arial" panose="020B0604020202020204" pitchFamily="34" charset="0"/>
                          <a:cs typeface="Arial" panose="020B0604020202020204" pitchFamily="34" charset="0"/>
                        </a:rPr>
                        <a:t>437</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40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11</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15</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2</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505</a:t>
                      </a: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TDSP Admin</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3</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4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4</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4</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3</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18</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Small Business User</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70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31</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1</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1</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103</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Small Business Admin</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2118</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1085</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64</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216</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60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3624</a:t>
                      </a: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67733">
                <a:tc>
                  <a:txBody>
                    <a:bodyPr/>
                    <a:lstStyle/>
                    <a:p>
                      <a:pPr algn="just"/>
                      <a:r>
                        <a:rPr lang="en-US" sz="700" dirty="0">
                          <a:latin typeface="+mj-lt"/>
                          <a:cs typeface="Arial" panose="020B0604020202020204" pitchFamily="34" charset="0"/>
                        </a:rPr>
                        <a:t>Total Agreements </a:t>
                      </a:r>
                    </a:p>
                  </a:txBody>
                  <a:tcPr anchor="ctr"/>
                </a:tc>
                <a:tc>
                  <a:txBody>
                    <a:bodyPr/>
                    <a:lstStyle/>
                    <a:p>
                      <a:pPr algn="r"/>
                      <a:r>
                        <a:rPr lang="en-US" sz="700" dirty="0" smtClean="0"/>
                        <a:t>169</a:t>
                      </a:r>
                      <a:endParaRPr lang="en-US" sz="700" dirty="0"/>
                    </a:p>
                  </a:txBody>
                  <a:tcPr anchor="ctr"/>
                </a:tc>
                <a:tc>
                  <a:txBody>
                    <a:bodyPr/>
                    <a:lstStyle/>
                    <a:p>
                      <a:pPr algn="r"/>
                      <a:r>
                        <a:rPr lang="en-US" sz="700" dirty="0" smtClean="0"/>
                        <a:t>343</a:t>
                      </a:r>
                      <a:endParaRPr lang="en-US" sz="700" dirty="0"/>
                    </a:p>
                  </a:txBody>
                  <a:tcPr anchor="ctr"/>
                </a:tc>
                <a:tc>
                  <a:txBody>
                    <a:bodyPr/>
                    <a:lstStyle/>
                    <a:p>
                      <a:pPr algn="r"/>
                      <a:r>
                        <a:rPr lang="en-US" sz="700" dirty="0" smtClean="0"/>
                        <a:t>1</a:t>
                      </a:r>
                      <a:endParaRPr lang="en-US" sz="700" dirty="0"/>
                    </a:p>
                  </a:txBody>
                  <a:tcPr anchor="ctr"/>
                </a:tc>
                <a:tc>
                  <a:txBody>
                    <a:bodyPr/>
                    <a:lstStyle/>
                    <a:p>
                      <a:pPr algn="r"/>
                      <a:r>
                        <a:rPr lang="en-US" sz="700" dirty="0" smtClean="0"/>
                        <a:t>0</a:t>
                      </a:r>
                      <a:endParaRPr lang="en-US" sz="700" dirty="0"/>
                    </a:p>
                  </a:txBody>
                  <a:tcPr anchor="ctr"/>
                </a:tc>
                <a:tc>
                  <a:txBody>
                    <a:bodyPr/>
                    <a:lstStyle/>
                    <a:p>
                      <a:pPr algn="r"/>
                      <a:r>
                        <a:rPr lang="en-US" sz="700" dirty="0" smtClean="0"/>
                        <a:t>0</a:t>
                      </a:r>
                      <a:endParaRPr lang="en-US" sz="700" dirty="0"/>
                    </a:p>
                  </a:txBody>
                  <a:tcPr anchor="ctr"/>
                </a:tc>
                <a:tc>
                  <a:txBody>
                    <a:bodyPr/>
                    <a:lstStyle/>
                    <a:p>
                      <a:pPr algn="r"/>
                      <a:r>
                        <a:rPr lang="en-US" sz="700" dirty="0" smtClean="0"/>
                        <a:t>513</a:t>
                      </a:r>
                      <a:endParaRPr lang="en-US" sz="700" dirty="0"/>
                    </a:p>
                  </a:txBody>
                  <a:tcPr anchor="ctr"/>
                </a:tc>
              </a:tr>
              <a:tr h="167733">
                <a:tc>
                  <a:txBody>
                    <a:bodyPr/>
                    <a:lstStyle/>
                    <a:p>
                      <a:pPr algn="just"/>
                      <a:r>
                        <a:rPr lang="en-US" sz="700" dirty="0" smtClean="0">
                          <a:latin typeface="+mj-lt"/>
                          <a:cs typeface="Arial" panose="020B0604020202020204" pitchFamily="34" charset="0"/>
                        </a:rPr>
                        <a:t>Energy </a:t>
                      </a:r>
                      <a:r>
                        <a:rPr lang="en-US" sz="700" dirty="0">
                          <a:latin typeface="+mj-lt"/>
                          <a:cs typeface="Arial" panose="020B0604020202020204" pitchFamily="34" charset="0"/>
                        </a:rPr>
                        <a:t>Data Agreements </a:t>
                      </a:r>
                    </a:p>
                  </a:txBody>
                  <a:tcPr anchor="ctr"/>
                </a:tc>
                <a:tc>
                  <a:txBody>
                    <a:bodyPr/>
                    <a:lstStyle/>
                    <a:p>
                      <a:pPr algn="r"/>
                      <a:r>
                        <a:rPr lang="en-US" sz="700" dirty="0" smtClean="0"/>
                        <a:t>77</a:t>
                      </a:r>
                      <a:endParaRPr lang="en-US" sz="700" dirty="0"/>
                    </a:p>
                  </a:txBody>
                  <a:tcPr anchor="ctr"/>
                </a:tc>
                <a:tc>
                  <a:txBody>
                    <a:bodyPr/>
                    <a:lstStyle/>
                    <a:p>
                      <a:pPr algn="r"/>
                      <a:r>
                        <a:rPr lang="en-US" sz="700" dirty="0" smtClean="0"/>
                        <a:t>46</a:t>
                      </a:r>
                      <a:endParaRPr lang="en-US" sz="700" dirty="0"/>
                    </a:p>
                  </a:txBody>
                  <a:tcPr anchor="ctr"/>
                </a:tc>
                <a:tc>
                  <a:txBody>
                    <a:bodyPr/>
                    <a:lstStyle/>
                    <a:p>
                      <a:pPr algn="r"/>
                      <a:r>
                        <a:rPr lang="en-US" sz="700" dirty="0" smtClean="0"/>
                        <a:t>1</a:t>
                      </a:r>
                      <a:endParaRPr lang="en-US" sz="700" dirty="0"/>
                    </a:p>
                  </a:txBody>
                  <a:tcPr anchor="ctr"/>
                </a:tc>
                <a:tc>
                  <a:txBody>
                    <a:bodyPr/>
                    <a:lstStyle/>
                    <a:p>
                      <a:pPr algn="r"/>
                      <a:r>
                        <a:rPr lang="en-US" sz="700" dirty="0" smtClean="0"/>
                        <a:t>0</a:t>
                      </a:r>
                      <a:endParaRPr lang="en-US" sz="700" dirty="0"/>
                    </a:p>
                  </a:txBody>
                  <a:tcPr anchor="ctr"/>
                </a:tc>
                <a:tc>
                  <a:txBody>
                    <a:bodyPr/>
                    <a:lstStyle/>
                    <a:p>
                      <a:pPr algn="r"/>
                      <a:r>
                        <a:rPr lang="en-US" sz="700" dirty="0" smtClean="0"/>
                        <a:t>0</a:t>
                      </a:r>
                      <a:endParaRPr lang="en-US" sz="700" dirty="0"/>
                    </a:p>
                  </a:txBody>
                  <a:tcPr anchor="ctr"/>
                </a:tc>
                <a:tc>
                  <a:txBody>
                    <a:bodyPr/>
                    <a:lstStyle/>
                    <a:p>
                      <a:pPr algn="r"/>
                      <a:r>
                        <a:rPr lang="en-US" sz="700" dirty="0" smtClean="0"/>
                        <a:t>124</a:t>
                      </a:r>
                      <a:endParaRPr lang="en-US" sz="700" dirty="0"/>
                    </a:p>
                  </a:txBody>
                  <a:tcPr anchor="ctr"/>
                </a:tc>
              </a:tr>
              <a:tr h="167733">
                <a:tc>
                  <a:txBody>
                    <a:bodyPr/>
                    <a:lstStyle/>
                    <a:p>
                      <a:pPr algn="just"/>
                      <a:r>
                        <a:rPr lang="en-US" sz="700" dirty="0">
                          <a:latin typeface="+mj-lt"/>
                          <a:cs typeface="Arial" panose="020B0604020202020204" pitchFamily="34" charset="0"/>
                        </a:rPr>
                        <a:t>Han Device Agreements </a:t>
                      </a:r>
                    </a:p>
                  </a:txBody>
                  <a:tcPr anchor="ctr"/>
                </a:tc>
                <a:tc>
                  <a:txBody>
                    <a:bodyPr/>
                    <a:lstStyle/>
                    <a:p>
                      <a:pPr algn="r"/>
                      <a:r>
                        <a:rPr lang="en-US" sz="700" dirty="0" smtClean="0"/>
                        <a:t>92</a:t>
                      </a:r>
                      <a:endParaRPr lang="en-US" sz="700" dirty="0"/>
                    </a:p>
                  </a:txBody>
                  <a:tcPr anchor="ctr"/>
                </a:tc>
                <a:tc>
                  <a:txBody>
                    <a:bodyPr/>
                    <a:lstStyle/>
                    <a:p>
                      <a:pPr algn="r"/>
                      <a:r>
                        <a:rPr lang="en-US" sz="700" dirty="0" smtClean="0"/>
                        <a:t>296</a:t>
                      </a:r>
                      <a:endParaRPr lang="en-US" sz="700" dirty="0"/>
                    </a:p>
                  </a:txBody>
                  <a:tcPr anchor="ctr"/>
                </a:tc>
                <a:tc>
                  <a:txBody>
                    <a:bodyPr/>
                    <a:lstStyle/>
                    <a:p>
                      <a:pPr algn="r"/>
                      <a:r>
                        <a:rPr lang="en-US" sz="700" dirty="0" smtClean="0"/>
                        <a:t>0</a:t>
                      </a:r>
                      <a:endParaRPr lang="en-US" sz="700" dirty="0"/>
                    </a:p>
                  </a:txBody>
                  <a:tcPr anchor="ctr"/>
                </a:tc>
                <a:tc>
                  <a:txBody>
                    <a:bodyPr/>
                    <a:lstStyle/>
                    <a:p>
                      <a:pPr algn="r"/>
                      <a:r>
                        <a:rPr lang="en-US" sz="700" dirty="0" smtClean="0"/>
                        <a:t>0</a:t>
                      </a:r>
                      <a:endParaRPr lang="en-US" sz="700" dirty="0"/>
                    </a:p>
                  </a:txBody>
                  <a:tcPr anchor="ctr"/>
                </a:tc>
                <a:tc>
                  <a:txBody>
                    <a:bodyPr/>
                    <a:lstStyle/>
                    <a:p>
                      <a:pPr algn="r"/>
                      <a:r>
                        <a:rPr lang="en-US" sz="700" dirty="0" smtClean="0"/>
                        <a:t>0</a:t>
                      </a:r>
                      <a:endParaRPr lang="en-US" sz="700" dirty="0"/>
                    </a:p>
                  </a:txBody>
                  <a:tcPr anchor="ctr"/>
                </a:tc>
                <a:tc>
                  <a:txBody>
                    <a:bodyPr/>
                    <a:lstStyle/>
                    <a:p>
                      <a:pPr algn="r"/>
                      <a:r>
                        <a:rPr lang="en-US" sz="700" dirty="0" smtClean="0"/>
                        <a:t>388</a:t>
                      </a:r>
                      <a:endParaRPr lang="en-US" sz="700" dirty="0"/>
                    </a:p>
                  </a:txBody>
                  <a:tcPr anchor="ctr"/>
                </a:tc>
              </a:tr>
              <a:tr h="167733">
                <a:tc>
                  <a:txBody>
                    <a:bodyPr/>
                    <a:lstStyle/>
                    <a:p>
                      <a:pPr algn="just"/>
                      <a:r>
                        <a:rPr lang="en-US" sz="700" dirty="0">
                          <a:latin typeface="Arial" panose="020B0604020202020204" pitchFamily="34" charset="0"/>
                          <a:cs typeface="Arial" panose="020B0604020202020204" pitchFamily="34" charset="0"/>
                        </a:rPr>
                        <a:t>Han Service Agreements </a:t>
                      </a:r>
                    </a:p>
                  </a:txBody>
                  <a:tcPr anchor="ctr"/>
                </a:tc>
                <a:tc>
                  <a:txBody>
                    <a:bodyPr/>
                    <a:lstStyle/>
                    <a:p>
                      <a:pPr algn="r"/>
                      <a:r>
                        <a:rPr lang="en-US" sz="700" dirty="0" smtClean="0">
                          <a:latin typeface="Arial" panose="020B0604020202020204" pitchFamily="34" charset="0"/>
                          <a:cs typeface="Arial" panose="020B0604020202020204" pitchFamily="34" charset="0"/>
                        </a:rPr>
                        <a:t>0</a:t>
                      </a:r>
                      <a:endParaRPr lang="en-US" sz="700" dirty="0">
                        <a:latin typeface="Arial" panose="020B0604020202020204" pitchFamily="34" charset="0"/>
                        <a:cs typeface="Arial" panose="020B0604020202020204" pitchFamily="34" charset="0"/>
                      </a:endParaRPr>
                    </a:p>
                  </a:txBody>
                  <a:tcPr/>
                </a:tc>
                <a:tc>
                  <a:txBody>
                    <a:bodyPr/>
                    <a:lstStyle/>
                    <a:p>
                      <a:pPr algn="r"/>
                      <a:r>
                        <a:rPr lang="en-US" sz="700" dirty="0" smtClean="0">
                          <a:latin typeface="Arial" panose="020B0604020202020204" pitchFamily="34" charset="0"/>
                          <a:cs typeface="Arial" panose="020B0604020202020204" pitchFamily="34" charset="0"/>
                        </a:rPr>
                        <a:t>1</a:t>
                      </a:r>
                      <a:endParaRPr lang="en-US" sz="700" dirty="0">
                        <a:latin typeface="Arial" panose="020B0604020202020204" pitchFamily="34" charset="0"/>
                        <a:cs typeface="Arial" panose="020B0604020202020204" pitchFamily="34" charset="0"/>
                      </a:endParaRPr>
                    </a:p>
                  </a:txBody>
                  <a:tcPr/>
                </a:tc>
                <a:tc>
                  <a:txBody>
                    <a:bodyPr/>
                    <a:lstStyle/>
                    <a:p>
                      <a:pPr algn="r"/>
                      <a:r>
                        <a:rPr lang="en-US" sz="700" dirty="0" smtClean="0">
                          <a:latin typeface="Arial" panose="020B0604020202020204" pitchFamily="34" charset="0"/>
                          <a:cs typeface="Arial" panose="020B0604020202020204" pitchFamily="34" charset="0"/>
                        </a:rPr>
                        <a:t>0</a:t>
                      </a:r>
                      <a:endParaRPr lang="en-US" sz="700" dirty="0">
                        <a:latin typeface="Arial" panose="020B0604020202020204" pitchFamily="34" charset="0"/>
                        <a:cs typeface="Arial" panose="020B0604020202020204" pitchFamily="34" charset="0"/>
                      </a:endParaRPr>
                    </a:p>
                  </a:txBody>
                  <a:tcPr/>
                </a:tc>
                <a:tc>
                  <a:txBody>
                    <a:bodyPr/>
                    <a:lstStyle/>
                    <a:p>
                      <a:pPr algn="r"/>
                      <a:r>
                        <a:rPr lang="en-US" sz="700" dirty="0" smtClean="0">
                          <a:latin typeface="Arial" panose="020B0604020202020204" pitchFamily="34" charset="0"/>
                          <a:cs typeface="Arial" panose="020B0604020202020204" pitchFamily="34" charset="0"/>
                        </a:rPr>
                        <a:t>0</a:t>
                      </a:r>
                      <a:endParaRPr lang="en-US" sz="700" dirty="0">
                        <a:latin typeface="Arial" panose="020B0604020202020204" pitchFamily="34" charset="0"/>
                        <a:cs typeface="Arial" panose="020B0604020202020204" pitchFamily="34" charset="0"/>
                      </a:endParaRPr>
                    </a:p>
                  </a:txBody>
                  <a:tcPr/>
                </a:tc>
                <a:tc>
                  <a:txBody>
                    <a:bodyPr/>
                    <a:lstStyle/>
                    <a:p>
                      <a:pPr algn="r"/>
                      <a:r>
                        <a:rPr lang="en-US" sz="700" dirty="0" smtClean="0">
                          <a:latin typeface="Arial" panose="020B0604020202020204" pitchFamily="34" charset="0"/>
                          <a:cs typeface="Arial" panose="020B0604020202020204" pitchFamily="34" charset="0"/>
                        </a:rPr>
                        <a:t>0</a:t>
                      </a:r>
                      <a:endParaRPr lang="en-US" sz="700" dirty="0">
                        <a:latin typeface="Arial" panose="020B0604020202020204" pitchFamily="34" charset="0"/>
                        <a:cs typeface="Arial" panose="020B0604020202020204" pitchFamily="34" charset="0"/>
                      </a:endParaRPr>
                    </a:p>
                  </a:txBody>
                  <a:tcPr/>
                </a:tc>
                <a:tc>
                  <a:txBody>
                    <a:bodyPr/>
                    <a:lstStyle/>
                    <a:p>
                      <a:pPr algn="r"/>
                      <a:r>
                        <a:rPr lang="en-US" sz="700" dirty="0" smtClean="0">
                          <a:latin typeface="Arial" panose="020B0604020202020204" pitchFamily="34" charset="0"/>
                          <a:cs typeface="Arial" panose="020B0604020202020204" pitchFamily="34" charset="0"/>
                        </a:rPr>
                        <a:t>1</a:t>
                      </a:r>
                      <a:endParaRPr lang="en-US" sz="700" dirty="0">
                        <a:latin typeface="Arial" panose="020B0604020202020204" pitchFamily="34" charset="0"/>
                        <a:cs typeface="Arial" panose="020B0604020202020204" pitchFamily="34" charset="0"/>
                      </a:endParaRPr>
                    </a:p>
                  </a:txBody>
                  <a:tcPr/>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IN SMT</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330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ESI IDs</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3437177</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2355428</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196915</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848266</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194734</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7032520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Meters</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3365338</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2355397</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197772</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848449</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194567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6961523 </a:t>
                      </a:r>
                      <a:endParaRPr kumimoji="0" lang="en-US" sz="700" b="0" i="0" u="none" strike="noStrike" cap="none" normalizeH="0" baseline="0" dirty="0" smtClean="0">
                        <a:ln>
                          <a:noFill/>
                        </a:ln>
                        <a:solidFill>
                          <a:schemeClr val="tx1"/>
                        </a:solidFill>
                        <a:effectLst/>
                        <a:latin typeface="Arial" panose="020B0604020202020204" pitchFamily="34" charset="0"/>
                        <a:ea typeface="MS Mincho" pitchFamily="49" charset="-128"/>
                        <a:cs typeface="Arial" panose="020B0604020202020204" pitchFamily="34" charset="0"/>
                      </a:endParaRP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HAN Devices</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3858</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5181</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153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271</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39</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9502</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Acknowledgement</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Pending</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dk1"/>
                          </a:solidFill>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Meter Ready</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673</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63</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45</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119</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31</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Provisioned</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3185</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5116</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108</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152</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8</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HAN Messages (MTD)</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HAN Messages (YTD)</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8</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20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28</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5045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HAN Messages (Cumulative)</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299</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7384</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7683</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Simple Text Messages</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91</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2918</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Load Control Messages</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79</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2655</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Pricing Messages</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89</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49</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Cancellation Messages</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40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1762</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5045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Supplemental – (Friends)</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Total Agreements</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1471</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1182</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70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78</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52</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2853</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Accepted Agreements</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671</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462</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34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26</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16</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1209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Pending Agreements</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10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3</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13</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Revoked Agreements</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206</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220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9</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7</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6</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448</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Expired Agreements</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560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470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27</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45</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30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1132</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Terminated Agreements</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24</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27</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51</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16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TDSPs</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REP</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dk1"/>
                          </a:solidFill>
                          <a:effectLst/>
                          <a:latin typeface="Arial" panose="020B0604020202020204" pitchFamily="34" charset="0"/>
                          <a:cs typeface="Arial" panose="020B0604020202020204" pitchFamily="34" charset="0"/>
                        </a:rPr>
                        <a:t>NRC</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Regulatory</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Third Party</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Registered Entities</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5</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98</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3532</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2</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65</a:t>
                      </a: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Registered Users</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505</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dk1"/>
                          </a:solidFill>
                          <a:effectLst/>
                          <a:latin typeface="Arial" panose="020B0604020202020204" pitchFamily="34" charset="0"/>
                          <a:cs typeface="Arial" panose="020B0604020202020204" pitchFamily="34" charset="0"/>
                        </a:rPr>
                        <a:t>742</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103</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6</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5</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Registered Admins</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18</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155</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3543</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3</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60</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r h="110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HAN Messages Sent By</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292</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Arial" panose="020B0604020202020204" pitchFamily="34" charset="0"/>
                          <a:cs typeface="Arial" panose="020B0604020202020204" pitchFamily="34" charset="0"/>
                        </a:rPr>
                        <a:t>7383</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Arial" panose="020B0604020202020204" pitchFamily="34" charset="0"/>
                          <a:cs typeface="Arial" panose="020B0604020202020204" pitchFamily="34" charset="0"/>
                        </a:rPr>
                        <a:t> </a:t>
                      </a:r>
                      <a:endParaRPr kumimoji="0" lang="en-US" sz="7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T="9144" marB="9144" anchor="b" horzOverflow="overflow"/>
                </a:tc>
              </a:tr>
            </a:tbl>
          </a:graphicData>
        </a:graphic>
      </p:graphicFrame>
      <p:cxnSp>
        <p:nvCxnSpPr>
          <p:cNvPr id="7" name="Straight Connector 6"/>
          <p:cNvCxnSpPr/>
          <p:nvPr/>
        </p:nvCxnSpPr>
        <p:spPr bwMode="auto">
          <a:xfrm>
            <a:off x="76201" y="455612"/>
            <a:ext cx="11506200" cy="1588"/>
          </a:xfrm>
          <a:prstGeom prst="line">
            <a:avLst/>
          </a:prstGeom>
          <a:noFill/>
          <a:ln w="63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Box 2"/>
          <p:cNvSpPr txBox="1">
            <a:spLocks noChangeArrowheads="1"/>
          </p:cNvSpPr>
          <p:nvPr/>
        </p:nvSpPr>
        <p:spPr bwMode="auto">
          <a:xfrm>
            <a:off x="1447800" y="1"/>
            <a:ext cx="9677400" cy="609600"/>
          </a:xfrm>
          <a:prstGeom prst="rect">
            <a:avLst/>
          </a:prstGeom>
          <a:noFill/>
          <a:ln w="9525">
            <a:noFill/>
            <a:miter lim="800000"/>
            <a:headEnd/>
            <a:tailEnd/>
          </a:ln>
        </p:spPr>
        <p:txBody>
          <a:bodyPr anchor="ctr"/>
          <a:lstStyle/>
          <a:p>
            <a:pPr>
              <a:lnSpc>
                <a:spcPct val="90000"/>
              </a:lnSpc>
            </a:pPr>
            <a:endParaRPr lang="en-US" altLang="en-US" sz="2300" b="1" dirty="0" smtClean="0">
              <a:solidFill>
                <a:srgbClr val="758CFF"/>
              </a:solidFill>
            </a:endParaRPr>
          </a:p>
          <a:p>
            <a:pPr>
              <a:lnSpc>
                <a:spcPct val="90000"/>
              </a:lnSpc>
            </a:pPr>
            <a:r>
              <a:rPr lang="en-US" altLang="en-US" sz="2300" b="1" dirty="0" smtClean="0">
                <a:solidFill>
                  <a:srgbClr val="758CFF"/>
                </a:solidFill>
              </a:rPr>
              <a:t>SMT ODR Details  AMWG </a:t>
            </a:r>
            <a:r>
              <a:rPr lang="en-US" altLang="en-US" sz="2300" b="1" dirty="0">
                <a:solidFill>
                  <a:srgbClr val="758CFF"/>
                </a:solidFill>
              </a:rPr>
              <a:t>CR </a:t>
            </a:r>
            <a:r>
              <a:rPr lang="en-US" altLang="en-US" sz="2300" b="1" dirty="0" smtClean="0">
                <a:solidFill>
                  <a:srgbClr val="758CFF"/>
                </a:solidFill>
              </a:rPr>
              <a:t>2015  </a:t>
            </a:r>
            <a:r>
              <a:rPr lang="en-US" altLang="en-US" sz="2300" b="1" dirty="0">
                <a:solidFill>
                  <a:srgbClr val="758CFF"/>
                </a:solidFill>
              </a:rPr>
              <a:t>– </a:t>
            </a:r>
            <a:r>
              <a:rPr lang="en-US" altLang="en-US" sz="2300" b="1" dirty="0" smtClean="0">
                <a:solidFill>
                  <a:srgbClr val="758CFF"/>
                </a:solidFill>
              </a:rPr>
              <a:t>JUN 2015</a:t>
            </a:r>
            <a:r>
              <a:rPr lang="en-US" altLang="en-US" sz="2300" b="1" dirty="0">
                <a:solidFill>
                  <a:srgbClr val="758CFF"/>
                </a:solidFill>
              </a:rPr>
              <a:t/>
            </a:r>
            <a:br>
              <a:rPr lang="en-US" altLang="en-US" sz="2300" b="1" dirty="0">
                <a:solidFill>
                  <a:srgbClr val="758CFF"/>
                </a:solidFill>
              </a:rPr>
            </a:br>
            <a:endParaRPr lang="en-US" altLang="en-US" sz="2300" b="1" dirty="0">
              <a:solidFill>
                <a:srgbClr val="758CFF"/>
              </a:solidFill>
            </a:endParaRPr>
          </a:p>
        </p:txBody>
      </p:sp>
      <p:sp>
        <p:nvSpPr>
          <p:cNvPr id="7" name="Text Box 7"/>
          <p:cNvSpPr txBox="1">
            <a:spLocks noChangeArrowheads="1"/>
          </p:cNvSpPr>
          <p:nvPr/>
        </p:nvSpPr>
        <p:spPr bwMode="auto">
          <a:xfrm>
            <a:off x="6934200" y="1447800"/>
            <a:ext cx="3581400" cy="276999"/>
          </a:xfrm>
          <a:prstGeom prst="rect">
            <a:avLst/>
          </a:prstGeom>
          <a:noFill/>
          <a:ln w="9525">
            <a:noFill/>
            <a:miter lim="800000"/>
            <a:headEnd/>
            <a:tailEnd/>
          </a:ln>
        </p:spPr>
        <p:txBody>
          <a:bodyPr wrap="square">
            <a:spAutoFit/>
          </a:bodyPr>
          <a:lstStyle/>
          <a:p>
            <a:pPr>
              <a:spcBef>
                <a:spcPct val="50000"/>
              </a:spcBef>
            </a:pPr>
            <a:r>
              <a:rPr lang="en-US" sz="1200" b="1" u="sng" dirty="0" smtClean="0"/>
              <a:t>Total ODR Requests User type statistics:</a:t>
            </a:r>
            <a:endParaRPr lang="en-US" altLang="en-US" sz="1200" u="sng" dirty="0"/>
          </a:p>
        </p:txBody>
      </p:sp>
      <p:sp>
        <p:nvSpPr>
          <p:cNvPr id="9" name="Text Box 7"/>
          <p:cNvSpPr txBox="1">
            <a:spLocks noChangeArrowheads="1"/>
          </p:cNvSpPr>
          <p:nvPr/>
        </p:nvSpPr>
        <p:spPr bwMode="auto">
          <a:xfrm>
            <a:off x="1219200" y="1524000"/>
            <a:ext cx="3352800" cy="276999"/>
          </a:xfrm>
          <a:prstGeom prst="rect">
            <a:avLst/>
          </a:prstGeom>
          <a:noFill/>
          <a:ln w="9525">
            <a:noFill/>
            <a:miter lim="800000"/>
            <a:headEnd/>
            <a:tailEnd/>
          </a:ln>
        </p:spPr>
        <p:txBody>
          <a:bodyPr wrap="square">
            <a:spAutoFit/>
          </a:bodyPr>
          <a:lstStyle/>
          <a:p>
            <a:pPr>
              <a:spcBef>
                <a:spcPct val="50000"/>
              </a:spcBef>
            </a:pPr>
            <a:r>
              <a:rPr lang="en-US" sz="1200" b="1" u="sng" dirty="0" smtClean="0"/>
              <a:t>Total ODR </a:t>
            </a:r>
            <a:r>
              <a:rPr lang="en-US" sz="1200" b="1" u="sng" dirty="0" smtClean="0"/>
              <a:t>Requests TDSP </a:t>
            </a:r>
            <a:r>
              <a:rPr lang="en-US" sz="1200" b="1" u="sng" dirty="0" smtClean="0"/>
              <a:t>wise statistics:</a:t>
            </a:r>
            <a:endParaRPr lang="en-US" altLang="en-US" sz="1200" u="sng" dirty="0"/>
          </a:p>
        </p:txBody>
      </p:sp>
      <p:graphicFrame>
        <p:nvGraphicFramePr>
          <p:cNvPr id="11" name="Table 10"/>
          <p:cNvGraphicFramePr>
            <a:graphicFrameLocks noGrp="1"/>
          </p:cNvGraphicFramePr>
          <p:nvPr/>
        </p:nvGraphicFramePr>
        <p:xfrm>
          <a:off x="1219200" y="1905000"/>
          <a:ext cx="3810000" cy="2057400"/>
        </p:xfrm>
        <a:graphic>
          <a:graphicData uri="http://schemas.openxmlformats.org/drawingml/2006/table">
            <a:tbl>
              <a:tblPr/>
              <a:tblGrid>
                <a:gridCol w="1740207"/>
                <a:gridCol w="2069793"/>
              </a:tblGrid>
              <a:tr h="502104">
                <a:tc>
                  <a:txBody>
                    <a:bodyPr/>
                    <a:lstStyle/>
                    <a:p>
                      <a:pPr algn="l" rtl="0" fontAlgn="b"/>
                      <a:r>
                        <a:rPr lang="en-US" sz="1100" b="1" i="0" u="none" strike="noStrike">
                          <a:solidFill>
                            <a:srgbClr val="000000"/>
                          </a:solidFill>
                          <a:latin typeface="Calibri"/>
                        </a:rPr>
                        <a:t>                                TDSP NAME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889FB"/>
                    </a:solidFill>
                  </a:tcPr>
                </a:tc>
                <a:tc>
                  <a:txBody>
                    <a:bodyPr/>
                    <a:lstStyle/>
                    <a:p>
                      <a:pPr algn="l" rtl="0" fontAlgn="b"/>
                      <a:r>
                        <a:rPr lang="en-US" sz="1100" b="1" i="0" u="none" strike="noStrike">
                          <a:solidFill>
                            <a:srgbClr val="000000"/>
                          </a:solidFill>
                          <a:latin typeface="Calibri"/>
                        </a:rPr>
                        <a:t>                           Monthly Count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889FB"/>
                    </a:solidFill>
                  </a:tcPr>
                </a:tc>
              </a:tr>
              <a:tr h="269421">
                <a:tc>
                  <a:txBody>
                    <a:bodyPr/>
                    <a:lstStyle/>
                    <a:p>
                      <a:pPr algn="l" rtl="0" fontAlgn="b"/>
                      <a:r>
                        <a:rPr lang="en-US" sz="1100" b="0" i="0" u="none" strike="noStrike">
                          <a:solidFill>
                            <a:srgbClr val="000000"/>
                          </a:solidFill>
                          <a:latin typeface="Calibri"/>
                        </a:rPr>
                        <a:t>CenterPoint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AFD"/>
                    </a:solidFill>
                  </a:tcPr>
                </a:tc>
                <a:tc>
                  <a:txBody>
                    <a:bodyPr/>
                    <a:lstStyle/>
                    <a:p>
                      <a:pPr algn="r" rtl="0" fontAlgn="b"/>
                      <a:r>
                        <a:rPr lang="en-US" sz="1100" b="0" i="0" u="none" strike="noStrike">
                          <a:solidFill>
                            <a:srgbClr val="000000"/>
                          </a:solidFill>
                          <a:latin typeface="Calibri"/>
                        </a:rPr>
                        <a:t>943</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AFD"/>
                    </a:solidFill>
                  </a:tcPr>
                </a:tc>
              </a:tr>
              <a:tr h="257175">
                <a:tc>
                  <a:txBody>
                    <a:bodyPr/>
                    <a:lstStyle/>
                    <a:p>
                      <a:pPr algn="l" rtl="0" fontAlgn="b"/>
                      <a:r>
                        <a:rPr lang="en-US" sz="1100" b="0" i="0" u="none" strike="noStrike">
                          <a:solidFill>
                            <a:srgbClr val="000000"/>
                          </a:solidFill>
                          <a:latin typeface="Calibri"/>
                        </a:rPr>
                        <a:t>Oncor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DFE"/>
                    </a:solidFill>
                  </a:tcPr>
                </a:tc>
                <a:tc>
                  <a:txBody>
                    <a:bodyPr/>
                    <a:lstStyle/>
                    <a:p>
                      <a:pPr algn="r" rtl="0" fontAlgn="b"/>
                      <a:r>
                        <a:rPr lang="en-US" sz="1100" b="0" i="0" u="none" strike="noStrike">
                          <a:solidFill>
                            <a:srgbClr val="000000"/>
                          </a:solidFill>
                          <a:latin typeface="Calibri"/>
                        </a:rPr>
                        <a:t>2724</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DFE"/>
                    </a:solidFill>
                  </a:tcPr>
                </a:tc>
              </a:tr>
              <a:tr h="257175">
                <a:tc>
                  <a:txBody>
                    <a:bodyPr/>
                    <a:lstStyle/>
                    <a:p>
                      <a:pPr algn="l" rtl="0" fontAlgn="b"/>
                      <a:r>
                        <a:rPr lang="en-US" sz="1100" b="0" i="0" u="none" strike="noStrike" dirty="0">
                          <a:solidFill>
                            <a:srgbClr val="000000"/>
                          </a:solidFill>
                          <a:latin typeface="Calibri"/>
                        </a:rPr>
                        <a:t>Demo TDSP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AFD"/>
                    </a:solidFill>
                  </a:tcPr>
                </a:tc>
                <a:tc>
                  <a:txBody>
                    <a:bodyPr/>
                    <a:lstStyle/>
                    <a:p>
                      <a:pPr algn="r" rtl="0" fontAlgn="b"/>
                      <a:r>
                        <a:rPr lang="en-US" sz="1100" b="0" i="0" u="none" strike="noStrike" dirty="0">
                          <a:solidFill>
                            <a:srgbClr val="000000"/>
                          </a:solidFill>
                          <a:latin typeface="Calibri"/>
                        </a:rPr>
                        <a:t>0</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AFD"/>
                    </a:solidFill>
                  </a:tcPr>
                </a:tc>
              </a:tr>
              <a:tr h="257175">
                <a:tc>
                  <a:txBody>
                    <a:bodyPr/>
                    <a:lstStyle/>
                    <a:p>
                      <a:pPr algn="l" rtl="0" fontAlgn="b"/>
                      <a:r>
                        <a:rPr lang="en-US" sz="1100" b="0" i="0" u="none" strike="noStrike" dirty="0">
                          <a:solidFill>
                            <a:srgbClr val="000000"/>
                          </a:solidFill>
                          <a:latin typeface="Calibri"/>
                        </a:rPr>
                        <a:t>AEP Texas North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DFE"/>
                    </a:solidFill>
                  </a:tcPr>
                </a:tc>
                <a:tc>
                  <a:txBody>
                    <a:bodyPr/>
                    <a:lstStyle/>
                    <a:p>
                      <a:pPr algn="r" rtl="0" fontAlgn="b"/>
                      <a:r>
                        <a:rPr lang="en-US" sz="1100" b="0" i="0" u="none" strike="noStrike" dirty="0">
                          <a:solidFill>
                            <a:srgbClr val="000000"/>
                          </a:solidFill>
                          <a:latin typeface="Calibri"/>
                        </a:rPr>
                        <a:t>17</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DFE"/>
                    </a:solidFill>
                  </a:tcPr>
                </a:tc>
              </a:tr>
              <a:tr h="257175">
                <a:tc>
                  <a:txBody>
                    <a:bodyPr/>
                    <a:lstStyle/>
                    <a:p>
                      <a:pPr algn="l" rtl="0" fontAlgn="b"/>
                      <a:r>
                        <a:rPr lang="en-US" sz="1100" b="0" i="0" u="none" strike="noStrike">
                          <a:solidFill>
                            <a:srgbClr val="000000"/>
                          </a:solidFill>
                          <a:latin typeface="Calibri"/>
                        </a:rPr>
                        <a:t>AEP Texas Central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AFD"/>
                    </a:solidFill>
                  </a:tcPr>
                </a:tc>
                <a:tc>
                  <a:txBody>
                    <a:bodyPr/>
                    <a:lstStyle/>
                    <a:p>
                      <a:pPr algn="r" rtl="0" fontAlgn="b"/>
                      <a:r>
                        <a:rPr lang="en-US" sz="1100" b="0" i="0" u="none" strike="noStrike" dirty="0">
                          <a:solidFill>
                            <a:srgbClr val="000000"/>
                          </a:solidFill>
                          <a:latin typeface="Calibri"/>
                        </a:rPr>
                        <a:t>131</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AFD"/>
                    </a:solidFill>
                  </a:tcPr>
                </a:tc>
              </a:tr>
              <a:tr h="257175">
                <a:tc>
                  <a:txBody>
                    <a:bodyPr/>
                    <a:lstStyle/>
                    <a:p>
                      <a:pPr algn="l" rtl="0" fontAlgn="b"/>
                      <a:r>
                        <a:rPr lang="en-US" sz="1100" b="0" i="0" u="none" strike="noStrike">
                          <a:solidFill>
                            <a:srgbClr val="000000"/>
                          </a:solidFill>
                          <a:latin typeface="Calibri"/>
                        </a:rPr>
                        <a:t>Texas New Mexico Power </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DFE"/>
                    </a:solidFill>
                  </a:tcPr>
                </a:tc>
                <a:tc>
                  <a:txBody>
                    <a:bodyPr/>
                    <a:lstStyle/>
                    <a:p>
                      <a:pPr algn="r" rtl="0" fontAlgn="b"/>
                      <a:r>
                        <a:rPr lang="en-US" sz="1100" b="0" i="0" u="none" strike="noStrike" dirty="0">
                          <a:solidFill>
                            <a:srgbClr val="000000"/>
                          </a:solidFill>
                          <a:latin typeface="Calibri"/>
                        </a:rPr>
                        <a:t>127</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DFE"/>
                    </a:solidFill>
                  </a:tcPr>
                </a:tc>
              </a:tr>
            </a:tbl>
          </a:graphicData>
        </a:graphic>
      </p:graphicFrame>
      <p:graphicFrame>
        <p:nvGraphicFramePr>
          <p:cNvPr id="12" name="Table 11"/>
          <p:cNvGraphicFramePr>
            <a:graphicFrameLocks noGrp="1"/>
          </p:cNvGraphicFramePr>
          <p:nvPr/>
        </p:nvGraphicFramePr>
        <p:xfrm>
          <a:off x="7010400" y="1981200"/>
          <a:ext cx="3581400" cy="1828799"/>
        </p:xfrm>
        <a:graphic>
          <a:graphicData uri="http://schemas.openxmlformats.org/drawingml/2006/table">
            <a:tbl>
              <a:tblPr/>
              <a:tblGrid>
                <a:gridCol w="1635795"/>
                <a:gridCol w="1945605"/>
              </a:tblGrid>
              <a:tr h="362309">
                <a:tc>
                  <a:txBody>
                    <a:bodyPr/>
                    <a:lstStyle/>
                    <a:p>
                      <a:pPr algn="l" rtl="0" fontAlgn="b"/>
                      <a:r>
                        <a:rPr lang="en-US" sz="1100" b="0" i="0" u="none" strike="noStrike">
                          <a:solidFill>
                            <a:srgbClr val="000000"/>
                          </a:solidFill>
                          <a:latin typeface="Calibri"/>
                        </a:rPr>
                        <a:t>TDSP</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889FB"/>
                    </a:solidFill>
                  </a:tcPr>
                </a:tc>
                <a:tc>
                  <a:txBody>
                    <a:bodyPr/>
                    <a:lstStyle/>
                    <a:p>
                      <a:pPr algn="r" rtl="0" fontAlgn="b"/>
                      <a:r>
                        <a:rPr lang="en-US" sz="1100" b="0" i="0" u="none" strike="noStrike">
                          <a:solidFill>
                            <a:srgbClr val="000000"/>
                          </a:solidFill>
                          <a:latin typeface="Calibri"/>
                        </a:rPr>
                        <a:t>31</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7889FB"/>
                    </a:solidFill>
                  </a:tcPr>
                </a:tc>
              </a:tr>
              <a:tr h="379563">
                <a:tc>
                  <a:txBody>
                    <a:bodyPr/>
                    <a:lstStyle/>
                    <a:p>
                      <a:pPr algn="l" rtl="0" fontAlgn="b"/>
                      <a:r>
                        <a:rPr lang="en-US" sz="1100" b="0" i="0" u="none" strike="noStrike">
                          <a:solidFill>
                            <a:srgbClr val="000000"/>
                          </a:solidFill>
                          <a:latin typeface="Calibri"/>
                        </a:rPr>
                        <a:t>RES</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AFD"/>
                    </a:solidFill>
                  </a:tcPr>
                </a:tc>
                <a:tc>
                  <a:txBody>
                    <a:bodyPr/>
                    <a:lstStyle/>
                    <a:p>
                      <a:pPr algn="r" rtl="0" fontAlgn="b"/>
                      <a:r>
                        <a:rPr lang="en-US" sz="1100" b="0" i="0" u="none" strike="noStrike">
                          <a:solidFill>
                            <a:srgbClr val="000000"/>
                          </a:solidFill>
                          <a:latin typeface="Calibri"/>
                        </a:rPr>
                        <a:t>3814</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AFD"/>
                    </a:solidFill>
                  </a:tcPr>
                </a:tc>
              </a:tr>
              <a:tr h="362309">
                <a:tc>
                  <a:txBody>
                    <a:bodyPr/>
                    <a:lstStyle/>
                    <a:p>
                      <a:pPr algn="l" rtl="0" fontAlgn="b"/>
                      <a:r>
                        <a:rPr lang="en-US" sz="1100" b="0" i="0" u="none" strike="noStrike">
                          <a:solidFill>
                            <a:srgbClr val="000000"/>
                          </a:solidFill>
                          <a:latin typeface="Calibri"/>
                        </a:rPr>
                        <a:t>NON</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DFE"/>
                    </a:solidFill>
                  </a:tcPr>
                </a:tc>
                <a:tc>
                  <a:txBody>
                    <a:bodyPr/>
                    <a:lstStyle/>
                    <a:p>
                      <a:pPr algn="r" rtl="0" fontAlgn="b"/>
                      <a:r>
                        <a:rPr lang="en-US" sz="1100" b="0" i="0" u="none" strike="noStrike">
                          <a:solidFill>
                            <a:srgbClr val="000000"/>
                          </a:solidFill>
                          <a:latin typeface="Calibri"/>
                        </a:rPr>
                        <a:t>91</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DFE"/>
                    </a:solidFill>
                  </a:tcPr>
                </a:tc>
              </a:tr>
              <a:tr h="362309">
                <a:tc>
                  <a:txBody>
                    <a:bodyPr/>
                    <a:lstStyle/>
                    <a:p>
                      <a:pPr algn="l" rtl="0" fontAlgn="b"/>
                      <a:r>
                        <a:rPr lang="en-US" sz="1100" b="0" i="0" u="none" strike="noStrike">
                          <a:solidFill>
                            <a:srgbClr val="000000"/>
                          </a:solidFill>
                          <a:latin typeface="Calibri"/>
                        </a:rPr>
                        <a:t>REP</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AFD"/>
                    </a:solidFill>
                  </a:tcPr>
                </a:tc>
                <a:tc>
                  <a:txBody>
                    <a:bodyPr/>
                    <a:lstStyle/>
                    <a:p>
                      <a:pPr algn="r" rtl="0" fontAlgn="b"/>
                      <a:r>
                        <a:rPr lang="en-US" sz="1100" b="0" i="0" u="none" strike="noStrike">
                          <a:solidFill>
                            <a:srgbClr val="000000"/>
                          </a:solidFill>
                          <a:latin typeface="Calibri"/>
                        </a:rPr>
                        <a:t>16</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6DAFD"/>
                    </a:solidFill>
                  </a:tcPr>
                </a:tc>
              </a:tr>
              <a:tr h="362309">
                <a:tc>
                  <a:txBody>
                    <a:bodyPr/>
                    <a:lstStyle/>
                    <a:p>
                      <a:pPr algn="l" rtl="0" fontAlgn="b"/>
                      <a:r>
                        <a:rPr lang="en-US" sz="1100" b="0" i="0" u="none" strike="noStrike">
                          <a:solidFill>
                            <a:srgbClr val="000000"/>
                          </a:solidFill>
                          <a:latin typeface="Calibri"/>
                        </a:rPr>
                        <a:t>THRD</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DFE"/>
                    </a:solidFill>
                  </a:tcPr>
                </a:tc>
                <a:tc>
                  <a:txBody>
                    <a:bodyPr/>
                    <a:lstStyle/>
                    <a:p>
                      <a:pPr algn="r" rtl="0" fontAlgn="b"/>
                      <a:r>
                        <a:rPr lang="en-US" sz="1100" b="0" i="0" u="none" strike="noStrike" dirty="0">
                          <a:solidFill>
                            <a:srgbClr val="000000"/>
                          </a:solidFill>
                          <a:latin typeface="Calibri"/>
                        </a:rPr>
                        <a:t>5</a:t>
                      </a:r>
                    </a:p>
                  </a:txBody>
                  <a:tcPr marL="0" marR="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CEDFE"/>
                    </a:solidFill>
                  </a:tcPr>
                </a:tc>
              </a:tr>
            </a:tbl>
          </a:graphicData>
        </a:graphic>
      </p:graphicFrame>
      <p:pic>
        <p:nvPicPr>
          <p:cNvPr id="1029" name="Picture 5"/>
          <p:cNvPicPr>
            <a:picLocks noChangeAspect="1" noChangeArrowheads="1"/>
          </p:cNvPicPr>
          <p:nvPr/>
        </p:nvPicPr>
        <p:blipFill>
          <a:blip r:embed="rId2"/>
          <a:srcRect/>
          <a:stretch>
            <a:fillRect/>
          </a:stretch>
        </p:blipFill>
        <p:spPr bwMode="auto">
          <a:xfrm>
            <a:off x="762000" y="4267200"/>
            <a:ext cx="4810125" cy="1990725"/>
          </a:xfrm>
          <a:prstGeom prst="rect">
            <a:avLst/>
          </a:prstGeom>
          <a:noFill/>
          <a:ln w="9525">
            <a:noFill/>
            <a:miter lim="800000"/>
            <a:headEnd/>
            <a:tailEnd/>
          </a:ln>
          <a:effectLst/>
        </p:spPr>
      </p:pic>
      <p:pic>
        <p:nvPicPr>
          <p:cNvPr id="1030" name="Picture 6"/>
          <p:cNvPicPr>
            <a:picLocks noChangeAspect="1" noChangeArrowheads="1"/>
          </p:cNvPicPr>
          <p:nvPr/>
        </p:nvPicPr>
        <p:blipFill>
          <a:blip r:embed="rId3"/>
          <a:srcRect/>
          <a:stretch>
            <a:fillRect/>
          </a:stretch>
        </p:blipFill>
        <p:spPr bwMode="auto">
          <a:xfrm>
            <a:off x="6445226" y="4114800"/>
            <a:ext cx="4679974" cy="2286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amp;C-2010">
  <a:themeElements>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S&amp;C-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noFill/>
        <a:ln w="12700" cap="flat" cmpd="dbl"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a:lstStyle/>
    </a:lnDef>
  </a:objectDefaults>
  <a:extraClrSchemeLst>
    <a:extraClrScheme>
      <a:clrScheme name="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S&amp;C-2010">
  <a:themeElements>
    <a:clrScheme name="7_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7_S&amp;C-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7_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7_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7_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26348</TotalTime>
  <Words>610</Words>
  <Application>Microsoft Office PowerPoint</Application>
  <PresentationFormat>Custom</PresentationFormat>
  <Paragraphs>379</Paragraphs>
  <Slides>5</Slides>
  <Notes>3</Notes>
  <HiddenSlides>0</HiddenSlides>
  <MMClips>0</MMClips>
  <ScaleCrop>false</ScaleCrop>
  <HeadingPairs>
    <vt:vector size="4" baseType="variant">
      <vt:variant>
        <vt:lpstr>Theme</vt:lpstr>
      </vt:variant>
      <vt:variant>
        <vt:i4>3</vt:i4>
      </vt:variant>
      <vt:variant>
        <vt:lpstr>Slide Titles</vt:lpstr>
      </vt:variant>
      <vt:variant>
        <vt:i4>5</vt:i4>
      </vt:variant>
    </vt:vector>
  </HeadingPairs>
  <TitlesOfParts>
    <vt:vector size="8" baseType="lpstr">
      <vt:lpstr>S&amp;C-2010</vt:lpstr>
      <vt:lpstr>Custom Design</vt:lpstr>
      <vt:lpstr>7_S&amp;C-2010</vt:lpstr>
      <vt:lpstr>SMT Update To AMWG </vt:lpstr>
      <vt:lpstr>Monthly SMT Data Timelines AMWG CR 2014 002 End to End File Processing Completeness – JUN 2015</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SMT Usability</dc:title>
  <dc:creator>akhandu</dc:creator>
  <cp:lastModifiedBy>00018207</cp:lastModifiedBy>
  <cp:revision>965</cp:revision>
  <cp:lastPrinted>2014-05-01T16:40:31Z</cp:lastPrinted>
  <dcterms:modified xsi:type="dcterms:W3CDTF">2015-07-15T12:47:02Z</dcterms:modified>
</cp:coreProperties>
</file>