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 id="2147483648" r:id="rId5"/>
  </p:sldMasterIdLst>
  <p:notesMasterIdLst>
    <p:notesMasterId r:id="rId31"/>
  </p:notesMasterIdLst>
  <p:handoutMasterIdLst>
    <p:handoutMasterId r:id="rId32"/>
  </p:handoutMasterIdLst>
  <p:sldIdLst>
    <p:sldId id="329" r:id="rId6"/>
    <p:sldId id="358" r:id="rId7"/>
    <p:sldId id="355" r:id="rId8"/>
    <p:sldId id="347" r:id="rId9"/>
    <p:sldId id="332" r:id="rId10"/>
    <p:sldId id="331" r:id="rId11"/>
    <p:sldId id="356" r:id="rId12"/>
    <p:sldId id="357" r:id="rId13"/>
    <p:sldId id="359" r:id="rId14"/>
    <p:sldId id="362" r:id="rId15"/>
    <p:sldId id="335" r:id="rId16"/>
    <p:sldId id="350" r:id="rId17"/>
    <p:sldId id="361" r:id="rId18"/>
    <p:sldId id="344" r:id="rId19"/>
    <p:sldId id="345" r:id="rId20"/>
    <p:sldId id="346" r:id="rId21"/>
    <p:sldId id="333" r:id="rId22"/>
    <p:sldId id="334" r:id="rId23"/>
    <p:sldId id="336" r:id="rId24"/>
    <p:sldId id="337" r:id="rId25"/>
    <p:sldId id="339" r:id="rId26"/>
    <p:sldId id="352" r:id="rId27"/>
    <p:sldId id="348" r:id="rId28"/>
    <p:sldId id="349" r:id="rId29"/>
    <p:sldId id="354" r:id="rId30"/>
  </p:sldIdLst>
  <p:sldSz cx="9144000" cy="6858000" type="screen4x3"/>
  <p:notesSz cx="7023100" cy="93091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00213F"/>
    <a:srgbClr val="49A942"/>
    <a:srgbClr val="5C8900"/>
    <a:srgbClr val="3E9532"/>
    <a:srgbClr val="14EC83"/>
    <a:srgbClr val="357E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94632" autoAdjust="0"/>
  </p:normalViewPr>
  <p:slideViewPr>
    <p:cSldViewPr snapToGrid="0" snapToObjects="1">
      <p:cViewPr varScale="1">
        <p:scale>
          <a:sx n="97" d="100"/>
          <a:sy n="97" d="100"/>
        </p:scale>
        <p:origin x="-756" y="-9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11566E5-1CA6-604E-B971-70DFD47560E9}" type="datetimeFigureOut">
              <a:rPr lang="en-US" smtClean="0"/>
              <a:pPr/>
              <a:t>7/12/2015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1080BD4-0FC4-C348-B7C8-E9EDC2D2E0F1}" type="slidenum">
              <a:rPr lang="en-US" smtClean="0"/>
              <a:pPr/>
              <a:t>‹#›</a:t>
            </a:fld>
            <a:endParaRPr lang="en-US"/>
          </a:p>
        </p:txBody>
      </p:sp>
    </p:spTree>
    <p:extLst>
      <p:ext uri="{BB962C8B-B14F-4D97-AF65-F5344CB8AC3E}">
        <p14:creationId xmlns:p14="http://schemas.microsoft.com/office/powerpoint/2010/main" val="1542347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2D98A3D-9250-3F48-82B9-66F0A534EEE5}" type="datetimeFigureOut">
              <a:rPr lang="en-US" smtClean="0"/>
              <a:pPr/>
              <a:t>7/12/2015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6770EDB-7091-C64D-8106-42BE4D1DE47F}" type="slidenum">
              <a:rPr lang="en-US" smtClean="0"/>
              <a:pPr/>
              <a:t>‹#›</a:t>
            </a:fld>
            <a:endParaRPr lang="en-US"/>
          </a:p>
        </p:txBody>
      </p:sp>
    </p:spTree>
    <p:extLst>
      <p:ext uri="{BB962C8B-B14F-4D97-AF65-F5344CB8AC3E}">
        <p14:creationId xmlns:p14="http://schemas.microsoft.com/office/powerpoint/2010/main" val="29536799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6770EDB-7091-C64D-8106-42BE4D1DE47F}" type="slidenum">
              <a:rPr lang="en-US" smtClean="0"/>
              <a:pPr/>
              <a:t>3</a:t>
            </a:fld>
            <a:endParaRPr lang="en-US"/>
          </a:p>
        </p:txBody>
      </p:sp>
    </p:spTree>
    <p:extLst>
      <p:ext uri="{BB962C8B-B14F-4D97-AF65-F5344CB8AC3E}">
        <p14:creationId xmlns:p14="http://schemas.microsoft.com/office/powerpoint/2010/main" val="123390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0EDB-7091-C64D-8106-42BE4D1DE47F}" type="slidenum">
              <a:rPr lang="en-US" smtClean="0"/>
              <a:pPr/>
              <a:t>5</a:t>
            </a:fld>
            <a:endParaRPr lang="en-US"/>
          </a:p>
        </p:txBody>
      </p:sp>
    </p:spTree>
    <p:extLst>
      <p:ext uri="{BB962C8B-B14F-4D97-AF65-F5344CB8AC3E}">
        <p14:creationId xmlns:p14="http://schemas.microsoft.com/office/powerpoint/2010/main" val="217168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0EDB-7091-C64D-8106-42BE4D1DE47F}" type="slidenum">
              <a:rPr lang="en-US" smtClean="0"/>
              <a:pPr/>
              <a:t>6</a:t>
            </a:fld>
            <a:endParaRPr lang="en-US"/>
          </a:p>
        </p:txBody>
      </p:sp>
    </p:spTree>
    <p:extLst>
      <p:ext uri="{BB962C8B-B14F-4D97-AF65-F5344CB8AC3E}">
        <p14:creationId xmlns:p14="http://schemas.microsoft.com/office/powerpoint/2010/main" val="268347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0EDB-7091-C64D-8106-42BE4D1DE47F}" type="slidenum">
              <a:rPr lang="en-US" smtClean="0"/>
              <a:pPr/>
              <a:t>21</a:t>
            </a:fld>
            <a:endParaRPr lang="en-US"/>
          </a:p>
        </p:txBody>
      </p:sp>
    </p:spTree>
    <p:extLst>
      <p:ext uri="{BB962C8B-B14F-4D97-AF65-F5344CB8AC3E}">
        <p14:creationId xmlns:p14="http://schemas.microsoft.com/office/powerpoint/2010/main" val="193368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DC43AF7-C5C4-9947-81A2-4141CD96A703}" type="datetimeFigureOut">
              <a:rPr lang="en-US" smtClean="0">
                <a:solidFill>
                  <a:prstClr val="black">
                    <a:tint val="75000"/>
                  </a:prstClr>
                </a:solidFill>
              </a:rPr>
              <a:pPr/>
              <a:t>7/12/2015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041D6D-6601-6241-A8D1-634F5EE56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70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600200"/>
            <a:ext cx="8229600" cy="4525963"/>
          </a:xfrm>
          <a:prstGeom prst="rect">
            <a:avLst/>
          </a:prstGeom>
        </p:spPr>
        <p:txBody>
          <a:bodyPr vert="horz" wrap="square" lIns="91440" tIns="45720" rIns="91440" bIns="45720" rtlCol="0">
            <a:normAutofit/>
          </a:bodyPr>
          <a:lstStyle/>
          <a:p>
            <a:pPr lvl="0"/>
            <a:r>
              <a:rPr lang="en-US" dirty="0" smtClean="0"/>
              <a:t>Click to edit Master text styles</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1D6703-93BD-4A2C-83ED-484ADB88BC1C}" type="datetimeFigureOut">
              <a:rPr lang="en-US" smtClean="0"/>
              <a:t>7/12/2015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0B9D-77F4-418C-B50A-79E98166AFDA}" type="slidenum">
              <a:rPr lang="en-US" smtClean="0"/>
              <a:t>‹#›</a:t>
            </a:fld>
            <a:endParaRPr lang="en-US"/>
          </a:p>
        </p:txBody>
      </p:sp>
    </p:spTree>
    <p:extLst>
      <p:ext uri="{BB962C8B-B14F-4D97-AF65-F5344CB8AC3E}">
        <p14:creationId xmlns:p14="http://schemas.microsoft.com/office/powerpoint/2010/main" val="25275083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2.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4241C-C82D-4256-9309-D51C0F1337F5}" type="datetimeFigureOut">
              <a:rPr lang="en-US" smtClean="0"/>
              <a:t>7/12/2015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AE9FF-8481-4CD7-B465-EB12DEC7F17C}" type="slidenum">
              <a:rPr lang="en-US" smtClean="0"/>
              <a:t>‹#›</a:t>
            </a:fld>
            <a:endParaRPr lang="en-US"/>
          </a:p>
        </p:txBody>
      </p:sp>
    </p:spTree>
    <p:extLst>
      <p:ext uri="{BB962C8B-B14F-4D97-AF65-F5344CB8AC3E}">
        <p14:creationId xmlns:p14="http://schemas.microsoft.com/office/powerpoint/2010/main" val="1672531203"/>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extLst>
              <p:ext uri="{D42A27DB-BD31-4B8C-83A1-F6EECF244321}">
                <p14:modId xmlns:p14="http://schemas.microsoft.com/office/powerpoint/2010/main" val="6094623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67840"/>
            <a:ext cx="8229600" cy="4358323"/>
          </a:xfrm>
          <a:prstGeom prst="rect">
            <a:avLst/>
          </a:prstGeom>
        </p:spPr>
        <p:txBody>
          <a:bodyPr vert="horz" wrap="square"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95" r:id="rId1"/>
    <p:sldLayoutId id="2147483649" r:id="rId2"/>
    <p:sldLayoutId id="2147483650" r:id="rId3"/>
    <p:sldLayoutId id="2147483698" r:id="rId4"/>
  </p:sldLayoutIdLst>
  <p:hf sldNum="0" hdr="0" ftr="0" dt="0"/>
  <p:txStyles>
    <p:title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p:titleStyle>
    <p:bodyStyle>
      <a:lvl1pPr marL="342900" indent="-342900" algn="l" defTabSz="457200" rtl="0" eaLnBrk="1" latinLnBrk="0" hangingPunct="1">
        <a:spcBef>
          <a:spcPct val="20000"/>
        </a:spcBef>
        <a:buFont typeface="Arial"/>
        <a:buNone/>
        <a:defRPr sz="1800" b="0" i="0" kern="1200">
          <a:solidFill>
            <a:srgbClr val="003767"/>
          </a:solidFill>
          <a:latin typeface="Avenir LT 45 Book" panose="02000503020000020003" pitchFamily="2" charset="0"/>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406400" indent="-228600" algn="l" defTabSz="457200" rtl="0" eaLnBrk="1" latinLnBrk="0" hangingPunct="1">
        <a:spcBef>
          <a:spcPct val="20000"/>
        </a:spcBef>
        <a:buFont typeface="Arial"/>
        <a:buChar char="•"/>
        <a:defRPr sz="1800" kern="1200">
          <a:solidFill>
            <a:schemeClr val="tx1"/>
          </a:solidFill>
          <a:latin typeface="Avenir LT 45 Book" panose="02000503020000020003" pitchFamily="2" charset="0"/>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476699"/>
            <a:ext cx="7772400" cy="1470025"/>
          </a:xfrm>
          <a:prstGeom prst="rect">
            <a:avLst/>
          </a:prstGeom>
        </p:spPr>
        <p:txBody>
          <a:bodyP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r>
              <a:rPr lang="en-US" sz="4800" b="1" dirty="0" smtClean="0">
                <a:solidFill>
                  <a:schemeClr val="bg1"/>
                </a:solidFill>
                <a:latin typeface="Calibri" panose="020F0502020204030204" pitchFamily="34" charset="0"/>
              </a:rPr>
              <a:t>Prospects for Wind Energy in ERCOT</a:t>
            </a:r>
            <a:endParaRPr lang="en-US" sz="4800" b="1" dirty="0" smtClean="0">
              <a:solidFill>
                <a:schemeClr val="bg1"/>
              </a:solidFill>
              <a:latin typeface="Calibri" panose="020F0502020204030204" pitchFamily="34" charset="0"/>
            </a:endParaRPr>
          </a:p>
          <a:p>
            <a:endParaRPr lang="en-US" sz="1200" b="1" dirty="0">
              <a:solidFill>
                <a:schemeClr val="bg1"/>
              </a:solidFill>
              <a:latin typeface="Calibri" panose="020F0502020204030204" pitchFamily="34" charset="0"/>
            </a:endParaRPr>
          </a:p>
          <a:p>
            <a:r>
              <a:rPr lang="en-US" sz="2400" b="1" dirty="0" smtClean="0">
                <a:solidFill>
                  <a:schemeClr val="bg1"/>
                </a:solidFill>
                <a:latin typeface="Calibri" panose="020F0502020204030204" pitchFamily="34" charset="0"/>
              </a:rPr>
              <a:t>Michael Goggin</a:t>
            </a:r>
          </a:p>
          <a:p>
            <a:r>
              <a:rPr lang="en-US" sz="2400" b="1" dirty="0" smtClean="0">
                <a:solidFill>
                  <a:schemeClr val="bg1"/>
                </a:solidFill>
                <a:latin typeface="Calibri" panose="020F0502020204030204" pitchFamily="34" charset="0"/>
              </a:rPr>
              <a:t>Senior Director of Research</a:t>
            </a:r>
          </a:p>
          <a:p>
            <a:r>
              <a:rPr lang="en-US" sz="2400" b="1" dirty="0" smtClean="0">
                <a:solidFill>
                  <a:schemeClr val="bg1"/>
                </a:solidFill>
                <a:latin typeface="Calibri" panose="020F0502020204030204" pitchFamily="34" charset="0"/>
              </a:rPr>
              <a:t>American Wind Energy Association</a:t>
            </a:r>
          </a:p>
          <a:p>
            <a:r>
              <a:rPr lang="en-US" sz="2400" b="1" dirty="0" smtClean="0">
                <a:solidFill>
                  <a:schemeClr val="bg1"/>
                </a:solidFill>
                <a:latin typeface="Calibri" panose="020F0502020204030204" pitchFamily="34" charset="0"/>
              </a:rPr>
              <a:t>July </a:t>
            </a:r>
            <a:r>
              <a:rPr lang="en-US" sz="2400" b="1" dirty="0" smtClean="0">
                <a:solidFill>
                  <a:schemeClr val="bg1"/>
                </a:solidFill>
                <a:latin typeface="Calibri" panose="020F0502020204030204" pitchFamily="34" charset="0"/>
              </a:rPr>
              <a:t>13, </a:t>
            </a:r>
            <a:r>
              <a:rPr lang="en-US" sz="2400" b="1" dirty="0" smtClean="0">
                <a:solidFill>
                  <a:schemeClr val="bg1"/>
                </a:solidFill>
                <a:latin typeface="Calibri" panose="020F0502020204030204" pitchFamily="34" charset="0"/>
              </a:rPr>
              <a:t>2015</a:t>
            </a:r>
          </a:p>
        </p:txBody>
      </p:sp>
    </p:spTree>
    <p:extLst>
      <p:ext uri="{BB962C8B-B14F-4D97-AF65-F5344CB8AC3E}">
        <p14:creationId xmlns:p14="http://schemas.microsoft.com/office/powerpoint/2010/main" val="384085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31872"/>
            <a:ext cx="8229600" cy="4358323"/>
          </a:xfrm>
        </p:spPr>
        <p:txBody>
          <a:bodyPr>
            <a:normAutofit/>
          </a:bodyPr>
          <a:lstStyle/>
          <a:p>
            <a:r>
              <a:rPr lang="en-US" sz="1600" dirty="0" smtClean="0"/>
              <a:t>National transmission need is an average of:</a:t>
            </a:r>
          </a:p>
          <a:p>
            <a:r>
              <a:rPr lang="en-US" sz="1600" dirty="0" smtClean="0"/>
              <a:t>-350 </a:t>
            </a:r>
            <a:r>
              <a:rPr lang="en-US" sz="1600" dirty="0"/>
              <a:t>circuit </a:t>
            </a:r>
            <a:r>
              <a:rPr lang="en-US" sz="1600" dirty="0" smtClean="0"/>
              <a:t>miles/year </a:t>
            </a:r>
            <a:r>
              <a:rPr lang="en-US" sz="1600" dirty="0"/>
              <a:t>between 2014 and </a:t>
            </a:r>
            <a:r>
              <a:rPr lang="en-US" sz="1600" dirty="0" smtClean="0"/>
              <a:t>2020</a:t>
            </a:r>
          </a:p>
          <a:p>
            <a:r>
              <a:rPr lang="en-US" sz="1600" dirty="0" smtClean="0"/>
              <a:t>-890 </a:t>
            </a:r>
            <a:r>
              <a:rPr lang="en-US" sz="1600" dirty="0"/>
              <a:t>miles/year </a:t>
            </a:r>
            <a:r>
              <a:rPr lang="en-US" sz="1600" dirty="0" smtClean="0"/>
              <a:t>between </a:t>
            </a:r>
            <a:r>
              <a:rPr lang="en-US" sz="1600" dirty="0"/>
              <a:t>2013 and </a:t>
            </a:r>
            <a:r>
              <a:rPr lang="en-US" sz="1600" dirty="0" smtClean="0"/>
              <a:t>2030</a:t>
            </a:r>
            <a:endParaRPr lang="en-US" sz="1600" dirty="0"/>
          </a:p>
          <a:p>
            <a:r>
              <a:rPr lang="en-US" sz="1600" dirty="0" smtClean="0"/>
              <a:t>-1,050 </a:t>
            </a:r>
            <a:r>
              <a:rPr lang="en-US" sz="1600" dirty="0"/>
              <a:t>miles/year between </a:t>
            </a:r>
            <a:r>
              <a:rPr lang="en-US" sz="1600" dirty="0" smtClean="0"/>
              <a:t>2031 </a:t>
            </a:r>
            <a:r>
              <a:rPr lang="en-US" sz="1600" dirty="0"/>
              <a:t>and 2050. </a:t>
            </a:r>
            <a:endParaRPr lang="en-US" sz="1600" dirty="0" smtClean="0"/>
          </a:p>
          <a:p>
            <a:endParaRPr lang="en-US" sz="600" dirty="0" smtClean="0"/>
          </a:p>
          <a:p>
            <a:r>
              <a:rPr lang="en-US" sz="1600" dirty="0" smtClean="0"/>
              <a:t>For </a:t>
            </a:r>
            <a:r>
              <a:rPr lang="en-US" sz="1600" dirty="0"/>
              <a:t>comparison, </a:t>
            </a:r>
            <a:r>
              <a:rPr lang="en-US" sz="1600" dirty="0" smtClean="0"/>
              <a:t>NERC reports that 21,800 </a:t>
            </a:r>
            <a:r>
              <a:rPr lang="en-US" sz="1600" dirty="0"/>
              <a:t>circuit miles are </a:t>
            </a:r>
            <a:r>
              <a:rPr lang="en-US" sz="1600" dirty="0" smtClean="0"/>
              <a:t>planned </a:t>
            </a:r>
            <a:r>
              <a:rPr lang="en-US" sz="1600" dirty="0"/>
              <a:t>with </a:t>
            </a:r>
            <a:r>
              <a:rPr lang="en-US" sz="1600" dirty="0" smtClean="0"/>
              <a:t>in service </a:t>
            </a:r>
            <a:r>
              <a:rPr lang="en-US" sz="1600" dirty="0"/>
              <a:t>dates before </a:t>
            </a:r>
            <a:r>
              <a:rPr lang="en-US" sz="1600" dirty="0" smtClean="0"/>
              <a:t>2023. Total incremental transmission spend for 2020-2030 roughly equals total spending on transmission last year by all EEI members.</a:t>
            </a:r>
            <a:endParaRPr lang="en-US" sz="1600" dirty="0"/>
          </a:p>
          <a:p>
            <a:endParaRPr lang="en-US" dirty="0"/>
          </a:p>
        </p:txBody>
      </p:sp>
      <p:sp>
        <p:nvSpPr>
          <p:cNvPr id="4"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dirty="0" smtClean="0">
                <a:latin typeface="Avenir LT 45 Book" panose="02000503020000020003" pitchFamily="2" charset="0"/>
                <a:ea typeface="+mn-ea"/>
              </a:rPr>
              <a:t>Wind Vision transmission need</a:t>
            </a:r>
            <a:endParaRPr lang="en-US" sz="2000" dirty="0">
              <a:latin typeface="Avenir LT 45 Book" panose="02000503020000020003" pitchFamily="2" charset="0"/>
              <a:ea typeface="+mn-ea"/>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857" y="3618272"/>
            <a:ext cx="6758837" cy="323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87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239518"/>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u="sng" dirty="0" smtClean="0">
                <a:latin typeface="Avenir LT 45 Book" panose="02000503020000020003" pitchFamily="2" charset="0"/>
                <a:ea typeface="+mn-ea"/>
              </a:rPr>
              <a:t>Value of stably-priced wind</a:t>
            </a:r>
          </a:p>
          <a:p>
            <a:pPr algn="ctr">
              <a:spcBef>
                <a:spcPct val="20000"/>
              </a:spcBef>
            </a:pPr>
            <a:r>
              <a:rPr lang="en-US" sz="2000" b="1" dirty="0" smtClean="0">
                <a:latin typeface="Avenir LT 45 Book" panose="02000503020000020003" pitchFamily="2" charset="0"/>
                <a:ea typeface="+mn-ea"/>
              </a:rPr>
              <a:t>LBNL: Recent wind PPAs versus EIA gas price projections</a:t>
            </a:r>
            <a:endParaRPr lang="en-US" sz="2000" b="1" dirty="0">
              <a:latin typeface="Avenir LT 45 Book" panose="02000503020000020003" pitchFamily="2" charset="0"/>
              <a:ea typeface="+mn-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2" y="1734471"/>
            <a:ext cx="9083684" cy="474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483209"/>
            <a:ext cx="9143999" cy="323165"/>
          </a:xfrm>
          <a:prstGeom prst="rect">
            <a:avLst/>
          </a:prstGeom>
        </p:spPr>
        <p:txBody>
          <a:bodyPr wrap="square">
            <a:spAutoFit/>
          </a:bodyPr>
          <a:lstStyle/>
          <a:p>
            <a:r>
              <a:rPr lang="en-US" sz="1500" dirty="0" smtClean="0"/>
              <a:t>Source: Ryan Wiser, “A </a:t>
            </a:r>
            <a:r>
              <a:rPr lang="en-US" sz="1500" dirty="0"/>
              <a:t>Peek Into This Year’s </a:t>
            </a:r>
            <a:r>
              <a:rPr lang="en-US" sz="1500" dirty="0" smtClean="0"/>
              <a:t>Draft Wind </a:t>
            </a:r>
            <a:r>
              <a:rPr lang="en-US" sz="1500" dirty="0"/>
              <a:t>Technologies Market </a:t>
            </a:r>
            <a:r>
              <a:rPr lang="en-US" sz="1500" dirty="0" smtClean="0"/>
              <a:t>Report,” May 2015</a:t>
            </a:r>
            <a:endParaRPr lang="en-US" sz="1500" dirty="0"/>
          </a:p>
        </p:txBody>
      </p:sp>
    </p:spTree>
    <p:extLst>
      <p:ext uri="{BB962C8B-B14F-4D97-AF65-F5344CB8AC3E}">
        <p14:creationId xmlns:p14="http://schemas.microsoft.com/office/powerpoint/2010/main" val="2596511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Synapse: Value of wind for </a:t>
            </a:r>
            <a:r>
              <a:rPr lang="en-US" sz="2000" b="1" dirty="0" smtClean="0">
                <a:latin typeface="Avenir LT 45 Book" panose="02000503020000020003" pitchFamily="2" charset="0"/>
                <a:ea typeface="+mn-ea"/>
              </a:rPr>
              <a:t>electricity price </a:t>
            </a:r>
            <a:r>
              <a:rPr lang="en-US" sz="2000" b="1" dirty="0" smtClean="0">
                <a:latin typeface="Avenir LT 45 Book" panose="02000503020000020003" pitchFamily="2" charset="0"/>
                <a:ea typeface="+mn-ea"/>
              </a:rPr>
              <a:t>hedging in New England</a:t>
            </a:r>
            <a:endParaRPr lang="en-US" sz="2000" b="1" dirty="0">
              <a:latin typeface="Avenir LT 45 Book" panose="02000503020000020003" pitchFamily="2" charset="0"/>
              <a:ea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15" y="1844368"/>
            <a:ext cx="8573320" cy="483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88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AWEA analysis based on fixed-rate mortgage premiums</a:t>
            </a:r>
            <a:endParaRPr lang="en-US" sz="2000" b="1" dirty="0">
              <a:latin typeface="Avenir LT 45 Book" panose="02000503020000020003" pitchFamily="2" charset="0"/>
              <a:ea typeface="+mn-ea"/>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t="6438" b="2205"/>
          <a:stretch/>
        </p:blipFill>
        <p:spPr bwMode="auto">
          <a:xfrm>
            <a:off x="216310" y="2851494"/>
            <a:ext cx="8701547" cy="3244491"/>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0" y="1597057"/>
            <a:ext cx="9144000" cy="923330"/>
          </a:xfrm>
          <a:prstGeom prst="rect">
            <a:avLst/>
          </a:prstGeom>
        </p:spPr>
        <p:txBody>
          <a:bodyPr wrap="square">
            <a:spAutoFit/>
          </a:bodyPr>
          <a:lstStyle/>
          <a:p>
            <a:r>
              <a:rPr lang="en-US" dirty="0" smtClean="0"/>
              <a:t>Ratepayers </a:t>
            </a:r>
            <a:r>
              <a:rPr lang="en-US" dirty="0"/>
              <a:t>view the </a:t>
            </a:r>
            <a:r>
              <a:rPr lang="en-US" dirty="0" smtClean="0"/>
              <a:t>value of a stably-priced resource relative to the cost </a:t>
            </a:r>
            <a:r>
              <a:rPr lang="en-US" dirty="0"/>
              <a:t>of natural gas </a:t>
            </a:r>
            <a:r>
              <a:rPr lang="en-US" dirty="0" smtClean="0"/>
              <a:t>price uncertainty </a:t>
            </a:r>
            <a:r>
              <a:rPr lang="en-US" dirty="0"/>
              <a:t>as equal to 21% of the fuel price, or $</a:t>
            </a:r>
            <a:r>
              <a:rPr lang="en-US" dirty="0" smtClean="0"/>
              <a:t>0.97/</a:t>
            </a:r>
            <a:r>
              <a:rPr lang="en-US" dirty="0" err="1" smtClean="0"/>
              <a:t>MMBtu</a:t>
            </a:r>
            <a:r>
              <a:rPr lang="en-US" dirty="0" smtClean="0"/>
              <a:t>, or $5-10/MWh.</a:t>
            </a:r>
            <a:endParaRPr lang="en-US" dirty="0"/>
          </a:p>
        </p:txBody>
      </p:sp>
    </p:spTree>
    <p:extLst>
      <p:ext uri="{BB962C8B-B14F-4D97-AF65-F5344CB8AC3E}">
        <p14:creationId xmlns:p14="http://schemas.microsoft.com/office/powerpoint/2010/main" val="24631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Key takeaways from EIA’s </a:t>
            </a:r>
            <a:r>
              <a:rPr lang="en-US" sz="2000" b="1" dirty="0" smtClean="0">
                <a:latin typeface="Avenir LT 45 Book" panose="02000503020000020003" pitchFamily="2" charset="0"/>
                <a:ea typeface="+mn-ea"/>
              </a:rPr>
              <a:t>May 2015 Clean </a:t>
            </a:r>
            <a:r>
              <a:rPr lang="en-US" sz="2000" b="1" dirty="0" smtClean="0">
                <a:latin typeface="Avenir LT 45 Book" panose="02000503020000020003" pitchFamily="2" charset="0"/>
                <a:ea typeface="+mn-ea"/>
              </a:rPr>
              <a:t>Power Plan report</a:t>
            </a:r>
            <a:endParaRPr lang="en-US" sz="2000" b="1" dirty="0">
              <a:latin typeface="Avenir LT 45 Book" panose="02000503020000020003" pitchFamily="2" charset="0"/>
              <a:ea typeface="+mn-ea"/>
            </a:endParaRPr>
          </a:p>
        </p:txBody>
      </p:sp>
      <p:sp>
        <p:nvSpPr>
          <p:cNvPr id="4" name="Rectangle 3"/>
          <p:cNvSpPr/>
          <p:nvPr/>
        </p:nvSpPr>
        <p:spPr>
          <a:xfrm>
            <a:off x="0" y="1699457"/>
            <a:ext cx="9144000" cy="4247317"/>
          </a:xfrm>
          <a:prstGeom prst="rect">
            <a:avLst/>
          </a:prstGeom>
        </p:spPr>
        <p:txBody>
          <a:bodyPr wrap="square">
            <a:spAutoFit/>
          </a:bodyPr>
          <a:lstStyle/>
          <a:p>
            <a:r>
              <a:rPr lang="en-US" b="1" dirty="0"/>
              <a:t>•	</a:t>
            </a:r>
            <a:r>
              <a:rPr lang="en-US" b="1" dirty="0" smtClean="0"/>
              <a:t>Wind energy is the lowest-cost CPP compliance solution: </a:t>
            </a:r>
            <a:r>
              <a:rPr lang="en-US" dirty="0" smtClean="0"/>
              <a:t>Wind energy accounts for more than half of EIA’s </a:t>
            </a:r>
            <a:r>
              <a:rPr lang="en-US" dirty="0" smtClean="0"/>
              <a:t>lowest cost </a:t>
            </a:r>
            <a:r>
              <a:rPr lang="en-US" dirty="0" smtClean="0"/>
              <a:t>compliance mix, </a:t>
            </a:r>
            <a:r>
              <a:rPr lang="en-US" dirty="0"/>
              <a:t>with significant </a:t>
            </a:r>
            <a:r>
              <a:rPr lang="en-US" dirty="0" smtClean="0"/>
              <a:t>wind </a:t>
            </a:r>
            <a:r>
              <a:rPr lang="en-US" dirty="0"/>
              <a:t>deployment in nearly all regions. </a:t>
            </a:r>
            <a:r>
              <a:rPr lang="en-US" dirty="0" smtClean="0"/>
              <a:t>Recent </a:t>
            </a:r>
            <a:r>
              <a:rPr lang="en-US" dirty="0"/>
              <a:t>declines in the cost of wind energy, coupled with wind’s valuable role in protecting against increases in the price of natural gas, make wind energy the </a:t>
            </a:r>
            <a:r>
              <a:rPr lang="en-US" dirty="0" smtClean="0"/>
              <a:t>lowest cost </a:t>
            </a:r>
            <a:r>
              <a:rPr lang="en-US" dirty="0"/>
              <a:t>compliance option for nearly all regions. </a:t>
            </a:r>
            <a:endParaRPr lang="en-US" dirty="0" smtClean="0"/>
          </a:p>
          <a:p>
            <a:endParaRPr lang="en-US" dirty="0"/>
          </a:p>
          <a:p>
            <a:r>
              <a:rPr lang="en-US" b="1" dirty="0"/>
              <a:t>•	</a:t>
            </a:r>
            <a:r>
              <a:rPr lang="en-US" b="1" dirty="0" smtClean="0"/>
              <a:t>Wind provides compliance flexibility: </a:t>
            </a:r>
            <a:r>
              <a:rPr lang="en-US" dirty="0" smtClean="0"/>
              <a:t>Using </a:t>
            </a:r>
            <a:r>
              <a:rPr lang="en-US" dirty="0"/>
              <a:t>zero-emission wind energy provides states with valuable flexibility that allows far less drastic changes to the </a:t>
            </a:r>
            <a:r>
              <a:rPr lang="en-US" dirty="0" smtClean="0"/>
              <a:t>power system than </a:t>
            </a:r>
            <a:r>
              <a:rPr lang="en-US" dirty="0"/>
              <a:t>using a resource with some emissions. </a:t>
            </a:r>
            <a:r>
              <a:rPr lang="en-US" dirty="0" smtClean="0"/>
              <a:t>As a result, the regions that used the most wind energy saw the fewest coal plant retirements.</a:t>
            </a:r>
          </a:p>
          <a:p>
            <a:endParaRPr lang="en-US" dirty="0"/>
          </a:p>
          <a:p>
            <a:r>
              <a:rPr lang="en-US" b="1" dirty="0"/>
              <a:t>•	</a:t>
            </a:r>
            <a:r>
              <a:rPr lang="en-US" b="1" dirty="0" smtClean="0"/>
              <a:t>Wind is a “no regrets” CPP solution: </a:t>
            </a:r>
            <a:r>
              <a:rPr lang="en-US" dirty="0" smtClean="0"/>
              <a:t>Wind </a:t>
            </a:r>
            <a:r>
              <a:rPr lang="en-US" dirty="0"/>
              <a:t>energy </a:t>
            </a:r>
            <a:r>
              <a:rPr lang="en-US" dirty="0" smtClean="0"/>
              <a:t>is the most </a:t>
            </a:r>
            <a:r>
              <a:rPr lang="en-US" dirty="0"/>
              <a:t>economical compliance choice across a</a:t>
            </a:r>
            <a:r>
              <a:rPr lang="en-US" dirty="0" smtClean="0"/>
              <a:t> </a:t>
            </a:r>
            <a:r>
              <a:rPr lang="en-US" dirty="0"/>
              <a:t>wide range of </a:t>
            </a:r>
            <a:r>
              <a:rPr lang="en-US" dirty="0" smtClean="0"/>
              <a:t>scenarios in EIA’s analysis, indicating states, utilities, and grid operators can begin planning for significant wind additions now.</a:t>
            </a:r>
            <a:endParaRPr lang="en-US" dirty="0"/>
          </a:p>
        </p:txBody>
      </p:sp>
    </p:spTree>
    <p:extLst>
      <p:ext uri="{BB962C8B-B14F-4D97-AF65-F5344CB8AC3E}">
        <p14:creationId xmlns:p14="http://schemas.microsoft.com/office/powerpoint/2010/main" val="396929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6" t="2845" r="5229" b="4847"/>
          <a:stretch/>
        </p:blipFill>
        <p:spPr bwMode="auto">
          <a:xfrm>
            <a:off x="717452" y="1282134"/>
            <a:ext cx="749808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0" y="1121534"/>
            <a:ext cx="9222658"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dirty="0" smtClean="0">
                <a:latin typeface="Avenir LT 45 Book" panose="02000503020000020003" pitchFamily="2" charset="0"/>
                <a:ea typeface="+mn-ea"/>
              </a:rPr>
              <a:t>EIA: Wind accounts for more than half of lowest cost compliance mix in 2030</a:t>
            </a:r>
            <a:endParaRPr lang="en-US" sz="2000" dirty="0">
              <a:latin typeface="Avenir LT 45 Book" panose="02000503020000020003" pitchFamily="2" charset="0"/>
              <a:ea typeface="+mn-ea"/>
            </a:endParaRPr>
          </a:p>
        </p:txBody>
      </p:sp>
    </p:spTree>
    <p:extLst>
      <p:ext uri="{BB962C8B-B14F-4D97-AF65-F5344CB8AC3E}">
        <p14:creationId xmlns:p14="http://schemas.microsoft.com/office/powerpoint/2010/main" val="113949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Wind generation quickly increases in the early 2020s under the CPP</a:t>
            </a:r>
            <a:endParaRPr lang="en-US" sz="2000" b="1" dirty="0">
              <a:latin typeface="Avenir LT 45 Book" panose="02000503020000020003" pitchFamily="2" charset="0"/>
              <a:ea typeface="+mn-e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88" y="1608896"/>
            <a:ext cx="7234969" cy="524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719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Wind energy moderates spike in gas prices from CPP demand</a:t>
            </a:r>
            <a:endParaRPr lang="en-US" sz="2000" b="1" dirty="0">
              <a:latin typeface="Avenir LT 45 Book" panose="02000503020000020003" pitchFamily="2" charset="0"/>
              <a:ea typeface="+mn-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93" y="1656598"/>
            <a:ext cx="7167357" cy="520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511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25" y="1627907"/>
            <a:ext cx="8258883" cy="518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0" y="1205942"/>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Nearly all regions see major wind deployment by 2025 under EIA’s low-cost CPP compliance</a:t>
            </a:r>
            <a:endParaRPr lang="en-US" sz="2000" b="1" dirty="0">
              <a:latin typeface="Avenir LT 45 Book" panose="02000503020000020003" pitchFamily="2" charset="0"/>
              <a:ea typeface="+mn-ea"/>
            </a:endParaRPr>
          </a:p>
        </p:txBody>
      </p:sp>
      <p:sp>
        <p:nvSpPr>
          <p:cNvPr id="2" name="TextBox 1"/>
          <p:cNvSpPr txBox="1"/>
          <p:nvPr/>
        </p:nvSpPr>
        <p:spPr>
          <a:xfrm>
            <a:off x="-1" y="5299587"/>
            <a:ext cx="3077497" cy="1477328"/>
          </a:xfrm>
          <a:prstGeom prst="rect">
            <a:avLst/>
          </a:prstGeom>
          <a:noFill/>
        </p:spPr>
        <p:txBody>
          <a:bodyPr wrap="square" rtlCol="0">
            <a:spAutoFit/>
          </a:bodyPr>
          <a:lstStyle/>
          <a:p>
            <a:r>
              <a:rPr lang="en-US" dirty="0" smtClean="0"/>
              <a:t>-EIA uses unusual assumptions for ERCOT. AWEA analysis sees several times more wind driven by CPP in Texas.</a:t>
            </a:r>
            <a:endParaRPr lang="en-US" dirty="0"/>
          </a:p>
        </p:txBody>
      </p:sp>
    </p:spTree>
    <p:extLst>
      <p:ext uri="{BB962C8B-B14F-4D97-AF65-F5344CB8AC3E}">
        <p14:creationId xmlns:p14="http://schemas.microsoft.com/office/powerpoint/2010/main" val="2596511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Zero-emission wind energy provides states with compliance flexibility</a:t>
            </a:r>
            <a:endParaRPr lang="en-US" sz="2000" b="1" dirty="0">
              <a:latin typeface="Avenir LT 45 Book" panose="02000503020000020003" pitchFamily="2" charset="0"/>
              <a:ea typeface="+mn-ea"/>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81" y="1608896"/>
            <a:ext cx="7222521" cy="524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51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057535" cy="4525963"/>
          </a:xfrm>
        </p:spPr>
        <p:txBody>
          <a:bodyPr/>
          <a:lstStyle/>
          <a:p>
            <a:r>
              <a:rPr lang="en-US" dirty="0" smtClean="0"/>
              <a:t>-Current cost and performance data for wind, and why it is important to use region-specific, real-world data for modeling assumptions</a:t>
            </a:r>
          </a:p>
          <a:p>
            <a:endParaRPr lang="en-US" dirty="0" smtClean="0"/>
          </a:p>
          <a:p>
            <a:r>
              <a:rPr lang="en-US" dirty="0" smtClean="0"/>
              <a:t>-Wind Vision projections, including future wind cost and performance, wind deployment, and benefits</a:t>
            </a:r>
          </a:p>
          <a:p>
            <a:endParaRPr lang="en-US" dirty="0" smtClean="0"/>
          </a:p>
          <a:p>
            <a:r>
              <a:rPr lang="en-US" dirty="0" smtClean="0"/>
              <a:t>-Wind energy’s value in hedging against fuel price uncertainty</a:t>
            </a:r>
          </a:p>
          <a:p>
            <a:endParaRPr lang="en-US" dirty="0"/>
          </a:p>
          <a:p>
            <a:r>
              <a:rPr lang="en-US" dirty="0" smtClean="0"/>
              <a:t>-EPA’s Clean Power Plan will drive significant demand for wind energy</a:t>
            </a:r>
          </a:p>
          <a:p>
            <a:endParaRPr lang="en-US" dirty="0"/>
          </a:p>
          <a:p>
            <a:r>
              <a:rPr lang="en-US" dirty="0" smtClean="0"/>
              <a:t>-Integration issues are manageable, and transmission continues to be key</a:t>
            </a:r>
            <a:endParaRPr lang="en-US" dirty="0"/>
          </a:p>
        </p:txBody>
      </p:sp>
      <p:sp>
        <p:nvSpPr>
          <p:cNvPr id="3"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Overview</a:t>
            </a:r>
            <a:endParaRPr lang="en-US" sz="2000" b="1" dirty="0">
              <a:latin typeface="Avenir LT 45 Book" panose="02000503020000020003" pitchFamily="2" charset="0"/>
              <a:ea typeface="+mn-ea"/>
            </a:endParaRPr>
          </a:p>
        </p:txBody>
      </p:sp>
    </p:spTree>
    <p:extLst>
      <p:ext uri="{BB962C8B-B14F-4D97-AF65-F5344CB8AC3E}">
        <p14:creationId xmlns:p14="http://schemas.microsoft.com/office/powerpoint/2010/main" val="266394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Wind is a “no regrets” compliance solution</a:t>
            </a:r>
            <a:endParaRPr lang="en-US" sz="2000" b="1" dirty="0">
              <a:latin typeface="Avenir LT 45 Book" panose="02000503020000020003" pitchFamily="2" charset="0"/>
              <a:ea typeface="+mn-ea"/>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89" y="1608896"/>
            <a:ext cx="7937623" cy="520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51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EIA’s analysis may be conservative</a:t>
            </a:r>
            <a:endParaRPr lang="en-US" sz="2000" b="1" dirty="0">
              <a:latin typeface="Avenir LT 45 Book" panose="02000503020000020003" pitchFamily="2" charset="0"/>
              <a:ea typeface="+mn-ea"/>
            </a:endParaRPr>
          </a:p>
        </p:txBody>
      </p:sp>
      <p:sp>
        <p:nvSpPr>
          <p:cNvPr id="3" name="Rectangle 2"/>
          <p:cNvSpPr/>
          <p:nvPr/>
        </p:nvSpPr>
        <p:spPr>
          <a:xfrm>
            <a:off x="0" y="1512649"/>
            <a:ext cx="9144000" cy="5355312"/>
          </a:xfrm>
          <a:prstGeom prst="rect">
            <a:avLst/>
          </a:prstGeom>
        </p:spPr>
        <p:txBody>
          <a:bodyPr wrap="square">
            <a:spAutoFit/>
          </a:bodyPr>
          <a:lstStyle/>
          <a:p>
            <a:r>
              <a:rPr lang="en-US" b="1" dirty="0"/>
              <a:t>•	</a:t>
            </a:r>
            <a:r>
              <a:rPr lang="en-US" b="1" dirty="0" smtClean="0"/>
              <a:t>EIA assumes </a:t>
            </a:r>
            <a:r>
              <a:rPr lang="en-US" b="1" dirty="0" smtClean="0"/>
              <a:t>installed wind </a:t>
            </a:r>
            <a:r>
              <a:rPr lang="en-US" b="1" dirty="0" smtClean="0"/>
              <a:t>costs that are 15-20% higher than today’s costs, let alone future wind costs.</a:t>
            </a:r>
            <a:endParaRPr lang="en-US" dirty="0" smtClean="0"/>
          </a:p>
          <a:p>
            <a:endParaRPr lang="en-US" dirty="0"/>
          </a:p>
          <a:p>
            <a:r>
              <a:rPr lang="en-US" b="1" dirty="0"/>
              <a:t>•	</a:t>
            </a:r>
            <a:r>
              <a:rPr lang="en-US" b="1" dirty="0" smtClean="0"/>
              <a:t>Technological improvements such as taller towers and longer blades are making wind development increasingly </a:t>
            </a:r>
            <a:r>
              <a:rPr lang="en-US" b="1" dirty="0" smtClean="0"/>
              <a:t>cost-effective </a:t>
            </a:r>
            <a:r>
              <a:rPr lang="en-US" b="1" dirty="0" smtClean="0"/>
              <a:t>in </a:t>
            </a:r>
            <a:r>
              <a:rPr lang="en-US" b="1" dirty="0" smtClean="0"/>
              <a:t>all regions of the country.</a:t>
            </a:r>
          </a:p>
          <a:p>
            <a:endParaRPr lang="en-US" dirty="0"/>
          </a:p>
          <a:p>
            <a:r>
              <a:rPr lang="en-US" b="1" dirty="0"/>
              <a:t>•	</a:t>
            </a:r>
            <a:r>
              <a:rPr lang="en-US" b="1" dirty="0" smtClean="0"/>
              <a:t>Flawed EIA </a:t>
            </a:r>
            <a:r>
              <a:rPr lang="en-US" b="1" dirty="0" smtClean="0"/>
              <a:t>assumptions for </a:t>
            </a:r>
            <a:r>
              <a:rPr lang="en-US" b="1" dirty="0" smtClean="0"/>
              <a:t>ERCOT on wind </a:t>
            </a:r>
            <a:r>
              <a:rPr lang="en-US" b="1" dirty="0" smtClean="0"/>
              <a:t>costs, wind capacity value, and need for new capacity led to low wind </a:t>
            </a:r>
            <a:r>
              <a:rPr lang="en-US" b="1" dirty="0" smtClean="0"/>
              <a:t>build.</a:t>
            </a:r>
          </a:p>
          <a:p>
            <a:r>
              <a:rPr lang="en-US" b="1" dirty="0"/>
              <a:t>	</a:t>
            </a:r>
            <a:r>
              <a:rPr lang="en-US" b="1" dirty="0" smtClean="0"/>
              <a:t>-</a:t>
            </a:r>
            <a:r>
              <a:rPr lang="en-US" dirty="0" smtClean="0"/>
              <a:t>EIA </a:t>
            </a:r>
            <a:r>
              <a:rPr lang="en-US" dirty="0"/>
              <a:t>assumes wind energy costs around $80/MWh in ERCOT, even though recent data indicate actual costs of around half that </a:t>
            </a:r>
            <a:r>
              <a:rPr lang="en-US" dirty="0" smtClean="0"/>
              <a:t>amount</a:t>
            </a:r>
            <a:r>
              <a:rPr lang="en-US" b="1" dirty="0" smtClean="0"/>
              <a:t>.</a:t>
            </a:r>
          </a:p>
          <a:p>
            <a:r>
              <a:rPr lang="en-US" b="1" dirty="0"/>
              <a:t>	</a:t>
            </a:r>
            <a:r>
              <a:rPr lang="en-US" b="1" dirty="0" smtClean="0"/>
              <a:t>-</a:t>
            </a:r>
            <a:r>
              <a:rPr lang="en-US" dirty="0"/>
              <a:t>EIA’s model retires 15-17 GW of coal and gas steam fired generators in ERCOT, </a:t>
            </a:r>
            <a:r>
              <a:rPr lang="en-US" dirty="0" smtClean="0"/>
              <a:t>and assumes 15 </a:t>
            </a:r>
            <a:r>
              <a:rPr lang="en-US" dirty="0"/>
              <a:t>GW </a:t>
            </a:r>
            <a:r>
              <a:rPr lang="en-US" dirty="0" smtClean="0"/>
              <a:t>of load growth by 2030, </a:t>
            </a:r>
            <a:r>
              <a:rPr lang="en-US" dirty="0"/>
              <a:t>both of which create a large need for </a:t>
            </a:r>
            <a:r>
              <a:rPr lang="en-US" dirty="0" smtClean="0"/>
              <a:t>capacity that may not actually materialize.</a:t>
            </a:r>
          </a:p>
          <a:p>
            <a:r>
              <a:rPr lang="en-US" dirty="0"/>
              <a:t>	</a:t>
            </a:r>
            <a:r>
              <a:rPr lang="en-US" dirty="0" smtClean="0"/>
              <a:t>-</a:t>
            </a:r>
            <a:r>
              <a:rPr lang="en-US" dirty="0"/>
              <a:t>EIA assumes wind has an abnormally low capacity value in ERCOT </a:t>
            </a:r>
            <a:r>
              <a:rPr lang="en-US" dirty="0" smtClean="0"/>
              <a:t>by assuming that </a:t>
            </a:r>
            <a:r>
              <a:rPr lang="en-US" dirty="0"/>
              <a:t>Texas wind generation has an output correlation of .89, which is much higher than the assumption for virtually all other </a:t>
            </a:r>
            <a:r>
              <a:rPr lang="en-US" dirty="0" smtClean="0"/>
              <a:t>regions and ignores geographic diversity benefits of recent wind additions. Because wind’s capacity value is calculated using correlation and current level of deployment, marginal capacity value is much lower than that found by ERCOT ELCC analysis.</a:t>
            </a:r>
            <a:endParaRPr lang="en-US" dirty="0"/>
          </a:p>
        </p:txBody>
      </p:sp>
    </p:spTree>
    <p:extLst>
      <p:ext uri="{BB962C8B-B14F-4D97-AF65-F5344CB8AC3E}">
        <p14:creationId xmlns:p14="http://schemas.microsoft.com/office/powerpoint/2010/main" val="2596511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Wind i</a:t>
            </a:r>
            <a:r>
              <a:rPr lang="en-US" sz="2000" b="1" dirty="0" smtClean="0">
                <a:latin typeface="Avenir LT 45 Book" panose="02000503020000020003" pitchFamily="2" charset="0"/>
                <a:ea typeface="+mn-ea"/>
              </a:rPr>
              <a:t>ntegration</a:t>
            </a:r>
            <a:endParaRPr lang="en-US" sz="2000" b="1" dirty="0">
              <a:latin typeface="Avenir LT 45 Book" panose="02000503020000020003" pitchFamily="2" charset="0"/>
              <a:ea typeface="+mn-ea"/>
            </a:endParaRPr>
          </a:p>
        </p:txBody>
      </p:sp>
      <p:sp>
        <p:nvSpPr>
          <p:cNvPr id="3" name="Rectangle 2"/>
          <p:cNvSpPr/>
          <p:nvPr/>
        </p:nvSpPr>
        <p:spPr>
          <a:xfrm>
            <a:off x="0" y="1699457"/>
            <a:ext cx="9144000" cy="5355312"/>
          </a:xfrm>
          <a:prstGeom prst="rect">
            <a:avLst/>
          </a:prstGeom>
        </p:spPr>
        <p:txBody>
          <a:bodyPr wrap="square">
            <a:spAutoFit/>
          </a:bodyPr>
          <a:lstStyle/>
          <a:p>
            <a:r>
              <a:rPr lang="en-US" b="1" dirty="0" smtClean="0"/>
              <a:t>•	Wind integration costs are low, lower than integration costs for conventional generation. Calculation</a:t>
            </a:r>
          </a:p>
          <a:p>
            <a:r>
              <a:rPr lang="en-US" b="1" dirty="0" smtClean="0"/>
              <a:t>using </a:t>
            </a:r>
            <a:r>
              <a:rPr lang="en-US" b="1" dirty="0" smtClean="0"/>
              <a:t>ERCOT data:</a:t>
            </a:r>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	Some critics have falsely claimed wind PTC distorts market clearing prices. Wind almost never sets clearing price so wind’s impact on clearing price is the same with or without PTC. </a:t>
            </a:r>
            <a:r>
              <a:rPr lang="en-US" b="1" dirty="0" smtClean="0"/>
              <a:t>Wind setting clearing price due to congestion is rare localized event that has been almost entirely eliminated with transmission, typically minimal to zero impact on other generation because happens in wind-only sections of grid.</a:t>
            </a:r>
            <a:endParaRPr lang="en-US" b="1" dirty="0" smtClean="0"/>
          </a:p>
          <a:p>
            <a:endParaRPr lang="en-US" b="1" dirty="0"/>
          </a:p>
          <a:p>
            <a:r>
              <a:rPr lang="en-US" b="1" dirty="0" smtClean="0"/>
              <a:t>•</a:t>
            </a:r>
            <a:r>
              <a:rPr lang="en-US" b="1" dirty="0"/>
              <a:t>	Low marginal cost wind does reduce power prices, just like any other low marginal cost resource (coal, nuclear). During most hours impact is small because most of the supply curve is relatively flat.</a:t>
            </a:r>
          </a:p>
          <a:p>
            <a:r>
              <a:rPr lang="en-US" b="1"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552364"/>
              </p:ext>
            </p:extLst>
          </p:nvPr>
        </p:nvGraphicFramePr>
        <p:xfrm>
          <a:off x="2703871" y="2092872"/>
          <a:ext cx="6339331" cy="2017011"/>
        </p:xfrm>
        <a:graphic>
          <a:graphicData uri="http://schemas.openxmlformats.org/drawingml/2006/table">
            <a:tbl>
              <a:tblPr firstRow="1" bandRow="1">
                <a:tableStyleId>{5C22544A-7EE6-4342-B048-85BDC9FD1C3A}</a:tableStyleId>
              </a:tblPr>
              <a:tblGrid>
                <a:gridCol w="1739349"/>
                <a:gridCol w="1591670"/>
                <a:gridCol w="1099401"/>
                <a:gridCol w="1908911"/>
              </a:tblGrid>
              <a:tr h="668851">
                <a:tc>
                  <a:txBody>
                    <a:bodyPr/>
                    <a:lstStyle/>
                    <a:p>
                      <a:pPr algn="l"/>
                      <a:r>
                        <a:rPr lang="en-US" sz="1200" b="1" u="sng" dirty="0" smtClean="0"/>
                        <a:t>Reserve need</a:t>
                      </a:r>
                      <a:endParaRPr lang="en-US" sz="1200" dirty="0"/>
                    </a:p>
                  </a:txBody>
                  <a:tcPr marL="9525" marR="9525" marT="9525" marB="9525" anchor="ctr"/>
                </a:tc>
                <a:tc>
                  <a:txBody>
                    <a:bodyPr/>
                    <a:lstStyle/>
                    <a:p>
                      <a:pPr algn="ctr"/>
                      <a:r>
                        <a:rPr lang="en-US" sz="1200" b="1" dirty="0"/>
                        <a:t>Total annual cost (million $)</a:t>
                      </a:r>
                      <a:endParaRPr lang="en-US" sz="1200" dirty="0"/>
                    </a:p>
                  </a:txBody>
                  <a:tcPr marL="9525" marR="9525" marT="9525" marB="9525" anchor="ctr"/>
                </a:tc>
                <a:tc>
                  <a:txBody>
                    <a:bodyPr/>
                    <a:lstStyle/>
                    <a:p>
                      <a:pPr algn="ctr"/>
                      <a:r>
                        <a:rPr lang="en-US" sz="1200" b="1" dirty="0"/>
                        <a:t>% of total reserve cost</a:t>
                      </a:r>
                      <a:endParaRPr lang="en-US" sz="1200" dirty="0"/>
                    </a:p>
                  </a:txBody>
                  <a:tcPr marL="9525" marR="9525" marT="9525" marB="9525" anchor="ctr"/>
                </a:tc>
                <a:tc>
                  <a:txBody>
                    <a:bodyPr/>
                    <a:lstStyle/>
                    <a:p>
                      <a:pPr algn="ctr"/>
                      <a:r>
                        <a:rPr lang="en-US" sz="1200" b="1" dirty="0"/>
                        <a:t>Cost per electric bill</a:t>
                      </a:r>
                      <a:endParaRPr lang="en-US" sz="1200" dirty="0"/>
                    </a:p>
                  </a:txBody>
                  <a:tcPr marL="9525" marR="9525" marT="9525" marB="9525" anchor="ctr"/>
                </a:tc>
              </a:tr>
              <a:tr h="551743">
                <a:tc>
                  <a:txBody>
                    <a:bodyPr/>
                    <a:lstStyle/>
                    <a:p>
                      <a:pPr algn="l"/>
                      <a:r>
                        <a:rPr lang="en-US" sz="1200" b="1" dirty="0"/>
                        <a:t>Conventional power plant failures</a:t>
                      </a:r>
                      <a:endParaRPr lang="en-US" sz="1200" dirty="0"/>
                    </a:p>
                  </a:txBody>
                  <a:tcPr marL="9525" marR="9525" marT="9525" marB="9525" anchor="ctr"/>
                </a:tc>
                <a:tc>
                  <a:txBody>
                    <a:bodyPr/>
                    <a:lstStyle/>
                    <a:p>
                      <a:pPr algn="r"/>
                      <a:r>
                        <a:rPr lang="en-US" sz="1200" b="1" dirty="0">
                          <a:effectLst/>
                        </a:rPr>
                        <a:t>$239.690</a:t>
                      </a:r>
                      <a:endParaRPr lang="en-US" sz="1200" dirty="0">
                        <a:effectLst/>
                      </a:endParaRPr>
                    </a:p>
                  </a:txBody>
                  <a:tcPr marL="9525" marR="9525" marT="9525" marB="9525" anchor="ctr"/>
                </a:tc>
                <a:tc>
                  <a:txBody>
                    <a:bodyPr/>
                    <a:lstStyle/>
                    <a:p>
                      <a:pPr algn="r"/>
                      <a:r>
                        <a:rPr lang="en-US" sz="1200" b="1" dirty="0">
                          <a:effectLst/>
                        </a:rPr>
                        <a:t>67%</a:t>
                      </a:r>
                      <a:endParaRPr lang="en-US" sz="1200" dirty="0">
                        <a:effectLst/>
                      </a:endParaRPr>
                    </a:p>
                  </a:txBody>
                  <a:tcPr marL="9525" marR="9525" marT="9525" marB="9525" anchor="ctr"/>
                </a:tc>
                <a:tc>
                  <a:txBody>
                    <a:bodyPr/>
                    <a:lstStyle/>
                    <a:p>
                      <a:pPr algn="r"/>
                      <a:r>
                        <a:rPr lang="en-US" sz="1200" b="1" dirty="0">
                          <a:effectLst/>
                        </a:rPr>
                        <a:t>76 cents</a:t>
                      </a:r>
                      <a:endParaRPr lang="en-US" sz="1200" dirty="0">
                        <a:effectLst/>
                      </a:endParaRPr>
                    </a:p>
                  </a:txBody>
                  <a:tcPr marL="9525" marR="9525" marT="9525" marB="9525" anchor="ctr"/>
                </a:tc>
              </a:tr>
              <a:tr h="244674">
                <a:tc>
                  <a:txBody>
                    <a:bodyPr/>
                    <a:lstStyle/>
                    <a:p>
                      <a:pPr algn="l"/>
                      <a:r>
                        <a:rPr lang="en-US" sz="1200" b="1" dirty="0"/>
                        <a:t>Wind</a:t>
                      </a:r>
                      <a:endParaRPr lang="en-US" sz="1200" dirty="0"/>
                    </a:p>
                  </a:txBody>
                  <a:tcPr marL="9525" marR="9525" marT="9525" marB="9525" anchor="ctr"/>
                </a:tc>
                <a:tc>
                  <a:txBody>
                    <a:bodyPr/>
                    <a:lstStyle/>
                    <a:p>
                      <a:pPr algn="r"/>
                      <a:r>
                        <a:rPr lang="en-US" sz="1200" b="1">
                          <a:effectLst/>
                        </a:rPr>
                        <a:t>$13.740</a:t>
                      </a:r>
                      <a:endParaRPr lang="en-US" sz="1200">
                        <a:effectLst/>
                      </a:endParaRPr>
                    </a:p>
                  </a:txBody>
                  <a:tcPr marL="9525" marR="9525" marT="9525" marB="9525" anchor="ctr"/>
                </a:tc>
                <a:tc>
                  <a:txBody>
                    <a:bodyPr/>
                    <a:lstStyle/>
                    <a:p>
                      <a:pPr algn="r"/>
                      <a:r>
                        <a:rPr lang="en-US" sz="1200" b="1">
                          <a:effectLst/>
                        </a:rPr>
                        <a:t>4%</a:t>
                      </a:r>
                      <a:endParaRPr lang="en-US" sz="1200">
                        <a:effectLst/>
                      </a:endParaRPr>
                    </a:p>
                  </a:txBody>
                  <a:tcPr marL="9525" marR="9525" marT="9525" marB="9525" anchor="ctr"/>
                </a:tc>
                <a:tc>
                  <a:txBody>
                    <a:bodyPr/>
                    <a:lstStyle/>
                    <a:p>
                      <a:pPr algn="r"/>
                      <a:r>
                        <a:rPr lang="en-US" sz="1200" b="1" dirty="0" smtClean="0">
                          <a:effectLst/>
                        </a:rPr>
                        <a:t>4 </a:t>
                      </a:r>
                      <a:r>
                        <a:rPr lang="en-US" sz="1200" b="1" dirty="0">
                          <a:effectLst/>
                        </a:rPr>
                        <a:t>cents</a:t>
                      </a:r>
                      <a:endParaRPr lang="en-US" sz="1200" dirty="0">
                        <a:effectLst/>
                      </a:endParaRPr>
                    </a:p>
                  </a:txBody>
                  <a:tcPr marL="9525" marR="9525" marT="9525" marB="9525" anchor="ctr"/>
                </a:tc>
              </a:tr>
              <a:tr h="551743">
                <a:tc>
                  <a:txBody>
                    <a:bodyPr/>
                    <a:lstStyle/>
                    <a:p>
                      <a:pPr algn="l"/>
                      <a:r>
                        <a:rPr lang="en-US" sz="1200" b="1" dirty="0"/>
                        <a:t>Conventional and demand deviations</a:t>
                      </a:r>
                      <a:endParaRPr lang="en-US" sz="1200" dirty="0"/>
                    </a:p>
                  </a:txBody>
                  <a:tcPr marL="9525" marR="9525" marT="9525" marB="9525" anchor="ctr"/>
                </a:tc>
                <a:tc>
                  <a:txBody>
                    <a:bodyPr/>
                    <a:lstStyle/>
                    <a:p>
                      <a:pPr algn="r"/>
                      <a:r>
                        <a:rPr lang="en-US" sz="1200" b="1" dirty="0">
                          <a:effectLst/>
                        </a:rPr>
                        <a:t>$103.359</a:t>
                      </a:r>
                      <a:endParaRPr lang="en-US" sz="1200" dirty="0">
                        <a:effectLst/>
                      </a:endParaRPr>
                    </a:p>
                  </a:txBody>
                  <a:tcPr marL="9525" marR="9525" marT="9525" marB="9525" anchor="ctr"/>
                </a:tc>
                <a:tc>
                  <a:txBody>
                    <a:bodyPr/>
                    <a:lstStyle/>
                    <a:p>
                      <a:pPr algn="r"/>
                      <a:r>
                        <a:rPr lang="en-US" sz="1200" b="1">
                          <a:effectLst/>
                        </a:rPr>
                        <a:t>29%</a:t>
                      </a:r>
                      <a:endParaRPr lang="en-US" sz="1200">
                        <a:effectLst/>
                      </a:endParaRPr>
                    </a:p>
                  </a:txBody>
                  <a:tcPr marL="9525" marR="9525" marT="9525" marB="9525" anchor="ctr"/>
                </a:tc>
                <a:tc>
                  <a:txBody>
                    <a:bodyPr/>
                    <a:lstStyle/>
                    <a:p>
                      <a:pPr algn="r"/>
                      <a:r>
                        <a:rPr lang="en-US" sz="1200" b="1" dirty="0">
                          <a:effectLst/>
                        </a:rPr>
                        <a:t>33 cents</a:t>
                      </a:r>
                      <a:endParaRPr lang="en-US" sz="1200" dirty="0">
                        <a:effectLst/>
                      </a:endParaRPr>
                    </a:p>
                  </a:txBody>
                  <a:tcPr marL="9525" marR="9525" marT="9525" marB="9525" anchor="ctr"/>
                </a:tc>
              </a:tr>
            </a:tbl>
          </a:graphicData>
        </a:graphic>
      </p:graphicFrame>
    </p:spTree>
    <p:extLst>
      <p:ext uri="{BB962C8B-B14F-4D97-AF65-F5344CB8AC3E}">
        <p14:creationId xmlns:p14="http://schemas.microsoft.com/office/powerpoint/2010/main" val="3546218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4799015"/>
              </p:ext>
            </p:extLst>
          </p:nvPr>
        </p:nvGraphicFramePr>
        <p:xfrm>
          <a:off x="400049" y="1192904"/>
          <a:ext cx="8358188" cy="5558604"/>
        </p:xfrm>
        <a:graphic>
          <a:graphicData uri="http://schemas.openxmlformats.org/drawingml/2006/table">
            <a:tbl>
              <a:tblPr/>
              <a:tblGrid>
                <a:gridCol w="1171953"/>
                <a:gridCol w="3580232"/>
                <a:gridCol w="3606003"/>
              </a:tblGrid>
              <a:tr h="300039">
                <a:tc>
                  <a:txBody>
                    <a:bodyPr/>
                    <a:lstStyle/>
                    <a:p>
                      <a:r>
                        <a:rPr lang="en-US" sz="1300" b="1" dirty="0">
                          <a:effectLst/>
                        </a:rPr>
                        <a:t>Reliability service</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b="1" dirty="0">
                          <a:effectLst/>
                        </a:rPr>
                        <a:t>Wind</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b="1" dirty="0">
                          <a:effectLst/>
                        </a:rPr>
                        <a:t>Conventional generation</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1398084">
                <a:tc>
                  <a:txBody>
                    <a:bodyPr/>
                    <a:lstStyle/>
                    <a:p>
                      <a:pPr algn="l"/>
                      <a:r>
                        <a:rPr lang="en-US" sz="1300" b="1" dirty="0">
                          <a:effectLst/>
                        </a:rPr>
                        <a:t>Ride-through</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u="none" dirty="0" smtClean="0">
                          <a:solidFill>
                            <a:schemeClr val="tx1"/>
                          </a:solidFill>
                          <a:effectLst/>
                        </a:rPr>
                        <a:t>–Excellent voltage and frequency ride-through per FERC Order 661A requirements</a:t>
                      </a:r>
                    </a:p>
                    <a:p>
                      <a:r>
                        <a:rPr lang="en-US" sz="1300" u="none" dirty="0" smtClean="0">
                          <a:solidFill>
                            <a:schemeClr val="tx1"/>
                          </a:solidFill>
                          <a:effectLst/>
                        </a:rPr>
                        <a:t>– </a:t>
                      </a:r>
                      <a:r>
                        <a:rPr lang="en-US" sz="1300" u="none" dirty="0">
                          <a:solidFill>
                            <a:schemeClr val="tx1"/>
                          </a:solidFill>
                          <a:effectLst/>
                        </a:rPr>
                        <a:t>Power electronics electrically separate wind turbine generators from grid disturbances, providing them with much greater ability to remain online through disturbances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a:effectLst/>
                        </a:rPr>
                        <a:t>– Many cannot match wind’s capabilities or meet Order 661A ride-through requirements</a:t>
                      </a:r>
                    </a:p>
                  </a:txBody>
                  <a:tcPr marL="0" marR="0" marT="0"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1398084">
                <a:tc>
                  <a:txBody>
                    <a:bodyPr/>
                    <a:lstStyle/>
                    <a:p>
                      <a:pPr algn="l"/>
                      <a:r>
                        <a:rPr lang="en-US" sz="1300" b="1" dirty="0">
                          <a:effectLst/>
                        </a:rPr>
                        <a:t>Reactive and voltage </a:t>
                      </a:r>
                      <a:endParaRPr lang="en-US" sz="1300" b="1" dirty="0" smtClean="0">
                        <a:effectLst/>
                      </a:endParaRPr>
                    </a:p>
                    <a:p>
                      <a:pPr algn="l"/>
                      <a:r>
                        <a:rPr lang="en-US" sz="1300" b="1" dirty="0" smtClean="0">
                          <a:effectLst/>
                        </a:rPr>
                        <a:t>control</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u="none" dirty="0">
                          <a:solidFill>
                            <a:schemeClr val="tx1"/>
                          </a:solidFill>
                          <a:effectLst/>
                        </a:rPr>
                        <a:t>– Wind turbine power electronics provide reactive and voltage control </a:t>
                      </a:r>
                      <a:r>
                        <a:rPr lang="en-US" sz="1300" u="none" dirty="0" smtClean="0">
                          <a:solidFill>
                            <a:schemeClr val="tx1"/>
                          </a:solidFill>
                          <a:effectLst/>
                        </a:rPr>
                        <a:t>equivalent to that of conventional generators</a:t>
                      </a:r>
                    </a:p>
                    <a:p>
                      <a:r>
                        <a:rPr lang="en-US" sz="1300" u="none" dirty="0" smtClean="0">
                          <a:solidFill>
                            <a:schemeClr val="tx1"/>
                          </a:solidFill>
                          <a:effectLst/>
                        </a:rPr>
                        <a:t>– </a:t>
                      </a:r>
                      <a:r>
                        <a:rPr lang="en-US" sz="1300" u="none" dirty="0">
                          <a:solidFill>
                            <a:schemeClr val="tx1"/>
                          </a:solidFill>
                          <a:effectLst/>
                        </a:rPr>
                        <a:t>Power electronics can provide </a:t>
                      </a:r>
                      <a:r>
                        <a:rPr lang="en-US" sz="1300" u="none" dirty="0" smtClean="0">
                          <a:solidFill>
                            <a:schemeClr val="tx1"/>
                          </a:solidFill>
                          <a:effectLst/>
                        </a:rPr>
                        <a:t>reactive power and voltage control even when the wind plant is not producing power</a:t>
                      </a:r>
                    </a:p>
                    <a:p>
                      <a:r>
                        <a:rPr lang="en-US" sz="1300" u="none" dirty="0" smtClean="0">
                          <a:solidFill>
                            <a:schemeClr val="tx1"/>
                          </a:solidFill>
                          <a:effectLst/>
                        </a:rPr>
                        <a:t>– </a:t>
                      </a:r>
                      <a:r>
                        <a:rPr lang="en-US" sz="1300" u="none" dirty="0">
                          <a:solidFill>
                            <a:schemeClr val="tx1"/>
                          </a:solidFill>
                          <a:effectLst/>
                        </a:rPr>
                        <a:t>Because reactive needs are </a:t>
                      </a:r>
                      <a:r>
                        <a:rPr lang="en-US" sz="1300" u="none" dirty="0" smtClean="0">
                          <a:solidFill>
                            <a:schemeClr val="tx1"/>
                          </a:solidFill>
                          <a:effectLst/>
                        </a:rPr>
                        <a:t>location- specific </a:t>
                      </a:r>
                      <a:r>
                        <a:rPr lang="en-US" sz="1300" u="none" dirty="0">
                          <a:solidFill>
                            <a:schemeClr val="tx1"/>
                          </a:solidFill>
                          <a:effectLst/>
                        </a:rPr>
                        <a:t>on grid, 661A approach of providing reactive in locations where it is needed is more efficient than blanket requirement </a:t>
                      </a:r>
                      <a:endParaRPr lang="en-US" sz="1300" u="none" dirty="0" smtClean="0">
                        <a:solidFill>
                          <a:schemeClr val="tx1"/>
                        </a:solidFill>
                        <a:effectLst/>
                      </a:endParaRPr>
                    </a:p>
                    <a:p>
                      <a:endParaRPr lang="en-US" sz="1300" u="none" dirty="0">
                        <a:solidFill>
                          <a:schemeClr val="tx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smtClean="0">
                          <a:effectLst/>
                        </a:rPr>
                        <a:t> - </a:t>
                      </a:r>
                      <a:r>
                        <a:rPr lang="en-US" sz="1300" dirty="0" smtClean="0">
                          <a:effectLst/>
                        </a:rPr>
                        <a:t>Conventional </a:t>
                      </a:r>
                      <a:r>
                        <a:rPr lang="en-US" sz="1300" dirty="0">
                          <a:effectLst/>
                        </a:rPr>
                        <a:t>generation provides this </a:t>
                      </a:r>
                      <a:r>
                        <a:rPr lang="en-US" sz="1300" dirty="0" smtClean="0">
                          <a:effectLst/>
                        </a:rPr>
                        <a:t>   service</a:t>
                      </a:r>
                      <a:r>
                        <a:rPr lang="en-US" sz="1300" dirty="0">
                          <a:effectLst/>
                        </a:rPr>
                        <a:t>.</a:t>
                      </a:r>
                    </a:p>
                  </a:txBody>
                  <a:tcPr marL="0" marR="0" marT="0"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456800">
                <a:tc>
                  <a:txBody>
                    <a:bodyPr/>
                    <a:lstStyle/>
                    <a:p>
                      <a:pPr algn="l"/>
                      <a:r>
                        <a:rPr lang="en-US" sz="1300" b="1" dirty="0">
                          <a:effectLst/>
                        </a:rPr>
                        <a:t>Active power control</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u="none" dirty="0">
                          <a:solidFill>
                            <a:schemeClr val="tx1"/>
                          </a:solidFill>
                          <a:effectLst/>
                        </a:rPr>
                        <a:t>– </a:t>
                      </a:r>
                      <a:r>
                        <a:rPr lang="en-US" sz="1300" u="none" dirty="0" smtClean="0">
                          <a:solidFill>
                            <a:schemeClr val="tx1"/>
                          </a:solidFill>
                          <a:effectLst/>
                        </a:rPr>
                        <a:t>Can provide extremely fast response in seconds, far faster than conventional generation</a:t>
                      </a:r>
                    </a:p>
                    <a:p>
                      <a:r>
                        <a:rPr lang="en-US" sz="1300" u="none" dirty="0" smtClean="0">
                          <a:solidFill>
                            <a:schemeClr val="tx1"/>
                          </a:solidFill>
                          <a:effectLst/>
                        </a:rPr>
                        <a:t>– </a:t>
                      </a:r>
                      <a:r>
                        <a:rPr lang="en-US" sz="1300" u="none" dirty="0">
                          <a:solidFill>
                            <a:schemeClr val="tx1"/>
                          </a:solidFill>
                          <a:effectLst/>
                        </a:rPr>
                        <a:t>Like other generators, wind will provide this response when it is economic to do </a:t>
                      </a:r>
                      <a:r>
                        <a:rPr lang="en-US" sz="1300" u="none" dirty="0" smtClean="0">
                          <a:solidFill>
                            <a:schemeClr val="tx1"/>
                          </a:solidFill>
                          <a:effectLst/>
                        </a:rPr>
                        <a:t>so</a:t>
                      </a:r>
                    </a:p>
                    <a:p>
                      <a:r>
                        <a:rPr lang="en-US" sz="1300" u="none" dirty="0" smtClean="0">
                          <a:solidFill>
                            <a:schemeClr val="tx1"/>
                          </a:solidFill>
                          <a:effectLst/>
                        </a:rPr>
                        <a:t>- </a:t>
                      </a:r>
                      <a:r>
                        <a:rPr lang="en-US" sz="1300" u="none" dirty="0" smtClean="0">
                          <a:solidFill>
                            <a:schemeClr val="tx1"/>
                          </a:solidFill>
                          <a:effectLst/>
                        </a:rPr>
                        <a:t>Xcel Energy sometimes uses its wind plants to provide some or all of its frequency-responsive automatic generation control</a:t>
                      </a:r>
                      <a:endParaRPr lang="en-US" sz="1300" u="none" dirty="0">
                        <a:solidFill>
                          <a:schemeClr val="tx1"/>
                        </a:solidFill>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a:effectLst/>
                        </a:rPr>
                        <a:t>– Like wind, many baseload generators do not provide active power control for economic reasons, though they technically can</a:t>
                      </a:r>
                    </a:p>
                  </a:txBody>
                  <a:tcPr marL="0" marR="0" marT="0"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
        <p:nvSpPr>
          <p:cNvPr id="3" name="Rectangle 2"/>
          <p:cNvSpPr/>
          <p:nvPr/>
        </p:nvSpPr>
        <p:spPr>
          <a:xfrm>
            <a:off x="271457" y="1064320"/>
            <a:ext cx="8458201" cy="6143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66690" y="1659648"/>
            <a:ext cx="8462968" cy="125067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6690" y="2910326"/>
            <a:ext cx="8458201" cy="20549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76210" y="4965268"/>
            <a:ext cx="8458201" cy="21977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514474" y="1064320"/>
            <a:ext cx="3614739" cy="60986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 y="-230619"/>
            <a:ext cx="9143999" cy="1200329"/>
          </a:xfrm>
          <a:prstGeom prst="rect">
            <a:avLst/>
          </a:prstGeom>
        </p:spPr>
        <p:txBody>
          <a:bodyPr wrap="square">
            <a:spAutoFit/>
          </a:bodyPr>
          <a:lstStyle/>
          <a:p>
            <a:endParaRPr lang="en-US" b="1" dirty="0"/>
          </a:p>
          <a:p>
            <a:r>
              <a:rPr lang="en-US" b="1" dirty="0" smtClean="0"/>
              <a:t>Wind </a:t>
            </a:r>
            <a:r>
              <a:rPr lang="en-US" b="1" dirty="0"/>
              <a:t>plants can now provide all essential reliability services provided by conventional generation, in some cases better than conventional </a:t>
            </a:r>
            <a:r>
              <a:rPr lang="en-US" b="1" dirty="0" smtClean="0"/>
              <a:t>generation. Choice of which resources provide these services should be based on economics.</a:t>
            </a:r>
            <a:endParaRPr lang="en-US" dirty="0"/>
          </a:p>
        </p:txBody>
      </p:sp>
    </p:spTree>
    <p:extLst>
      <p:ext uri="{BB962C8B-B14F-4D97-AF65-F5344CB8AC3E}">
        <p14:creationId xmlns:p14="http://schemas.microsoft.com/office/powerpoint/2010/main" val="72829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63580452"/>
              </p:ext>
            </p:extLst>
          </p:nvPr>
        </p:nvGraphicFramePr>
        <p:xfrm>
          <a:off x="0" y="100013"/>
          <a:ext cx="9144000" cy="6887210"/>
        </p:xfrm>
        <a:graphic>
          <a:graphicData uri="http://schemas.openxmlformats.org/drawingml/2006/table">
            <a:tbl>
              <a:tblPr/>
              <a:tblGrid>
                <a:gridCol w="1282137"/>
                <a:gridCol w="3916835"/>
                <a:gridCol w="3945028"/>
              </a:tblGrid>
              <a:tr h="3796241">
                <a:tc>
                  <a:txBody>
                    <a:bodyPr/>
                    <a:lstStyle/>
                    <a:p>
                      <a:pPr algn="l"/>
                      <a:r>
                        <a:rPr lang="en-US" sz="1300" b="1" dirty="0" smtClean="0">
                          <a:effectLst/>
                        </a:rPr>
                        <a:t> Frequency  </a:t>
                      </a:r>
                    </a:p>
                    <a:p>
                      <a:pPr algn="l"/>
                      <a:r>
                        <a:rPr lang="en-US" sz="1300" b="1" dirty="0" smtClean="0">
                          <a:effectLst/>
                        </a:rPr>
                        <a:t> response</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smtClean="0">
                          <a:effectLst/>
                        </a:rPr>
                        <a:t>–Adding wind can help system frequency response by causing conventional generation to be dispatched down</a:t>
                      </a:r>
                    </a:p>
                    <a:p>
                      <a:r>
                        <a:rPr lang="en-US" sz="1300" dirty="0" smtClean="0">
                          <a:effectLst/>
                        </a:rPr>
                        <a:t>-</a:t>
                      </a:r>
                      <a:r>
                        <a:rPr lang="en-US" sz="1300" dirty="0">
                          <a:effectLst/>
                        </a:rPr>
                        <a:t>Wind can provide frequency response, but it is typically more costly for it to do so than for other resources as it requires curtailing wind generation in </a:t>
                      </a:r>
                      <a:r>
                        <a:rPr lang="en-US" sz="1300" dirty="0" smtClean="0">
                          <a:effectLst/>
                        </a:rPr>
                        <a:t>advance</a:t>
                      </a:r>
                    </a:p>
                    <a:p>
                      <a:r>
                        <a:rPr lang="en-US" sz="1300" dirty="0" smtClean="0">
                          <a:effectLst/>
                        </a:rPr>
                        <a:t>-</a:t>
                      </a:r>
                      <a:r>
                        <a:rPr lang="en-US" sz="1300" dirty="0">
                          <a:effectLst/>
                        </a:rPr>
                        <a:t>A market-based solution would procure </a:t>
                      </a:r>
                      <a:r>
                        <a:rPr lang="en-US" sz="1300" dirty="0" smtClean="0">
                          <a:effectLst/>
                        </a:rPr>
                        <a:t>frequency </a:t>
                      </a:r>
                      <a:r>
                        <a:rPr lang="en-US" sz="1300" dirty="0">
                          <a:effectLst/>
                        </a:rPr>
                        <a:t>response from the lowest cost resources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endParaRPr lang="en-US" sz="1300" dirty="0" smtClean="0">
                        <a:effectLst/>
                      </a:endParaRPr>
                    </a:p>
                    <a:p>
                      <a:endParaRPr lang="en-US" sz="1300" dirty="0" smtClean="0">
                        <a:effectLst/>
                      </a:endParaRPr>
                    </a:p>
                    <a:p>
                      <a:endParaRPr lang="en-US" sz="1300" dirty="0" smtClean="0">
                        <a:effectLst/>
                      </a:endParaRPr>
                    </a:p>
                    <a:p>
                      <a:r>
                        <a:rPr lang="en-US" sz="1300" dirty="0" smtClean="0">
                          <a:effectLst/>
                        </a:rPr>
                        <a:t>– Changes in conventional generator operating procedures have greatly reduced frequency response</a:t>
                      </a:r>
                    </a:p>
                    <a:p>
                      <a:r>
                        <a:rPr lang="en-US" sz="1300" dirty="0" smtClean="0">
                          <a:effectLst/>
                        </a:rPr>
                        <a:t>– </a:t>
                      </a:r>
                      <a:r>
                        <a:rPr lang="en-US" sz="1300" dirty="0">
                          <a:effectLst/>
                        </a:rPr>
                        <a:t>Only 70-75 percent of generators have governors that are capable of sustaining frequency response for more than one minute, and about </a:t>
                      </a:r>
                      <a:r>
                        <a:rPr lang="en-US" sz="1300" dirty="0" smtClean="0">
                          <a:effectLst/>
                        </a:rPr>
                        <a:t>half of conventional generators have controls that may withdraw sustained frequency response for economic reasons</a:t>
                      </a:r>
                    </a:p>
                    <a:p>
                      <a:r>
                        <a:rPr lang="en-US" sz="1300" dirty="0" smtClean="0">
                          <a:effectLst/>
                        </a:rPr>
                        <a:t>- NERC: “Only </a:t>
                      </a:r>
                      <a:r>
                        <a:rPr lang="en-US" sz="1300" dirty="0">
                          <a:effectLst/>
                        </a:rPr>
                        <a:t>30 percent of the units on-line provide primary frequency response. Two-thirds of the units that did respond exhibit withdrawal of primary frequency response</a:t>
                      </a:r>
                      <a:r>
                        <a:rPr lang="en-US" sz="1300" dirty="0" smtClean="0">
                          <a:effectLst/>
                        </a:rPr>
                        <a:t>.” So, “</a:t>
                      </a:r>
                      <a:r>
                        <a:rPr lang="en-US" sz="1300" dirty="0">
                          <a:effectLst/>
                        </a:rPr>
                        <a:t>Only 10 percent of units on-line sustain primary frequency response</a:t>
                      </a:r>
                      <a:r>
                        <a:rPr lang="en-US" sz="1300" dirty="0" smtClean="0">
                          <a:effectLst/>
                        </a:rPr>
                        <a:t>.”</a:t>
                      </a:r>
                    </a:p>
                    <a:p>
                      <a:r>
                        <a:rPr lang="en-US" sz="1300" dirty="0" smtClean="0">
                          <a:effectLst/>
                        </a:rPr>
                        <a:t>- </a:t>
                      </a:r>
                      <a:r>
                        <a:rPr lang="en-US" sz="1300" dirty="0">
                          <a:effectLst/>
                        </a:rPr>
                        <a:t>The cost of providing and sustaining frequency response is very low for a conventional generator, so a market-based solution would incentivize the needed frequency response at low cost</a:t>
                      </a:r>
                    </a:p>
                  </a:txBody>
                  <a:tcPr marL="0" marR="0" marT="0"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1339850">
                <a:tc>
                  <a:txBody>
                    <a:bodyPr/>
                    <a:lstStyle/>
                    <a:p>
                      <a:pPr algn="l"/>
                      <a:r>
                        <a:rPr lang="en-US" sz="1300" b="1" dirty="0" smtClean="0">
                          <a:effectLst/>
                        </a:rPr>
                        <a:t> Inertial   </a:t>
                      </a:r>
                    </a:p>
                    <a:p>
                      <a:pPr algn="l"/>
                      <a:r>
                        <a:rPr lang="en-US" sz="1300" b="1" dirty="0" smtClean="0">
                          <a:effectLst/>
                        </a:rPr>
                        <a:t> response</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smtClean="0">
                          <a:effectLst/>
                        </a:rPr>
                        <a:t>–Can provide with no lost production by using power electronics and the inertia of the wind turbine rotor; </a:t>
                      </a:r>
                      <a:r>
                        <a:rPr lang="en-US" sz="1300" dirty="0">
                          <a:effectLst/>
                        </a:rPr>
                        <a:t>this capability is commercially available but not widely deployed because there is no payment for any resource to provide this service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smtClean="0">
                          <a:effectLst/>
                        </a:rPr>
                        <a:t>- Conventional </a:t>
                      </a:r>
                      <a:r>
                        <a:rPr lang="en-US" sz="1300" dirty="0">
                          <a:effectLst/>
                        </a:rPr>
                        <a:t>generation provides this service.</a:t>
                      </a:r>
                    </a:p>
                  </a:txBody>
                  <a:tcPr marL="0" marR="0" marT="0"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r h="893233">
                <a:tc>
                  <a:txBody>
                    <a:bodyPr/>
                    <a:lstStyle/>
                    <a:p>
                      <a:pPr algn="l"/>
                      <a:r>
                        <a:rPr lang="en-US" sz="1300" b="1" dirty="0" smtClean="0">
                          <a:effectLst/>
                        </a:rPr>
                        <a:t> </a:t>
                      </a:r>
                      <a:r>
                        <a:rPr lang="en-US" sz="1300" b="1" dirty="0" smtClean="0">
                          <a:effectLst/>
                        </a:rPr>
                        <a:t>Increased </a:t>
                      </a:r>
                      <a:r>
                        <a:rPr lang="en-US" sz="1300" b="1" baseline="0" dirty="0" smtClean="0">
                          <a:effectLst/>
                        </a:rPr>
                        <a:t>  </a:t>
                      </a:r>
                    </a:p>
                    <a:p>
                      <a:pPr algn="l"/>
                      <a:r>
                        <a:rPr lang="en-US" sz="1300" b="1" baseline="0" dirty="0" smtClean="0">
                          <a:effectLst/>
                        </a:rPr>
                        <a:t> </a:t>
                      </a:r>
                      <a:r>
                        <a:rPr lang="en-US" sz="1300" b="1" dirty="0" smtClean="0">
                          <a:effectLst/>
                        </a:rPr>
                        <a:t>operating </a:t>
                      </a:r>
                    </a:p>
                    <a:p>
                      <a:pPr algn="l"/>
                      <a:r>
                        <a:rPr lang="en-US" sz="1300" b="1" dirty="0" smtClean="0">
                          <a:effectLst/>
                        </a:rPr>
                        <a:t> </a:t>
                      </a:r>
                      <a:r>
                        <a:rPr lang="en-US" sz="1300" b="1" dirty="0" smtClean="0">
                          <a:effectLst/>
                        </a:rPr>
                        <a:t>reserves</a:t>
                      </a:r>
                      <a:r>
                        <a:rPr lang="en-US" sz="1300" b="1" dirty="0">
                          <a:effectLst/>
                        </a:rPr>
                        <a:t>, </a:t>
                      </a:r>
                      <a:endParaRPr lang="en-US" sz="1300" b="1" dirty="0" smtClean="0">
                        <a:effectLst/>
                      </a:endParaRPr>
                    </a:p>
                    <a:p>
                      <a:pPr algn="l"/>
                      <a:r>
                        <a:rPr lang="en-US" sz="1300" b="1" dirty="0" smtClean="0">
                          <a:effectLst/>
                        </a:rPr>
                        <a:t> integration </a:t>
                      </a:r>
                      <a:endParaRPr lang="en-US" sz="1300" b="1" dirty="0" smtClean="0">
                        <a:effectLst/>
                      </a:endParaRPr>
                    </a:p>
                    <a:p>
                      <a:pPr algn="l"/>
                      <a:r>
                        <a:rPr lang="en-US" sz="1300" b="1" dirty="0" smtClean="0">
                          <a:effectLst/>
                        </a:rPr>
                        <a:t> cost</a:t>
                      </a:r>
                    </a:p>
                    <a:p>
                      <a:pPr algn="l"/>
                      <a:endParaRPr lang="en-US" sz="1300" b="1" dirty="0" smtClean="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a:effectLst/>
                        </a:rPr>
                        <a:t>– </a:t>
                      </a:r>
                      <a:r>
                        <a:rPr lang="en-US" sz="1300" dirty="0" smtClean="0">
                          <a:effectLst/>
                        </a:rPr>
                        <a:t>Very small impact on total reserve need and integration cost</a:t>
                      </a:r>
                      <a:endParaRPr lang="en-US" sz="1300" dirty="0">
                        <a:effectLst/>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lang="en-US" sz="1300" dirty="0" smtClean="0">
                          <a:effectLst/>
                        </a:rPr>
                        <a:t>- Contingency </a:t>
                      </a:r>
                      <a:r>
                        <a:rPr lang="en-US" sz="1300" dirty="0">
                          <a:effectLst/>
                        </a:rPr>
                        <a:t>reserve needs and costs are quite large</a:t>
                      </a:r>
                    </a:p>
                  </a:txBody>
                  <a:tcPr marL="0" marR="0" marT="0"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r>
            </a:tbl>
          </a:graphicData>
        </a:graphic>
      </p:graphicFrame>
      <p:sp>
        <p:nvSpPr>
          <p:cNvPr id="3" name="Rectangle 2"/>
          <p:cNvSpPr/>
          <p:nvPr/>
        </p:nvSpPr>
        <p:spPr>
          <a:xfrm>
            <a:off x="0" y="186812"/>
            <a:ext cx="9144000" cy="42708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738" y="4471986"/>
            <a:ext cx="9139262" cy="130016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9194" y="5772150"/>
            <a:ext cx="9124974" cy="10858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219185" y="186812"/>
            <a:ext cx="3981465" cy="66711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85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Wind i</a:t>
            </a:r>
            <a:r>
              <a:rPr lang="en-US" sz="2000" b="1" dirty="0" smtClean="0">
                <a:latin typeface="Avenir LT 45 Book" panose="02000503020000020003" pitchFamily="2" charset="0"/>
                <a:ea typeface="+mn-ea"/>
              </a:rPr>
              <a:t>ntegration – emerging issues</a:t>
            </a:r>
            <a:endParaRPr lang="en-US" sz="2000" b="1" dirty="0">
              <a:latin typeface="Avenir LT 45 Book" panose="02000503020000020003" pitchFamily="2" charset="0"/>
              <a:ea typeface="+mn-ea"/>
            </a:endParaRPr>
          </a:p>
        </p:txBody>
      </p:sp>
      <p:sp>
        <p:nvSpPr>
          <p:cNvPr id="3" name="Rectangle 2"/>
          <p:cNvSpPr/>
          <p:nvPr/>
        </p:nvSpPr>
        <p:spPr>
          <a:xfrm>
            <a:off x="0" y="1699457"/>
            <a:ext cx="9144000" cy="3970318"/>
          </a:xfrm>
          <a:prstGeom prst="rect">
            <a:avLst/>
          </a:prstGeom>
        </p:spPr>
        <p:txBody>
          <a:bodyPr wrap="square">
            <a:spAutoFit/>
          </a:bodyPr>
          <a:lstStyle/>
          <a:p>
            <a:r>
              <a:rPr lang="en-US" b="1" dirty="0" smtClean="0"/>
              <a:t>•	Wind providing Automatic Generation Control. Done today on Xcel’s Colorado system, can be cost-effective </a:t>
            </a:r>
            <a:r>
              <a:rPr lang="en-US" b="1" dirty="0" smtClean="0"/>
              <a:t>during hours when</a:t>
            </a:r>
            <a:r>
              <a:rPr lang="en-US" b="1" dirty="0" smtClean="0"/>
              <a:t> wind was going to be curtailed anyway.</a:t>
            </a:r>
            <a:endParaRPr lang="en-US" dirty="0" smtClean="0"/>
          </a:p>
          <a:p>
            <a:endParaRPr lang="en-US" b="1" dirty="0"/>
          </a:p>
          <a:p>
            <a:r>
              <a:rPr lang="en-US" b="1" dirty="0" smtClean="0"/>
              <a:t>•</a:t>
            </a:r>
            <a:r>
              <a:rPr lang="en-US" b="1" dirty="0"/>
              <a:t>	</a:t>
            </a:r>
            <a:r>
              <a:rPr lang="en-US" b="1" dirty="0" smtClean="0"/>
              <a:t>If needed, market for primary frequency response can help to provide price signals so lowest cost resources provide the service.</a:t>
            </a:r>
          </a:p>
          <a:p>
            <a:r>
              <a:rPr lang="en-US" b="1" dirty="0"/>
              <a:t>	</a:t>
            </a:r>
            <a:endParaRPr lang="en-US" b="1" dirty="0" smtClean="0"/>
          </a:p>
          <a:p>
            <a:r>
              <a:rPr lang="en-US" b="1" dirty="0"/>
              <a:t>•	</a:t>
            </a:r>
            <a:r>
              <a:rPr lang="en-US" b="1" dirty="0" smtClean="0"/>
              <a:t>Short circuit ratio/weak grid limits in Panhandle can be addressed with turbine control settings, series compensation settings, grid upgrades, synchronous condensers and reactive devices.</a:t>
            </a:r>
          </a:p>
          <a:p>
            <a:endParaRPr lang="en-US" b="1" dirty="0"/>
          </a:p>
          <a:p>
            <a:r>
              <a:rPr lang="en-US" b="1" dirty="0"/>
              <a:t>•	Transmission will continue to be </a:t>
            </a:r>
            <a:r>
              <a:rPr lang="en-US" b="1" dirty="0" smtClean="0"/>
              <a:t>key for integration, fuel diversity and consumer protection, meeting Clean Power Plan.</a:t>
            </a:r>
            <a:endParaRPr lang="en-US" b="1" dirty="0"/>
          </a:p>
          <a:p>
            <a:endParaRPr lang="en-US" dirty="0"/>
          </a:p>
        </p:txBody>
      </p:sp>
    </p:spTree>
    <p:extLst>
      <p:ext uri="{BB962C8B-B14F-4D97-AF65-F5344CB8AC3E}">
        <p14:creationId xmlns:p14="http://schemas.microsoft.com/office/powerpoint/2010/main" val="1155895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Current wind cost and performance data</a:t>
            </a:r>
            <a:endParaRPr lang="en-US" sz="2000" b="1" dirty="0">
              <a:latin typeface="Avenir LT 45 Book" panose="02000503020000020003" pitchFamily="2" charset="0"/>
              <a:ea typeface="+mn-ea"/>
            </a:endParaRPr>
          </a:p>
        </p:txBody>
      </p:sp>
      <p:sp>
        <p:nvSpPr>
          <p:cNvPr id="5" name="Rectangle 4"/>
          <p:cNvSpPr/>
          <p:nvPr/>
        </p:nvSpPr>
        <p:spPr>
          <a:xfrm>
            <a:off x="393290" y="1759974"/>
            <a:ext cx="8072284" cy="4801314"/>
          </a:xfrm>
          <a:prstGeom prst="rect">
            <a:avLst/>
          </a:prstGeom>
        </p:spPr>
        <p:txBody>
          <a:bodyPr wrap="square">
            <a:spAutoFit/>
          </a:bodyPr>
          <a:lstStyle/>
          <a:p>
            <a:r>
              <a:rPr lang="en-US" u="sng" dirty="0" smtClean="0"/>
              <a:t>DOE/Lawrence Berkeley National Laboratory Annual Market Report data</a:t>
            </a:r>
          </a:p>
          <a:p>
            <a:r>
              <a:rPr lang="en-US" dirty="0" smtClean="0"/>
              <a:t>-PPA price: </a:t>
            </a:r>
            <a:r>
              <a:rPr lang="en-US" b="1" dirty="0" smtClean="0"/>
              <a:t>$21.91/MWh</a:t>
            </a:r>
            <a:r>
              <a:rPr lang="en-US" dirty="0" smtClean="0"/>
              <a:t> </a:t>
            </a:r>
            <a:r>
              <a:rPr lang="en-US" dirty="0"/>
              <a:t>average </a:t>
            </a:r>
            <a:r>
              <a:rPr lang="en-US" dirty="0" smtClean="0"/>
              <a:t>for PPAs signed in 2013 </a:t>
            </a:r>
            <a:r>
              <a:rPr lang="en-US" dirty="0"/>
              <a:t>in Interior, </a:t>
            </a:r>
            <a:r>
              <a:rPr lang="en-US" b="1" dirty="0"/>
              <a:t>$25.59/MWh </a:t>
            </a:r>
            <a:r>
              <a:rPr lang="en-US" dirty="0"/>
              <a:t>nationally </a:t>
            </a:r>
            <a:r>
              <a:rPr lang="en-US" dirty="0" smtClean="0"/>
              <a:t>(similar in forthcoming updated data for 2014)</a:t>
            </a:r>
          </a:p>
          <a:p>
            <a:endParaRPr lang="en-US" dirty="0"/>
          </a:p>
          <a:p>
            <a:r>
              <a:rPr lang="en-US" dirty="0" smtClean="0"/>
              <a:t>-Capacity factor: 2013 output </a:t>
            </a:r>
            <a:r>
              <a:rPr lang="en-US" dirty="0"/>
              <a:t>for 2012 </a:t>
            </a:r>
            <a:r>
              <a:rPr lang="en-US" dirty="0" smtClean="0"/>
              <a:t>installed projects </a:t>
            </a:r>
            <a:r>
              <a:rPr lang="en-US" dirty="0"/>
              <a:t>for Interior region: </a:t>
            </a:r>
            <a:r>
              <a:rPr lang="en-US" b="1" dirty="0"/>
              <a:t>38.1% </a:t>
            </a:r>
            <a:r>
              <a:rPr lang="en-US" dirty="0" smtClean="0"/>
              <a:t>(significantly higher in updated data)</a:t>
            </a:r>
          </a:p>
          <a:p>
            <a:endParaRPr lang="en-US" dirty="0"/>
          </a:p>
          <a:p>
            <a:r>
              <a:rPr lang="en-US" dirty="0" smtClean="0"/>
              <a:t>-Installed costs: for 2012-13 wind projects </a:t>
            </a:r>
            <a:r>
              <a:rPr lang="en-US" dirty="0"/>
              <a:t>in Interior: </a:t>
            </a:r>
            <a:r>
              <a:rPr lang="en-US" b="1" dirty="0"/>
              <a:t>$</a:t>
            </a:r>
            <a:r>
              <a:rPr lang="en-US" b="1" dirty="0" smtClean="0"/>
              <a:t>1,755/kW </a:t>
            </a:r>
            <a:r>
              <a:rPr lang="en-US" dirty="0" smtClean="0"/>
              <a:t>(significantly lower in updated data)</a:t>
            </a:r>
          </a:p>
          <a:p>
            <a:endParaRPr lang="en-US" dirty="0" smtClean="0"/>
          </a:p>
          <a:p>
            <a:r>
              <a:rPr lang="en-US" dirty="0"/>
              <a:t>These are averages, and many recent projects are far better: </a:t>
            </a:r>
          </a:p>
          <a:p>
            <a:r>
              <a:rPr lang="en-US" dirty="0"/>
              <a:t>Mammoth Plains (OK) PPA of $19/MWh and assumed 57% capacity </a:t>
            </a:r>
            <a:r>
              <a:rPr lang="en-US" dirty="0" smtClean="0"/>
              <a:t>factor</a:t>
            </a:r>
            <a:endParaRPr lang="en-US" dirty="0"/>
          </a:p>
          <a:p>
            <a:endParaRPr lang="en-US" dirty="0" smtClean="0"/>
          </a:p>
          <a:p>
            <a:r>
              <a:rPr lang="en-US" u="sng" dirty="0" smtClean="0"/>
              <a:t>Need to use real-world market data for ERCOT for modeling assumptions</a:t>
            </a:r>
          </a:p>
          <a:p>
            <a:endParaRPr lang="en-US" dirty="0"/>
          </a:p>
          <a:p>
            <a:r>
              <a:rPr lang="en-US" dirty="0" smtClean="0"/>
              <a:t>EIA’s assumption of </a:t>
            </a:r>
            <a:r>
              <a:rPr lang="en-US" dirty="0"/>
              <a:t>$</a:t>
            </a:r>
            <a:r>
              <a:rPr lang="en-US" dirty="0" smtClean="0"/>
              <a:t>80/MWh for ERCOT wind </a:t>
            </a:r>
            <a:r>
              <a:rPr lang="en-US" dirty="0"/>
              <a:t>is </a:t>
            </a:r>
            <a:r>
              <a:rPr lang="en-US" dirty="0" smtClean="0"/>
              <a:t>2x reality</a:t>
            </a:r>
            <a:endParaRPr lang="en-US" dirty="0"/>
          </a:p>
          <a:p>
            <a:endParaRPr lang="en-US" dirty="0"/>
          </a:p>
        </p:txBody>
      </p:sp>
    </p:spTree>
    <p:extLst>
      <p:ext uri="{BB962C8B-B14F-4D97-AF65-F5344CB8AC3E}">
        <p14:creationId xmlns:p14="http://schemas.microsoft.com/office/powerpoint/2010/main" val="380895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3228361"/>
            <a:ext cx="9042400" cy="362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433869"/>
            <a:ext cx="3914273" cy="1708160"/>
          </a:xfrm>
          <a:prstGeom prst="rect">
            <a:avLst/>
          </a:prstGeom>
          <a:noFill/>
        </p:spPr>
        <p:txBody>
          <a:bodyPr wrap="square" rtlCol="0">
            <a:spAutoFit/>
          </a:bodyPr>
          <a:lstStyle/>
          <a:p>
            <a:r>
              <a:rPr lang="en-US" sz="2000" dirty="0" smtClean="0"/>
              <a:t>-</a:t>
            </a:r>
            <a:r>
              <a:rPr lang="en-US" sz="1700" dirty="0" smtClean="0"/>
              <a:t>DOE/LBNL Annual Report: 60% decline in wind purchase prices over last four years (includes incentives):</a:t>
            </a:r>
          </a:p>
          <a:p>
            <a:endParaRPr lang="en-US" sz="1700" dirty="0" smtClean="0"/>
          </a:p>
          <a:p>
            <a:r>
              <a:rPr lang="en-US" sz="1700" dirty="0" smtClean="0"/>
              <a:t>-Lazard 2014: Wind lowest cost </a:t>
            </a:r>
            <a:r>
              <a:rPr lang="en-US" sz="1700" u="sng" dirty="0" smtClean="0"/>
              <a:t>energy source  (excludes incentives)                                     </a:t>
            </a:r>
            <a:endParaRPr lang="en-US" sz="1700" u="sng"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71629336"/>
              </p:ext>
            </p:extLst>
          </p:nvPr>
        </p:nvGraphicFramePr>
        <p:xfrm>
          <a:off x="4984951" y="1120876"/>
          <a:ext cx="4128774" cy="2134173"/>
        </p:xfrm>
        <a:graphic>
          <a:graphicData uri="http://schemas.openxmlformats.org/drawingml/2006/table">
            <a:tbl>
              <a:tblPr firstRow="1" bandRow="1">
                <a:tableStyleId>{5C22544A-7EE6-4342-B048-85BDC9FD1C3A}</a:tableStyleId>
              </a:tblPr>
              <a:tblGrid>
                <a:gridCol w="2064387"/>
                <a:gridCol w="2064387"/>
              </a:tblGrid>
              <a:tr h="853668">
                <a:tc>
                  <a:txBody>
                    <a:bodyPr/>
                    <a:lstStyle/>
                    <a:p>
                      <a:pPr algn="ctr"/>
                      <a:r>
                        <a:rPr lang="en-US" sz="1600" dirty="0" smtClean="0"/>
                        <a:t>Year</a:t>
                      </a:r>
                      <a:endParaRPr lang="en-US" sz="1600" dirty="0"/>
                    </a:p>
                  </a:txBody>
                  <a:tcPr/>
                </a:tc>
                <a:tc>
                  <a:txBody>
                    <a:bodyPr/>
                    <a:lstStyle/>
                    <a:p>
                      <a:pPr algn="ctr"/>
                      <a:r>
                        <a:rPr lang="en-US" sz="1600" dirty="0" smtClean="0"/>
                        <a:t>Average Wind Purchase Price,</a:t>
                      </a:r>
                      <a:r>
                        <a:rPr lang="en-US" sz="1600" baseline="0" dirty="0" smtClean="0"/>
                        <a:t> </a:t>
                      </a:r>
                      <a:r>
                        <a:rPr lang="en-US" sz="1600" dirty="0" smtClean="0"/>
                        <a:t>$/MWh</a:t>
                      </a:r>
                      <a:endParaRPr lang="en-US" sz="1600" dirty="0"/>
                    </a:p>
                  </a:txBody>
                  <a:tcPr/>
                </a:tc>
              </a:tr>
              <a:tr h="256101">
                <a:tc>
                  <a:txBody>
                    <a:bodyPr/>
                    <a:lstStyle/>
                    <a:p>
                      <a:pPr algn="ctr" fontAlgn="b"/>
                      <a:r>
                        <a:rPr lang="en-US" sz="1600" b="1" i="0" u="none" strike="noStrike" dirty="0">
                          <a:effectLst/>
                          <a:latin typeface="Arial"/>
                        </a:rPr>
                        <a:t>2009</a:t>
                      </a:r>
                    </a:p>
                  </a:txBody>
                  <a:tcPr marL="0" marR="0" marT="0" marB="0" anchor="b"/>
                </a:tc>
                <a:tc>
                  <a:txBody>
                    <a:bodyPr/>
                    <a:lstStyle/>
                    <a:p>
                      <a:pPr algn="ctr" fontAlgn="b"/>
                      <a:r>
                        <a:rPr lang="en-US" sz="1600" b="1" i="0" u="none" strike="noStrike" dirty="0">
                          <a:effectLst/>
                          <a:latin typeface="Arial"/>
                        </a:rPr>
                        <a:t>$</a:t>
                      </a:r>
                      <a:r>
                        <a:rPr lang="en-US" sz="1600" b="1" i="0" u="none" strike="noStrike" dirty="0" smtClean="0">
                          <a:effectLst/>
                          <a:latin typeface="Arial"/>
                        </a:rPr>
                        <a:t>68.19 </a:t>
                      </a:r>
                      <a:endParaRPr lang="en-US" sz="1600" b="1" i="0" u="none" strike="noStrike" dirty="0">
                        <a:effectLst/>
                        <a:latin typeface="Arial"/>
                      </a:endParaRPr>
                    </a:p>
                  </a:txBody>
                  <a:tcPr marL="0" marR="0" marT="0" marB="0" anchor="b"/>
                </a:tc>
              </a:tr>
              <a:tr h="256101">
                <a:tc>
                  <a:txBody>
                    <a:bodyPr/>
                    <a:lstStyle/>
                    <a:p>
                      <a:pPr algn="ctr" fontAlgn="b"/>
                      <a:r>
                        <a:rPr lang="en-US" sz="1600" b="1" i="0" u="none" strike="noStrike" dirty="0">
                          <a:effectLst/>
                          <a:latin typeface="Arial"/>
                        </a:rPr>
                        <a:t>2010</a:t>
                      </a:r>
                    </a:p>
                  </a:txBody>
                  <a:tcPr marL="0" marR="0" marT="0" marB="0" anchor="b"/>
                </a:tc>
                <a:tc>
                  <a:txBody>
                    <a:bodyPr/>
                    <a:lstStyle/>
                    <a:p>
                      <a:pPr algn="ctr" fontAlgn="b"/>
                      <a:r>
                        <a:rPr lang="en-US" sz="1600" b="1" i="0" u="none" strike="noStrike" dirty="0">
                          <a:effectLst/>
                          <a:latin typeface="Arial"/>
                        </a:rPr>
                        <a:t>$</a:t>
                      </a:r>
                      <a:r>
                        <a:rPr lang="en-US" sz="1600" b="1" i="0" u="none" strike="noStrike" dirty="0" smtClean="0">
                          <a:effectLst/>
                          <a:latin typeface="Arial"/>
                        </a:rPr>
                        <a:t>61.08 </a:t>
                      </a:r>
                      <a:endParaRPr lang="en-US" sz="1600" b="1" i="0" u="none" strike="noStrike" dirty="0">
                        <a:effectLst/>
                        <a:latin typeface="Arial"/>
                      </a:endParaRPr>
                    </a:p>
                  </a:txBody>
                  <a:tcPr marL="0" marR="0" marT="0" marB="0" anchor="b"/>
                </a:tc>
              </a:tr>
              <a:tr h="256101">
                <a:tc>
                  <a:txBody>
                    <a:bodyPr/>
                    <a:lstStyle/>
                    <a:p>
                      <a:pPr algn="ctr" fontAlgn="b"/>
                      <a:r>
                        <a:rPr lang="en-US" sz="1600" b="1" i="0" u="none" strike="noStrike" dirty="0">
                          <a:effectLst/>
                          <a:latin typeface="Arial"/>
                        </a:rPr>
                        <a:t>2011</a:t>
                      </a:r>
                    </a:p>
                  </a:txBody>
                  <a:tcPr marL="0" marR="0" marT="0" marB="0" anchor="b"/>
                </a:tc>
                <a:tc>
                  <a:txBody>
                    <a:bodyPr/>
                    <a:lstStyle/>
                    <a:p>
                      <a:pPr algn="ctr" fontAlgn="b"/>
                      <a:r>
                        <a:rPr lang="en-US" sz="1600" b="1" i="0" u="none" strike="noStrike" dirty="0" smtClean="0">
                          <a:effectLst/>
                          <a:latin typeface="Arial"/>
                        </a:rPr>
                        <a:t>$45.54 </a:t>
                      </a:r>
                      <a:endParaRPr lang="en-US" sz="1600" b="1" i="0" u="none" strike="noStrike" dirty="0">
                        <a:effectLst/>
                        <a:latin typeface="Arial"/>
                      </a:endParaRPr>
                    </a:p>
                  </a:txBody>
                  <a:tcPr marL="0" marR="0" marT="0" marB="0" anchor="b"/>
                </a:tc>
              </a:tr>
              <a:tr h="256101">
                <a:tc>
                  <a:txBody>
                    <a:bodyPr/>
                    <a:lstStyle/>
                    <a:p>
                      <a:pPr algn="ctr" fontAlgn="b"/>
                      <a:r>
                        <a:rPr lang="en-US" sz="1600" b="1" i="0" u="none" strike="noStrike" dirty="0">
                          <a:effectLst/>
                          <a:latin typeface="Arial"/>
                        </a:rPr>
                        <a:t>2012</a:t>
                      </a:r>
                    </a:p>
                  </a:txBody>
                  <a:tcPr marL="0" marR="0" marT="0" marB="0" anchor="b"/>
                </a:tc>
                <a:tc>
                  <a:txBody>
                    <a:bodyPr/>
                    <a:lstStyle/>
                    <a:p>
                      <a:pPr algn="ctr" fontAlgn="b"/>
                      <a:r>
                        <a:rPr lang="en-US" sz="1600" b="1" i="0" u="none" strike="noStrike" dirty="0">
                          <a:effectLst/>
                          <a:latin typeface="Arial"/>
                        </a:rPr>
                        <a:t>$</a:t>
                      </a:r>
                      <a:r>
                        <a:rPr lang="en-US" sz="1600" b="1" i="0" u="none" strike="noStrike" dirty="0" smtClean="0">
                          <a:effectLst/>
                          <a:latin typeface="Arial"/>
                        </a:rPr>
                        <a:t>38.40 </a:t>
                      </a:r>
                      <a:endParaRPr lang="en-US" sz="1600" b="1" i="0" u="none" strike="noStrike" dirty="0">
                        <a:effectLst/>
                        <a:latin typeface="Arial"/>
                      </a:endParaRPr>
                    </a:p>
                  </a:txBody>
                  <a:tcPr marL="0" marR="0" marT="0" marB="0" anchor="b"/>
                </a:tc>
              </a:tr>
              <a:tr h="256101">
                <a:tc>
                  <a:txBody>
                    <a:bodyPr/>
                    <a:lstStyle/>
                    <a:p>
                      <a:pPr algn="ctr" fontAlgn="b"/>
                      <a:r>
                        <a:rPr lang="en-US" sz="1600" b="1" i="0" u="none" strike="noStrike" dirty="0" smtClean="0">
                          <a:effectLst/>
                          <a:latin typeface="Arial"/>
                        </a:rPr>
                        <a:t>2013</a:t>
                      </a:r>
                      <a:endParaRPr lang="en-US" sz="1600" b="1" i="0" u="none" strike="noStrike" dirty="0">
                        <a:effectLst/>
                        <a:latin typeface="Arial"/>
                      </a:endParaRPr>
                    </a:p>
                  </a:txBody>
                  <a:tcPr marL="0" marR="0" marT="0" marB="0" anchor="b"/>
                </a:tc>
                <a:tc>
                  <a:txBody>
                    <a:bodyPr/>
                    <a:lstStyle/>
                    <a:p>
                      <a:pPr algn="ctr" fontAlgn="b"/>
                      <a:r>
                        <a:rPr lang="en-US" sz="1600" b="1" i="0" u="none" strike="noStrike" dirty="0" smtClean="0">
                          <a:effectLst/>
                          <a:latin typeface="Arial"/>
                        </a:rPr>
                        <a:t>$25.59</a:t>
                      </a:r>
                      <a:endParaRPr lang="en-US" sz="1600" b="1" i="0" u="none" strike="noStrike" dirty="0">
                        <a:effectLst/>
                        <a:latin typeface="Arial"/>
                      </a:endParaRPr>
                    </a:p>
                  </a:txBody>
                  <a:tcPr marL="0" marR="0" marT="0" marB="0" anchor="b"/>
                </a:tc>
              </a:tr>
            </a:tbl>
          </a:graphicData>
        </a:graphic>
      </p:graphicFrame>
      <p:sp>
        <p:nvSpPr>
          <p:cNvPr id="7" name="Oval 6"/>
          <p:cNvSpPr/>
          <p:nvPr/>
        </p:nvSpPr>
        <p:spPr>
          <a:xfrm>
            <a:off x="2277979" y="4714856"/>
            <a:ext cx="3850105" cy="349108"/>
          </a:xfrm>
          <a:prstGeom prst="ellipse">
            <a:avLst/>
          </a:prstGeom>
          <a:noFill/>
          <a:ln w="34925">
            <a:solidFill>
              <a:srgbClr val="FF0000">
                <a:alpha val="59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9833" y="1120876"/>
            <a:ext cx="8288593" cy="31299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Wind </a:t>
            </a:r>
            <a:r>
              <a:rPr lang="en-US" sz="2000" b="1" dirty="0" smtClean="0">
                <a:latin typeface="Avenir LT 45 Book" panose="02000503020000020003" pitchFamily="2" charset="0"/>
                <a:ea typeface="+mn-ea"/>
              </a:rPr>
              <a:t>costs     </a:t>
            </a:r>
            <a:endParaRPr lang="en-US" sz="2000" b="1" dirty="0">
              <a:latin typeface="Avenir LT 45 Book" panose="02000503020000020003" pitchFamily="2" charset="0"/>
              <a:ea typeface="+mn-ea"/>
            </a:endParaRPr>
          </a:p>
        </p:txBody>
      </p:sp>
    </p:spTree>
    <p:extLst>
      <p:ext uri="{BB962C8B-B14F-4D97-AF65-F5344CB8AC3E}">
        <p14:creationId xmlns:p14="http://schemas.microsoft.com/office/powerpoint/2010/main" val="24344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Wind </a:t>
            </a:r>
            <a:r>
              <a:rPr lang="en-US" sz="2000" b="1" dirty="0" smtClean="0">
                <a:latin typeface="Avenir LT 45 Book" panose="02000503020000020003" pitchFamily="2" charset="0"/>
                <a:ea typeface="+mn-ea"/>
              </a:rPr>
              <a:t>PPA prices continue to fall</a:t>
            </a:r>
            <a:endParaRPr lang="en-US" sz="2000" b="1" dirty="0">
              <a:latin typeface="Avenir LT 45 Book" panose="02000503020000020003" pitchFamily="2" charset="0"/>
              <a:ea typeface="+mn-ea"/>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44" y="1691148"/>
            <a:ext cx="8777889" cy="478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483209"/>
            <a:ext cx="9143999" cy="323165"/>
          </a:xfrm>
          <a:prstGeom prst="rect">
            <a:avLst/>
          </a:prstGeom>
        </p:spPr>
        <p:txBody>
          <a:bodyPr wrap="square">
            <a:spAutoFit/>
          </a:bodyPr>
          <a:lstStyle/>
          <a:p>
            <a:r>
              <a:rPr lang="en-US" sz="1500" dirty="0" smtClean="0"/>
              <a:t>Source: Ryan Wiser, “A </a:t>
            </a:r>
            <a:r>
              <a:rPr lang="en-US" sz="1500" dirty="0"/>
              <a:t>Peek Into This Year’s </a:t>
            </a:r>
            <a:r>
              <a:rPr lang="en-US" sz="1500" dirty="0" smtClean="0"/>
              <a:t>Draft Wind </a:t>
            </a:r>
            <a:r>
              <a:rPr lang="en-US" sz="1500" dirty="0"/>
              <a:t>Technologies Market </a:t>
            </a:r>
            <a:r>
              <a:rPr lang="en-US" sz="1500" dirty="0" smtClean="0"/>
              <a:t>Report,” May 2015</a:t>
            </a:r>
            <a:endParaRPr lang="en-US" sz="1500" dirty="0"/>
          </a:p>
        </p:txBody>
      </p:sp>
    </p:spTree>
    <p:extLst>
      <p:ext uri="{BB962C8B-B14F-4D97-AF65-F5344CB8AC3E}">
        <p14:creationId xmlns:p14="http://schemas.microsoft.com/office/powerpoint/2010/main" val="127900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164459"/>
            <a:ext cx="9144000" cy="2436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b="1" dirty="0" smtClean="0">
                <a:latin typeface="Avenir LT 45 Book" panose="02000503020000020003" pitchFamily="2" charset="0"/>
                <a:ea typeface="+mn-ea"/>
              </a:rPr>
              <a:t>Factors driving lower costs</a:t>
            </a:r>
            <a:endParaRPr lang="en-US" sz="2000" b="1" dirty="0">
              <a:latin typeface="Avenir LT 45 Book" panose="02000503020000020003" pitchFamily="2" charset="0"/>
              <a:ea typeface="+mn-ea"/>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13702" y="2113934"/>
            <a:ext cx="6341807" cy="457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542201"/>
            <a:ext cx="9143999" cy="323165"/>
          </a:xfrm>
          <a:prstGeom prst="rect">
            <a:avLst/>
          </a:prstGeom>
        </p:spPr>
        <p:txBody>
          <a:bodyPr wrap="square">
            <a:spAutoFit/>
          </a:bodyPr>
          <a:lstStyle/>
          <a:p>
            <a:r>
              <a:rPr lang="en-US" sz="1500" dirty="0" smtClean="0"/>
              <a:t>Source: Ryan Wiser, “A </a:t>
            </a:r>
            <a:r>
              <a:rPr lang="en-US" sz="1500" dirty="0"/>
              <a:t>Peek Into This Year’s </a:t>
            </a:r>
            <a:r>
              <a:rPr lang="en-US" sz="1500" dirty="0" smtClean="0"/>
              <a:t>Draft Wind </a:t>
            </a:r>
            <a:r>
              <a:rPr lang="en-US" sz="1500" dirty="0"/>
              <a:t>Technologies Market </a:t>
            </a:r>
            <a:r>
              <a:rPr lang="en-US" sz="1500" dirty="0" smtClean="0"/>
              <a:t>Report,” May 2015</a:t>
            </a:r>
            <a:endParaRPr lang="en-US" sz="1500" dirty="0"/>
          </a:p>
        </p:txBody>
      </p:sp>
      <p:sp>
        <p:nvSpPr>
          <p:cNvPr id="3" name="Rectangle 2"/>
          <p:cNvSpPr/>
          <p:nvPr/>
        </p:nvSpPr>
        <p:spPr>
          <a:xfrm>
            <a:off x="0" y="1490856"/>
            <a:ext cx="9222658" cy="1698927"/>
          </a:xfrm>
          <a:prstGeom prst="rect">
            <a:avLst/>
          </a:prstGeom>
        </p:spPr>
        <p:txBody>
          <a:bodyPr wrap="square">
            <a:spAutoFit/>
          </a:bodyPr>
          <a:lstStyle/>
          <a:p>
            <a:pPr>
              <a:spcBef>
                <a:spcPct val="20000"/>
              </a:spcBef>
            </a:pPr>
            <a:r>
              <a:rPr lang="en-US" dirty="0" smtClean="0">
                <a:latin typeface="Avenir LT 45 Book" panose="02000503020000020003" pitchFamily="2" charset="0"/>
              </a:rPr>
              <a:t>-Technological improvements</a:t>
            </a:r>
          </a:p>
          <a:p>
            <a:pPr>
              <a:spcBef>
                <a:spcPct val="20000"/>
              </a:spcBef>
            </a:pPr>
            <a:r>
              <a:rPr lang="en-US" dirty="0" smtClean="0">
                <a:latin typeface="Avenir LT 45 Book" panose="02000503020000020003" pitchFamily="2" charset="0"/>
              </a:rPr>
              <a:t>-Longer blades: Going from 80m to 100m diameter rotor increases swept area 56%</a:t>
            </a:r>
          </a:p>
          <a:p>
            <a:pPr>
              <a:spcBef>
                <a:spcPct val="20000"/>
              </a:spcBef>
            </a:pPr>
            <a:r>
              <a:rPr lang="en-US" dirty="0" smtClean="0">
                <a:latin typeface="Avenir LT 45 Book" panose="02000503020000020003" pitchFamily="2" charset="0"/>
              </a:rPr>
              <a:t>-Economies </a:t>
            </a:r>
            <a:r>
              <a:rPr lang="en-US" dirty="0">
                <a:latin typeface="Avenir LT 45 Book" panose="02000503020000020003" pitchFamily="2" charset="0"/>
              </a:rPr>
              <a:t>of </a:t>
            </a:r>
            <a:r>
              <a:rPr lang="en-US" dirty="0" smtClean="0">
                <a:latin typeface="Avenir LT 45 Book" panose="02000503020000020003" pitchFamily="2" charset="0"/>
              </a:rPr>
              <a:t>scale</a:t>
            </a:r>
          </a:p>
          <a:p>
            <a:pPr>
              <a:spcBef>
                <a:spcPct val="20000"/>
              </a:spcBef>
            </a:pPr>
            <a:r>
              <a:rPr lang="en-US" dirty="0" smtClean="0">
                <a:latin typeface="Avenir LT 45 Book" panose="02000503020000020003" pitchFamily="2" charset="0"/>
              </a:rPr>
              <a:t>-Domestic manufacturing</a:t>
            </a:r>
          </a:p>
          <a:p>
            <a:pPr>
              <a:spcBef>
                <a:spcPct val="20000"/>
              </a:spcBef>
            </a:pPr>
            <a:r>
              <a:rPr lang="en-US" dirty="0" smtClean="0">
                <a:latin typeface="Avenir LT 45 Book" panose="02000503020000020003" pitchFamily="2" charset="0"/>
              </a:rPr>
              <a:t>-Supply </a:t>
            </a:r>
            <a:r>
              <a:rPr lang="en-US" dirty="0">
                <a:latin typeface="Avenir LT 45 Book" panose="02000503020000020003" pitchFamily="2" charset="0"/>
              </a:rPr>
              <a:t>and </a:t>
            </a:r>
            <a:r>
              <a:rPr lang="en-US" dirty="0" smtClean="0">
                <a:latin typeface="Avenir LT 45 Book" panose="02000503020000020003" pitchFamily="2" charset="0"/>
              </a:rPr>
              <a:t>demand</a:t>
            </a:r>
            <a:endParaRPr lang="en-US" dirty="0">
              <a:latin typeface="Avenir LT 45 Book" panose="02000503020000020003" pitchFamily="2" charset="0"/>
            </a:endParaRPr>
          </a:p>
        </p:txBody>
      </p:sp>
    </p:spTree>
    <p:extLst>
      <p:ext uri="{BB962C8B-B14F-4D97-AF65-F5344CB8AC3E}">
        <p14:creationId xmlns:p14="http://schemas.microsoft.com/office/powerpoint/2010/main" val="2220190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dirty="0" smtClean="0">
                <a:latin typeface="Avenir LT 45 Book" panose="02000503020000020003" pitchFamily="2" charset="0"/>
                <a:ea typeface="+mn-ea"/>
              </a:rPr>
              <a:t>Wind Vision cost and performance projections for Tiered Resource Groups</a:t>
            </a:r>
            <a:endParaRPr lang="en-US" sz="2000" dirty="0">
              <a:latin typeface="Avenir LT 45 Book" panose="02000503020000020003" pitchFamily="2" charset="0"/>
              <a:ea typeface="+mn-ea"/>
            </a:endParaRPr>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829"/>
          <a:stretch/>
        </p:blipFill>
        <p:spPr bwMode="auto">
          <a:xfrm>
            <a:off x="67862" y="1510438"/>
            <a:ext cx="4536591" cy="528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026" y="1592874"/>
            <a:ext cx="4536141" cy="316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094" y="4709701"/>
            <a:ext cx="3179713" cy="21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11331" y="4778525"/>
            <a:ext cx="1288026" cy="1754326"/>
          </a:xfrm>
          <a:prstGeom prst="rect">
            <a:avLst/>
          </a:prstGeom>
          <a:noFill/>
        </p:spPr>
        <p:txBody>
          <a:bodyPr wrap="square" rtlCol="0">
            <a:spAutoFit/>
          </a:bodyPr>
          <a:lstStyle/>
          <a:p>
            <a:r>
              <a:rPr lang="en-US" sz="1200" dirty="0" smtClean="0"/>
              <a:t>-ERCOT has some of the only Tier 1 wind resources in U.S.; much of the rest of the state is covered by  Tiers 2-3</a:t>
            </a:r>
            <a:endParaRPr lang="en-US" sz="1200" dirty="0"/>
          </a:p>
        </p:txBody>
      </p:sp>
    </p:spTree>
    <p:extLst>
      <p:ext uri="{BB962C8B-B14F-4D97-AF65-F5344CB8AC3E}">
        <p14:creationId xmlns:p14="http://schemas.microsoft.com/office/powerpoint/2010/main" val="56989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1698"/>
            <a:ext cx="9055510" cy="4358323"/>
          </a:xfrm>
        </p:spPr>
        <p:txBody>
          <a:bodyPr>
            <a:normAutofit/>
          </a:bodyPr>
          <a:lstStyle/>
          <a:p>
            <a:r>
              <a:rPr lang="en-US" dirty="0" smtClean="0"/>
              <a:t>Wind Vision: 10% of electricity demand from wind in 2020 and 20% in 2030</a:t>
            </a:r>
          </a:p>
          <a:p>
            <a:endParaRPr lang="en-US" dirty="0" smtClean="0"/>
          </a:p>
          <a:p>
            <a:endParaRPr lang="en-US" dirty="0" smtClean="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516" y="1900571"/>
            <a:ext cx="6587613" cy="495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dirty="0" smtClean="0">
                <a:latin typeface="Avenir LT 45 Book" panose="02000503020000020003" pitchFamily="2" charset="0"/>
                <a:ea typeface="+mn-ea"/>
              </a:rPr>
              <a:t>Wind Vision national impacts</a:t>
            </a:r>
            <a:endParaRPr lang="en-US" sz="2000" dirty="0">
              <a:latin typeface="Avenir LT 45 Book" panose="02000503020000020003" pitchFamily="2" charset="0"/>
              <a:ea typeface="+mn-ea"/>
            </a:endParaRPr>
          </a:p>
        </p:txBody>
      </p:sp>
    </p:spTree>
    <p:extLst>
      <p:ext uri="{BB962C8B-B14F-4D97-AF65-F5344CB8AC3E}">
        <p14:creationId xmlns:p14="http://schemas.microsoft.com/office/powerpoint/2010/main" val="324507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lstStyle/>
          <a:p>
            <a:r>
              <a:rPr lang="en-US" sz="1600" dirty="0" smtClean="0"/>
              <a:t>-Texas reaches 28</a:t>
            </a:r>
            <a:r>
              <a:rPr lang="en-US" sz="1600" dirty="0"/>
              <a:t>% </a:t>
            </a:r>
            <a:r>
              <a:rPr lang="en-US" sz="1600" dirty="0" smtClean="0"/>
              <a:t>wind </a:t>
            </a:r>
            <a:r>
              <a:rPr lang="en-US" sz="1600" dirty="0"/>
              <a:t>by </a:t>
            </a:r>
            <a:r>
              <a:rPr lang="en-US" sz="1600" dirty="0" smtClean="0"/>
              <a:t>2020 (111 </a:t>
            </a:r>
            <a:r>
              <a:rPr lang="en-US" sz="1600" dirty="0" err="1" smtClean="0"/>
              <a:t>TWh</a:t>
            </a:r>
            <a:r>
              <a:rPr lang="en-US" sz="1600" dirty="0" smtClean="0"/>
              <a:t>), 38</a:t>
            </a:r>
            <a:r>
              <a:rPr lang="en-US" sz="1600" dirty="0"/>
              <a:t>% </a:t>
            </a:r>
            <a:r>
              <a:rPr lang="en-US" sz="1600" dirty="0" smtClean="0"/>
              <a:t>(168 </a:t>
            </a:r>
            <a:r>
              <a:rPr lang="en-US" sz="1600" dirty="0" err="1" smtClean="0"/>
              <a:t>TWh</a:t>
            </a:r>
            <a:r>
              <a:rPr lang="en-US" sz="1600" dirty="0" smtClean="0"/>
              <a:t>) by </a:t>
            </a:r>
            <a:r>
              <a:rPr lang="en-US" sz="1600" dirty="0"/>
              <a:t>2030</a:t>
            </a:r>
          </a:p>
          <a:p>
            <a:r>
              <a:rPr lang="en-US" sz="1600" dirty="0"/>
              <a:t>-Total emissions savings of 60 million metric tons by 2020, 81 million metric tons by 2030</a:t>
            </a:r>
          </a:p>
          <a:p>
            <a:r>
              <a:rPr lang="en-US" sz="1600" dirty="0"/>
              <a:t>-Total water savings of 54 billion gallons in 2020, 90 billion gallons in 2030</a:t>
            </a:r>
          </a:p>
          <a:p>
            <a:endParaRPr lang="en-US" dirty="0"/>
          </a:p>
        </p:txBody>
      </p:sp>
      <p:sp>
        <p:nvSpPr>
          <p:cNvPr id="4" name="Title 1"/>
          <p:cNvSpPr txBox="1">
            <a:spLocks/>
          </p:cNvSpPr>
          <p:nvPr/>
        </p:nvSpPr>
        <p:spPr>
          <a:xfrm>
            <a:off x="0" y="1121534"/>
            <a:ext cx="9144000" cy="4873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rgbClr val="003767"/>
                </a:solidFill>
                <a:latin typeface="Avenir LT 55 Roman" panose="020B0503020000020003" pitchFamily="34" charset="0"/>
                <a:ea typeface="+mj-ea"/>
                <a:cs typeface="Arial"/>
              </a:defRPr>
            </a:lvl1pPr>
          </a:lstStyle>
          <a:p>
            <a:pPr algn="ctr">
              <a:spcBef>
                <a:spcPct val="20000"/>
              </a:spcBef>
            </a:pPr>
            <a:r>
              <a:rPr lang="en-US" sz="2000" dirty="0" smtClean="0">
                <a:latin typeface="Avenir LT 45 Book" panose="02000503020000020003" pitchFamily="2" charset="0"/>
                <a:ea typeface="+mn-ea"/>
              </a:rPr>
              <a:t>Wind Vision Texas impacts</a:t>
            </a:r>
            <a:endParaRPr lang="en-US" sz="2000" dirty="0">
              <a:latin typeface="Avenir LT 45 Book" panose="02000503020000020003" pitchFamily="2" charset="0"/>
              <a:ea typeface="+mn-ea"/>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658" y="2989009"/>
            <a:ext cx="4488072" cy="376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 y="2952049"/>
            <a:ext cx="4642512" cy="339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0665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8&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8&quot;&gt;&lt;elem m_fUsage=&quot;2.25632790000000010000E+000&quot;&gt;&lt;m_msothmcolidx val=&quot;0&quot;/&gt;&lt;m_rgb r=&quot;e&quot; g=&quot;76&quot; b=&quot;bc&quot;/&gt;&lt;m_ppcolschidx tagver0=&quot;23004&quot; tagname0=&quot;m_ppcolschidxUNRECOGNIZED&quot; val=&quot;0&quot;/&gt;&lt;m_nBrightness val=&quot;0&quot;/&gt;&lt;/elem&gt;&lt;elem m_fUsage=&quot;1.57576222015096400000E+000&quot;&gt;&lt;m_msothmcolidx val=&quot;0&quot;/&gt;&lt;m_rgb r=&quot;0&quot; g=&quot;b1&quot; b=&quot;af&quot;/&gt;&lt;m_ppcolschidx tagver0=&quot;23004&quot; tagname0=&quot;m_ppcolschidxUNRECOGNIZED&quot; val=&quot;0&quot;/&gt;&lt;m_nBrightness val=&quot;0&quot;/&gt;&lt;/elem&gt;&lt;elem m_fUsage=&quot;1.22876792454961010000E+000&quot;&gt;&lt;m_msothmcolidx val=&quot;0&quot;/&gt;&lt;m_rgb r=&quot;36&quot; g=&quot;b0&quot; b=&quot;33&quot;/&gt;&lt;m_ppcolschidx tagver0=&quot;23004&quot; tagname0=&quot;m_ppcolschidxUNRECOGNIZED&quot; val=&quot;0&quot;/&gt;&lt;m_nBrightness val=&quot;0&quot;/&gt;&lt;/elem&gt;&lt;elem m_fUsage=&quot;9.04618331182915240000E-001&quot;&gt;&lt;m_msothmcolidx val=&quot;0&quot;/&gt;&lt;m_rgb r=&quot;1a&quot; g=&quot;39&quot; b=&quot;67&quot;/&gt;&lt;m_ppcolschidx tagver0=&quot;23004&quot; tagname0=&quot;m_ppcolschidxUNRECOGNIZED&quot; val=&quot;0&quot;/&gt;&lt;m_nBrightness val=&quot;0&quot;/&gt;&lt;/elem&gt;&lt;elem m_fUsage=&quot;9.00000000000000020000E-001&quot;&gt;&lt;m_msothmcolidx val=&quot;0&quot;/&gt;&lt;m_rgb r=&quot;fe&quot; g=&quot;d2&quot; b=&quot;4&quot;/&gt;&lt;m_ppcolschidx tagver0=&quot;23004&quot; tagname0=&quot;m_ppcolschidxUNRECOGNIZED&quot; val=&quot;0&quot;/&gt;&lt;m_nBrightness val=&quot;0&quot;/&gt;&lt;/elem&gt;&lt;elem m_fUsage=&quot;8.17887699000000020000E-001&quot;&gt;&lt;m_msothmcolidx val=&quot;0&quot;/&gt;&lt;m_rgb r=&quot;7d&quot; g=&quot;d1&quot; b=&quot;ff&quot;/&gt;&lt;m_ppcolschidx tagver0=&quot;23004&quot; tagname0=&quot;m_ppcolschidxUNRECOGNIZED&quot; val=&quot;0&quot;/&gt;&lt;m_nBrightness val=&quot;0&quot;/&gt;&lt;/elem&gt;&lt;elem m_fUsage=&quot;7.89971494347786570000E-001&quot;&gt;&lt;m_msothmcolidx val=&quot;0&quot;/&gt;&lt;m_rgb r=&quot;73&quot; g=&quot;c1&quot; b=&quot;68&quot;/&gt;&lt;m_ppcolschidx tagver0=&quot;23004&quot; tagname0=&quot;m_ppcolschidxUNRECOGNIZED&quot; val=&quot;0&quot;/&gt;&lt;m_nBrightness val=&quot;0&quot;/&gt;&lt;/elem&gt;&lt;elem m_fUsage=&quot;7.29000000000000090000E-001&quot;&gt;&lt;m_msothmcolidx val=&quot;0&quot;/&gt;&lt;m_rgb r=&quot;f4&quot; g=&quot;7b&quot; b=&quot;20&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Custom 1">
      <a:dk1>
        <a:srgbClr val="003767"/>
      </a:dk1>
      <a:lt1>
        <a:sysClr val="window" lastClr="FFFFFF"/>
      </a:lt1>
      <a:dk2>
        <a:srgbClr val="49A942"/>
      </a:dk2>
      <a:lt2>
        <a:srgbClr val="EEECE1"/>
      </a:lt2>
      <a:accent1>
        <a:srgbClr val="49A942"/>
      </a:accent1>
      <a:accent2>
        <a:srgbClr val="E5B9B7"/>
      </a:accent2>
      <a:accent3>
        <a:srgbClr val="CCC1D9"/>
      </a:accent3>
      <a:accent4>
        <a:srgbClr val="FBD5B5"/>
      </a:accent4>
      <a:accent5>
        <a:srgbClr val="8DB3E2"/>
      </a:accent5>
      <a:accent6>
        <a:srgbClr val="C4BD97"/>
      </a:accent6>
      <a:hlink>
        <a:srgbClr val="49A942"/>
      </a:hlink>
      <a:folHlink>
        <a:srgbClr val="0037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ts Team">
      <a:majorFont>
        <a:latin typeface="Avenir LT 55 Roman"/>
        <a:ea typeface=""/>
        <a:cs typeface=""/>
      </a:majorFont>
      <a:minorFont>
        <a:latin typeface="Avenir LT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9F56527CAD224CA16A1C2B36EE1F29" ma:contentTypeVersion="0" ma:contentTypeDescription="Create a new document." ma:contentTypeScope="" ma:versionID="7394465b0d009783a15fc4bc2b8ffb3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1E37874-147A-4F86-B995-A43089BD9C27}">
  <ds:schemaRefs>
    <ds:schemaRef ds:uri="http://schemas.microsoft.com/sharepoint/v3/contenttype/forms"/>
  </ds:schemaRefs>
</ds:datastoreItem>
</file>

<file path=customXml/itemProps2.xml><?xml version="1.0" encoding="utf-8"?>
<ds:datastoreItem xmlns:ds="http://schemas.openxmlformats.org/officeDocument/2006/customXml" ds:itemID="{F72D25F5-8D25-45AC-BC2D-C95C45571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8D67E6D-D0F7-448C-B9C2-EE991B75474B}">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37985</TotalTime>
  <Words>1305</Words>
  <Application>Microsoft Office PowerPoint</Application>
  <PresentationFormat>On-screen Show (4:3)</PresentationFormat>
  <Paragraphs>183</Paragraphs>
  <Slides>25</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Custom Design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Clay Marshall</dc:creator>
  <cp:lastModifiedBy>Michael Goggin</cp:lastModifiedBy>
  <cp:revision>194</cp:revision>
  <cp:lastPrinted>2015-02-03T18:36:19Z</cp:lastPrinted>
  <dcterms:created xsi:type="dcterms:W3CDTF">2013-07-01T16:44:31Z</dcterms:created>
  <dcterms:modified xsi:type="dcterms:W3CDTF">2015-07-13T13:37:06Z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0x0101009B9F56527CAD224CA16A1C2B36EE1F29</vt:lpwstr>
  </property>
</Properties>
</file>