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302" r:id="rId2"/>
    <p:sldId id="298" r:id="rId3"/>
    <p:sldId id="300" r:id="rId4"/>
    <p:sldId id="297" r:id="rId5"/>
    <p:sldId id="295" r:id="rId6"/>
    <p:sldId id="294" r:id="rId7"/>
    <p:sldId id="296" r:id="rId8"/>
    <p:sldId id="301" r:id="rId9"/>
    <p:sldId id="303" r:id="rId10"/>
    <p:sldId id="304" r:id="rId11"/>
    <p:sldId id="291" r:id="rId12"/>
    <p:sldId id="275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93C1"/>
    <a:srgbClr val="003F82"/>
    <a:srgbClr val="636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80" d="100"/>
          <a:sy n="80" d="100"/>
        </p:scale>
        <p:origin x="-127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26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1D01CD-EA39-453F-9672-677DBA9950B5}" type="datetimeFigureOut">
              <a:rPr lang="en-US"/>
              <a:pPr>
                <a:defRPr/>
              </a:pPr>
              <a:t>7/13/2015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1475"/>
          </a:xfrm>
          <a:prstGeom prst="rect">
            <a:avLst/>
          </a:prstGeom>
        </p:spPr>
        <p:txBody>
          <a:bodyPr vert="horz" lIns="88139" tIns="44070" rIns="88139" bIns="4407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8C6A08-EF3D-4604-B73A-7F93F773F5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183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14B206-4BA0-4476-845D-27659BB0BEB2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520A54-27A8-449F-BE13-E35656DD44C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8C6A08-EF3D-4604-B73A-7F93F773F5D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679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650875"/>
            <a:ext cx="136207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0375" y="5983288"/>
            <a:ext cx="365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 flipV="1">
            <a:off x="488950" y="650875"/>
            <a:ext cx="0" cy="19748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V="1">
            <a:off x="492125" y="5988050"/>
            <a:ext cx="0" cy="503238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609600" y="2041525"/>
            <a:ext cx="81232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schemeClr val="bg1"/>
                </a:solidFill>
                <a:latin typeface="Trebuchet MS" pitchFamily="34" charset="0"/>
              </a:rPr>
              <a:t>London, Houston, Washington, New York, Portland, Calgary, Santiago, Bogota, Rio de Janeiro, Singapore, Beijing, Tokyo, Sydney, Dubai, Moscow, Astana, Kiev, Porto and Johannesburg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600075" y="6240463"/>
            <a:ext cx="3438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dirty="0" smtClean="0">
                <a:solidFill>
                  <a:schemeClr val="bg1"/>
                </a:solidFill>
                <a:latin typeface="MetaPro-Medi" pitchFamily="34" charset="0"/>
              </a:rPr>
              <a:t>illuminating the markets</a:t>
            </a:r>
          </a:p>
        </p:txBody>
      </p:sp>
      <p:sp>
        <p:nvSpPr>
          <p:cNvPr id="14" name="Title 11"/>
          <p:cNvSpPr>
            <a:spLocks noGrp="1"/>
          </p:cNvSpPr>
          <p:nvPr>
            <p:ph type="title"/>
          </p:nvPr>
        </p:nvSpPr>
        <p:spPr>
          <a:xfrm>
            <a:off x="613285" y="1541574"/>
            <a:ext cx="8159654" cy="247469"/>
          </a:xfrm>
        </p:spPr>
        <p:txBody>
          <a:bodyPr anchor="t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5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675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36" r="16342" b="2780"/>
          <a:stretch/>
        </p:blipFill>
        <p:spPr>
          <a:xfrm>
            <a:off x="0" y="0"/>
            <a:ext cx="9147706" cy="60392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" y="482603"/>
            <a:ext cx="1360170" cy="102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488959" y="482600"/>
            <a:ext cx="0" cy="264160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7696200" y="482600"/>
            <a:ext cx="1219200" cy="472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9pPr>
          </a:lstStyle>
          <a:p>
            <a:pPr algn="r">
              <a:spcBef>
                <a:spcPct val="20000"/>
              </a:spcBef>
              <a:defRPr/>
            </a:pPr>
            <a:r>
              <a:rPr lang="en-GB" sz="950" kern="1100" dirty="0" smtClean="0">
                <a:solidFill>
                  <a:schemeClr val="bg1"/>
                </a:solidFill>
                <a:latin typeface="Verdana"/>
                <a:cs typeface="Verdana"/>
              </a:rPr>
              <a:t>London</a:t>
            </a:r>
          </a:p>
          <a:p>
            <a:pPr algn="r">
              <a:spcBef>
                <a:spcPct val="20000"/>
              </a:spcBef>
              <a:defRPr/>
            </a:pPr>
            <a:r>
              <a:rPr lang="en-GB" sz="950" kern="1100" dirty="0" smtClean="0">
                <a:solidFill>
                  <a:schemeClr val="bg1"/>
                </a:solidFill>
                <a:latin typeface="Verdana"/>
                <a:cs typeface="Verdana"/>
              </a:rPr>
              <a:t>Houston</a:t>
            </a:r>
          </a:p>
          <a:p>
            <a:pPr algn="r">
              <a:spcBef>
                <a:spcPct val="20000"/>
              </a:spcBef>
              <a:defRPr/>
            </a:pPr>
            <a:r>
              <a:rPr lang="en-GB" sz="950" kern="1100" dirty="0" smtClean="0">
                <a:solidFill>
                  <a:schemeClr val="bg1"/>
                </a:solidFill>
                <a:latin typeface="Verdana"/>
                <a:cs typeface="Verdana"/>
              </a:rPr>
              <a:t>Washington</a:t>
            </a:r>
          </a:p>
          <a:p>
            <a:pPr algn="r">
              <a:spcBef>
                <a:spcPct val="20000"/>
              </a:spcBef>
              <a:defRPr/>
            </a:pPr>
            <a:r>
              <a:rPr lang="en-GB" sz="950" kern="1100" dirty="0" smtClean="0">
                <a:solidFill>
                  <a:schemeClr val="bg1"/>
                </a:solidFill>
                <a:latin typeface="Verdana"/>
                <a:cs typeface="Verdana"/>
              </a:rPr>
              <a:t>New York</a:t>
            </a:r>
          </a:p>
          <a:p>
            <a:pPr algn="r">
              <a:spcBef>
                <a:spcPct val="20000"/>
              </a:spcBef>
              <a:defRPr/>
            </a:pPr>
            <a:r>
              <a:rPr lang="en-GB" sz="950" kern="1100" dirty="0" smtClean="0">
                <a:solidFill>
                  <a:schemeClr val="bg1"/>
                </a:solidFill>
                <a:latin typeface="Verdana"/>
                <a:cs typeface="Verdana"/>
              </a:rPr>
              <a:t>Portland</a:t>
            </a:r>
          </a:p>
          <a:p>
            <a:pPr algn="r">
              <a:spcBef>
                <a:spcPct val="20000"/>
              </a:spcBef>
              <a:defRPr/>
            </a:pPr>
            <a:r>
              <a:rPr lang="en-GB" sz="950" kern="1100" dirty="0" smtClean="0">
                <a:solidFill>
                  <a:schemeClr val="bg1"/>
                </a:solidFill>
                <a:latin typeface="Verdana"/>
                <a:cs typeface="Verdana"/>
              </a:rPr>
              <a:t>Calgary</a:t>
            </a:r>
          </a:p>
          <a:p>
            <a:pPr algn="r">
              <a:spcBef>
                <a:spcPct val="20000"/>
              </a:spcBef>
              <a:defRPr/>
            </a:pPr>
            <a:r>
              <a:rPr lang="en-GB" sz="950" kern="1100" dirty="0" smtClean="0">
                <a:solidFill>
                  <a:schemeClr val="bg1"/>
                </a:solidFill>
                <a:latin typeface="Verdana"/>
                <a:cs typeface="Verdana"/>
              </a:rPr>
              <a:t>Santiago</a:t>
            </a:r>
          </a:p>
          <a:p>
            <a:pPr algn="r">
              <a:spcBef>
                <a:spcPct val="20000"/>
              </a:spcBef>
              <a:defRPr/>
            </a:pPr>
            <a:r>
              <a:rPr lang="en-GB" sz="950" kern="1100" dirty="0" smtClean="0">
                <a:solidFill>
                  <a:schemeClr val="bg1"/>
                </a:solidFill>
                <a:latin typeface="Verdana"/>
                <a:cs typeface="Verdana"/>
              </a:rPr>
              <a:t>Bogota</a:t>
            </a:r>
          </a:p>
          <a:p>
            <a:pPr algn="r">
              <a:spcBef>
                <a:spcPct val="20000"/>
              </a:spcBef>
              <a:defRPr/>
            </a:pPr>
            <a:r>
              <a:rPr lang="en-GB" sz="950" kern="1100" dirty="0" smtClean="0">
                <a:solidFill>
                  <a:schemeClr val="bg1"/>
                </a:solidFill>
                <a:latin typeface="Verdana"/>
                <a:cs typeface="Verdana"/>
              </a:rPr>
              <a:t>Rio de Janeiro</a:t>
            </a:r>
          </a:p>
          <a:p>
            <a:pPr algn="r">
              <a:spcBef>
                <a:spcPct val="20000"/>
              </a:spcBef>
              <a:defRPr/>
            </a:pPr>
            <a:r>
              <a:rPr lang="en-GB" sz="950" kern="1100" dirty="0" smtClean="0">
                <a:solidFill>
                  <a:schemeClr val="bg1"/>
                </a:solidFill>
                <a:latin typeface="Verdana"/>
                <a:cs typeface="Verdana"/>
              </a:rPr>
              <a:t>Singapore</a:t>
            </a:r>
          </a:p>
          <a:p>
            <a:pPr algn="r">
              <a:spcBef>
                <a:spcPct val="20000"/>
              </a:spcBef>
              <a:defRPr/>
            </a:pPr>
            <a:r>
              <a:rPr lang="en-GB" sz="950" kern="1100" dirty="0" smtClean="0">
                <a:solidFill>
                  <a:schemeClr val="bg1"/>
                </a:solidFill>
                <a:latin typeface="Verdana"/>
                <a:cs typeface="Verdana"/>
              </a:rPr>
              <a:t>Beijing</a:t>
            </a:r>
          </a:p>
          <a:p>
            <a:pPr algn="r">
              <a:spcBef>
                <a:spcPct val="20000"/>
              </a:spcBef>
              <a:defRPr/>
            </a:pPr>
            <a:r>
              <a:rPr lang="en-GB" sz="950" kern="1100" dirty="0" smtClean="0">
                <a:solidFill>
                  <a:schemeClr val="bg1"/>
                </a:solidFill>
                <a:latin typeface="Verdana"/>
                <a:cs typeface="Verdana"/>
              </a:rPr>
              <a:t>Tokyo</a:t>
            </a:r>
          </a:p>
          <a:p>
            <a:pPr algn="r">
              <a:spcBef>
                <a:spcPct val="20000"/>
              </a:spcBef>
              <a:defRPr/>
            </a:pPr>
            <a:r>
              <a:rPr lang="en-GB" sz="950" kern="1100" dirty="0" smtClean="0">
                <a:solidFill>
                  <a:schemeClr val="bg1"/>
                </a:solidFill>
                <a:latin typeface="Verdana"/>
                <a:cs typeface="Verdana"/>
              </a:rPr>
              <a:t>Sydney</a:t>
            </a:r>
          </a:p>
          <a:p>
            <a:pPr algn="r">
              <a:spcBef>
                <a:spcPct val="20000"/>
              </a:spcBef>
              <a:defRPr/>
            </a:pPr>
            <a:r>
              <a:rPr lang="en-GB" sz="950" kern="1100" dirty="0" smtClean="0">
                <a:solidFill>
                  <a:schemeClr val="bg1"/>
                </a:solidFill>
                <a:latin typeface="Verdana"/>
                <a:cs typeface="Verdana"/>
              </a:rPr>
              <a:t>Dubai</a:t>
            </a:r>
          </a:p>
          <a:p>
            <a:pPr algn="r">
              <a:spcBef>
                <a:spcPct val="20000"/>
              </a:spcBef>
              <a:defRPr/>
            </a:pPr>
            <a:r>
              <a:rPr lang="en-GB" sz="950" kern="1100" dirty="0" smtClean="0">
                <a:solidFill>
                  <a:schemeClr val="bg1"/>
                </a:solidFill>
                <a:latin typeface="Verdana"/>
                <a:cs typeface="Verdana"/>
              </a:rPr>
              <a:t>Moscow</a:t>
            </a:r>
          </a:p>
          <a:p>
            <a:pPr algn="r">
              <a:spcBef>
                <a:spcPct val="20000"/>
              </a:spcBef>
              <a:defRPr/>
            </a:pPr>
            <a:r>
              <a:rPr lang="en-GB" sz="950" kern="1100" dirty="0" smtClean="0">
                <a:solidFill>
                  <a:schemeClr val="bg1"/>
                </a:solidFill>
                <a:latin typeface="Verdana"/>
                <a:cs typeface="Verdana"/>
              </a:rPr>
              <a:t>Astana</a:t>
            </a:r>
          </a:p>
          <a:p>
            <a:pPr algn="r">
              <a:spcBef>
                <a:spcPct val="20000"/>
              </a:spcBef>
              <a:defRPr/>
            </a:pPr>
            <a:r>
              <a:rPr lang="en-GB" sz="950" kern="1100" dirty="0" smtClean="0">
                <a:solidFill>
                  <a:schemeClr val="bg1"/>
                </a:solidFill>
                <a:latin typeface="Verdana"/>
                <a:cs typeface="Verdana"/>
              </a:rPr>
              <a:t>Kiev</a:t>
            </a:r>
          </a:p>
          <a:p>
            <a:pPr algn="r">
              <a:spcBef>
                <a:spcPct val="20000"/>
              </a:spcBef>
              <a:defRPr/>
            </a:pPr>
            <a:r>
              <a:rPr lang="en-GB" sz="950" kern="1100" dirty="0" smtClean="0">
                <a:solidFill>
                  <a:schemeClr val="bg1"/>
                </a:solidFill>
                <a:latin typeface="Verdana"/>
                <a:cs typeface="Verdana"/>
              </a:rPr>
              <a:t>Porto</a:t>
            </a:r>
          </a:p>
          <a:p>
            <a:pPr algn="r">
              <a:spcBef>
                <a:spcPct val="20000"/>
              </a:spcBef>
              <a:defRPr/>
            </a:pPr>
            <a:r>
              <a:rPr lang="en-GB" sz="950" kern="1100" dirty="0" smtClean="0">
                <a:solidFill>
                  <a:schemeClr val="bg1"/>
                </a:solidFill>
                <a:latin typeface="Verdana"/>
                <a:cs typeface="Verdana"/>
              </a:rPr>
              <a:t>Johannesburg</a:t>
            </a:r>
          </a:p>
          <a:p>
            <a:pPr algn="r">
              <a:spcBef>
                <a:spcPct val="20000"/>
              </a:spcBef>
              <a:defRPr/>
            </a:pPr>
            <a:r>
              <a:rPr lang="en-GB" sz="950" kern="1100" dirty="0" smtClean="0">
                <a:solidFill>
                  <a:schemeClr val="bg1"/>
                </a:solidFill>
                <a:latin typeface="Verdana"/>
                <a:cs typeface="Verdana"/>
              </a:rPr>
              <a:t>Riga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756402" y="5359400"/>
            <a:ext cx="2253270" cy="91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800"/>
              </a:spcAft>
            </a:pPr>
            <a:r>
              <a:rPr lang="en-GB" sz="1400" b="0" i="0" dirty="0" smtClean="0">
                <a:solidFill>
                  <a:schemeClr val="bg1"/>
                </a:solidFill>
                <a:latin typeface="Verdana"/>
                <a:cs typeface="Verdana"/>
              </a:rPr>
              <a:t>Market</a:t>
            </a:r>
            <a:r>
              <a:rPr lang="en-GB" sz="1400" b="0" i="0" baseline="0" dirty="0" smtClean="0">
                <a:solidFill>
                  <a:schemeClr val="bg1"/>
                </a:solidFill>
                <a:latin typeface="Verdana"/>
                <a:cs typeface="Verdana"/>
              </a:rPr>
              <a:t> Reporting</a:t>
            </a:r>
          </a:p>
          <a:p>
            <a:pPr algn="r">
              <a:spcAft>
                <a:spcPts val="600"/>
              </a:spcAft>
            </a:pPr>
            <a:r>
              <a:rPr lang="en-GB" sz="1400" b="0" i="0" baseline="0" dirty="0" smtClean="0">
                <a:solidFill>
                  <a:schemeClr val="bg1">
                    <a:lumMod val="75000"/>
                  </a:schemeClr>
                </a:solidFill>
                <a:latin typeface="Verdana"/>
                <a:cs typeface="Verdana"/>
              </a:rPr>
              <a:t>Consulting</a:t>
            </a:r>
          </a:p>
          <a:p>
            <a:pPr algn="r">
              <a:spcAft>
                <a:spcPts val="1200"/>
              </a:spcAft>
            </a:pPr>
            <a:r>
              <a:rPr lang="en-GB" sz="1400" b="0" i="0" baseline="0" dirty="0" smtClean="0">
                <a:solidFill>
                  <a:schemeClr val="bg1">
                    <a:lumMod val="75000"/>
                  </a:schemeClr>
                </a:solidFill>
                <a:latin typeface="Verdana"/>
                <a:cs typeface="Verdana"/>
              </a:rPr>
              <a:t>Events</a:t>
            </a:r>
            <a:endParaRPr lang="en-GB" sz="1400" b="0" i="0" dirty="0">
              <a:solidFill>
                <a:schemeClr val="bg1">
                  <a:lumMod val="7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9067800" y="5359400"/>
            <a:ext cx="76200" cy="468208"/>
          </a:xfrm>
          <a:prstGeom prst="rect">
            <a:avLst/>
          </a:prstGeom>
          <a:solidFill>
            <a:srgbClr val="5B93B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496887" y="5864250"/>
            <a:ext cx="0" cy="611908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6172201"/>
            <a:ext cx="2102537" cy="46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76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5893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flipV="1">
            <a:off x="496888" y="1036638"/>
            <a:ext cx="0" cy="1071562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4200" y="1036649"/>
            <a:ext cx="8077200" cy="1143000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77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bg>
      <p:bgPr>
        <a:solidFill>
          <a:srgbClr val="5893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flipV="1">
            <a:off x="496888" y="1036638"/>
            <a:ext cx="0" cy="201930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4200" y="1011248"/>
            <a:ext cx="8077200" cy="2104484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80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5893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flipV="1">
            <a:off x="496888" y="1036638"/>
            <a:ext cx="0" cy="2970212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84200" y="1011247"/>
            <a:ext cx="8077200" cy="3061219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6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96888" y="774700"/>
            <a:ext cx="0" cy="503238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V="1">
            <a:off x="496888" y="5981700"/>
            <a:ext cx="0" cy="504825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981700"/>
            <a:ext cx="12858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31813" y="6243638"/>
            <a:ext cx="2363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1400" dirty="0" smtClean="0">
                <a:solidFill>
                  <a:srgbClr val="7F7F7F"/>
                </a:solidFill>
                <a:latin typeface="MetaPro-Medi" pitchFamily="34" charset="0"/>
              </a:rPr>
              <a:t>illuminating the markets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8001000" cy="4267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001000" cy="609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2013 Argus Media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3753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flipV="1">
            <a:off x="496888" y="5981700"/>
            <a:ext cx="0" cy="504825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981700"/>
            <a:ext cx="12858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31813" y="6243638"/>
            <a:ext cx="2363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1400" dirty="0" smtClean="0">
                <a:solidFill>
                  <a:srgbClr val="7F7F7F"/>
                </a:solidFill>
                <a:latin typeface="MetaPro-Medi" pitchFamily="34" charset="0"/>
              </a:rPr>
              <a:t>illuminating the markets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9600" y="762000"/>
            <a:ext cx="8077200" cy="51054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2013 Argus Media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76261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flipV="1">
            <a:off x="496888" y="774700"/>
            <a:ext cx="0" cy="503238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V="1">
            <a:off x="496888" y="5981700"/>
            <a:ext cx="0" cy="504825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981700"/>
            <a:ext cx="12858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531813" y="6243638"/>
            <a:ext cx="2363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1400" dirty="0" smtClean="0">
                <a:solidFill>
                  <a:srgbClr val="7F7F7F"/>
                </a:solidFill>
                <a:latin typeface="MetaPro-Medi" pitchFamily="34" charset="0"/>
              </a:rPr>
              <a:t>illuminating the markets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3886200" cy="4267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001000" cy="609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1600200"/>
            <a:ext cx="3886200" cy="4267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2013 Argus Media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5601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ON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rgusBureau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69723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8"/>
          <p:cNvSpPr txBox="1">
            <a:spLocks/>
          </p:cNvSpPr>
          <p:nvPr userDrawn="1"/>
        </p:nvSpPr>
        <p:spPr bwMode="auto">
          <a:xfrm>
            <a:off x="600075" y="1773238"/>
            <a:ext cx="1906588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London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Houston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Washington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New York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Portland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Calgary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Santiago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Bogota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Rio de Janeiro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Singapore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Beijing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Tokyo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Sydney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Dubai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Moscow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Astana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Kiev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Porto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Johannesburg</a:t>
            </a:r>
          </a:p>
        </p:txBody>
      </p:sp>
      <p:pic>
        <p:nvPicPr>
          <p:cNvPr id="4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655638"/>
            <a:ext cx="13684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 flipV="1">
            <a:off x="496888" y="1722438"/>
            <a:ext cx="0" cy="476885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981700"/>
            <a:ext cx="12858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531813" y="6243638"/>
            <a:ext cx="2363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1400" dirty="0" smtClean="0">
                <a:solidFill>
                  <a:srgbClr val="7F7F7F"/>
                </a:solidFill>
                <a:latin typeface="MetaPro-Medi" pitchFamily="34" charset="0"/>
              </a:rPr>
              <a:t>illuminating the markets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2013 Argus Media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6255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R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 txBox="1">
            <a:spLocks/>
          </p:cNvSpPr>
          <p:nvPr userDrawn="1"/>
        </p:nvSpPr>
        <p:spPr bwMode="auto">
          <a:xfrm>
            <a:off x="592138" y="3632200"/>
            <a:ext cx="190658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Petroleum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LPG/NGL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Petrochemicals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Power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Natural gas/LNG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Coal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Bioenergy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Emissions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Transportation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5893C1"/>
              </a:buClr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A5A6A5"/>
                </a:solidFill>
                <a:latin typeface="+mj-lt"/>
                <a:cs typeface="Arial"/>
              </a:rPr>
              <a:t>Fertilizers</a:t>
            </a:r>
          </a:p>
        </p:txBody>
      </p:sp>
      <p:pic>
        <p:nvPicPr>
          <p:cNvPr id="3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655638"/>
            <a:ext cx="13684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 flipH="1" flipV="1">
            <a:off x="495300" y="3632200"/>
            <a:ext cx="1588" cy="2871788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981700"/>
            <a:ext cx="12858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531813" y="6243638"/>
            <a:ext cx="2363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1400" dirty="0" smtClean="0">
                <a:solidFill>
                  <a:srgbClr val="7F7F7F"/>
                </a:solidFill>
                <a:latin typeface="MetaPro-Medi" pitchFamily="34" charset="0"/>
              </a:rPr>
              <a:t>illuminating the markets</a:t>
            </a: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2013 Argus Media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8101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762000"/>
            <a:ext cx="792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7924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2642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en-US" dirty="0"/>
              <a:t>Copyright © 2013 Argus Media Ltd.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003F82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F8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F8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F8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F8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3F8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3F8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3F8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3F8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893C1"/>
        </a:buClr>
        <a:buFont typeface="Arial" charset="0"/>
        <a:buChar char="•"/>
        <a:defRPr sz="2400" kern="1200">
          <a:solidFill>
            <a:srgbClr val="636463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893C1"/>
        </a:buClr>
        <a:buFont typeface="Trebuchet MS" pitchFamily="34" charset="0"/>
        <a:buChar char="◦"/>
        <a:defRPr sz="2000" kern="1200">
          <a:solidFill>
            <a:srgbClr val="636463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893C1"/>
        </a:buClr>
        <a:buFont typeface="Trebuchet MS" pitchFamily="34" charset="0"/>
        <a:buChar char="‐"/>
        <a:defRPr kern="1200">
          <a:solidFill>
            <a:srgbClr val="636463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893C1"/>
        </a:buClr>
        <a:buFont typeface="Arial" charset="0"/>
        <a:buChar char="•"/>
        <a:defRPr sz="1600" kern="1200">
          <a:solidFill>
            <a:srgbClr val="636463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893C1"/>
        </a:buClr>
        <a:buFont typeface="Trebuchet MS" pitchFamily="34" charset="0"/>
        <a:buChar char="◦"/>
        <a:defRPr sz="1400" kern="1200">
          <a:solidFill>
            <a:srgbClr val="636463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gusmedia.com/Methodology-and-Reference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Jay.Pruett@Argusmedia.co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1.png"/><Relationship Id="rId4" Type="http://schemas.openxmlformats.org/officeDocument/2006/relationships/image" Target="../media/image12.jpeg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609600" y="1735667"/>
            <a:ext cx="7162800" cy="22098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0" i="0" kern="120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z="1800" b="1" dirty="0" smtClean="0">
                <a:ea typeface="ＭＳ Ｐゴシック" pitchFamily="34" charset="-128"/>
              </a:rPr>
              <a:t>Argus Forward Curves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sz="1400" dirty="0" smtClean="0">
                <a:ea typeface="ＭＳ Ｐゴシック" pitchFamily="34" charset="-128"/>
              </a:rPr>
              <a:t>ERCOT – Austin Texas</a:t>
            </a:r>
            <a:br>
              <a:rPr lang="en-US" sz="1400" dirty="0" smtClean="0">
                <a:ea typeface="ＭＳ Ｐゴシック" pitchFamily="34" charset="-128"/>
              </a:rPr>
            </a:br>
            <a:r>
              <a:rPr lang="en-US" sz="1200" dirty="0" smtClean="0">
                <a:ea typeface="ＭＳ Ｐゴシック" pitchFamily="34" charset="-128"/>
              </a:rPr>
              <a:t/>
            </a:r>
            <a:br>
              <a:rPr lang="en-US" sz="1200" dirty="0" smtClean="0">
                <a:ea typeface="ＭＳ Ｐゴシック" pitchFamily="34" charset="-128"/>
              </a:rPr>
            </a:br>
            <a:r>
              <a:rPr lang="en-US" sz="1400" dirty="0" smtClean="0">
                <a:ea typeface="ＭＳ Ｐゴシック" pitchFamily="34" charset="-128"/>
              </a:rPr>
              <a:t/>
            </a:r>
            <a:br>
              <a:rPr lang="en-US" sz="1400" dirty="0" smtClean="0">
                <a:ea typeface="ＭＳ Ｐゴシック" pitchFamily="34" charset="-128"/>
              </a:rPr>
            </a:br>
            <a:r>
              <a:rPr lang="en-US" sz="1400" dirty="0" smtClean="0">
                <a:ea typeface="ＭＳ Ｐゴシック" pitchFamily="34" charset="-128"/>
              </a:rPr>
              <a:t>22</a:t>
            </a:r>
            <a:r>
              <a:rPr lang="en-US" sz="1200" dirty="0" smtClean="0">
                <a:ea typeface="ＭＳ Ｐゴシック" pitchFamily="34" charset="-128"/>
              </a:rPr>
              <a:t> July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9480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Hourly Forward Curves – West Trading Hub Weekdays, On-Peak, 5X16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130012"/>
              </p:ext>
            </p:extLst>
          </p:nvPr>
        </p:nvGraphicFramePr>
        <p:xfrm>
          <a:off x="381003" y="1600206"/>
          <a:ext cx="8305791" cy="4495788"/>
        </p:xfrm>
        <a:graphic>
          <a:graphicData uri="http://schemas.openxmlformats.org/drawingml/2006/table">
            <a:tbl>
              <a:tblPr/>
              <a:tblGrid>
                <a:gridCol w="443392"/>
                <a:gridCol w="524577"/>
                <a:gridCol w="499597"/>
                <a:gridCol w="399677"/>
                <a:gridCol w="399677"/>
                <a:gridCol w="399677"/>
                <a:gridCol w="399677"/>
                <a:gridCol w="399677"/>
                <a:gridCol w="399677"/>
                <a:gridCol w="399677"/>
                <a:gridCol w="399677"/>
                <a:gridCol w="399677"/>
                <a:gridCol w="399677"/>
                <a:gridCol w="399677"/>
                <a:gridCol w="399677"/>
                <a:gridCol w="399677"/>
                <a:gridCol w="399677"/>
                <a:gridCol w="399677"/>
                <a:gridCol w="183186"/>
                <a:gridCol w="149879"/>
                <a:gridCol w="168614"/>
                <a:gridCol w="341391"/>
              </a:tblGrid>
              <a:tr h="24976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ERCOT West Zone Trade Hub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www.argusmedia.com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76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Close of Business: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7/1/2015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76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76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Hour Ending: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Block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76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7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WEEKDAYS - ON PEAK (5x16)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76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Jul-15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(Bal Mo)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4976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Aug-15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114.65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76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Sep-15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76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76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76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Dec-15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76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Jan-16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76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76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Mar-16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76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Apr-16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76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May-16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76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Jun-16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76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Jul-16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ArgusLogo" descr="Email_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133600"/>
            <a:ext cx="11176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844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8001000" cy="42672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www.argusmedia.com/Methodology-and-Reference</a:t>
            </a:r>
            <a:endParaRPr lang="en-US" dirty="0" smtClean="0"/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Argus Forward Curve Methodologies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2013 Argus Media Ltd.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1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>
          <a:xfrm>
            <a:off x="533400" y="914400"/>
            <a:ext cx="8077200" cy="2895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ARGUS Risk Management Forward Curves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1600" dirty="0" smtClean="0">
                <a:ea typeface="ＭＳ Ｐゴシック" pitchFamily="34" charset="-128"/>
              </a:rPr>
              <a:t>Houston, TX</a:t>
            </a:r>
            <a:r>
              <a:rPr lang="en-US" sz="1200" dirty="0" smtClean="0">
                <a:ea typeface="ＭＳ Ｐゴシック" pitchFamily="34" charset="-128"/>
              </a:rPr>
              <a:t/>
            </a:r>
            <a:br>
              <a:rPr lang="en-US" sz="1200" dirty="0" smtClean="0">
                <a:ea typeface="ＭＳ Ｐゴシック" pitchFamily="34" charset="-128"/>
              </a:rPr>
            </a:br>
            <a:r>
              <a:rPr lang="en-US" sz="1200" dirty="0" smtClean="0">
                <a:ea typeface="ＭＳ Ｐゴシック" pitchFamily="34" charset="-128"/>
              </a:rPr>
              <a:t/>
            </a:r>
            <a:br>
              <a:rPr lang="en-US" sz="1200" dirty="0" smtClean="0">
                <a:ea typeface="ＭＳ Ｐゴシック" pitchFamily="34" charset="-128"/>
              </a:rPr>
            </a:br>
            <a:r>
              <a:rPr lang="en-US" sz="1600" dirty="0" smtClean="0">
                <a:ea typeface="ＭＳ Ｐゴシック" pitchFamily="34" charset="-128"/>
              </a:rPr>
              <a:t>Date: July 22, 2015</a:t>
            </a:r>
            <a:br>
              <a:rPr lang="en-US" sz="1600" dirty="0" smtClean="0">
                <a:ea typeface="ＭＳ Ｐゴシック" pitchFamily="34" charset="-128"/>
              </a:rPr>
            </a:br>
            <a:r>
              <a:rPr lang="en-US" sz="1600" dirty="0">
                <a:ea typeface="ＭＳ Ｐゴシック" pitchFamily="34" charset="-128"/>
              </a:rPr>
              <a:t/>
            </a:r>
            <a:br>
              <a:rPr lang="en-US" sz="1600" dirty="0">
                <a:ea typeface="ＭＳ Ｐゴシック" pitchFamily="34" charset="-128"/>
              </a:rPr>
            </a:br>
            <a:r>
              <a:rPr lang="en-US" sz="1600" dirty="0" smtClean="0">
                <a:ea typeface="ＭＳ Ｐゴシック" pitchFamily="34" charset="-128"/>
              </a:rPr>
              <a:t/>
            </a:r>
            <a:br>
              <a:rPr lang="en-US" sz="1600" dirty="0" smtClean="0">
                <a:ea typeface="ＭＳ Ｐゴシック" pitchFamily="34" charset="-128"/>
              </a:rPr>
            </a:br>
            <a:r>
              <a:rPr lang="en-US" sz="1600" dirty="0" smtClean="0">
                <a:ea typeface="ＭＳ Ｐゴシック" pitchFamily="34" charset="-128"/>
              </a:rPr>
              <a:t/>
            </a:r>
            <a:br>
              <a:rPr lang="en-US" sz="1600" dirty="0" smtClean="0">
                <a:ea typeface="ＭＳ Ｐゴシック" pitchFamily="34" charset="-128"/>
              </a:rPr>
            </a:br>
            <a:r>
              <a:rPr lang="en-US" sz="1600" dirty="0" smtClean="0">
                <a:ea typeface="ＭＳ Ｐゴシック" pitchFamily="34" charset="-128"/>
              </a:rPr>
              <a:t>Jay Pruett</a:t>
            </a:r>
            <a:br>
              <a:rPr lang="en-US" sz="1600" dirty="0" smtClean="0">
                <a:ea typeface="ＭＳ Ｐゴシック" pitchFamily="34" charset="-128"/>
              </a:rPr>
            </a:br>
            <a:r>
              <a:rPr lang="en-US" sz="1600" dirty="0" smtClean="0">
                <a:ea typeface="ＭＳ Ｐゴシック" pitchFamily="34" charset="-128"/>
              </a:rPr>
              <a:t>Business Development </a:t>
            </a:r>
            <a:br>
              <a:rPr lang="en-US" sz="1600" dirty="0" smtClean="0">
                <a:ea typeface="ＭＳ Ｐゴシック" pitchFamily="34" charset="-128"/>
              </a:rPr>
            </a:br>
            <a:r>
              <a:rPr lang="en-US" sz="1600" dirty="0" smtClean="0">
                <a:ea typeface="ＭＳ Ｐゴシック" pitchFamily="34" charset="-128"/>
              </a:rPr>
              <a:t>Risk Management Products</a:t>
            </a:r>
            <a:br>
              <a:rPr lang="en-US" sz="1600" dirty="0" smtClean="0">
                <a:ea typeface="ＭＳ Ｐゴシック" pitchFamily="34" charset="-128"/>
              </a:rPr>
            </a:br>
            <a:r>
              <a:rPr lang="en-US" sz="1600" dirty="0" smtClean="0">
                <a:ea typeface="ＭＳ Ｐゴシック" pitchFamily="34" charset="-128"/>
                <a:hlinkClick r:id="rId2"/>
              </a:rPr>
              <a:t>Jay.Pruett@Argusmedia.com</a:t>
            </a:r>
            <a:r>
              <a:rPr lang="en-US" sz="1600" dirty="0" smtClean="0">
                <a:ea typeface="ＭＳ Ｐゴシック" pitchFamily="34" charset="-128"/>
              </a:rPr>
              <a:t/>
            </a:r>
            <a:br>
              <a:rPr lang="en-US" sz="1600" dirty="0" smtClean="0">
                <a:ea typeface="ＭＳ Ｐゴシック" pitchFamily="34" charset="-128"/>
              </a:rPr>
            </a:br>
            <a:r>
              <a:rPr lang="en-US" sz="1600" dirty="0" smtClean="0">
                <a:ea typeface="ＭＳ Ｐゴシック" pitchFamily="34" charset="-128"/>
              </a:rPr>
              <a:t>713-429-6351</a:t>
            </a:r>
            <a:br>
              <a:rPr lang="en-US" sz="1600" dirty="0" smtClean="0">
                <a:ea typeface="ＭＳ Ｐゴシック" pitchFamily="34" charset="-128"/>
              </a:rPr>
            </a:br>
            <a:endParaRPr lang="en-US" sz="1600" dirty="0" smtClean="0">
              <a:ea typeface="ＭＳ Ｐゴシック" pitchFamily="34" charset="-128"/>
            </a:endParaRPr>
          </a:p>
        </p:txBody>
      </p:sp>
      <p:sp>
        <p:nvSpPr>
          <p:cNvPr id="12291" name="Title 1"/>
          <p:cNvSpPr txBox="1">
            <a:spLocks/>
          </p:cNvSpPr>
          <p:nvPr/>
        </p:nvSpPr>
        <p:spPr bwMode="auto">
          <a:xfrm>
            <a:off x="304800" y="62484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5893C1"/>
              </a:buClr>
              <a:buFont typeface="Arial" charset="0"/>
              <a:buChar char="•"/>
              <a:defRPr sz="2400">
                <a:solidFill>
                  <a:srgbClr val="636463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893C1"/>
              </a:buClr>
              <a:buFont typeface="Trebuchet MS" pitchFamily="34" charset="0"/>
              <a:buChar char="◦"/>
              <a:defRPr sz="2000">
                <a:solidFill>
                  <a:srgbClr val="636463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893C1"/>
              </a:buClr>
              <a:buFont typeface="Trebuchet MS" pitchFamily="34" charset="0"/>
              <a:buChar char="‐"/>
              <a:defRPr>
                <a:solidFill>
                  <a:srgbClr val="636463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893C1"/>
              </a:buClr>
              <a:buFont typeface="Arial" charset="0"/>
              <a:buChar char="•"/>
              <a:defRPr sz="1600">
                <a:solidFill>
                  <a:srgbClr val="636463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893C1"/>
              </a:buClr>
              <a:buFont typeface="Trebuchet MS" pitchFamily="34" charset="0"/>
              <a:buChar char="◦"/>
              <a:defRPr sz="1400">
                <a:solidFill>
                  <a:srgbClr val="636463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93C1"/>
              </a:buClr>
              <a:buFont typeface="Trebuchet MS" pitchFamily="34" charset="0"/>
              <a:buChar char="◦"/>
              <a:defRPr sz="1400">
                <a:solidFill>
                  <a:srgbClr val="636463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93C1"/>
              </a:buClr>
              <a:buFont typeface="Trebuchet MS" pitchFamily="34" charset="0"/>
              <a:buChar char="◦"/>
              <a:defRPr sz="1400">
                <a:solidFill>
                  <a:srgbClr val="636463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93C1"/>
              </a:buClr>
              <a:buFont typeface="Trebuchet MS" pitchFamily="34" charset="0"/>
              <a:buChar char="◦"/>
              <a:defRPr sz="1400">
                <a:solidFill>
                  <a:srgbClr val="636463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93C1"/>
              </a:buClr>
              <a:buFont typeface="Trebuchet MS" pitchFamily="34" charset="0"/>
              <a:buChar char="◦"/>
              <a:defRPr sz="1400">
                <a:solidFill>
                  <a:srgbClr val="636463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Calibri" pitchFamily="34" charset="0"/>
              </a:rPr>
              <a:t>Illuminating the markets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Argus Media</a:t>
            </a:r>
            <a:endParaRPr lang="en-US" i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4191000" cy="4267200"/>
          </a:xfrm>
        </p:spPr>
        <p:txBody>
          <a:bodyPr/>
          <a:lstStyle/>
          <a:p>
            <a:r>
              <a:rPr lang="en-US" sz="2000" dirty="0" smtClean="0"/>
              <a:t>Argus  Founded in 1970</a:t>
            </a:r>
          </a:p>
          <a:p>
            <a:r>
              <a:rPr lang="en-US" sz="2000" dirty="0" smtClean="0"/>
              <a:t>Staff of over 700 worldwide, 20 offices globally</a:t>
            </a:r>
          </a:p>
          <a:p>
            <a:r>
              <a:rPr lang="en-US" sz="2000" dirty="0" smtClean="0"/>
              <a:t>Cover all global energy markets and extensively used in indexation of physical and financial contracts</a:t>
            </a:r>
          </a:p>
          <a:p>
            <a:r>
              <a:rPr lang="en-US" sz="2000" dirty="0" smtClean="0"/>
              <a:t>Crude, refined products, biofuels, natural gas, LPG, electricity, emissions, coal, fertilizer, biomass, freight, metals, petrochemicals…</a:t>
            </a:r>
          </a:p>
        </p:txBody>
      </p:sp>
      <p:pic>
        <p:nvPicPr>
          <p:cNvPr id="6" name="Picture 5" descr="PresentationWorl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04800"/>
            <a:ext cx="3657600" cy="1600200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002479" y="282382"/>
          <a:ext cx="2836580" cy="3671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" name="Acrobat Document" r:id="rId5" imgW="5830114" imgH="7542857" progId="AcroExch.Document.7">
                  <p:embed/>
                </p:oleObj>
              </mc:Choice>
              <mc:Fallback>
                <p:oleObj name="Acrobat Document" r:id="rId5" imgW="5830114" imgH="7542857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2479" y="282382"/>
                        <a:ext cx="2836580" cy="367106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056878"/>
              </p:ext>
            </p:extLst>
          </p:nvPr>
        </p:nvGraphicFramePr>
        <p:xfrm>
          <a:off x="5486400" y="838200"/>
          <a:ext cx="2826173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" name="Acrobat Document" r:id="rId7" imgW="5830114" imgH="7542857" progId="AcroExch.Document.7">
                  <p:embed/>
                </p:oleObj>
              </mc:Choice>
              <mc:Fallback>
                <p:oleObj name="Acrobat Document" r:id="rId7" imgW="5830114" imgH="7542857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838200"/>
                        <a:ext cx="2826173" cy="365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807652"/>
              </p:ext>
            </p:extLst>
          </p:nvPr>
        </p:nvGraphicFramePr>
        <p:xfrm>
          <a:off x="5105400" y="1447800"/>
          <a:ext cx="2725738" cy="3527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" name="Acrobat Document" r:id="rId9" imgW="5830114" imgH="7542857" progId="AcroExch.Document.7">
                  <p:embed/>
                </p:oleObj>
              </mc:Choice>
              <mc:Fallback>
                <p:oleObj name="Acrobat Document" r:id="rId9" imgW="5830114" imgH="7542857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447800"/>
                        <a:ext cx="2725738" cy="352761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853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Argus </a:t>
            </a:r>
            <a:r>
              <a:rPr lang="en-US" dirty="0" smtClean="0"/>
              <a:t>In Natural Gas </a:t>
            </a:r>
            <a:r>
              <a:rPr lang="en-US" dirty="0" smtClean="0"/>
              <a:t>and </a:t>
            </a:r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Argus is the leading natural gas and power price reporting agency service in Europe</a:t>
            </a:r>
          </a:p>
          <a:p>
            <a:r>
              <a:rPr lang="en-US" dirty="0" smtClean="0"/>
              <a:t>Argus launched North America natural gas and power cash market products and services in 2009</a:t>
            </a:r>
          </a:p>
          <a:p>
            <a:r>
              <a:rPr lang="en-US" dirty="0" smtClean="0"/>
              <a:t>Argus cash market methodologies fully comply with FERC price-reporting requirements and enforces a strict code of ethics that prohibits staff from trading energy and stock in energy companies</a:t>
            </a:r>
          </a:p>
          <a:p>
            <a:r>
              <a:rPr lang="en-US" dirty="0" smtClean="0"/>
              <a:t>Argus operates a comprehensive compliance program, backed by regular audits from a full-time compliance officer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68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6881445" cy="5486400"/>
          </a:xfrm>
        </p:spPr>
        <p:txBody>
          <a:bodyPr>
            <a:normAutofit/>
          </a:bodyPr>
          <a:lstStyle/>
          <a:p>
            <a:pPr lvl="0" fontAlgn="ctr"/>
            <a:endParaRPr lang="en-US" sz="2000" dirty="0" smtClean="0"/>
          </a:p>
          <a:p>
            <a:pPr lvl="0" fontAlgn="ctr"/>
            <a:r>
              <a:rPr lang="en-US" sz="2200" dirty="0" smtClean="0"/>
              <a:t>Forward Curves are the market’s current assessment of the value of a commodity for a specified delivery schedule sometime in the future</a:t>
            </a:r>
          </a:p>
          <a:p>
            <a:pPr lvl="0" fontAlgn="ctr"/>
            <a:r>
              <a:rPr lang="en-US" sz="2200" dirty="0" smtClean="0"/>
              <a:t>The </a:t>
            </a:r>
            <a:r>
              <a:rPr lang="en-US" sz="2200" dirty="0"/>
              <a:t>current Forward Curve value is the value for which supply/demand is presently balanced for a given commodity for a given delivery period at some time in the future</a:t>
            </a:r>
          </a:p>
          <a:p>
            <a:pPr lvl="0" fontAlgn="ctr"/>
            <a:r>
              <a:rPr lang="en-US" sz="2200" dirty="0"/>
              <a:t>Forward curves are not a current prediction of future “cash” or physical market values; </a:t>
            </a:r>
            <a:r>
              <a:rPr lang="en-US" sz="2200" dirty="0" smtClean="0"/>
              <a:t>not to be confused with fundamental forecasts; rather </a:t>
            </a:r>
            <a:r>
              <a:rPr lang="en-US" sz="2200" dirty="0"/>
              <a:t>they are the market’s current fair market value, given current market conditions and forward risk premiums</a:t>
            </a:r>
          </a:p>
          <a:p>
            <a:pPr lvl="0" fontAlgn="ctr"/>
            <a:endParaRPr lang="en-GB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1600" dirty="0" smtClean="0">
              <a:ea typeface="ＭＳ Ｐゴシック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7930662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What Are Forward Curves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60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8001000" cy="4572000"/>
          </a:xfrm>
        </p:spPr>
        <p:txBody>
          <a:bodyPr/>
          <a:lstStyle/>
          <a:p>
            <a:pPr>
              <a:defRPr/>
            </a:pPr>
            <a:r>
              <a:rPr lang="en-US" altLang="en-US" sz="1900" dirty="0"/>
              <a:t>Argus receives market data from multiple sources across the entire market</a:t>
            </a:r>
          </a:p>
          <a:p>
            <a:pPr>
              <a:defRPr/>
            </a:pPr>
            <a:r>
              <a:rPr lang="en-US" altLang="en-US" sz="1900" dirty="0" smtClean="0"/>
              <a:t>Argus </a:t>
            </a:r>
            <a:r>
              <a:rPr lang="en-US" altLang="en-US" sz="1900" dirty="0"/>
              <a:t>is independent; does not participate in commodity markets</a:t>
            </a:r>
          </a:p>
          <a:p>
            <a:pPr lvl="0">
              <a:defRPr/>
            </a:pPr>
            <a:r>
              <a:rPr lang="en-GB" sz="2000" dirty="0"/>
              <a:t>Monthly granularity, “no gaps” </a:t>
            </a:r>
          </a:p>
          <a:p>
            <a:pPr>
              <a:defRPr/>
            </a:pPr>
            <a:r>
              <a:rPr lang="en-US" altLang="en-US" sz="1900" dirty="0" smtClean="0"/>
              <a:t>Product </a:t>
            </a:r>
            <a:r>
              <a:rPr lang="en-US" altLang="en-US" sz="1900" dirty="0"/>
              <a:t>tested &amp; calibrated with market participants </a:t>
            </a:r>
            <a:endParaRPr lang="en-US" altLang="en-US" sz="1900" dirty="0" smtClean="0"/>
          </a:p>
          <a:p>
            <a:pPr>
              <a:defRPr/>
            </a:pPr>
            <a:r>
              <a:rPr lang="en-US" altLang="en-US" sz="1800" dirty="0" smtClean="0"/>
              <a:t>Argus </a:t>
            </a:r>
            <a:r>
              <a:rPr lang="en-US" altLang="en-US" sz="1800" dirty="0"/>
              <a:t>is independent; does not participate in commodity markets</a:t>
            </a:r>
          </a:p>
          <a:p>
            <a:pPr>
              <a:defRPr/>
            </a:pPr>
            <a:r>
              <a:rPr lang="en-US" altLang="en-US" sz="1800" dirty="0"/>
              <a:t>Argus Forward Curves team works closely with Argus editorial</a:t>
            </a:r>
          </a:p>
          <a:p>
            <a:pPr lvl="0">
              <a:defRPr/>
            </a:pPr>
            <a:r>
              <a:rPr lang="en-GB" sz="1800" dirty="0"/>
              <a:t>Monthly granularity, “no gaps” </a:t>
            </a:r>
          </a:p>
          <a:p>
            <a:pPr>
              <a:defRPr/>
            </a:pPr>
            <a:r>
              <a:rPr lang="en-US" altLang="en-US" sz="1800" dirty="0"/>
              <a:t>Argus developed proprietary models and algorithms for calculating forward curves in illiquid </a:t>
            </a:r>
            <a:r>
              <a:rPr lang="en-US" altLang="en-US" sz="1800" dirty="0" smtClean="0"/>
              <a:t>markets</a:t>
            </a:r>
          </a:p>
          <a:p>
            <a:pPr>
              <a:defRPr/>
            </a:pPr>
            <a:r>
              <a:rPr lang="en-US" altLang="en-US" sz="1800" dirty="0" smtClean="0"/>
              <a:t>Forward curves team consists of industry professionals</a:t>
            </a:r>
            <a:endParaRPr lang="en-US" altLang="en-US" sz="1800" dirty="0"/>
          </a:p>
          <a:p>
            <a:pPr>
              <a:defRPr/>
            </a:pPr>
            <a:endParaRPr lang="en-US" altLang="en-US" sz="1900" dirty="0"/>
          </a:p>
          <a:p>
            <a:pPr marL="0" indent="0">
              <a:buNone/>
            </a:pPr>
            <a:r>
              <a:rPr lang="en-GB" sz="1600" b="1" dirty="0">
                <a:ea typeface="ＭＳ Ｐゴシック" pitchFamily="34" charset="-128"/>
              </a:rPr>
              <a:t>What it 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>
                <a:ea typeface="ＭＳ Ｐゴシック" pitchFamily="34" charset="-128"/>
              </a:rPr>
              <a:t>Daily risk data service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600" dirty="0">
              <a:ea typeface="ＭＳ Ｐゴシック" pitchFamily="34" charset="-128"/>
            </a:endParaRPr>
          </a:p>
          <a:p>
            <a:pPr>
              <a:defRPr/>
            </a:pPr>
            <a:endParaRPr lang="en-US" altLang="en-US" dirty="0" smtClean="0"/>
          </a:p>
          <a:p>
            <a:pPr marL="457200" lvl="1" indent="0">
              <a:buFont typeface="Trebuchet MS" pitchFamily="34" charset="0"/>
              <a:buNone/>
              <a:defRPr/>
            </a:pPr>
            <a:endParaRPr lang="en-US" altLang="en-US" dirty="0" smtClean="0"/>
          </a:p>
        </p:txBody>
      </p:sp>
      <p:sp>
        <p:nvSpPr>
          <p:cNvPr id="14339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01000" cy="609600"/>
          </a:xfrm>
        </p:spPr>
        <p:txBody>
          <a:bodyPr/>
          <a:lstStyle/>
          <a:p>
            <a:r>
              <a:rPr lang="en-US" altLang="en-US" dirty="0" smtClean="0"/>
              <a:t>Argus Forward Curve Products - Advantages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2013 Argus Media Ltd.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41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6881445" cy="5486400"/>
          </a:xfrm>
        </p:spPr>
        <p:txBody>
          <a:bodyPr>
            <a:normAutofit/>
          </a:bodyPr>
          <a:lstStyle/>
          <a:p>
            <a:pPr fontAlgn="ctr"/>
            <a:r>
              <a:rPr lang="en-GB" sz="1600" b="1" dirty="0"/>
              <a:t>Key </a:t>
            </a:r>
            <a:r>
              <a:rPr lang="en-GB" sz="1600" b="1" dirty="0" smtClean="0"/>
              <a:t>Features &amp; Advantages</a:t>
            </a:r>
            <a:endParaRPr lang="en-US" sz="1600" dirty="0"/>
          </a:p>
          <a:p>
            <a:pPr lvl="0" fontAlgn="ctr"/>
            <a:r>
              <a:rPr lang="en-GB" sz="1600" dirty="0"/>
              <a:t>Daily </a:t>
            </a:r>
            <a:r>
              <a:rPr lang="en-GB" sz="1600" dirty="0" smtClean="0"/>
              <a:t>price assessments - end of day;  Reflects </a:t>
            </a:r>
            <a:r>
              <a:rPr lang="en-GB" sz="1600" dirty="0"/>
              <a:t>market value as of 2:30 pm EST, in alignment with Nymex settlement prices</a:t>
            </a:r>
            <a:endParaRPr lang="en-US" sz="1600" dirty="0"/>
          </a:p>
          <a:p>
            <a:pPr lvl="0" fontAlgn="ctr"/>
            <a:r>
              <a:rPr lang="en-GB" sz="1600" dirty="0"/>
              <a:t>Independent and transparent market-appropriate methodology</a:t>
            </a:r>
            <a:endParaRPr lang="en-US" sz="1600" dirty="0"/>
          </a:p>
          <a:p>
            <a:pPr lvl="0" fontAlgn="ctr"/>
            <a:r>
              <a:rPr lang="en-GB" sz="1600" dirty="0" smtClean="0"/>
              <a:t>Delivery </a:t>
            </a:r>
            <a:r>
              <a:rPr lang="en-GB" sz="1600" dirty="0"/>
              <a:t>options include: Email, </a:t>
            </a:r>
            <a:r>
              <a:rPr lang="en-GB" sz="1600" dirty="0" smtClean="0"/>
              <a:t>API, FTP </a:t>
            </a:r>
            <a:r>
              <a:rPr lang="en-GB" sz="1600" dirty="0"/>
              <a:t>data feed and third-party delivery </a:t>
            </a:r>
            <a:r>
              <a:rPr lang="en-GB" sz="1600" dirty="0" smtClean="0"/>
              <a:t>options</a:t>
            </a:r>
          </a:p>
          <a:p>
            <a:pPr fontAlgn="ctr"/>
            <a:endParaRPr lang="en-GB" sz="1600" b="1" dirty="0" smtClean="0"/>
          </a:p>
          <a:p>
            <a:pPr fontAlgn="ctr"/>
            <a:r>
              <a:rPr lang="en-GB" sz="1600" b="1" dirty="0" smtClean="0"/>
              <a:t>Applications</a:t>
            </a:r>
            <a:endParaRPr lang="en-US" sz="1600" dirty="0"/>
          </a:p>
          <a:p>
            <a:pPr fontAlgn="ctr"/>
            <a:r>
              <a:rPr lang="en-GB" sz="1600" dirty="0" smtClean="0"/>
              <a:t>Forward </a:t>
            </a:r>
            <a:r>
              <a:rPr lang="en-GB" sz="1600" dirty="0"/>
              <a:t>Curve Validation</a:t>
            </a:r>
            <a:endParaRPr lang="en-US" sz="1600" dirty="0"/>
          </a:p>
          <a:p>
            <a:pPr lvl="0" fontAlgn="ctr"/>
            <a:r>
              <a:rPr lang="en-GB" sz="1600" dirty="0"/>
              <a:t>Mark-to-market </a:t>
            </a:r>
            <a:r>
              <a:rPr lang="en-GB" sz="1600" dirty="0" smtClean="0"/>
              <a:t>Accounting</a:t>
            </a:r>
          </a:p>
          <a:p>
            <a:pPr lvl="0" fontAlgn="ctr"/>
            <a:r>
              <a:rPr lang="en-GB" sz="1600" dirty="0" smtClean="0"/>
              <a:t>Credit Margining</a:t>
            </a:r>
            <a:endParaRPr lang="en-US" sz="1600" dirty="0"/>
          </a:p>
          <a:p>
            <a:pPr lvl="0" fontAlgn="ctr"/>
            <a:r>
              <a:rPr lang="en-GB" sz="1600" dirty="0"/>
              <a:t>Project Planning</a:t>
            </a:r>
            <a:endParaRPr lang="en-US" sz="1600" dirty="0"/>
          </a:p>
          <a:p>
            <a:pPr lvl="0" fontAlgn="ctr"/>
            <a:r>
              <a:rPr lang="en-GB" sz="1600" dirty="0"/>
              <a:t>Structured Transactions</a:t>
            </a:r>
            <a:endParaRPr lang="en-US" sz="1600" dirty="0"/>
          </a:p>
          <a:p>
            <a:pPr lvl="0" fontAlgn="ctr"/>
            <a:r>
              <a:rPr lang="en-GB" sz="1600" dirty="0"/>
              <a:t>Deal Valuation</a:t>
            </a:r>
            <a:endParaRPr lang="en-US" sz="1600" dirty="0"/>
          </a:p>
          <a:p>
            <a:pPr lvl="0" fontAlgn="ctr"/>
            <a:r>
              <a:rPr lang="en-GB" sz="1600" dirty="0"/>
              <a:t>Capital Expenditures</a:t>
            </a:r>
            <a:endParaRPr lang="en-US" sz="1600" dirty="0"/>
          </a:p>
          <a:p>
            <a:pPr lvl="0" fontAlgn="ctr"/>
            <a:r>
              <a:rPr lang="en-GB" sz="1600" dirty="0"/>
              <a:t>Project Finance</a:t>
            </a:r>
            <a:endParaRPr lang="en-US" sz="1600" dirty="0"/>
          </a:p>
          <a:p>
            <a:pPr lvl="0" fontAlgn="ctr"/>
            <a:r>
              <a:rPr lang="en-GB" sz="1600" dirty="0"/>
              <a:t>Scenario Analysis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GB" sz="1600" dirty="0" smtClean="0">
              <a:ea typeface="ＭＳ Ｐゴシック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7930662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Argus North American Forward Curves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8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6881445" cy="5486400"/>
          </a:xfrm>
        </p:spPr>
        <p:txBody>
          <a:bodyPr>
            <a:normAutofit/>
          </a:bodyPr>
          <a:lstStyle/>
          <a:p>
            <a:pPr marL="0" indent="0" algn="ctr" fontAlgn="ctr">
              <a:buNone/>
            </a:pPr>
            <a:r>
              <a:rPr lang="en-US" sz="2000" b="1" dirty="0" smtClean="0"/>
              <a:t>Companies Using Argus Forward Curve Products</a:t>
            </a:r>
            <a:endParaRPr lang="en-US" sz="2000" dirty="0"/>
          </a:p>
          <a:p>
            <a:pPr lvl="0" fontAlgn="ctr"/>
            <a:endParaRPr lang="en-GB" sz="1800" dirty="0" smtClean="0"/>
          </a:p>
          <a:p>
            <a:pPr lvl="0" fontAlgn="ctr"/>
            <a:r>
              <a:rPr lang="en-GB" sz="1800" dirty="0" smtClean="0"/>
              <a:t>Independent Power Producers</a:t>
            </a:r>
          </a:p>
          <a:p>
            <a:pPr lvl="0" fontAlgn="ctr"/>
            <a:r>
              <a:rPr lang="en-GB" sz="1800" dirty="0" smtClean="0"/>
              <a:t>Independent System Operator (ISOs)</a:t>
            </a:r>
            <a:endParaRPr lang="en-US" sz="1800" dirty="0"/>
          </a:p>
          <a:p>
            <a:pPr lvl="0" fontAlgn="ctr"/>
            <a:r>
              <a:rPr lang="en-GB" sz="1800" dirty="0" smtClean="0"/>
              <a:t>Retail Electric &amp; Natural Gas Providers</a:t>
            </a:r>
          </a:p>
          <a:p>
            <a:pPr lvl="0" fontAlgn="ctr"/>
            <a:r>
              <a:rPr lang="en-GB" sz="1800" dirty="0" smtClean="0"/>
              <a:t>Proprietary Trading Companies</a:t>
            </a:r>
          </a:p>
          <a:p>
            <a:pPr lvl="0" fontAlgn="ctr"/>
            <a:r>
              <a:rPr lang="en-GB" sz="1800" dirty="0" smtClean="0"/>
              <a:t>Electricity Coops </a:t>
            </a:r>
          </a:p>
          <a:p>
            <a:pPr lvl="0" fontAlgn="ctr"/>
            <a:r>
              <a:rPr lang="en-GB" sz="1800" dirty="0" smtClean="0"/>
              <a:t>Government Agencies</a:t>
            </a:r>
          </a:p>
          <a:p>
            <a:pPr lvl="0" fontAlgn="ctr"/>
            <a:r>
              <a:rPr lang="en-GB" sz="1800" dirty="0" smtClean="0"/>
              <a:t>Municipals Utilities &amp; Investor Owned Utilities</a:t>
            </a:r>
          </a:p>
          <a:p>
            <a:pPr lvl="0" fontAlgn="ctr"/>
            <a:r>
              <a:rPr lang="en-GB" sz="1800" dirty="0"/>
              <a:t>Oil and Gas Producers</a:t>
            </a:r>
          </a:p>
          <a:p>
            <a:pPr lvl="0" fontAlgn="ctr"/>
            <a:r>
              <a:rPr lang="en-GB" sz="1800" dirty="0"/>
              <a:t>End Users; Manufacturing Companies Consultants</a:t>
            </a:r>
            <a:endParaRPr lang="en-GB" sz="1800" dirty="0" smtClean="0"/>
          </a:p>
          <a:p>
            <a:pPr lvl="0" fontAlgn="ctr"/>
            <a:r>
              <a:rPr lang="en-GB" sz="1800" dirty="0" smtClean="0"/>
              <a:t>Wholesale and Retail Brokers</a:t>
            </a:r>
          </a:p>
          <a:p>
            <a:pPr lvl="0" fontAlgn="ctr"/>
            <a:endParaRPr lang="en-GB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1600" dirty="0" smtClean="0">
              <a:ea typeface="ＭＳ Ｐゴシック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7930662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Argus North American Forward Curves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94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924800" cy="609600"/>
          </a:xfrm>
        </p:spPr>
        <p:txBody>
          <a:bodyPr/>
          <a:lstStyle/>
          <a:p>
            <a:r>
              <a:rPr lang="en-US" dirty="0" smtClean="0"/>
              <a:t>Argus ERCOT Forward 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0292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endParaRPr lang="en-US" sz="1800" dirty="0" smtClean="0"/>
          </a:p>
          <a:p>
            <a:pPr lvl="0">
              <a:buFont typeface="Arial" pitchFamily="34" charset="0"/>
              <a:buChar char="•"/>
            </a:pPr>
            <a:r>
              <a:rPr lang="en-US" sz="1800" dirty="0" smtClean="0"/>
              <a:t>Argus Electricity ERCOT Forward Curves – Eight Locations</a:t>
            </a:r>
            <a:endParaRPr lang="en-US" sz="1800" dirty="0"/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sz="1800" dirty="0" smtClean="0"/>
              <a:t>Trading Hubs – North, South, Houston, West 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sz="1800" dirty="0" smtClean="0"/>
              <a:t>Load Zones – North, South, Houston, West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sz="1800" dirty="0" smtClean="0"/>
              <a:t>Fixed Prices &amp; NYMEX Heat Rates (</a:t>
            </a:r>
            <a:r>
              <a:rPr lang="en-US" sz="1400" b="1" dirty="0" smtClean="0"/>
              <a:t>Bid</a:t>
            </a:r>
            <a:r>
              <a:rPr lang="en-US" sz="1400" b="1" dirty="0"/>
              <a:t>, Mid, &amp; </a:t>
            </a:r>
            <a:r>
              <a:rPr lang="en-US" sz="1400" b="1" dirty="0" smtClean="0"/>
              <a:t>Offer)</a:t>
            </a:r>
            <a:endParaRPr lang="en-US" sz="1400" b="1" dirty="0"/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sz="1800" dirty="0" smtClean="0"/>
              <a:t>84 Months Forward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sz="1800" dirty="0" smtClean="0"/>
              <a:t>On Peak, Off peak, </a:t>
            </a:r>
            <a:r>
              <a:rPr lang="en-US" sz="1800" dirty="0"/>
              <a:t>7x24, 2x16, </a:t>
            </a:r>
            <a:r>
              <a:rPr lang="en-US" sz="1800" dirty="0" smtClean="0"/>
              <a:t>7x8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Argus </a:t>
            </a:r>
            <a:r>
              <a:rPr lang="en-US" sz="1800" dirty="0"/>
              <a:t>Electricity ERCOT Forward Curves – </a:t>
            </a:r>
            <a:r>
              <a:rPr lang="en-US" sz="1800" dirty="0" smtClean="0"/>
              <a:t>Hourly Prices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sz="1800" dirty="0" smtClean="0"/>
              <a:t>4 Trading Hubs – North South, Houston, West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sz="1800" dirty="0"/>
              <a:t>Prompt year plus a Minimum of 2 years forward  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sz="1800" dirty="0" smtClean="0"/>
              <a:t>Balance of the Month hourly pricing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sz="1800" dirty="0" smtClean="0"/>
              <a:t>5x16</a:t>
            </a:r>
            <a:r>
              <a:rPr lang="en-US" sz="1800" dirty="0"/>
              <a:t>, 2x16, 7x8 &amp; 7x24 </a:t>
            </a:r>
            <a:r>
              <a:rPr lang="en-US" sz="1800" dirty="0" smtClean="0"/>
              <a:t> - hourly pricing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1172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Price Forward Curves – Mid-Points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1352"/>
              </p:ext>
            </p:extLst>
          </p:nvPr>
        </p:nvGraphicFramePr>
        <p:xfrm>
          <a:off x="609601" y="1923585"/>
          <a:ext cx="7924797" cy="4172407"/>
        </p:xfrm>
        <a:graphic>
          <a:graphicData uri="http://schemas.openxmlformats.org/drawingml/2006/table">
            <a:tbl>
              <a:tblPr/>
              <a:tblGrid>
                <a:gridCol w="813648"/>
                <a:gridCol w="601967"/>
                <a:gridCol w="546842"/>
                <a:gridCol w="617402"/>
                <a:gridCol w="670322"/>
                <a:gridCol w="670322"/>
                <a:gridCol w="670322"/>
                <a:gridCol w="564482"/>
                <a:gridCol w="564482"/>
                <a:gridCol w="564482"/>
                <a:gridCol w="546842"/>
                <a:gridCol w="546842"/>
                <a:gridCol w="546842"/>
              </a:tblGrid>
              <a:tr h="15255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5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5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www.argusmedia.com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Close of Business: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07/01/15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FORWARD MID MARKET POWER CURVES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5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Market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ERCOT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ERCOT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ERCOT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ERCOT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ERCOT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ERCOT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ERCOT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ERCOT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ERCOT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ERCOT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ERCOT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ERCOT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Location/Zone: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North Zone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North Zone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North Zone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Houston Zone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Houston Zone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Houston Zone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South  Zone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South  Zone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South  Zone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West  Zone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West  Zone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West  Zone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On Peak/Off Peak: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On Peak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Off Peak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RTC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On Peak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Off Peak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RTC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On Peak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Off Peak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RTC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On Peak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Off Peak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RTC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5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Monthly Curves: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Aug-15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Sep-15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Oct-15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Nov-15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Dec-15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Jan-16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52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Feb-16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52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Mar-16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52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Apr-16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34.65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52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May-16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32.65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23.95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52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Jun-16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52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Jul-16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52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Aug-16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52.65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52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Sep-16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52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Oct-16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23.65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52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Nov-16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52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Dec-16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5" name="ArgusLogo" descr="Email_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11176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31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55709</TotalTime>
  <Words>1195</Words>
  <Application>Microsoft Office PowerPoint</Application>
  <PresentationFormat>On-screen Show (4:3)</PresentationFormat>
  <Paragraphs>612</Paragraphs>
  <Slides>12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Acrobat Document</vt:lpstr>
      <vt:lpstr>PowerPoint Presentation</vt:lpstr>
      <vt:lpstr>Argus Media</vt:lpstr>
      <vt:lpstr>Argus In Natural Gas and Power</vt:lpstr>
      <vt:lpstr>What Are Forward Curves</vt:lpstr>
      <vt:lpstr>Argus Forward Curve Products - Advantages</vt:lpstr>
      <vt:lpstr>Argus North American Forward Curves</vt:lpstr>
      <vt:lpstr>Argus North American Forward Curves</vt:lpstr>
      <vt:lpstr>Argus ERCOT Forward Curves</vt:lpstr>
      <vt:lpstr>Fixed Price Forward Curves – Mid-Points</vt:lpstr>
      <vt:lpstr>ERCOT Hourly Forward Curves – West Trading Hub Weekdays, On-Peak, 5X16</vt:lpstr>
      <vt:lpstr>Argus Forward Curve Methodologies</vt:lpstr>
      <vt:lpstr>ARGUS Risk Management Forward Curves Houston, TX  Date: July 22, 2015    Jay Pruett Business Development  Risk Management Products Jay.Pruett@Argusmedia.com 713-429-6351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andrew.sutton</dc:creator>
  <cp:lastModifiedBy>Jay Pruett</cp:lastModifiedBy>
  <cp:revision>128</cp:revision>
  <cp:lastPrinted>2015-04-08T15:51:20Z</cp:lastPrinted>
  <dcterms:created xsi:type="dcterms:W3CDTF">2012-06-10T02:12:43Z</dcterms:created>
  <dcterms:modified xsi:type="dcterms:W3CDTF">2015-07-14T21:20:18Z</dcterms:modified>
</cp:coreProperties>
</file>