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97" r:id="rId5"/>
  </p:sldMasterIdLst>
  <p:notesMasterIdLst>
    <p:notesMasterId r:id="rId16"/>
  </p:notesMasterIdLst>
  <p:handoutMasterIdLst>
    <p:handoutMasterId r:id="rId17"/>
  </p:handoutMasterIdLst>
  <p:sldIdLst>
    <p:sldId id="393" r:id="rId6"/>
    <p:sldId id="443" r:id="rId7"/>
    <p:sldId id="526" r:id="rId8"/>
    <p:sldId id="504" r:id="rId9"/>
    <p:sldId id="503" r:id="rId10"/>
    <p:sldId id="506" r:id="rId11"/>
    <p:sldId id="527" r:id="rId12"/>
    <p:sldId id="502" r:id="rId13"/>
    <p:sldId id="528" r:id="rId14"/>
    <p:sldId id="497" r:id="rId15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5E"/>
    <a:srgbClr val="008373"/>
    <a:srgbClr val="005386"/>
    <a:srgbClr val="55BAB7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1950" y="-66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103" d="100"/>
          <a:sy n="103" d="100"/>
        </p:scale>
        <p:origin x="-690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20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7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7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7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7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7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7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0936D-1B0E-4378-81E3-1E7560E21D2B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41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38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10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18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4" r:id="rId2"/>
    <p:sldLayoutId id="2147493495" r:id="rId3"/>
    <p:sldLayoutId id="2147493496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ERCOT PUBLIC</a:t>
            </a:r>
            <a:endParaRPr lang="en-US" sz="1050" b="1" dirty="0">
              <a:solidFill>
                <a:prstClr val="black"/>
              </a:solidFill>
            </a:endParaRPr>
          </a:p>
          <a:p>
            <a:r>
              <a:rPr lang="en-US" sz="1050" dirty="0" smtClean="0">
                <a:solidFill>
                  <a:prstClr val="black"/>
                </a:solidFill>
              </a:rPr>
              <a:t>7/14/2015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8" r:id="rId1"/>
    <p:sldLayoutId id="2147493499" r:id="rId2"/>
    <p:sldLayoutId id="214749350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323536"/>
            <a:chOff x="603250" y="546100"/>
            <a:chExt cx="7727950" cy="4323536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73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2016 Model Data Assumptions</a:t>
              </a:r>
            </a:p>
            <a:p>
              <a:endParaRPr lang="en-US" b="1" dirty="0" smtClean="0"/>
            </a:p>
            <a:p>
              <a:r>
                <a:rPr lang="en-US" sz="1600" i="1" dirty="0" smtClean="0"/>
                <a:t>Doug Murray</a:t>
              </a:r>
            </a:p>
            <a:p>
              <a:r>
                <a:rPr lang="en-US" sz="1600" i="1" dirty="0" smtClean="0"/>
                <a:t>ERCOT</a:t>
              </a:r>
            </a:p>
            <a:p>
              <a:r>
                <a:rPr lang="en-US" sz="1600" dirty="0" smtClean="0"/>
                <a:t>Sr. Planning Analyst</a:t>
              </a:r>
            </a:p>
            <a:p>
              <a:endParaRPr lang="en-US" dirty="0"/>
            </a:p>
            <a:p>
              <a:endParaRPr lang="en-US" sz="1400" dirty="0" smtClean="0"/>
            </a:p>
            <a:p>
              <a:endParaRPr lang="en-US" sz="1400" dirty="0"/>
            </a:p>
            <a:p>
              <a:r>
                <a:rPr lang="en-US" sz="1400" dirty="0" smtClean="0"/>
                <a:t>LTSA Scenario Development Workshop</a:t>
              </a:r>
            </a:p>
            <a:p>
              <a:r>
                <a:rPr lang="en-US" sz="1400" dirty="0" smtClean="0"/>
                <a:t>July 14,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233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28675"/>
            <a:ext cx="8229600" cy="5116513"/>
          </a:xfrm>
        </p:spPr>
        <p:txBody>
          <a:bodyPr/>
          <a:lstStyle/>
          <a:p>
            <a:pPr lvl="1" eaLnBrk="1" hangingPunct="1">
              <a:tabLst>
                <a:tab pos="5888038" algn="dec"/>
              </a:tabLst>
            </a:pPr>
            <a:endParaRPr lang="en-US" dirty="0" smtClean="0"/>
          </a:p>
          <a:p>
            <a:pPr eaLnBrk="1" hangingPunct="1">
              <a:tabLst>
                <a:tab pos="5888038" algn="dec"/>
              </a:tabLst>
            </a:pPr>
            <a:endParaRPr lang="en-US" dirty="0" smtClean="0">
              <a:solidFill>
                <a:srgbClr val="CC0000"/>
              </a:solidFill>
            </a:endParaRPr>
          </a:p>
          <a:p>
            <a:pPr eaLnBrk="1" hangingPunct="1">
              <a:tabLst>
                <a:tab pos="5888038" algn="dec"/>
              </a:tabLst>
            </a:pPr>
            <a:endParaRPr lang="en-US" dirty="0" smtClean="0"/>
          </a:p>
        </p:txBody>
      </p:sp>
      <p:pic>
        <p:nvPicPr>
          <p:cNvPr id="1026" name="Picture 2" descr="C:\Users\jtamby\Desktop\ERCOT\0 Presentations Final\PowerPoint Sized Images 2.8.13\Wind Farm 002_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19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888038" algn="dec"/>
              </a:tabLst>
            </a:pPr>
            <a:r>
              <a:rPr lang="en-US" sz="2200" b="1" dirty="0" smtClean="0"/>
              <a:t>Capital Cost Projections</a:t>
            </a:r>
          </a:p>
          <a:p>
            <a:pPr>
              <a:tabLst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5888038" algn="dec"/>
              </a:tabLst>
            </a:pPr>
            <a:r>
              <a:rPr lang="en-US" sz="2200" b="1" dirty="0" smtClean="0"/>
              <a:t>Fuel Price Projections</a:t>
            </a:r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  <a:p>
            <a:pPr>
              <a:tabLst>
                <a:tab pos="5888038" algn="dec"/>
              </a:tabLst>
            </a:pPr>
            <a:r>
              <a:rPr lang="en-US" sz="2200" b="1" dirty="0" smtClean="0"/>
              <a:t>Emission Price Projections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r>
              <a:rPr lang="en-US" sz="2200" b="1" dirty="0" smtClean="0"/>
              <a:t>Retirement Assumptions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 marL="0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46959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Cost </a:t>
            </a:r>
            <a:r>
              <a:rPr lang="en-US" dirty="0" smtClean="0"/>
              <a:t>Assumptions ($/kW)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819554"/>
            <a:ext cx="8229600" cy="111402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888038" algn="dec"/>
              </a:tabLst>
            </a:pPr>
            <a:r>
              <a:rPr lang="en-US" sz="1800" b="1" dirty="0" smtClean="0"/>
              <a:t>Thermal plant costs increase at </a:t>
            </a:r>
            <a:r>
              <a:rPr lang="en-US" sz="1800" b="1" dirty="0" smtClean="0"/>
              <a:t>2.4% </a:t>
            </a:r>
            <a:r>
              <a:rPr lang="en-US" sz="1800" b="1" dirty="0" smtClean="0"/>
              <a:t>annually (2015 EIA AEO)</a:t>
            </a:r>
            <a:endParaRPr lang="en-US" sz="1800" b="1" dirty="0"/>
          </a:p>
          <a:p>
            <a:pPr>
              <a:tabLst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47775"/>
            <a:ext cx="8058149" cy="470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79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</a:t>
            </a:r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991004"/>
            <a:ext cx="8229600" cy="61872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888038" algn="dec"/>
              </a:tabLst>
            </a:pPr>
            <a:r>
              <a:rPr lang="en-US" sz="1800" b="1" dirty="0" smtClean="0"/>
              <a:t>2015 EIA AEO reference price assumptions</a:t>
            </a:r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  <a:p>
            <a:pPr lvl="1">
              <a:tabLst>
                <a:tab pos="5888038" algn="dec"/>
              </a:tabLst>
            </a:pPr>
            <a:endParaRPr lang="en-US" sz="2000" b="1" dirty="0" smtClean="0"/>
          </a:p>
          <a:p>
            <a:pPr lvl="1">
              <a:tabLst>
                <a:tab pos="5888038" algn="dec"/>
              </a:tabLst>
            </a:pPr>
            <a:endParaRPr lang="en-US" sz="2000" b="1" dirty="0" smtClean="0"/>
          </a:p>
          <a:p>
            <a:pPr lvl="1">
              <a:tabLst>
                <a:tab pos="5888038" algn="dec"/>
              </a:tabLst>
            </a:pPr>
            <a:endParaRPr lang="en-US" sz="20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1573213"/>
            <a:ext cx="7172325" cy="424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9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 Price </a:t>
            </a:r>
            <a:r>
              <a:rPr lang="en-US" dirty="0" smtClean="0"/>
              <a:t>Assumptions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76" y="1228726"/>
            <a:ext cx="7808732" cy="4562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8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Emission Price Assumptions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705254"/>
            <a:ext cx="8229600" cy="59014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1800" b="1" dirty="0" smtClean="0"/>
              <a:t>CO2 </a:t>
            </a:r>
            <a:r>
              <a:rPr lang="en-US" sz="1800" b="1" dirty="0" smtClean="0"/>
              <a:t>Costs ($/ton)</a:t>
            </a:r>
            <a:endParaRPr lang="en-US" sz="1800" b="1" dirty="0" smtClean="0"/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1400" dirty="0" smtClean="0"/>
              <a:t>Will increase costs at……?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2">
              <a:tabLst>
                <a:tab pos="1430338" algn="l"/>
                <a:tab pos="5888038" algn="dec"/>
              </a:tabLst>
            </a:pPr>
            <a:endParaRPr lang="en-US" sz="1600" dirty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4950"/>
            <a:ext cx="8229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5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Emission Price Assumptions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019579"/>
            <a:ext cx="8229600" cy="68539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1800" dirty="0" smtClean="0"/>
              <a:t>Current CSAPR </a:t>
            </a:r>
            <a:r>
              <a:rPr lang="en-US" sz="1800" dirty="0" smtClean="0"/>
              <a:t>Prices ($/ton)</a:t>
            </a:r>
            <a:endParaRPr lang="en-US" sz="1800" dirty="0" smtClean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2">
              <a:tabLst>
                <a:tab pos="1430338" algn="l"/>
                <a:tab pos="5888038" algn="dec"/>
              </a:tabLst>
            </a:pPr>
            <a:endParaRPr lang="en-US" sz="1600" dirty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88" y="3238500"/>
            <a:ext cx="45640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800" y="695729"/>
            <a:ext cx="45640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84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 Process – Fixed by Age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28600" y="1133879"/>
            <a:ext cx="8229600" cy="96162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tabLst>
                <a:tab pos="1430338" algn="l"/>
                <a:tab pos="5888038" algn="dec"/>
              </a:tabLst>
            </a:pPr>
            <a:r>
              <a:rPr lang="en-US" sz="2000" dirty="0" smtClean="0"/>
              <a:t>Nuclear – 60 years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lvl="2">
              <a:tabLst>
                <a:tab pos="1430338" algn="l"/>
                <a:tab pos="5888038" algn="dec"/>
              </a:tabLst>
            </a:pPr>
            <a:r>
              <a:rPr lang="en-US" sz="2000" dirty="0" smtClean="0"/>
              <a:t>Coal – 55 years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lvl="2">
              <a:tabLst>
                <a:tab pos="1430338" algn="l"/>
                <a:tab pos="5888038" algn="dec"/>
              </a:tabLst>
            </a:pPr>
            <a:r>
              <a:rPr lang="en-US" sz="2000" dirty="0" smtClean="0"/>
              <a:t>All gas units – 50 years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lvl="2">
              <a:tabLst>
                <a:tab pos="1430338" algn="l"/>
                <a:tab pos="5888038" algn="dec"/>
              </a:tabLst>
            </a:pPr>
            <a:r>
              <a:rPr lang="en-US" sz="2000" dirty="0" smtClean="0"/>
              <a:t>Wind – 25 years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r>
              <a:rPr lang="en-US" sz="2000" dirty="0" smtClean="0"/>
              <a:t>Are these appropriate ages to consider plants for retirement?</a:t>
            </a:r>
          </a:p>
          <a:p>
            <a:pPr marL="914400" lvl="2" indent="0">
              <a:buNone/>
              <a:tabLst>
                <a:tab pos="1430338" algn="l"/>
                <a:tab pos="5888038" algn="dec"/>
              </a:tabLst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0696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9664" y="750887"/>
            <a:ext cx="8078536" cy="511651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1800" dirty="0">
                <a:cs typeface="Times New Roman" pitchFamily="18" charset="0"/>
              </a:rPr>
              <a:t>Age, efficiency, profit margins </a:t>
            </a:r>
            <a:r>
              <a:rPr lang="en-US" altLang="en-US" sz="1800" dirty="0" smtClean="0">
                <a:cs typeface="Times New Roman" pitchFamily="18" charset="0"/>
              </a:rPr>
              <a:t>are </a:t>
            </a:r>
            <a:r>
              <a:rPr lang="en-US" altLang="en-US" sz="1800" dirty="0">
                <a:cs typeface="Times New Roman" pitchFamily="18" charset="0"/>
              </a:rPr>
              <a:t>considered</a:t>
            </a:r>
          </a:p>
          <a:p>
            <a:pPr>
              <a:spcBef>
                <a:spcPts val="1200"/>
              </a:spcBef>
            </a:pPr>
            <a:r>
              <a:rPr lang="en-US" altLang="en-US" sz="1800" dirty="0">
                <a:cs typeface="Times New Roman" pitchFamily="18" charset="0"/>
              </a:rPr>
              <a:t>Each category was broken into different groups and each group was given a value from 1-6 depending on number of groups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>
                <a:cs typeface="Times New Roman" pitchFamily="18" charset="0"/>
              </a:rPr>
              <a:t>Age: &lt;10 </a:t>
            </a:r>
            <a:r>
              <a:rPr lang="en-US" altLang="en-US" sz="1600" dirty="0" err="1">
                <a:cs typeface="Times New Roman" pitchFamily="18" charset="0"/>
              </a:rPr>
              <a:t>yrs</a:t>
            </a:r>
            <a:r>
              <a:rPr lang="en-US" altLang="en-US" sz="1600" dirty="0">
                <a:cs typeface="Times New Roman" pitchFamily="18" charset="0"/>
              </a:rPr>
              <a:t> (1), 10-20 </a:t>
            </a:r>
            <a:r>
              <a:rPr lang="en-US" altLang="en-US" sz="1600" dirty="0" err="1">
                <a:cs typeface="Times New Roman" pitchFamily="18" charset="0"/>
              </a:rPr>
              <a:t>yrs</a:t>
            </a:r>
            <a:r>
              <a:rPr lang="en-US" altLang="en-US" sz="1600" dirty="0">
                <a:cs typeface="Times New Roman" pitchFamily="18" charset="0"/>
              </a:rPr>
              <a:t> (2), 20-30 </a:t>
            </a:r>
            <a:r>
              <a:rPr lang="en-US" altLang="en-US" sz="1600" dirty="0" err="1">
                <a:cs typeface="Times New Roman" pitchFamily="18" charset="0"/>
              </a:rPr>
              <a:t>yrs</a:t>
            </a:r>
            <a:r>
              <a:rPr lang="en-US" altLang="en-US" sz="1600" dirty="0">
                <a:cs typeface="Times New Roman" pitchFamily="18" charset="0"/>
              </a:rPr>
              <a:t> (3), 30-40 </a:t>
            </a:r>
            <a:r>
              <a:rPr lang="en-US" altLang="en-US" sz="1600" dirty="0" err="1">
                <a:cs typeface="Times New Roman" pitchFamily="18" charset="0"/>
              </a:rPr>
              <a:t>yrs</a:t>
            </a:r>
            <a:r>
              <a:rPr lang="en-US" altLang="en-US" sz="1600" dirty="0">
                <a:cs typeface="Times New Roman" pitchFamily="18" charset="0"/>
              </a:rPr>
              <a:t> (4), &gt;40 </a:t>
            </a:r>
            <a:r>
              <a:rPr lang="en-US" altLang="en-US" sz="1600" dirty="0" err="1">
                <a:cs typeface="Times New Roman" pitchFamily="18" charset="0"/>
              </a:rPr>
              <a:t>yrs</a:t>
            </a:r>
            <a:r>
              <a:rPr lang="en-US" altLang="en-US" sz="1600" dirty="0">
                <a:cs typeface="Times New Roman" pitchFamily="18" charset="0"/>
              </a:rPr>
              <a:t> (5)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>
                <a:cs typeface="Times New Roman" pitchFamily="18" charset="0"/>
              </a:rPr>
              <a:t>Efficiency: &lt;6 </a:t>
            </a:r>
            <a:r>
              <a:rPr lang="en-US" altLang="en-US" sz="1600" dirty="0" err="1">
                <a:cs typeface="Times New Roman" pitchFamily="18" charset="0"/>
              </a:rPr>
              <a:t>MMBtu</a:t>
            </a:r>
            <a:r>
              <a:rPr lang="en-US" altLang="en-US" sz="1600" dirty="0">
                <a:cs typeface="Times New Roman" pitchFamily="18" charset="0"/>
              </a:rPr>
              <a:t> (1), 6-7.5 </a:t>
            </a:r>
            <a:r>
              <a:rPr lang="en-US" altLang="en-US" sz="1600" dirty="0" err="1">
                <a:cs typeface="Times New Roman" pitchFamily="18" charset="0"/>
              </a:rPr>
              <a:t>MMBtu</a:t>
            </a:r>
            <a:r>
              <a:rPr lang="en-US" altLang="en-US" sz="1600" dirty="0">
                <a:cs typeface="Times New Roman" pitchFamily="18" charset="0"/>
              </a:rPr>
              <a:t> (2), 7.5-9 </a:t>
            </a:r>
            <a:r>
              <a:rPr lang="en-US" altLang="en-US" sz="1600" dirty="0" err="1">
                <a:cs typeface="Times New Roman" pitchFamily="18" charset="0"/>
              </a:rPr>
              <a:t>MMBtu</a:t>
            </a:r>
            <a:r>
              <a:rPr lang="en-US" altLang="en-US" sz="1600" dirty="0">
                <a:cs typeface="Times New Roman" pitchFamily="18" charset="0"/>
              </a:rPr>
              <a:t> (3), 9-10.5 </a:t>
            </a:r>
            <a:r>
              <a:rPr lang="en-US" altLang="en-US" sz="1600" dirty="0" err="1">
                <a:cs typeface="Times New Roman" pitchFamily="18" charset="0"/>
              </a:rPr>
              <a:t>MMBtu</a:t>
            </a:r>
            <a:r>
              <a:rPr lang="en-US" altLang="en-US" sz="1600" dirty="0">
                <a:cs typeface="Times New Roman" pitchFamily="18" charset="0"/>
              </a:rPr>
              <a:t> (4), 10.5-12 </a:t>
            </a:r>
            <a:r>
              <a:rPr lang="en-US" altLang="en-US" sz="1600" dirty="0" err="1">
                <a:cs typeface="Times New Roman" pitchFamily="18" charset="0"/>
              </a:rPr>
              <a:t>MMBtu</a:t>
            </a:r>
            <a:r>
              <a:rPr lang="en-US" altLang="en-US" sz="1600" dirty="0">
                <a:cs typeface="Times New Roman" pitchFamily="18" charset="0"/>
              </a:rPr>
              <a:t> (5), &gt;12 </a:t>
            </a:r>
            <a:r>
              <a:rPr lang="en-US" altLang="en-US" sz="1600" dirty="0" err="1">
                <a:cs typeface="Times New Roman" pitchFamily="18" charset="0"/>
              </a:rPr>
              <a:t>MMBtu</a:t>
            </a:r>
            <a:r>
              <a:rPr lang="en-US" altLang="en-US" sz="1600" dirty="0">
                <a:cs typeface="Times New Roman" pitchFamily="18" charset="0"/>
              </a:rPr>
              <a:t> (6)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>
                <a:cs typeface="Times New Roman" pitchFamily="18" charset="0"/>
              </a:rPr>
              <a:t>Profit margins: &gt;25% (1), 10-25% (2), 0-10% (3), -10-0% (4), -10- (-25)% (5), &lt;-25% (6)</a:t>
            </a:r>
          </a:p>
          <a:p>
            <a:pPr>
              <a:spcBef>
                <a:spcPts val="1200"/>
              </a:spcBef>
            </a:pPr>
            <a:r>
              <a:rPr lang="en-US" altLang="en-US" sz="1800" dirty="0" smtClean="0">
                <a:cs typeface="Times New Roman" pitchFamily="18" charset="0"/>
              </a:rPr>
              <a:t>UPLAN </a:t>
            </a:r>
            <a:r>
              <a:rPr lang="en-US" altLang="en-US" sz="1800" dirty="0">
                <a:cs typeface="Times New Roman" pitchFamily="18" charset="0"/>
              </a:rPr>
              <a:t>results </a:t>
            </a:r>
            <a:r>
              <a:rPr lang="en-US" altLang="en-US" sz="1800" dirty="0" smtClean="0">
                <a:cs typeface="Times New Roman" pitchFamily="18" charset="0"/>
              </a:rPr>
              <a:t>will be </a:t>
            </a:r>
            <a:r>
              <a:rPr lang="en-US" altLang="en-US" sz="1800" dirty="0">
                <a:cs typeface="Times New Roman" pitchFamily="18" charset="0"/>
              </a:rPr>
              <a:t>used to determine profit margin values</a:t>
            </a:r>
          </a:p>
          <a:p>
            <a:pPr>
              <a:spcBef>
                <a:spcPts val="1200"/>
              </a:spcBef>
            </a:pPr>
            <a:r>
              <a:rPr lang="en-US" altLang="en-US" sz="1800" dirty="0">
                <a:cs typeface="Times New Roman" pitchFamily="18" charset="0"/>
              </a:rPr>
              <a:t>Each unit was given a total score (sum of values for each category)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>
                <a:cs typeface="Times New Roman" pitchFamily="18" charset="0"/>
              </a:rPr>
              <a:t>∑ = A (</a:t>
            </a:r>
            <a:r>
              <a:rPr lang="en-US" altLang="en-US" sz="1600" dirty="0" err="1">
                <a:cs typeface="Times New Roman" pitchFamily="18" charset="0"/>
              </a:rPr>
              <a:t>Wa</a:t>
            </a:r>
            <a:r>
              <a:rPr lang="en-US" altLang="en-US" sz="1600" dirty="0">
                <a:cs typeface="Times New Roman" pitchFamily="18" charset="0"/>
              </a:rPr>
              <a:t>) + E (We) + P (</a:t>
            </a:r>
            <a:r>
              <a:rPr lang="en-US" altLang="en-US" sz="1600" dirty="0" err="1">
                <a:cs typeface="Times New Roman" pitchFamily="18" charset="0"/>
              </a:rPr>
              <a:t>Wp</a:t>
            </a:r>
            <a:r>
              <a:rPr lang="en-US" altLang="en-US" sz="1600" dirty="0">
                <a:cs typeface="Times New Roman" pitchFamily="18" charset="0"/>
              </a:rPr>
              <a:t>) </a:t>
            </a:r>
            <a:endParaRPr lang="en-US" altLang="en-US" sz="1600" dirty="0" smtClean="0">
              <a:cs typeface="Times New Roman" pitchFamily="18" charset="0"/>
            </a:endParaRPr>
          </a:p>
          <a:p>
            <a:pPr lvl="1">
              <a:spcBef>
                <a:spcPts val="1200"/>
              </a:spcBef>
            </a:pPr>
            <a:r>
              <a:rPr lang="en-US" altLang="en-US" sz="1800" dirty="0" smtClean="0">
                <a:cs typeface="Times New Roman" pitchFamily="18" charset="0"/>
              </a:rPr>
              <a:t>Retirement </a:t>
            </a:r>
            <a:r>
              <a:rPr lang="en-US" altLang="en-US" sz="1800" dirty="0">
                <a:cs typeface="Times New Roman" pitchFamily="18" charset="0"/>
              </a:rPr>
              <a:t>decision: if the unit’s total score was higher than 1 standard deviation above the mean of the sum of all units scores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 Process - Economic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5042</TotalTime>
  <Words>329</Words>
  <Application>Microsoft Office PowerPoint</Application>
  <PresentationFormat>On-screen Show (4:3)</PresentationFormat>
  <Paragraphs>70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PowerPoint Presentation</vt:lpstr>
      <vt:lpstr>Outline </vt:lpstr>
      <vt:lpstr>Capital Cost Assumptions ($/kW)</vt:lpstr>
      <vt:lpstr>Natural Gas Price Assumptions</vt:lpstr>
      <vt:lpstr>Coal Price Assumptions</vt:lpstr>
      <vt:lpstr>Emission Price Assumptions</vt:lpstr>
      <vt:lpstr>Emission Price Assumptions</vt:lpstr>
      <vt:lpstr>Retirement Process – Fixed by Age</vt:lpstr>
      <vt:lpstr>Retirement Process - Economic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Murray, Douglas</cp:lastModifiedBy>
  <cp:revision>511</cp:revision>
  <cp:lastPrinted>2013-12-02T17:19:13Z</cp:lastPrinted>
  <dcterms:created xsi:type="dcterms:W3CDTF">2010-04-12T23:12:02Z</dcterms:created>
  <dcterms:modified xsi:type="dcterms:W3CDTF">2015-07-10T15:04:38Z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