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05" r:id="rId3"/>
    <p:sldId id="315" r:id="rId4"/>
    <p:sldId id="314" r:id="rId5"/>
    <p:sldId id="316" r:id="rId6"/>
    <p:sldId id="311" r:id="rId7"/>
    <p:sldId id="278" r:id="rId8"/>
    <p:sldId id="321" r:id="rId9"/>
    <p:sldId id="322" r:id="rId10"/>
    <p:sldId id="318" r:id="rId11"/>
    <p:sldId id="319" r:id="rId12"/>
    <p:sldId id="325" r:id="rId13"/>
    <p:sldId id="262" r:id="rId14"/>
    <p:sldId id="327" r:id="rId15"/>
    <p:sldId id="326" r:id="rId16"/>
    <p:sldId id="324" r:id="rId17"/>
    <p:sldId id="30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0108" autoAdjust="0"/>
  </p:normalViewPr>
  <p:slideViewPr>
    <p:cSldViewPr>
      <p:cViewPr>
        <p:scale>
          <a:sx n="75" d="100"/>
          <a:sy n="75" d="100"/>
        </p:scale>
        <p:origin x="-123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25C55-B332-488F-9AB1-3BCF9EEBC1A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178E1-8297-40D1-9595-316838835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has</a:t>
            </a:r>
            <a:r>
              <a:rPr lang="en-US" baseline="0" dirty="0" smtClean="0"/>
              <a:t> bigger impact than structural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178E1-8297-40D1-9595-3168388357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potential study done by the PUCT (in 2008) showed achievable potential of nearly 7%, and that was for the programs as they existed in 2007, and was for only 10 years. Programs now are far larger and more sophisticated, and many technologies have come a long way since then (e.g. LED lighting).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a more recent study (2012) for Austin Energy showed achievable potential of 9.8%, almost exactly the same number suggested by EPA.  Austin Energy, however, spends 5x per capita what the rest of the state does and the 9.8% was incremental to Austin’s existing programs, suggesting the far smaller state programs would have significantly more achievable potential. An ACEEE study produced in 2007 showed 11% achievable potential statewide.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definition of achievable includes economic potential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way that returns economic benefits to all customers.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What</a:t>
            </a:r>
            <a:r>
              <a:rPr lang="en-US" baseline="0" dirty="0" smtClean="0"/>
              <a:t> gets us there: Lighting, HVAC, refrigeration, plug 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178E1-8297-40D1-9595-3168388357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Energy Codes: Currently 30% more efficient than 2006 in half of largest Texas cities.</a:t>
            </a:r>
          </a:p>
          <a:p>
            <a:r>
              <a:rPr lang="en-US" dirty="0" smtClean="0"/>
              <a:t>Appliance Standards: Driving changes in lighting, HVAC, refrigeration, plug loads, and more.</a:t>
            </a:r>
          </a:p>
          <a:p>
            <a:r>
              <a:rPr lang="en-US" dirty="0" smtClean="0"/>
              <a:t>Competitive Retail Energy Services: thermostats </a:t>
            </a:r>
          </a:p>
          <a:p>
            <a:r>
              <a:rPr lang="en-US" dirty="0" smtClean="0"/>
              <a:t>Clean Power Plan </a:t>
            </a:r>
          </a:p>
          <a:p>
            <a:r>
              <a:rPr lang="en-US" dirty="0" smtClean="0"/>
              <a:t>Financing programs</a:t>
            </a:r>
          </a:p>
          <a:p>
            <a:r>
              <a:rPr lang="en-US" dirty="0" smtClean="0"/>
              <a:t>ESCOs </a:t>
            </a:r>
          </a:p>
          <a:p>
            <a:r>
              <a:rPr lang="en-US" dirty="0" smtClean="0"/>
              <a:t>Industrial EE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178E1-8297-40D1-9595-3168388357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Ercot</a:t>
            </a:r>
            <a:r>
              <a:rPr lang="en-US" dirty="0" smtClean="0"/>
              <a:t> has expertise to do this kind</a:t>
            </a:r>
            <a:r>
              <a:rPr lang="en-US" baseline="0" dirty="0" smtClean="0"/>
              <a:t> of forecasting and modeling and do it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178E1-8297-40D1-9595-3168388357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06F9-9141-42B9-A6F8-27EBA0EFFD05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A61-BFAC-4F17-9DE0-9940706F9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lewin@EEPartnership.or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eepartnershi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fficiency.lbl.gov/sites/all/files/lbnl-6854e.pdf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appliance-standards.org/sites/default/files/Better_Appliances_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62887" y="4176514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Efficiency’s Impact on Long Term Demand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Doug Lewin, </a:t>
            </a:r>
            <a:br>
              <a:rPr lang="en-US" dirty="0" smtClean="0"/>
            </a:br>
            <a:r>
              <a:rPr lang="en-US" dirty="0" smtClean="0"/>
              <a:t>Executive Director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July 14, 2015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Refrigerators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143000"/>
            <a:ext cx="41148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70% reduction since 70’s. Next standard = additional 40% reduction from current levels.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5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5" y="1371600"/>
            <a:ext cx="5419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Energy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24384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15% savings overall, 18-29% at peak</a:t>
            </a:r>
          </a:p>
          <a:p>
            <a:pPr>
              <a:buNone/>
            </a:pPr>
            <a:r>
              <a:rPr lang="en-US" sz="2800" dirty="0" smtClean="0"/>
              <a:t>In effect in half of largest cities.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Statewide adoption </a:t>
            </a:r>
            <a:r>
              <a:rPr lang="en-US" sz="2800" dirty="0" smtClean="0"/>
              <a:t>of similar code effective Sept</a:t>
            </a:r>
            <a:r>
              <a:rPr lang="en-US" sz="2800" dirty="0" smtClean="0"/>
              <a:t>. 1, 2016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143000"/>
            <a:ext cx="678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548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Texas A&amp;M Energy Systems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Energy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27432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Just 2 years ago, nearly half of largest 200 cities had not adopted 2009 E-Code.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Now more than 80% and nearly half are above 2009.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28600" y="6019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Survey of cities done by SPEER.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71600"/>
            <a:ext cx="612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big trends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Integrated Efficiency: Combination of EE, DR, DG, and Storage</a:t>
            </a:r>
          </a:p>
          <a:p>
            <a:r>
              <a:rPr lang="en-US" sz="2800" dirty="0" smtClean="0"/>
              <a:t>Deeper </a:t>
            </a:r>
            <a:r>
              <a:rPr lang="en-US" sz="2800" dirty="0" smtClean="0"/>
              <a:t>retrofits: beyond quick payback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9955" y="4423957"/>
            <a:ext cx="1134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6324601" cy="294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3124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Net </a:t>
            </a:r>
            <a:r>
              <a:rPr lang="en-US" sz="2800" dirty="0" smtClean="0"/>
              <a:t>zero </a:t>
            </a:r>
            <a:r>
              <a:rPr lang="en-US" sz="2800" dirty="0" smtClean="0"/>
              <a:t>  homes </a:t>
            </a:r>
            <a:r>
              <a:rPr lang="en-US" sz="2800" dirty="0" smtClean="0"/>
              <a:t>and </a:t>
            </a:r>
            <a:r>
              <a:rPr lang="en-US" sz="2800" dirty="0" smtClean="0"/>
              <a:t>buildings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r>
              <a:rPr lang="en-US" dirty="0" smtClean="0"/>
              <a:t>big </a:t>
            </a:r>
            <a:r>
              <a:rPr lang="en-US" dirty="0" smtClean="0"/>
              <a:t>trends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64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Internet of Things: connected thermostats, appliances</a:t>
            </a:r>
          </a:p>
          <a:p>
            <a:pPr lvl="1"/>
            <a:r>
              <a:rPr lang="en-US" sz="3000" dirty="0" smtClean="0"/>
              <a:t>Full smart meter deployment in competitive areas</a:t>
            </a:r>
            <a:endParaRPr lang="en-US" sz="3000" dirty="0" smtClean="0"/>
          </a:p>
          <a:p>
            <a:r>
              <a:rPr lang="en-US" sz="3000" dirty="0" smtClean="0"/>
              <a:t>Resiliency: EE and DG/CHP as way to weather storms</a:t>
            </a:r>
          </a:p>
          <a:p>
            <a:r>
              <a:rPr lang="en-US" sz="3000" dirty="0" smtClean="0"/>
              <a:t>Deeper </a:t>
            </a:r>
            <a:r>
              <a:rPr lang="en-US" sz="3000" dirty="0" smtClean="0"/>
              <a:t>retrofits: beyond quick </a:t>
            </a:r>
            <a:r>
              <a:rPr lang="en-US" sz="3000" dirty="0" smtClean="0"/>
              <a:t>payback</a:t>
            </a:r>
          </a:p>
          <a:p>
            <a:r>
              <a:rPr lang="en-US" sz="3000" dirty="0" smtClean="0"/>
              <a:t>Increasing sophistication of EE financing and involvement of capital markets</a:t>
            </a:r>
          </a:p>
          <a:p>
            <a:pPr lvl="1"/>
            <a:r>
              <a:rPr lang="en-US" sz="2600" dirty="0" smtClean="0"/>
              <a:t>PACE and WHEEL</a:t>
            </a:r>
          </a:p>
          <a:p>
            <a:pPr lvl="1"/>
            <a:r>
              <a:rPr lang="en-US" sz="2600" dirty="0" smtClean="0"/>
              <a:t>Increasing use of equipment leasing </a:t>
            </a:r>
            <a:r>
              <a:rPr lang="en-US" sz="2600" smtClean="0"/>
              <a:t>for efficiency use of EE and DG</a:t>
            </a:r>
            <a:endParaRPr lang="en-US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9955" y="4423957"/>
            <a:ext cx="1134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Conclusion: Trend is Accelerating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5495" y="1219200"/>
            <a:ext cx="650619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295400"/>
            <a:ext cx="2667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Decoupling trend is even more pronounced since last two recessions.</a:t>
            </a:r>
          </a:p>
          <a:p>
            <a:endParaRPr lang="en-US" sz="1100" dirty="0" smtClean="0"/>
          </a:p>
          <a:p>
            <a:r>
              <a:rPr lang="en-US" sz="2400" dirty="0" smtClean="0"/>
              <a:t>Note the disconnect of last four years. This decoupling appears to be accelerating.</a:t>
            </a:r>
          </a:p>
          <a:p>
            <a:endParaRPr lang="en-US" sz="1100" dirty="0" smtClean="0"/>
          </a:p>
          <a:p>
            <a:r>
              <a:rPr lang="en-US" sz="2400" dirty="0" smtClean="0"/>
              <a:t>Begs a question: why do we assume positive load growth?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GDP and electric seem to be completely decoupled.</a:t>
            </a:r>
          </a:p>
          <a:p>
            <a:r>
              <a:rPr lang="en-US" sz="2800" dirty="0" smtClean="0"/>
              <a:t>Efficiency is a major, if often overlooked, force.</a:t>
            </a:r>
          </a:p>
          <a:p>
            <a:r>
              <a:rPr lang="en-US" sz="2800" dirty="0" smtClean="0"/>
              <a:t>Codes, standards, and programs have major impact.</a:t>
            </a:r>
            <a:endParaRPr lang="en-US" sz="2800" dirty="0" smtClean="0"/>
          </a:p>
          <a:p>
            <a:r>
              <a:rPr lang="en-US" sz="2800" dirty="0" smtClean="0"/>
              <a:t>Accurate accounting of energy efficiency is essential part of planning.</a:t>
            </a:r>
          </a:p>
          <a:p>
            <a:r>
              <a:rPr lang="en-US" sz="2800" dirty="0" smtClean="0"/>
              <a:t>ERCOT has expertise to do this well.</a:t>
            </a:r>
            <a:endParaRPr lang="en-US" sz="2800" dirty="0" smtClean="0"/>
          </a:p>
          <a:p>
            <a:r>
              <a:rPr lang="en-US" sz="2800" dirty="0" smtClean="0"/>
              <a:t>It’s </a:t>
            </a:r>
            <a:r>
              <a:rPr lang="en-US" sz="2800" dirty="0" smtClean="0"/>
              <a:t>hard to </a:t>
            </a:r>
            <a:r>
              <a:rPr lang="en-US" sz="2800" dirty="0" smtClean="0"/>
              <a:t>see the absence of something</a:t>
            </a:r>
            <a:r>
              <a:rPr lang="en-US" sz="2800" dirty="0" smtClean="0"/>
              <a:t>, </a:t>
            </a:r>
            <a:r>
              <a:rPr lang="en-US" sz="2800" dirty="0" smtClean="0"/>
              <a:t>but </a:t>
            </a:r>
            <a:r>
              <a:rPr lang="en-US" sz="2800" dirty="0" err="1" smtClean="0"/>
              <a:t>negawatts</a:t>
            </a:r>
            <a:r>
              <a:rPr lang="en-US" sz="2800" dirty="0" smtClean="0"/>
              <a:t> </a:t>
            </a:r>
            <a:r>
              <a:rPr lang="en-US" sz="2800" i="1" dirty="0" smtClean="0"/>
              <a:t>can</a:t>
            </a:r>
            <a:r>
              <a:rPr lang="en-US" sz="2800" dirty="0" smtClean="0"/>
              <a:t> </a:t>
            </a:r>
            <a:r>
              <a:rPr lang="en-US" sz="2800" dirty="0" smtClean="0"/>
              <a:t>and should be </a:t>
            </a:r>
            <a:r>
              <a:rPr lang="en-US" sz="2800" dirty="0" smtClean="0"/>
              <a:t>counted similarly to megawatts.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64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/>
              <a:t>Contact info: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dirty="0" smtClean="0"/>
              <a:t>Doug Lewin</a:t>
            </a:r>
          </a:p>
          <a:p>
            <a:pPr algn="ctr">
              <a:buNone/>
            </a:pPr>
            <a:r>
              <a:rPr lang="en-US" dirty="0" smtClean="0"/>
              <a:t>512-279-0753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Dlewin@EEPartnership.org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4"/>
              </a:rPr>
              <a:t>www.eepartnership.org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GDP and electric demand have decoupled.</a:t>
            </a:r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Structural changes (e.g., manufacturing moving overseas)</a:t>
            </a:r>
          </a:p>
          <a:p>
            <a:pPr lvl="1"/>
            <a:r>
              <a:rPr lang="en-US" dirty="0" smtClean="0"/>
              <a:t>Efficiency (e.g., building energy codes, appliance standards, utility programs, etc.)</a:t>
            </a:r>
          </a:p>
          <a:p>
            <a:r>
              <a:rPr lang="en-US" dirty="0" smtClean="0"/>
              <a:t>Energy intensity will continue to decrease and electric demand will grow at smaller amounts.</a:t>
            </a:r>
          </a:p>
          <a:p>
            <a:r>
              <a:rPr lang="en-US" dirty="0" smtClean="0"/>
              <a:t>Clean Power Plan could accelerate trends.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Efficiency’s Impact on Demand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6121" cy="52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ACEEE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883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ACEEE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Decoupling GDP from Electric Demand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4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6499" y="4000500"/>
            <a:ext cx="1295401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Clean Power Plan </a:t>
            </a:r>
            <a:r>
              <a:rPr lang="en-US" dirty="0" smtClean="0"/>
              <a:t>suggest increase </a:t>
            </a:r>
            <a:r>
              <a:rPr lang="en-US" dirty="0" smtClean="0"/>
              <a:t>from </a:t>
            </a:r>
            <a:r>
              <a:rPr lang="en-US" dirty="0" smtClean="0"/>
              <a:t>.19% of retail sales from EE to 1.5% by 2030.</a:t>
            </a:r>
          </a:p>
          <a:p>
            <a:pPr lvl="1"/>
            <a:r>
              <a:rPr lang="en-US" dirty="0" smtClean="0"/>
              <a:t>Without EE, costs of compliance higher, and more coal plants closed.</a:t>
            </a:r>
          </a:p>
          <a:p>
            <a:pPr lvl="1"/>
            <a:r>
              <a:rPr lang="en-US" dirty="0" smtClean="0"/>
              <a:t>How much of EE goal can we meet with competitive markets or other efforts currently underway?</a:t>
            </a:r>
          </a:p>
          <a:p>
            <a:r>
              <a:rPr lang="en-US" dirty="0" smtClean="0"/>
              <a:t>Building Energy Codes </a:t>
            </a:r>
            <a:r>
              <a:rPr lang="en-US" dirty="0" smtClean="0"/>
              <a:t>cause buildings </a:t>
            </a:r>
            <a:r>
              <a:rPr lang="en-US" dirty="0" smtClean="0"/>
              <a:t>to use far less than existing </a:t>
            </a:r>
            <a:r>
              <a:rPr lang="en-US" dirty="0" smtClean="0"/>
              <a:t>building</a:t>
            </a:r>
            <a:r>
              <a:rPr lang="en-US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Appliance standards </a:t>
            </a:r>
            <a:r>
              <a:rPr lang="en-US" dirty="0" smtClean="0"/>
              <a:t>and new technologies drive </a:t>
            </a:r>
            <a:r>
              <a:rPr lang="en-US" dirty="0" smtClean="0"/>
              <a:t>massive change (e.g., refrigerators, HVAC, lighting, plug loads,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105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EPA’s 10% is over 15 years, while </a:t>
            </a:r>
            <a:r>
              <a:rPr lang="en-US" sz="2400" dirty="0" err="1" smtClean="0"/>
              <a:t>Itron’s</a:t>
            </a:r>
            <a:r>
              <a:rPr lang="en-US" sz="2400" dirty="0" smtClean="0"/>
              <a:t> 7% </a:t>
            </a:r>
            <a:r>
              <a:rPr lang="en-US" sz="2400" dirty="0" smtClean="0"/>
              <a:t>i</a:t>
            </a:r>
            <a:r>
              <a:rPr lang="en-US" sz="2400" dirty="0" smtClean="0"/>
              <a:t>s </a:t>
            </a:r>
            <a:r>
              <a:rPr lang="en-US" sz="2400" dirty="0" smtClean="0"/>
              <a:t>over 10 years and EPRI’s is 13% over 20 years.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8513257" cy="42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Texas’ Potential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286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Massive increase in shipments for high efficiency lights.</a:t>
            </a:r>
          </a:p>
          <a:p>
            <a:pPr>
              <a:buNone/>
            </a:pPr>
            <a:r>
              <a:rPr lang="en-US" sz="2800" dirty="0" smtClean="0"/>
              <a:t>LEDs use 80-90% less than </a:t>
            </a:r>
            <a:r>
              <a:rPr lang="en-US" sz="2800" dirty="0" err="1" smtClean="0"/>
              <a:t>incan</a:t>
            </a:r>
            <a:r>
              <a:rPr lang="en-US" sz="2800" dirty="0" smtClean="0"/>
              <a:t>-descents.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219200"/>
            <a:ext cx="66150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5"/>
              </a:rPr>
              <a:t>Lawrence Berkeley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8194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Pre-2002, 80% of ACs were &lt;13.</a:t>
            </a:r>
          </a:p>
          <a:p>
            <a:pPr>
              <a:buNone/>
            </a:pPr>
            <a:r>
              <a:rPr lang="en-US" sz="2800" dirty="0" smtClean="0"/>
              <a:t>By 2012, 80% were &gt;13.</a:t>
            </a:r>
          </a:p>
          <a:p>
            <a:pPr>
              <a:buNone/>
            </a:pPr>
            <a:r>
              <a:rPr lang="en-US" sz="2800" dirty="0" smtClean="0"/>
              <a:t>This year, min. became 14.</a:t>
            </a:r>
          </a:p>
          <a:p>
            <a:pPr>
              <a:buNone/>
            </a:pPr>
            <a:r>
              <a:rPr lang="en-US" sz="2800" dirty="0" smtClean="0"/>
              <a:t>Each increase in SEER correlates to 5-10% less energy usage from AC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887" y="3976888"/>
            <a:ext cx="134262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286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Appliance-standards.org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219199"/>
            <a:ext cx="6324600" cy="41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7465</TotalTime>
  <Words>695</Words>
  <Application>Microsoft Office PowerPoint</Application>
  <PresentationFormat>On-screen Show (4:3)</PresentationFormat>
  <Paragraphs>94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Efficiency’s Impact on Long Term Demand  Doug Lewin,  Executive Director  July 14, 2015 </vt:lpstr>
      <vt:lpstr>Key Points</vt:lpstr>
      <vt:lpstr>Efficiency’s Impact on Demand</vt:lpstr>
      <vt:lpstr>Slide 4</vt:lpstr>
      <vt:lpstr>Decoupling GDP from Electric Demand</vt:lpstr>
      <vt:lpstr>Factors to Consider</vt:lpstr>
      <vt:lpstr>Slide 7</vt:lpstr>
      <vt:lpstr>Lighting</vt:lpstr>
      <vt:lpstr>HVAC</vt:lpstr>
      <vt:lpstr>Refrigerators</vt:lpstr>
      <vt:lpstr>Building Energy Codes</vt:lpstr>
      <vt:lpstr>Building Energy Codes</vt:lpstr>
      <vt:lpstr>Other big trends to consider</vt:lpstr>
      <vt:lpstr>More big trends to consider</vt:lpstr>
      <vt:lpstr>In Conclusion: Trend is Accelerating</vt:lpstr>
      <vt:lpstr>Conclusions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kherbert</dc:creator>
  <cp:lastModifiedBy>Doug Lewin</cp:lastModifiedBy>
  <cp:revision>44</cp:revision>
  <dcterms:created xsi:type="dcterms:W3CDTF">2014-08-12T20:50:09Z</dcterms:created>
  <dcterms:modified xsi:type="dcterms:W3CDTF">2015-07-14T14:06:24Z</dcterms:modified>
</cp:coreProperties>
</file>