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97" r:id="rId5"/>
  </p:sldMasterIdLst>
  <p:notesMasterIdLst>
    <p:notesMasterId r:id="rId21"/>
  </p:notesMasterIdLst>
  <p:handoutMasterIdLst>
    <p:handoutMasterId r:id="rId22"/>
  </p:handoutMasterIdLst>
  <p:sldIdLst>
    <p:sldId id="393" r:id="rId6"/>
    <p:sldId id="443" r:id="rId7"/>
    <p:sldId id="505" r:id="rId8"/>
    <p:sldId id="526" r:id="rId9"/>
    <p:sldId id="504" r:id="rId10"/>
    <p:sldId id="503" r:id="rId11"/>
    <p:sldId id="506" r:id="rId12"/>
    <p:sldId id="502" r:id="rId13"/>
    <p:sldId id="507" r:id="rId14"/>
    <p:sldId id="530" r:id="rId15"/>
    <p:sldId id="527" r:id="rId16"/>
    <p:sldId id="509" r:id="rId17"/>
    <p:sldId id="531" r:id="rId18"/>
    <p:sldId id="532" r:id="rId19"/>
    <p:sldId id="497" r:id="rId20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5E"/>
    <a:srgbClr val="008373"/>
    <a:srgbClr val="005386"/>
    <a:srgbClr val="55BAB7"/>
    <a:srgbClr val="C4E3E1"/>
    <a:srgbClr val="C0D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595" autoAdjust="0"/>
  </p:normalViewPr>
  <p:slideViewPr>
    <p:cSldViewPr snapToGrid="0" snapToObjects="1">
      <p:cViewPr>
        <p:scale>
          <a:sx n="100" d="100"/>
          <a:sy n="100" d="100"/>
        </p:scale>
        <p:origin x="-522" y="360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03" d="100"/>
          <a:sy n="103" d="100"/>
        </p:scale>
        <p:origin x="-690" y="-10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7/14/2015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7/14/2015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20"/>
            <a:ext cx="7435436" cy="31544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1718E-789D-4ACA-AAAD-A77BC4FC9ED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34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0936D-1B0E-4378-81E3-1E7560E21D2B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41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38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10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1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7625" y="0"/>
            <a:ext cx="923925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pic>
        <p:nvPicPr>
          <p:cNvPr id="9" name="Picture 8" descr="ERCOT cmyk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4" r:id="rId2"/>
    <p:sldLayoutId id="2147493495" r:id="rId3"/>
    <p:sldLayoutId id="2147493496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7625" y="0"/>
            <a:ext cx="923925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pic>
        <p:nvPicPr>
          <p:cNvPr id="9" name="Picture 8" descr="ERCOT cmyk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prstClr val="black"/>
                </a:solidFill>
              </a:rPr>
              <a:t>ERCOT PUBLIC</a:t>
            </a:r>
            <a:endParaRPr lang="en-US" sz="1050" b="1" dirty="0">
              <a:solidFill>
                <a:prstClr val="black"/>
              </a:solidFill>
            </a:endParaRPr>
          </a:p>
          <a:p>
            <a:r>
              <a:rPr lang="en-US" sz="1050" dirty="0" smtClean="0">
                <a:solidFill>
                  <a:prstClr val="black"/>
                </a:solidFill>
              </a:rPr>
              <a:t>7/14/2015</a:t>
            </a:r>
            <a:endParaRPr 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3250" y="1498064"/>
            <a:ext cx="7727950" cy="4323536"/>
            <a:chOff x="603250" y="546100"/>
            <a:chExt cx="7727950" cy="4323536"/>
          </a:xfrm>
        </p:grpSpPr>
        <p:pic>
          <p:nvPicPr>
            <p:cNvPr id="9" name="Picture 8" descr="ERCOT cmyk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0" y="546100"/>
              <a:ext cx="2457704" cy="104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Long-Term Load Forecasting</a:t>
              </a:r>
            </a:p>
            <a:p>
              <a:endParaRPr lang="en-US" b="1" dirty="0" smtClean="0"/>
            </a:p>
            <a:p>
              <a:r>
                <a:rPr lang="en-US" sz="1600" i="1" dirty="0" smtClean="0"/>
                <a:t>Calvin Opheim</a:t>
              </a:r>
            </a:p>
            <a:p>
              <a:r>
                <a:rPr lang="en-US" sz="1600" i="1" dirty="0" smtClean="0"/>
                <a:t>ERCOT</a:t>
              </a:r>
            </a:p>
            <a:p>
              <a:r>
                <a:rPr lang="en-US" sz="1600" dirty="0" smtClean="0"/>
                <a:t>Manager, Forecasting &amp; Analysis</a:t>
              </a:r>
            </a:p>
            <a:p>
              <a:endParaRPr lang="en-US" dirty="0"/>
            </a:p>
            <a:p>
              <a:endParaRPr lang="en-US" sz="1400" dirty="0" smtClean="0"/>
            </a:p>
            <a:p>
              <a:endParaRPr lang="en-US" sz="1400" dirty="0"/>
            </a:p>
            <a:p>
              <a:r>
                <a:rPr lang="en-US" sz="1400" dirty="0" smtClean="0"/>
                <a:t>LTSA Scenario Development Workshop</a:t>
              </a:r>
            </a:p>
            <a:p>
              <a:r>
                <a:rPr lang="en-US" sz="1400" dirty="0" smtClean="0"/>
                <a:t>July 14, 2015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23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Data Input – Premise forecast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Monthly Economic Measures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Non-farm employment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Population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Housing stock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Households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Other measures (GDP, GSP,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400" b="1" dirty="0" smtClean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Premise Forecast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ERCOT also uses the monthly economic data to forecast the number of premises within a customer class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699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Data Input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The number of premises is used as an input in the Demand and Energy forecast model(s)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The average use per premise is also included as input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200" b="1" dirty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Both of the above are combined into a weighted premise index variable which is used in the </a:t>
            </a:r>
            <a:r>
              <a:rPr lang="en-US" sz="2200" b="1" dirty="0"/>
              <a:t>Demand and Energy forecast model(s)</a:t>
            </a:r>
          </a:p>
        </p:txBody>
      </p:sp>
    </p:spTree>
    <p:extLst>
      <p:ext uri="{BB962C8B-B14F-4D97-AF65-F5344CB8AC3E}">
        <p14:creationId xmlns:p14="http://schemas.microsoft.com/office/powerpoint/2010/main" val="3376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5400" y="2736053"/>
            <a:ext cx="6827196" cy="1385895"/>
            <a:chOff x="1295400" y="2799182"/>
            <a:chExt cx="6827196" cy="1385895"/>
          </a:xfrm>
        </p:grpSpPr>
        <p:sp>
          <p:nvSpPr>
            <p:cNvPr id="5" name="TextBox 4"/>
            <p:cNvSpPr txBox="1"/>
            <p:nvPr/>
          </p:nvSpPr>
          <p:spPr>
            <a:xfrm>
              <a:off x="1295400" y="3199742"/>
              <a:ext cx="6827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LTSA - Load Forecast Scenarios</a:t>
              </a:r>
              <a:endParaRPr lang="en-US" sz="2800" b="1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1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Created by post forecast </a:t>
            </a:r>
            <a:r>
              <a:rPr lang="en-US" sz="2200" b="1" dirty="0" smtClean="0"/>
              <a:t>adjustments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ERCOT’s official Long-Term Load Forecast </a:t>
            </a:r>
            <a:r>
              <a:rPr lang="en-US" sz="2000" dirty="0"/>
              <a:t>output is adjusted outside of the model to reflect the load as defined by the scenario</a:t>
            </a:r>
            <a:endParaRPr lang="en-US" sz="1800" dirty="0"/>
          </a:p>
          <a:p>
            <a:pPr>
              <a:tabLst>
                <a:tab pos="1430338" algn="l"/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Base scenario is referred to as Current Trends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200" b="1" dirty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Current Trends scenario would include the following adjustments to ERCOT’s official Long-Term Load Forecast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Increased load in the Coast weather </a:t>
            </a:r>
            <a:r>
              <a:rPr lang="en-US" sz="2000" dirty="0"/>
              <a:t>z</a:t>
            </a:r>
            <a:r>
              <a:rPr lang="en-US" sz="2000" dirty="0" smtClean="0"/>
              <a:t>one for LNG of ~ 700 MW</a:t>
            </a:r>
            <a:endParaRPr lang="en-US" sz="1800" dirty="0" smtClean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Adjustments for Energy Efficiency and Demand Response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Possible load reduction in North Central weather zone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4318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Variables available in scenario development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Premise growth rate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Economic variables growth rate (Economic vendor developed scenarios)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Energy Efficiency, Demand Response, Price Responsive Load MW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Roof-top PV MW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LNG or other large industrial MW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err="1" smtClean="0"/>
              <a:t>etc</a:t>
            </a:r>
            <a:r>
              <a:rPr lang="en-US" sz="2000" dirty="0" smtClean="0"/>
              <a:t> ..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Goal is to capture a wide range of possible future load levels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628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Questions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28675"/>
            <a:ext cx="8229600" cy="5116513"/>
          </a:xfrm>
        </p:spPr>
        <p:txBody>
          <a:bodyPr/>
          <a:lstStyle/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>
              <a:solidFill>
                <a:srgbClr val="CC0000"/>
              </a:solidFill>
            </a:endParaRP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</p:txBody>
      </p:sp>
      <p:pic>
        <p:nvPicPr>
          <p:cNvPr id="1026" name="Picture 2" descr="C:\Users\jtamby\Desktop\ERCOT\0 Presentations Final\PowerPoint Sized Images 2.8.13\Wind Farm 002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1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Today’s Presentation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r>
              <a:rPr lang="en-US" sz="2200" b="1" dirty="0" smtClean="0"/>
              <a:t>Forecasting Framework</a:t>
            </a:r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Model Data Input</a:t>
            </a:r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LTSA Load Forecasting Scenarios</a:t>
            </a:r>
            <a:endParaRPr lang="en-US" sz="2200" b="1" dirty="0"/>
          </a:p>
          <a:p>
            <a:pPr>
              <a:tabLst>
                <a:tab pos="1430338" algn="l"/>
                <a:tab pos="5888038" algn="dec"/>
              </a:tabLst>
            </a:pPr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24695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Zones 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12564"/>
            <a:ext cx="8229600" cy="5181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endParaRPr lang="en-US" sz="1200" dirty="0" smtClean="0"/>
          </a:p>
          <a:p>
            <a:pPr marL="457200" lvl="1" indent="0">
              <a:buFont typeface="Arial"/>
              <a:buNone/>
            </a:pPr>
            <a:endParaRPr lang="en-US" sz="1200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76"/>
          <a:stretch/>
        </p:blipFill>
        <p:spPr bwMode="auto">
          <a:xfrm>
            <a:off x="251928" y="640808"/>
            <a:ext cx="8677468" cy="53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7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Forecasting Framework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r>
              <a:rPr lang="en-US" sz="2200" b="1" dirty="0"/>
              <a:t>Premise Models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/>
              <a:t>Forecasted premise counts are used </a:t>
            </a:r>
            <a:r>
              <a:rPr lang="en-US" sz="2000" dirty="0" smtClean="0"/>
              <a:t>as the driver of future demand/energy growth</a:t>
            </a: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Daily Energy Models</a:t>
            </a:r>
          </a:p>
          <a:p>
            <a:pPr lvl="1">
              <a:tabLst>
                <a:tab pos="5888038" algn="dec"/>
              </a:tabLst>
            </a:pPr>
            <a:endParaRPr lang="en-US" sz="1800" b="1" dirty="0" smtClean="0"/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Hourly Models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Allocate daily energy forecast into a hourly forecast</a:t>
            </a:r>
          </a:p>
          <a:p>
            <a:pPr lvl="1">
              <a:tabLst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Ensemble Approach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Developing a suite of forecast methods for further study</a:t>
            </a:r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53979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Data Input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r>
              <a:rPr lang="en-US" sz="2200" b="1" dirty="0" smtClean="0"/>
              <a:t>Load Values</a:t>
            </a:r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ERCOT uses hourly load values</a:t>
            </a:r>
          </a:p>
          <a:p>
            <a:pPr lvl="1">
              <a:tabLst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Result is an 8,760 hour load forecast for each year</a:t>
            </a:r>
          </a:p>
          <a:p>
            <a:pPr lvl="1">
              <a:tabLst>
                <a:tab pos="5888038" algn="dec"/>
              </a:tabLst>
            </a:pPr>
            <a:endParaRPr lang="en-US" sz="2000" b="1" dirty="0" smtClean="0"/>
          </a:p>
          <a:p>
            <a:pPr lvl="1">
              <a:tabLst>
                <a:tab pos="5888038" algn="dec"/>
              </a:tabLst>
            </a:pPr>
            <a:endParaRPr lang="en-US" sz="2000" b="1" dirty="0" smtClean="0"/>
          </a:p>
          <a:p>
            <a:pPr lvl="1">
              <a:tabLst>
                <a:tab pos="5888038" algn="dec"/>
              </a:tabLst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499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Data Input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Weather Data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Cooling Degree Days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Heating Degree Days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Calculated for the entire day, part of a day (like morning, afternoon, evening, and night)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May also include values from a previous day(s)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Two or three weather stations located in each weather zone</a:t>
            </a:r>
            <a:endParaRPr lang="en-US" sz="2200" b="1" dirty="0"/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2683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Data Input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Calendar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Month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Season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Day of the week 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Holidays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Daylight minutes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2">
              <a:tabLst>
                <a:tab pos="1430338" algn="l"/>
                <a:tab pos="5888038" algn="dec"/>
              </a:tabLst>
            </a:pPr>
            <a:endParaRPr lang="en-US" sz="1600" dirty="0"/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905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Data Input 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Monthly Economic Measures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Non-farm employment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Population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Housing stock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Households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Other measures (GDP, GSP,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Data Availability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County level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Counties are mapped into a weather zone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Growth Driver in Demand and Energy Models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8069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Data Input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Monthly Premise Count by Customer Class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Instead of using economic measures, use the actual number of premises for each customer class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Customer class is determined by the load profile assignment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Three classes</a:t>
            </a:r>
          </a:p>
          <a:p>
            <a:pPr marL="1314450" lvl="2" indent="-400050">
              <a:buFont typeface="+mj-lt"/>
              <a:buAutoNum type="romanLcPeriod"/>
              <a:tabLst>
                <a:tab pos="1430338" algn="l"/>
                <a:tab pos="5888038" algn="dec"/>
              </a:tabLst>
            </a:pPr>
            <a:r>
              <a:rPr lang="en-US" sz="1800" dirty="0" smtClean="0"/>
              <a:t>Residential (includes lighting)</a:t>
            </a:r>
          </a:p>
          <a:p>
            <a:pPr marL="1314450" lvl="2" indent="-400050">
              <a:buFont typeface="+mj-lt"/>
              <a:buAutoNum type="romanLcPeriod"/>
              <a:tabLst>
                <a:tab pos="1430338" algn="l"/>
                <a:tab pos="5888038" algn="dec"/>
              </a:tabLst>
            </a:pPr>
            <a:r>
              <a:rPr lang="en-US" sz="1800" dirty="0" smtClean="0"/>
              <a:t>Commercial</a:t>
            </a:r>
          </a:p>
          <a:p>
            <a:pPr marL="1314450" lvl="2" indent="-400050">
              <a:buFont typeface="+mj-lt"/>
              <a:buAutoNum type="romanLcPeriod"/>
              <a:tabLst>
                <a:tab pos="1430338" algn="l"/>
                <a:tab pos="5888038" algn="dec"/>
              </a:tabLst>
            </a:pPr>
            <a:r>
              <a:rPr lang="en-US" sz="1800" dirty="0" smtClean="0"/>
              <a:t>Industrial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400" b="1" dirty="0" smtClean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Requires a Premise Forecast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200" b="1" dirty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Requires Average Use per Premise per Customer Class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410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c34af464-7aa1-4edd-9be4-83dffc1cb926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4688</TotalTime>
  <Words>498</Words>
  <Application>Microsoft Office PowerPoint</Application>
  <PresentationFormat>On-screen Show (4:3)</PresentationFormat>
  <Paragraphs>142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PowerPoint Presentation</vt:lpstr>
      <vt:lpstr>Outline of Today’s Presentation</vt:lpstr>
      <vt:lpstr>Weather Zones </vt:lpstr>
      <vt:lpstr>Forecasting Framework</vt:lpstr>
      <vt:lpstr>Model Data Input</vt:lpstr>
      <vt:lpstr>Model Data Input</vt:lpstr>
      <vt:lpstr>Model Data Input</vt:lpstr>
      <vt:lpstr>Model Data Input </vt:lpstr>
      <vt:lpstr>Model Data Input</vt:lpstr>
      <vt:lpstr>Model Data Input – Premise forecast</vt:lpstr>
      <vt:lpstr>Model Data Input</vt:lpstr>
      <vt:lpstr>PowerPoint Presentation</vt:lpstr>
      <vt:lpstr>Scenarios</vt:lpstr>
      <vt:lpstr>Scenarios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Borkar, Sandeep</cp:lastModifiedBy>
  <cp:revision>498</cp:revision>
  <cp:lastPrinted>2013-12-02T17:19:13Z</cp:lastPrinted>
  <dcterms:created xsi:type="dcterms:W3CDTF">2010-04-12T23:12:02Z</dcterms:created>
  <dcterms:modified xsi:type="dcterms:W3CDTF">2015-07-14T15:44:11Z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