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91" r:id="rId4"/>
  </p:sldMasterIdLst>
  <p:notesMasterIdLst>
    <p:notesMasterId r:id="rId17"/>
  </p:notesMasterIdLst>
  <p:sldIdLst>
    <p:sldId id="313" r:id="rId5"/>
    <p:sldId id="436" r:id="rId6"/>
    <p:sldId id="437" r:id="rId7"/>
    <p:sldId id="440" r:id="rId8"/>
    <p:sldId id="444" r:id="rId9"/>
    <p:sldId id="438" r:id="rId10"/>
    <p:sldId id="434" r:id="rId11"/>
    <p:sldId id="441" r:id="rId12"/>
    <p:sldId id="442" r:id="rId13"/>
    <p:sldId id="443" r:id="rId14"/>
    <p:sldId id="445" r:id="rId15"/>
    <p:sldId id="379" r:id="rId16"/>
  </p:sldIdLst>
  <p:sldSz cx="9144000" cy="5143500" type="screen16x9"/>
  <p:notesSz cx="6900863" cy="929163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BB9"/>
    <a:srgbClr val="00FF00"/>
    <a:srgbClr val="FFCCFF"/>
    <a:srgbClr val="0186FF"/>
    <a:srgbClr val="FA4700"/>
    <a:srgbClr val="9C8A4A"/>
    <a:srgbClr val="009BB0"/>
    <a:srgbClr val="660066"/>
    <a:srgbClr val="FFFF00"/>
    <a:srgbClr val="AC9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0888" autoAdjust="0"/>
  </p:normalViewPr>
  <p:slideViewPr>
    <p:cSldViewPr snapToGrid="0" snapToObjects="1" showGuides="1">
      <p:cViewPr>
        <p:scale>
          <a:sx n="75" d="100"/>
          <a:sy n="75" d="100"/>
        </p:scale>
        <p:origin x="-576" y="-324"/>
      </p:cViewPr>
      <p:guideLst>
        <p:guide orient="horz" pos="3028"/>
        <p:guide orient="horz" pos="91"/>
        <p:guide orient="horz" pos="3111"/>
        <p:guide orient="horz" pos="805"/>
        <p:guide orient="horz" pos="2187"/>
        <p:guide orient="horz" pos="1851"/>
        <p:guide orient="horz" pos="2751"/>
        <p:guide orient="horz" pos="1465"/>
        <p:guide pos="1513"/>
        <p:guide pos="197"/>
        <p:guide pos="5557"/>
        <p:guide pos="4191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notesViewPr>
    <p:cSldViewPr snapToGrid="0" snapToObjects="1">
      <p:cViewPr varScale="1">
        <p:scale>
          <a:sx n="73" d="100"/>
          <a:sy n="73" d="100"/>
        </p:scale>
        <p:origin x="-2890" y="-67"/>
      </p:cViewPr>
      <p:guideLst>
        <p:guide orient="horz" pos="2927"/>
        <p:guide pos="21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S113392\Documents\TX\ERCOT%20PV%20Cost%20Proj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'TX Hist Capacity Growth'!$B$1</c:f>
              <c:strCache>
                <c:ptCount val="1"/>
                <c:pt idx="0">
                  <c:v>Coal</c:v>
                </c:pt>
              </c:strCache>
            </c:strRef>
          </c:tx>
          <c:marker>
            <c:symbol val="none"/>
          </c:marker>
          <c:xVal>
            <c:numRef>
              <c:f>'TX Hist Capacity Growth'!$A$2:$A$23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xVal>
          <c:yVal>
            <c:numRef>
              <c:f>'TX Hist Capacity Growth'!$B$2:$B$23</c:f>
              <c:numCache>
                <c:formatCode>#,##0</c:formatCode>
                <c:ptCount val="22"/>
                <c:pt idx="0">
                  <c:v>19114</c:v>
                </c:pt>
                <c:pt idx="1">
                  <c:v>19673</c:v>
                </c:pt>
                <c:pt idx="2">
                  <c:v>19673</c:v>
                </c:pt>
                <c:pt idx="3">
                  <c:v>19683</c:v>
                </c:pt>
                <c:pt idx="4">
                  <c:v>19737</c:v>
                </c:pt>
                <c:pt idx="5">
                  <c:v>19739</c:v>
                </c:pt>
                <c:pt idx="6">
                  <c:v>19927</c:v>
                </c:pt>
                <c:pt idx="7">
                  <c:v>20069</c:v>
                </c:pt>
                <c:pt idx="8">
                  <c:v>20213</c:v>
                </c:pt>
                <c:pt idx="9">
                  <c:v>19812</c:v>
                </c:pt>
                <c:pt idx="10">
                  <c:v>19913</c:v>
                </c:pt>
                <c:pt idx="11">
                  <c:v>20196</c:v>
                </c:pt>
                <c:pt idx="12">
                  <c:v>20053</c:v>
                </c:pt>
                <c:pt idx="13">
                  <c:v>20201</c:v>
                </c:pt>
                <c:pt idx="14">
                  <c:v>20188</c:v>
                </c:pt>
                <c:pt idx="15">
                  <c:v>19843</c:v>
                </c:pt>
                <c:pt idx="16">
                  <c:v>19817</c:v>
                </c:pt>
                <c:pt idx="17">
                  <c:v>20189</c:v>
                </c:pt>
                <c:pt idx="18">
                  <c:v>20247</c:v>
                </c:pt>
                <c:pt idx="19">
                  <c:v>22335</c:v>
                </c:pt>
                <c:pt idx="20">
                  <c:v>23180</c:v>
                </c:pt>
                <c:pt idx="21">
                  <c:v>23132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'TX Hist Capacity Growth'!$C$1</c:f>
              <c:strCache>
                <c:ptCount val="1"/>
                <c:pt idx="0">
                  <c:v>Nuclear</c:v>
                </c:pt>
              </c:strCache>
            </c:strRef>
          </c:tx>
          <c:marker>
            <c:symbol val="none"/>
          </c:marker>
          <c:xVal>
            <c:numRef>
              <c:f>'TX Hist Capacity Growth'!$A$2:$A$23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xVal>
          <c:yVal>
            <c:numRef>
              <c:f>'TX Hist Capacity Growth'!$C$2:$C$23</c:f>
              <c:numCache>
                <c:formatCode>#,##0</c:formatCode>
                <c:ptCount val="22"/>
                <c:pt idx="0">
                  <c:v>3650</c:v>
                </c:pt>
                <c:pt idx="1">
                  <c:v>4782</c:v>
                </c:pt>
                <c:pt idx="2">
                  <c:v>4782</c:v>
                </c:pt>
                <c:pt idx="3">
                  <c:v>4782</c:v>
                </c:pt>
                <c:pt idx="4">
                  <c:v>4802</c:v>
                </c:pt>
                <c:pt idx="5">
                  <c:v>4932</c:v>
                </c:pt>
                <c:pt idx="6">
                  <c:v>4800</c:v>
                </c:pt>
                <c:pt idx="7">
                  <c:v>4800</c:v>
                </c:pt>
                <c:pt idx="8">
                  <c:v>4800</c:v>
                </c:pt>
                <c:pt idx="9">
                  <c:v>4800</c:v>
                </c:pt>
                <c:pt idx="10">
                  <c:v>4737</c:v>
                </c:pt>
                <c:pt idx="11">
                  <c:v>4737</c:v>
                </c:pt>
                <c:pt idx="12">
                  <c:v>4768</c:v>
                </c:pt>
                <c:pt idx="13">
                  <c:v>4860</c:v>
                </c:pt>
                <c:pt idx="14">
                  <c:v>4860</c:v>
                </c:pt>
                <c:pt idx="15">
                  <c:v>4860</c:v>
                </c:pt>
                <c:pt idx="16">
                  <c:v>4860</c:v>
                </c:pt>
                <c:pt idx="17">
                  <c:v>4927</c:v>
                </c:pt>
                <c:pt idx="18">
                  <c:v>4927</c:v>
                </c:pt>
                <c:pt idx="19">
                  <c:v>4966</c:v>
                </c:pt>
                <c:pt idx="20">
                  <c:v>4960</c:v>
                </c:pt>
                <c:pt idx="21">
                  <c:v>4960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'TX Hist Capacity Growth'!$D$1</c:f>
              <c:strCache>
                <c:ptCount val="1"/>
                <c:pt idx="0">
                  <c:v>Natural Gas</c:v>
                </c:pt>
              </c:strCache>
            </c:strRef>
          </c:tx>
          <c:marker>
            <c:symbol val="none"/>
          </c:marker>
          <c:xVal>
            <c:numRef>
              <c:f>'TX Hist Capacity Growth'!$A$2:$A$23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xVal>
          <c:yVal>
            <c:numRef>
              <c:f>'TX Hist Capacity Growth'!$D$2:$D$23</c:f>
              <c:numCache>
                <c:formatCode>#,##0</c:formatCode>
                <c:ptCount val="22"/>
                <c:pt idx="0">
                  <c:v>44180</c:v>
                </c:pt>
                <c:pt idx="1">
                  <c:v>44438</c:v>
                </c:pt>
                <c:pt idx="2">
                  <c:v>44971</c:v>
                </c:pt>
                <c:pt idx="3">
                  <c:v>45668</c:v>
                </c:pt>
                <c:pt idx="4">
                  <c:v>46723</c:v>
                </c:pt>
                <c:pt idx="5">
                  <c:v>46993</c:v>
                </c:pt>
                <c:pt idx="6">
                  <c:v>46975</c:v>
                </c:pt>
                <c:pt idx="7">
                  <c:v>47961</c:v>
                </c:pt>
                <c:pt idx="8">
                  <c:v>49031</c:v>
                </c:pt>
                <c:pt idx="9">
                  <c:v>54807</c:v>
                </c:pt>
                <c:pt idx="10">
                  <c:v>56470</c:v>
                </c:pt>
                <c:pt idx="11">
                  <c:v>68536</c:v>
                </c:pt>
                <c:pt idx="12">
                  <c:v>69476</c:v>
                </c:pt>
                <c:pt idx="13">
                  <c:v>72730</c:v>
                </c:pt>
                <c:pt idx="14">
                  <c:v>72629</c:v>
                </c:pt>
                <c:pt idx="15">
                  <c:v>71698</c:v>
                </c:pt>
                <c:pt idx="16">
                  <c:v>71107</c:v>
                </c:pt>
                <c:pt idx="17">
                  <c:v>70810</c:v>
                </c:pt>
                <c:pt idx="18">
                  <c:v>66850</c:v>
                </c:pt>
                <c:pt idx="19">
                  <c:v>68473</c:v>
                </c:pt>
                <c:pt idx="20">
                  <c:v>68860</c:v>
                </c:pt>
                <c:pt idx="21">
                  <c:v>66983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'TX Hist Capacity Growth'!$E$1</c:f>
              <c:strCache>
                <c:ptCount val="1"/>
                <c:pt idx="0">
                  <c:v>Wind</c:v>
                </c:pt>
              </c:strCache>
            </c:strRef>
          </c:tx>
          <c:marker>
            <c:symbol val="none"/>
          </c:marker>
          <c:xVal>
            <c:numRef>
              <c:f>'TX Hist Capacity Growth'!$A$2:$A$23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xVal>
          <c:yVal>
            <c:numRef>
              <c:f>'TX Hist Capacity Growth'!$E$2:$E$23</c:f>
              <c:numCache>
                <c:formatCode>#,##0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173</c:v>
                </c:pt>
                <c:pt idx="9">
                  <c:v>173</c:v>
                </c:pt>
                <c:pt idx="10">
                  <c:v>925</c:v>
                </c:pt>
                <c:pt idx="11">
                  <c:v>1085</c:v>
                </c:pt>
                <c:pt idx="12">
                  <c:v>1245</c:v>
                </c:pt>
                <c:pt idx="13">
                  <c:v>1286</c:v>
                </c:pt>
                <c:pt idx="14">
                  <c:v>1755</c:v>
                </c:pt>
                <c:pt idx="15">
                  <c:v>2738</c:v>
                </c:pt>
                <c:pt idx="16">
                  <c:v>4490</c:v>
                </c:pt>
                <c:pt idx="17">
                  <c:v>7427</c:v>
                </c:pt>
                <c:pt idx="18">
                  <c:v>9378</c:v>
                </c:pt>
                <c:pt idx="19">
                  <c:v>9952</c:v>
                </c:pt>
                <c:pt idx="20">
                  <c:v>10361</c:v>
                </c:pt>
                <c:pt idx="21">
                  <c:v>12179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07936"/>
        <c:axId val="80009472"/>
      </c:scatterChart>
      <c:valAx>
        <c:axId val="80007936"/>
        <c:scaling>
          <c:orientation val="minMax"/>
          <c:max val="2012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crossAx val="80009472"/>
        <c:crosses val="autoZero"/>
        <c:crossBetween val="midCat"/>
      </c:valAx>
      <c:valAx>
        <c:axId val="80009472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000793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'Solar cost adjustment'!$G$19</c:f>
              <c:strCache>
                <c:ptCount val="1"/>
                <c:pt idx="0">
                  <c:v>Cost Decline Rate Goes to 0 in 2030 Based on 2-year Historical Average</c:v>
                </c:pt>
              </c:strCache>
            </c:strRef>
          </c:tx>
          <c:marker>
            <c:symbol val="none"/>
          </c:marker>
          <c:xVal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xVal>
          <c:yVal>
            <c:numRef>
              <c:f>'Solar cost adjustment'!$G$20:$G$39</c:f>
              <c:numCache>
                <c:formatCode>General</c:formatCode>
                <c:ptCount val="20"/>
                <c:pt idx="5" formatCode="0%">
                  <c:v>0.19626168224299065</c:v>
                </c:pt>
                <c:pt idx="6" formatCode="0%">
                  <c:v>0.18317757009345795</c:v>
                </c:pt>
                <c:pt idx="7" formatCode="0%">
                  <c:v>0.17009345794392525</c:v>
                </c:pt>
                <c:pt idx="8" formatCode="0%">
                  <c:v>0.15700934579439255</c:v>
                </c:pt>
                <c:pt idx="9" formatCode="0%">
                  <c:v>0.14392523364485985</c:v>
                </c:pt>
                <c:pt idx="10" formatCode="0%">
                  <c:v>0.13084112149532715</c:v>
                </c:pt>
                <c:pt idx="11" formatCode="0%">
                  <c:v>0.11775700934579443</c:v>
                </c:pt>
                <c:pt idx="12" formatCode="0%">
                  <c:v>0.10467289719626172</c:v>
                </c:pt>
                <c:pt idx="13" formatCode="0%">
                  <c:v>9.1588785046729002E-2</c:v>
                </c:pt>
                <c:pt idx="14" formatCode="0%">
                  <c:v>7.8504672897196287E-2</c:v>
                </c:pt>
                <c:pt idx="15" formatCode="0%">
                  <c:v>6.5420560747663573E-2</c:v>
                </c:pt>
                <c:pt idx="16" formatCode="0%">
                  <c:v>5.2336448598130865E-2</c:v>
                </c:pt>
                <c:pt idx="17" formatCode="0%">
                  <c:v>3.9252336448598157E-2</c:v>
                </c:pt>
                <c:pt idx="18" formatCode="0%">
                  <c:v>2.616822429906545E-2</c:v>
                </c:pt>
                <c:pt idx="19" formatCode="0%">
                  <c:v>1.3084112149532741E-2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'Solar cost adjustment'!$H$19</c:f>
              <c:strCache>
                <c:ptCount val="1"/>
                <c:pt idx="0">
                  <c:v>Growth Rate Based on Technology S-Curve Analysis</c:v>
                </c:pt>
              </c:strCache>
            </c:strRef>
          </c:tx>
          <c:marker>
            <c:symbol val="none"/>
          </c:marker>
          <c:xVal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xVal>
          <c:yVal>
            <c:numRef>
              <c:f>'Solar cost adjustment'!$H$20:$H$39</c:f>
              <c:numCache>
                <c:formatCode>General</c:formatCode>
                <c:ptCount val="20"/>
                <c:pt idx="5" formatCode="0%">
                  <c:v>0.33559205937817344</c:v>
                </c:pt>
                <c:pt idx="6" formatCode="0%">
                  <c:v>0.27592278695767997</c:v>
                </c:pt>
                <c:pt idx="7" formatCode="0%">
                  <c:v>0.21625351453718622</c:v>
                </c:pt>
                <c:pt idx="8" formatCode="0%">
                  <c:v>0.16191584325371788</c:v>
                </c:pt>
                <c:pt idx="9" formatCode="0%">
                  <c:v>0.11649210724965296</c:v>
                </c:pt>
                <c:pt idx="10" formatCode="0%">
                  <c:v>8.1159177829738333E-2</c:v>
                </c:pt>
                <c:pt idx="11" formatCode="0%">
                  <c:v>5.5184557391535917E-2</c:v>
                </c:pt>
                <c:pt idx="12" formatCode="0%">
                  <c:v>3.6871781106258085E-2</c:v>
                </c:pt>
                <c:pt idx="13" formatCode="0%">
                  <c:v>2.4338230325350488E-2</c:v>
                </c:pt>
                <c:pt idx="14" formatCode="0%">
                  <c:v>1.5933298407685505E-2</c:v>
                </c:pt>
                <c:pt idx="15" formatCode="0%">
                  <c:v>1.0373833624331929E-2</c:v>
                </c:pt>
                <c:pt idx="16" formatCode="0%">
                  <c:v>6.7298240721385188E-3</c:v>
                </c:pt>
                <c:pt idx="17" formatCode="0%">
                  <c:v>4.3555468726672918E-3</c:v>
                </c:pt>
                <c:pt idx="18" formatCode="0%">
                  <c:v>2.8145880080343182E-3</c:v>
                </c:pt>
                <c:pt idx="19" formatCode="0%">
                  <c:v>1.8169991650527819E-3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232256"/>
        <c:axId val="81233792"/>
      </c:scatterChart>
      <c:valAx>
        <c:axId val="81232256"/>
        <c:scaling>
          <c:orientation val="minMax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crossAx val="81233792"/>
        <c:crosses val="autoZero"/>
        <c:crossBetween val="midCat"/>
      </c:valAx>
      <c:valAx>
        <c:axId val="812337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123225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4895304237871"/>
          <c:y val="3.9589614426114472E-2"/>
          <c:w val="0.66599178574900364"/>
          <c:h val="0.66651848402447822"/>
        </c:manualLayout>
      </c:layout>
      <c:lineChart>
        <c:grouping val="standard"/>
        <c:varyColors val="0"/>
        <c:ser>
          <c:idx val="0"/>
          <c:order val="0"/>
          <c:tx>
            <c:strRef>
              <c:f>'Solar cost adjustment'!$B$19</c:f>
              <c:strCache>
                <c:ptCount val="1"/>
                <c:pt idx="0">
                  <c:v>ERCOT 2015 Forecast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'Solar cost adjustment'!$B$20:$B$39</c:f>
              <c:numCache>
                <c:formatCode>_("$"* #,##0_);_("$"* \(#,##0\);_("$"* "-"??_);_(@_)</c:formatCode>
                <c:ptCount val="20"/>
                <c:pt idx="8">
                  <c:v>2395.5802066913275</c:v>
                </c:pt>
                <c:pt idx="9">
                  <c:v>2290.1746775969091</c:v>
                </c:pt>
                <c:pt idx="10">
                  <c:v>2189.406991782645</c:v>
                </c:pt>
                <c:pt idx="11">
                  <c:v>2093.0730841442087</c:v>
                </c:pt>
                <c:pt idx="12">
                  <c:v>2000.9778684418634</c:v>
                </c:pt>
                <c:pt idx="13">
                  <c:v>1912.9348422304213</c:v>
                </c:pt>
                <c:pt idx="14">
                  <c:v>1828.7657091722826</c:v>
                </c:pt>
                <c:pt idx="15">
                  <c:v>1748.3000179687022</c:v>
                </c:pt>
                <c:pt idx="16">
                  <c:v>1683.6129173038601</c:v>
                </c:pt>
                <c:pt idx="17">
                  <c:v>1621.3192393636173</c:v>
                </c:pt>
                <c:pt idx="18">
                  <c:v>1561.3304275071634</c:v>
                </c:pt>
                <c:pt idx="19">
                  <c:v>1503.5612016893983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'Solar cost adjustment'!$C$19</c:f>
              <c:strCache>
                <c:ptCount val="1"/>
                <c:pt idx="0">
                  <c:v>ERCOT 2015 Backcast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ymbol val="none"/>
          </c:marker>
          <c:cat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'Solar cost adjustment'!$C$20:$C$28</c:f>
              <c:numCache>
                <c:formatCode>_("$"* #,##0_);_("$"* \(#,##0\);_("$"* "-"??_);_(@_)</c:formatCode>
                <c:ptCount val="9"/>
                <c:pt idx="0">
                  <c:v>3044.3213012381857</c:v>
                </c:pt>
                <c:pt idx="1">
                  <c:v>2963.2286644198284</c:v>
                </c:pt>
                <c:pt idx="2">
                  <c:v>2882.1360276014711</c:v>
                </c:pt>
                <c:pt idx="3">
                  <c:v>2801.0433907831139</c:v>
                </c:pt>
                <c:pt idx="4">
                  <c:v>2719.9507539647566</c:v>
                </c:pt>
                <c:pt idx="5">
                  <c:v>2638.8581171463993</c:v>
                </c:pt>
                <c:pt idx="6">
                  <c:v>2557.765480328042</c:v>
                </c:pt>
                <c:pt idx="7">
                  <c:v>2476.6728435096848</c:v>
                </c:pt>
                <c:pt idx="8">
                  <c:v>2395.5802066913275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'Solar cost adjustment'!$D$19</c:f>
              <c:strCache>
                <c:ptCount val="1"/>
                <c:pt idx="0">
                  <c:v>Actual Installed Cost Data</c:v>
                </c:pt>
              </c:strCache>
            </c:strRef>
          </c:tx>
          <c:marker>
            <c:symbol val="none"/>
          </c:marker>
          <c:cat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'Solar cost adjustment'!$D$20:$D$39</c:f>
              <c:numCache>
                <c:formatCode>_("$"* #,##0_);_("$"* \(#,##0\);_("$"* "-"??_);_(@_)</c:formatCode>
                <c:ptCount val="20"/>
                <c:pt idx="0">
                  <c:v>5760</c:v>
                </c:pt>
                <c:pt idx="1">
                  <c:v>4560</c:v>
                </c:pt>
                <c:pt idx="2">
                  <c:v>3480</c:v>
                </c:pt>
                <c:pt idx="3">
                  <c:v>2568</c:v>
                </c:pt>
                <c:pt idx="4">
                  <c:v>2220</c:v>
                </c:pt>
                <c:pt idx="5">
                  <c:v>2064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'Solar cost adjustment'!$F$19</c:f>
              <c:strCache>
                <c:ptCount val="1"/>
                <c:pt idx="0">
                  <c:v>S-Curve Growth Rate Inverse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'Solar cost adjustment'!$F$20:$F$39</c:f>
              <c:numCache>
                <c:formatCode>_("$"* #,##0_);_("$"* \(#,##0\);_("$"* "-"??_);_(@_)</c:formatCode>
                <c:ptCount val="20"/>
                <c:pt idx="6">
                  <c:v>1494.4953677193487</c:v>
                </c:pt>
                <c:pt idx="7">
                  <c:v>1171.3054919904951</c:v>
                </c:pt>
                <c:pt idx="8">
                  <c:v>981.6525755471431</c:v>
                </c:pt>
                <c:pt idx="9">
                  <c:v>867.29779843460722</c:v>
                </c:pt>
                <c:pt idx="10">
                  <c:v>796.90862218011239</c:v>
                </c:pt>
                <c:pt idx="11">
                  <c:v>752.93157258360418</c:v>
                </c:pt>
                <c:pt idx="12">
                  <c:v>725.16964445131089</c:v>
                </c:pt>
                <c:pt idx="13">
                  <c:v>707.52029861970232</c:v>
                </c:pt>
                <c:pt idx="14">
                  <c:v>696.24716657229988</c:v>
                </c:pt>
                <c:pt idx="15">
                  <c:v>689.02441430486624</c:v>
                </c:pt>
                <c:pt idx="16">
                  <c:v>684.38740121518617</c:v>
                </c:pt>
                <c:pt idx="17">
                  <c:v>681.40651981013048</c:v>
                </c:pt>
                <c:pt idx="18">
                  <c:v>679.48864119087648</c:v>
                </c:pt>
                <c:pt idx="19">
                  <c:v>678.25401089716979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'Solar cost adjustment'!$G$19</c:f>
              <c:strCache>
                <c:ptCount val="1"/>
                <c:pt idx="0">
                  <c:v>2-year rate is constant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'Solar cost adjustment'!$G$20:$G$39</c:f>
              <c:numCache>
                <c:formatCode>_("$"* #,##0_);_("$"* \(#,##0\);_("$"* "-"??_);_(@_)</c:formatCode>
                <c:ptCount val="20"/>
                <c:pt idx="6">
                  <c:v>1658.9158878504672</c:v>
                </c:pt>
                <c:pt idx="7">
                  <c:v>1333.3342650013101</c:v>
                </c:pt>
                <c:pt idx="8">
                  <c:v>1071.6518391599313</c:v>
                </c:pt>
                <c:pt idx="9">
                  <c:v>861.32764642760833</c:v>
                </c:pt>
                <c:pt idx="10">
                  <c:v>692.28203357733003</c:v>
                </c:pt>
                <c:pt idx="11">
                  <c:v>556.41359708084462</c:v>
                </c:pt>
                <c:pt idx="12">
                  <c:v>447.21092849488446</c:v>
                </c:pt>
                <c:pt idx="13">
                  <c:v>359.44055935102864</c:v>
                </c:pt>
                <c:pt idx="14">
                  <c:v>288.89615050643425</c:v>
                </c:pt>
                <c:pt idx="15">
                  <c:v>232.19690601451725</c:v>
                </c:pt>
                <c:pt idx="16">
                  <c:v>186.62555062849049</c:v>
                </c:pt>
                <c:pt idx="17">
                  <c:v>149.99810611261853</c:v>
                </c:pt>
                <c:pt idx="18">
                  <c:v>120.55922547369339</c:v>
                </c:pt>
                <c:pt idx="19">
                  <c:v>96.898069072314314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'Solar cost adjustment'!$E$19</c:f>
              <c:strCache>
                <c:ptCount val="1"/>
                <c:pt idx="0">
                  <c:v>2-year rate goes to 0 in 2030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'Solar cost adjustment'!$A$20:$A$39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'Solar cost adjustment'!$E$20:$E$39</c:f>
              <c:numCache>
                <c:formatCode>_("$"* #,##0_);_("$"* \(#,##0\);_("$"* "-"??_);_(@_)</c:formatCode>
                <c:ptCount val="20"/>
                <c:pt idx="6">
                  <c:v>1685.9214953271028</c:v>
                </c:pt>
                <c:pt idx="7">
                  <c:v>1399.1572783649226</c:v>
                </c:pt>
                <c:pt idx="8">
                  <c:v>1179.4765094253833</c:v>
                </c:pt>
                <c:pt idx="9">
                  <c:v>1009.7200772277112</c:v>
                </c:pt>
                <c:pt idx="10">
                  <c:v>877.60716992688913</c:v>
                </c:pt>
                <c:pt idx="11">
                  <c:v>774.26277421587224</c:v>
                </c:pt>
                <c:pt idx="12">
                  <c:v>693.21844644748182</c:v>
                </c:pt>
                <c:pt idx="13">
                  <c:v>629.727411165376</c:v>
                </c:pt>
                <c:pt idx="14">
                  <c:v>580.29086673743996</c:v>
                </c:pt>
                <c:pt idx="15">
                  <c:v>542.32791283872893</c:v>
                </c:pt>
                <c:pt idx="16">
                  <c:v>513.9443959051132</c:v>
                </c:pt>
                <c:pt idx="17">
                  <c:v>493.77087756117419</c:v>
                </c:pt>
                <c:pt idx="18">
                  <c:v>480.84977048480704</c:v>
                </c:pt>
                <c:pt idx="19">
                  <c:v>474.55827816070672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90912"/>
        <c:axId val="225189888"/>
      </c:lineChart>
      <c:catAx>
        <c:axId val="2167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189888"/>
        <c:crosses val="autoZero"/>
        <c:auto val="1"/>
        <c:lblAlgn val="ctr"/>
        <c:lblOffset val="100"/>
        <c:tickLblSkip val="5"/>
        <c:noMultiLvlLbl val="0"/>
      </c:catAx>
      <c:valAx>
        <c:axId val="2251898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39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per kW - AC</a:t>
                </a:r>
              </a:p>
            </c:rich>
          </c:tx>
          <c:layout/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21679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07100093854532"/>
          <c:w val="0.99824244191698264"/>
          <c:h val="0.19099409017141558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0.26967</cdr:x>
      <cdr:y>0.33439</cdr:y>
    </cdr:from>
    <cdr:to>
      <cdr:x>0.77629</cdr:x>
      <cdr:y>0.55465</cdr:y>
    </cdr:to>
    <cdr:sp macro="" textlink="">
      <cdr:nvSpPr>
        <cdr:cNvPr id="3" name="TextBox 1"/>
        <cdr:cNvSpPr txBox="1"/>
      </cdr:nvSpPr>
      <cdr:spPr>
        <a:xfrm xmlns:a="http://schemas.openxmlformats.org/drawingml/2006/main" rot="2527376">
          <a:off x="1109644" y="1345686"/>
          <a:ext cx="2084644" cy="886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noFill/>
        </a:ln>
        <a:effectLst xmlns:a="http://schemas.openxmlformats.org/drawingml/2006/main"/>
      </cdr:spPr>
      <cdr:txBody>
        <a:bodyPr xmlns:a="http://schemas.openxmlformats.org/drawingml/2006/main" wrap="square" lIns="45720" tIns="27432" rIns="45720" bIns="27432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480"/>
            </a:spcBef>
            <a:tabLst>
              <a:tab pos="2743200" algn="l"/>
              <a:tab pos="3657600" algn="l"/>
              <a:tab pos="4572000" algn="l"/>
              <a:tab pos="5486400" algn="l"/>
            </a:tabLst>
          </a:pPr>
          <a:r>
            <a:rPr lang="en-US" sz="1800" b="1" dirty="0" smtClean="0">
              <a:solidFill>
                <a:schemeClr val="tx2">
                  <a:alpha val="51000"/>
                </a:schemeClr>
              </a:solidFill>
              <a:latin typeface="Calibri" pitchFamily="34" charset="0"/>
            </a:rPr>
            <a:t>ILLUSTRATIVE: NOT AN ACTUAL FORECAST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0.35955</cdr:x>
      <cdr:y>0.24199</cdr:y>
    </cdr:from>
    <cdr:to>
      <cdr:x>0.83917</cdr:x>
      <cdr:y>0.46225</cdr:y>
    </cdr:to>
    <cdr:sp macro="" textlink="">
      <cdr:nvSpPr>
        <cdr:cNvPr id="2" name="TextBox 1"/>
        <cdr:cNvSpPr txBox="1"/>
      </cdr:nvSpPr>
      <cdr:spPr>
        <a:xfrm xmlns:a="http://schemas.openxmlformats.org/drawingml/2006/main" rot="2527376">
          <a:off x="1562757" y="973853"/>
          <a:ext cx="2084644" cy="886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noFill/>
        </a:ln>
        <a:effectLst xmlns:a="http://schemas.openxmlformats.org/drawingml/2006/main"/>
      </cdr:spPr>
      <cdr:txBody>
        <a:bodyPr xmlns:a="http://schemas.openxmlformats.org/drawingml/2006/main" wrap="square" lIns="45720" tIns="27432" rIns="45720" bIns="27432" rtlCol="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480"/>
            </a:spcBef>
            <a:tabLst>
              <a:tab pos="2743200" algn="l"/>
              <a:tab pos="3657600" algn="l"/>
              <a:tab pos="4572000" algn="l"/>
              <a:tab pos="5486400" algn="l"/>
            </a:tabLst>
          </a:pPr>
          <a:r>
            <a:rPr lang="en-US" sz="1800" b="1" dirty="0" smtClean="0">
              <a:solidFill>
                <a:schemeClr val="tx2">
                  <a:alpha val="51000"/>
                </a:schemeClr>
              </a:solidFill>
              <a:latin typeface="Calibri" pitchFamily="34" charset="0"/>
            </a:rPr>
            <a:t>ILLUSTRATIVE: NOT AN ACTUAL FORECAST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425" y="1"/>
            <a:ext cx="29908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33871-DFC1-4C24-8440-12E5E384BE36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564" y="4413251"/>
            <a:ext cx="5857875" cy="4181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299085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425" y="8824913"/>
            <a:ext cx="299085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D517-1109-4C85-AA42-4F87A84B8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ct val="100000"/>
      </a:lnSpc>
      <a:spcAft>
        <a:spcPts val="60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lnSpc>
        <a:spcPct val="100000"/>
      </a:lnSpc>
      <a:spcAft>
        <a:spcPts val="60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lnSpc>
        <a:spcPct val="100000"/>
      </a:lnSpc>
      <a:spcAft>
        <a:spcPts val="60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lnSpc>
        <a:spcPct val="100000"/>
      </a:lnSpc>
      <a:spcAft>
        <a:spcPts val="60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lnSpc>
        <a:spcPct val="100000"/>
      </a:lnSpc>
      <a:spcAft>
        <a:spcPts val="60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D517-1109-4C85-AA42-4F87A84B8C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D517-1109-4C85-AA42-4F87A84B8C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9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</a:t>
            </a:r>
            <a:r>
              <a:rPr lang="en-US" baseline="0" dirty="0" smtClean="0"/>
              <a:t> has a physical theoretical efficiency limit at ~25%, </a:t>
            </a:r>
            <a:r>
              <a:rPr lang="en-US" baseline="0" dirty="0" err="1" smtClean="0"/>
              <a:t>CdTe</a:t>
            </a:r>
            <a:r>
              <a:rPr lang="en-US" baseline="0" dirty="0" smtClean="0"/>
              <a:t> at ~30-35%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D517-1109-4C85-AA42-4F87A84B8C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0175" y="220663"/>
            <a:ext cx="7394575" cy="4160837"/>
          </a:xfrm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reiteration of </a:t>
            </a:r>
            <a:r>
              <a:rPr lang="en-US" dirty="0" smtClean="0"/>
              <a:t>the features that make a PV</a:t>
            </a:r>
            <a:r>
              <a:rPr lang="en-US" baseline="0" dirty="0" smtClean="0"/>
              <a:t> plant grid friendly.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D517-1109-4C85-AA42-4F87A84B8C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SLR-EPC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3"/>
          <p:cNvSpPr>
            <a:spLocks noChangeAspect="1"/>
          </p:cNvSpPr>
          <p:nvPr/>
        </p:nvSpPr>
        <p:spPr bwMode="auto">
          <a:xfrm>
            <a:off x="900988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9"/>
          <p:cNvSpPr>
            <a:spLocks noChangeAspect="1"/>
          </p:cNvSpPr>
          <p:nvPr/>
        </p:nvSpPr>
        <p:spPr bwMode="auto">
          <a:xfrm>
            <a:off x="900988" y="569549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35"/>
          <p:cNvSpPr>
            <a:spLocks noChangeAspect="1"/>
          </p:cNvSpPr>
          <p:nvPr/>
        </p:nvSpPr>
        <p:spPr bwMode="auto">
          <a:xfrm>
            <a:off x="900988" y="1375060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36"/>
          <p:cNvSpPr>
            <a:spLocks noChangeAspect="1"/>
          </p:cNvSpPr>
          <p:nvPr/>
        </p:nvSpPr>
        <p:spPr bwMode="auto">
          <a:xfrm>
            <a:off x="900988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2"/>
          <p:cNvSpPr>
            <a:spLocks noChangeAspect="1"/>
          </p:cNvSpPr>
          <p:nvPr/>
        </p:nvSpPr>
        <p:spPr bwMode="auto">
          <a:xfrm>
            <a:off x="900988" y="2980249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6"/>
          <p:cNvSpPr>
            <a:spLocks noChangeAspect="1"/>
          </p:cNvSpPr>
          <p:nvPr/>
        </p:nvSpPr>
        <p:spPr bwMode="auto">
          <a:xfrm>
            <a:off x="5419750" y="-235961"/>
            <a:ext cx="1420290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5"/>
          <p:cNvSpPr>
            <a:spLocks noChangeAspect="1"/>
          </p:cNvSpPr>
          <p:nvPr/>
        </p:nvSpPr>
        <p:spPr bwMode="auto">
          <a:xfrm>
            <a:off x="6929196" y="-23596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28"/>
          <p:cNvSpPr>
            <a:spLocks noChangeAspect="1"/>
          </p:cNvSpPr>
          <p:nvPr/>
        </p:nvSpPr>
        <p:spPr bwMode="auto">
          <a:xfrm>
            <a:off x="8435451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2"/>
          <p:cNvSpPr>
            <a:spLocks noChangeAspect="1"/>
          </p:cNvSpPr>
          <p:nvPr/>
        </p:nvSpPr>
        <p:spPr bwMode="auto">
          <a:xfrm>
            <a:off x="5419750" y="578531"/>
            <a:ext cx="1420290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5"/>
          <p:cNvSpPr>
            <a:spLocks noChangeAspect="1"/>
          </p:cNvSpPr>
          <p:nvPr/>
        </p:nvSpPr>
        <p:spPr bwMode="auto">
          <a:xfrm>
            <a:off x="6929196" y="569551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34"/>
          <p:cNvSpPr>
            <a:spLocks noChangeAspect="1"/>
          </p:cNvSpPr>
          <p:nvPr/>
        </p:nvSpPr>
        <p:spPr bwMode="auto">
          <a:xfrm>
            <a:off x="8435451" y="57853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3"/>
          <p:cNvSpPr>
            <a:spLocks noChangeAspect="1"/>
          </p:cNvSpPr>
          <p:nvPr/>
        </p:nvSpPr>
        <p:spPr bwMode="auto">
          <a:xfrm>
            <a:off x="3913496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44"/>
          <p:cNvSpPr>
            <a:spLocks noChangeAspect="1"/>
          </p:cNvSpPr>
          <p:nvPr/>
        </p:nvSpPr>
        <p:spPr bwMode="auto">
          <a:xfrm>
            <a:off x="5419750" y="2983785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5"/>
          <p:cNvSpPr>
            <a:spLocks noChangeAspect="1"/>
          </p:cNvSpPr>
          <p:nvPr/>
        </p:nvSpPr>
        <p:spPr bwMode="auto">
          <a:xfrm>
            <a:off x="6929196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46"/>
          <p:cNvSpPr>
            <a:spLocks noChangeAspect="1"/>
          </p:cNvSpPr>
          <p:nvPr/>
        </p:nvSpPr>
        <p:spPr bwMode="auto">
          <a:xfrm>
            <a:off x="8435451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9"/>
          <p:cNvSpPr>
            <a:spLocks noChangeAspect="1"/>
          </p:cNvSpPr>
          <p:nvPr/>
        </p:nvSpPr>
        <p:spPr bwMode="auto">
          <a:xfrm>
            <a:off x="3913496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49"/>
          <p:cNvSpPr>
            <a:spLocks noChangeAspect="1"/>
          </p:cNvSpPr>
          <p:nvPr/>
        </p:nvSpPr>
        <p:spPr bwMode="auto">
          <a:xfrm>
            <a:off x="5422942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49"/>
          <p:cNvSpPr>
            <a:spLocks noChangeAspect="1"/>
          </p:cNvSpPr>
          <p:nvPr/>
        </p:nvSpPr>
        <p:spPr bwMode="auto">
          <a:xfrm>
            <a:off x="6929196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52"/>
          <p:cNvSpPr>
            <a:spLocks noChangeAspect="1"/>
          </p:cNvSpPr>
          <p:nvPr/>
        </p:nvSpPr>
        <p:spPr bwMode="auto">
          <a:xfrm>
            <a:off x="8435451" y="378461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5"/>
          <p:cNvSpPr>
            <a:spLocks noChangeAspect="1"/>
          </p:cNvSpPr>
          <p:nvPr/>
        </p:nvSpPr>
        <p:spPr bwMode="auto">
          <a:xfrm>
            <a:off x="3913496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56"/>
          <p:cNvSpPr>
            <a:spLocks noChangeAspect="1"/>
          </p:cNvSpPr>
          <p:nvPr/>
        </p:nvSpPr>
        <p:spPr bwMode="auto">
          <a:xfrm>
            <a:off x="5419750" y="4585438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7"/>
          <p:cNvSpPr>
            <a:spLocks noChangeAspect="1"/>
          </p:cNvSpPr>
          <p:nvPr/>
        </p:nvSpPr>
        <p:spPr bwMode="auto">
          <a:xfrm>
            <a:off x="6929196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58"/>
          <p:cNvSpPr>
            <a:spLocks noChangeAspect="1"/>
          </p:cNvSpPr>
          <p:nvPr/>
        </p:nvSpPr>
        <p:spPr bwMode="auto">
          <a:xfrm>
            <a:off x="8435451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43"/>
          <p:cNvSpPr>
            <a:spLocks noChangeAspect="1"/>
          </p:cNvSpPr>
          <p:nvPr/>
        </p:nvSpPr>
        <p:spPr bwMode="auto">
          <a:xfrm>
            <a:off x="3913496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44"/>
          <p:cNvSpPr>
            <a:spLocks noChangeAspect="1"/>
          </p:cNvSpPr>
          <p:nvPr/>
        </p:nvSpPr>
        <p:spPr bwMode="auto">
          <a:xfrm>
            <a:off x="5419750" y="2177656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45"/>
          <p:cNvSpPr>
            <a:spLocks noChangeAspect="1"/>
          </p:cNvSpPr>
          <p:nvPr/>
        </p:nvSpPr>
        <p:spPr bwMode="auto">
          <a:xfrm>
            <a:off x="6929196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46"/>
          <p:cNvSpPr>
            <a:spLocks noChangeAspect="1"/>
          </p:cNvSpPr>
          <p:nvPr/>
        </p:nvSpPr>
        <p:spPr bwMode="auto">
          <a:xfrm>
            <a:off x="8435451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23"/>
          <p:cNvSpPr>
            <a:spLocks noChangeAspect="1"/>
          </p:cNvSpPr>
          <p:nvPr/>
        </p:nvSpPr>
        <p:spPr bwMode="auto">
          <a:xfrm>
            <a:off x="-601241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29"/>
          <p:cNvSpPr>
            <a:spLocks noChangeAspect="1"/>
          </p:cNvSpPr>
          <p:nvPr/>
        </p:nvSpPr>
        <p:spPr bwMode="auto">
          <a:xfrm>
            <a:off x="-601241" y="569549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35"/>
          <p:cNvSpPr>
            <a:spLocks noChangeAspect="1"/>
          </p:cNvSpPr>
          <p:nvPr/>
        </p:nvSpPr>
        <p:spPr bwMode="auto">
          <a:xfrm>
            <a:off x="-601241" y="1375060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36"/>
          <p:cNvSpPr>
            <a:spLocks noChangeAspect="1"/>
          </p:cNvSpPr>
          <p:nvPr/>
        </p:nvSpPr>
        <p:spPr bwMode="auto">
          <a:xfrm>
            <a:off x="-601241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42"/>
          <p:cNvSpPr>
            <a:spLocks noChangeAspect="1"/>
          </p:cNvSpPr>
          <p:nvPr/>
        </p:nvSpPr>
        <p:spPr bwMode="auto">
          <a:xfrm>
            <a:off x="-601241" y="2980249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" y="2743200"/>
            <a:ext cx="9159603" cy="1371600"/>
          </a:xfrm>
          <a:prstGeom prst="rect">
            <a:avLst/>
          </a:prstGeom>
          <a:solidFill>
            <a:schemeClr val="bg1">
              <a:alpha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 hasCustomPrompt="1"/>
          </p:nvPr>
        </p:nvSpPr>
        <p:spPr>
          <a:xfrm>
            <a:off x="1633538" y="2924688"/>
            <a:ext cx="7022781" cy="640522"/>
          </a:xfrm>
        </p:spPr>
        <p:txBody>
          <a:bodyPr tIns="0" rIns="0" bIns="0" anchor="b" anchorCtr="0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lang="en-US" sz="2900" b="0" kern="1200" spc="0" baseline="0" dirty="0">
                <a:solidFill>
                  <a:schemeClr val="tx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949" y="3075644"/>
            <a:ext cx="888578" cy="7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Placeholder 45"/>
          <p:cNvSpPr>
            <a:spLocks noGrp="1"/>
          </p:cNvSpPr>
          <p:nvPr>
            <p:ph type="body" sz="quarter" idx="11" hasCustomPrompt="1"/>
          </p:nvPr>
        </p:nvSpPr>
        <p:spPr>
          <a:xfrm>
            <a:off x="1633538" y="3568487"/>
            <a:ext cx="7022781" cy="388563"/>
          </a:xfrm>
        </p:spPr>
        <p:txBody>
          <a:bodyPr tIns="0" rIns="0" anchor="t" anchorCtr="0">
            <a:noAutofit/>
          </a:bodyPr>
          <a:lstStyle>
            <a:lvl1pPr marL="0" indent="0" algn="r">
              <a:lnSpc>
                <a:spcPts val="3000"/>
              </a:lnSpc>
              <a:spcBef>
                <a:spcPts val="0"/>
              </a:spcBef>
              <a:buNone/>
              <a:defRPr lang="en-US" sz="2200" kern="1200" spc="-50" baseline="0" dirty="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08320" y="4833565"/>
            <a:ext cx="3042078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lvl="0" indent="-342900" algn="r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1" charset="0"/>
                <a:ea typeface="+mn-ea"/>
                <a:cs typeface="+mn-cs"/>
              </a:rPr>
              <a:t>© Copyright 2013, First Solar, Inc.</a:t>
            </a:r>
          </a:p>
        </p:txBody>
      </p:sp>
      <p:sp>
        <p:nvSpPr>
          <p:cNvPr id="79" name="Rectangle 78"/>
          <p:cNvSpPr/>
          <p:nvPr userDrawn="1"/>
        </p:nvSpPr>
        <p:spPr>
          <a:xfrm>
            <a:off x="5608320" y="4833565"/>
            <a:ext cx="3042078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lvl="0" indent="-342900" algn="r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1" charset="0"/>
                <a:ea typeface="+mn-ea"/>
                <a:cs typeface="+mn-cs"/>
              </a:rPr>
              <a:t>© Copyright 2013, First Solar, Inc.</a:t>
            </a:r>
          </a:p>
        </p:txBody>
      </p:sp>
    </p:spTree>
    <p:extLst>
      <p:ext uri="{BB962C8B-B14F-4D97-AF65-F5344CB8AC3E}">
        <p14:creationId xmlns:p14="http://schemas.microsoft.com/office/powerpoint/2010/main" val="1377991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Split Vertical W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400" b="0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03213" y="822960"/>
            <a:ext cx="4114800" cy="38404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688205" y="822960"/>
            <a:ext cx="4114800" cy="38404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37457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SLR_Highlight Spli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03213" y="822960"/>
            <a:ext cx="4114800" cy="35661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4688205" y="822960"/>
            <a:ext cx="4114800" cy="35661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476750"/>
            <a:ext cx="8534400" cy="381000"/>
          </a:xfrm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515938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Add Highlighted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731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82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SLR_Highlight Split VerticalW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297680"/>
            <a:ext cx="8534400" cy="381000"/>
          </a:xfrm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515938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Add Highlighted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731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303213" y="822960"/>
            <a:ext cx="4114800" cy="33832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>
          <a:xfrm>
            <a:off x="4688205" y="822960"/>
            <a:ext cx="4114800" cy="33832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0096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Split Vertical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03213" y="822960"/>
            <a:ext cx="4114800" cy="4023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4683125" y="822960"/>
            <a:ext cx="411480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502920"/>
          </a:xfrm>
        </p:spPr>
        <p:txBody>
          <a:bodyPr t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446705"/>
            <a:ext cx="8503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buFont typeface="Arial" pitchFamily="34" charset="0"/>
              <a:buNone/>
              <a:tabLst/>
              <a:defRPr lang="en-US" sz="1700" kern="1200" baseline="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4594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Split Vertical/SubTitle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502920"/>
          </a:xfrm>
        </p:spPr>
        <p:txBody>
          <a:bodyPr t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446705"/>
            <a:ext cx="8503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buFont typeface="Arial" pitchFamily="34" charset="0"/>
              <a:buNone/>
              <a:tabLst/>
              <a:defRPr lang="en-US" sz="1700" kern="1200" baseline="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Subtitle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303212" y="822960"/>
            <a:ext cx="4114800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683125" y="822960"/>
            <a:ext cx="4114800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690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SLR_Highlight_Title OnlyW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731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297680"/>
            <a:ext cx="8534400" cy="381000"/>
          </a:xfrm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515938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Add Highlighted Text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78747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502920"/>
          </a:xfrm>
        </p:spPr>
        <p:txBody>
          <a:bodyPr t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46705"/>
            <a:ext cx="8503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buFont typeface="Arial" pitchFamily="34" charset="0"/>
              <a:buNone/>
              <a:tabLst/>
              <a:defRPr lang="en-US" sz="1700" kern="1200" baseline="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82675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Title/SubTitl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502920"/>
          </a:xfrm>
        </p:spPr>
        <p:txBody>
          <a:bodyPr t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446705"/>
            <a:ext cx="8503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buFont typeface="Arial" pitchFamily="34" charset="0"/>
              <a:buNone/>
              <a:tabLst/>
              <a:defRPr lang="en-US" sz="1700" kern="1200" baseline="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61033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SLR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 userDrawn="1"/>
        </p:nvSpPr>
        <p:spPr bwMode="auto">
          <a:xfrm>
            <a:off x="8597246" y="4674870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Calibri" pitchFamily="1" charset="0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Calibri" pitchFamily="1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3950"/>
            <a:ext cx="9144000" cy="228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16200000">
            <a:off x="8242917" y="3812615"/>
            <a:ext cx="1553630" cy="246221"/>
          </a:xfrm>
          <a:prstGeom prst="rect">
            <a:avLst/>
          </a:prstGeom>
        </p:spPr>
        <p:txBody>
          <a:bodyPr wrap="none" bIns="91440">
            <a:spAutoFit/>
          </a:bodyPr>
          <a:lstStyle/>
          <a:p>
            <a:pPr marL="34290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lang="en-US" sz="700" spc="30" baseline="0" noProof="0" dirty="0" smtClean="0">
                <a:solidFill>
                  <a:schemeClr val="tx1"/>
                </a:solidFill>
                <a:latin typeface="Calibri" pitchFamily="1" charset="0"/>
              </a:rPr>
              <a:t>© Copyright 2013, First Solar, Inc.</a:t>
            </a:r>
            <a:endParaRPr kumimoji="0" lang="en-US" sz="700" b="0" i="0" u="none" strike="noStrike" kern="1200" cap="none" spc="3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30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L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01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SLR-SubTitl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3"/>
          <p:cNvSpPr>
            <a:spLocks noChangeAspect="1"/>
          </p:cNvSpPr>
          <p:nvPr/>
        </p:nvSpPr>
        <p:spPr bwMode="auto">
          <a:xfrm>
            <a:off x="900988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29"/>
          <p:cNvSpPr>
            <a:spLocks noChangeAspect="1"/>
          </p:cNvSpPr>
          <p:nvPr/>
        </p:nvSpPr>
        <p:spPr bwMode="auto">
          <a:xfrm>
            <a:off x="900988" y="569549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35"/>
          <p:cNvSpPr>
            <a:spLocks noChangeAspect="1"/>
          </p:cNvSpPr>
          <p:nvPr/>
        </p:nvSpPr>
        <p:spPr bwMode="auto">
          <a:xfrm>
            <a:off x="900988" y="1375060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36"/>
          <p:cNvSpPr>
            <a:spLocks noChangeAspect="1"/>
          </p:cNvSpPr>
          <p:nvPr/>
        </p:nvSpPr>
        <p:spPr bwMode="auto">
          <a:xfrm>
            <a:off x="900988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42"/>
          <p:cNvSpPr>
            <a:spLocks noChangeAspect="1"/>
          </p:cNvSpPr>
          <p:nvPr/>
        </p:nvSpPr>
        <p:spPr bwMode="auto">
          <a:xfrm>
            <a:off x="900988" y="2980249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26"/>
          <p:cNvSpPr>
            <a:spLocks noChangeAspect="1"/>
          </p:cNvSpPr>
          <p:nvPr/>
        </p:nvSpPr>
        <p:spPr bwMode="auto">
          <a:xfrm>
            <a:off x="5419750" y="-235961"/>
            <a:ext cx="1420290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5"/>
          <p:cNvSpPr>
            <a:spLocks noChangeAspect="1"/>
          </p:cNvSpPr>
          <p:nvPr/>
        </p:nvSpPr>
        <p:spPr bwMode="auto">
          <a:xfrm>
            <a:off x="6929196" y="-23596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28"/>
          <p:cNvSpPr>
            <a:spLocks noChangeAspect="1"/>
          </p:cNvSpPr>
          <p:nvPr/>
        </p:nvSpPr>
        <p:spPr bwMode="auto">
          <a:xfrm>
            <a:off x="8435451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32"/>
          <p:cNvSpPr>
            <a:spLocks noChangeAspect="1"/>
          </p:cNvSpPr>
          <p:nvPr/>
        </p:nvSpPr>
        <p:spPr bwMode="auto">
          <a:xfrm>
            <a:off x="5419750" y="578531"/>
            <a:ext cx="1420290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45"/>
          <p:cNvSpPr>
            <a:spLocks noChangeAspect="1"/>
          </p:cNvSpPr>
          <p:nvPr/>
        </p:nvSpPr>
        <p:spPr bwMode="auto">
          <a:xfrm>
            <a:off x="6929196" y="569551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34"/>
          <p:cNvSpPr>
            <a:spLocks noChangeAspect="1"/>
          </p:cNvSpPr>
          <p:nvPr/>
        </p:nvSpPr>
        <p:spPr bwMode="auto">
          <a:xfrm>
            <a:off x="8435451" y="57853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43"/>
          <p:cNvSpPr>
            <a:spLocks noChangeAspect="1"/>
          </p:cNvSpPr>
          <p:nvPr/>
        </p:nvSpPr>
        <p:spPr bwMode="auto">
          <a:xfrm>
            <a:off x="3913496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44"/>
          <p:cNvSpPr>
            <a:spLocks noChangeAspect="1"/>
          </p:cNvSpPr>
          <p:nvPr/>
        </p:nvSpPr>
        <p:spPr bwMode="auto">
          <a:xfrm>
            <a:off x="5419750" y="2983785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45"/>
          <p:cNvSpPr>
            <a:spLocks noChangeAspect="1"/>
          </p:cNvSpPr>
          <p:nvPr/>
        </p:nvSpPr>
        <p:spPr bwMode="auto">
          <a:xfrm>
            <a:off x="6929196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46"/>
          <p:cNvSpPr>
            <a:spLocks noChangeAspect="1"/>
          </p:cNvSpPr>
          <p:nvPr/>
        </p:nvSpPr>
        <p:spPr bwMode="auto">
          <a:xfrm>
            <a:off x="8435451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49"/>
          <p:cNvSpPr>
            <a:spLocks noChangeAspect="1"/>
          </p:cNvSpPr>
          <p:nvPr/>
        </p:nvSpPr>
        <p:spPr bwMode="auto">
          <a:xfrm>
            <a:off x="3913496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49"/>
          <p:cNvSpPr>
            <a:spLocks noChangeAspect="1"/>
          </p:cNvSpPr>
          <p:nvPr/>
        </p:nvSpPr>
        <p:spPr bwMode="auto">
          <a:xfrm>
            <a:off x="5422942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49"/>
          <p:cNvSpPr>
            <a:spLocks noChangeAspect="1"/>
          </p:cNvSpPr>
          <p:nvPr/>
        </p:nvSpPr>
        <p:spPr bwMode="auto">
          <a:xfrm>
            <a:off x="6929196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52"/>
          <p:cNvSpPr>
            <a:spLocks noChangeAspect="1"/>
          </p:cNvSpPr>
          <p:nvPr/>
        </p:nvSpPr>
        <p:spPr bwMode="auto">
          <a:xfrm>
            <a:off x="8435451" y="378461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5"/>
          <p:cNvSpPr>
            <a:spLocks noChangeAspect="1"/>
          </p:cNvSpPr>
          <p:nvPr/>
        </p:nvSpPr>
        <p:spPr bwMode="auto">
          <a:xfrm>
            <a:off x="3913496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56"/>
          <p:cNvSpPr>
            <a:spLocks noChangeAspect="1"/>
          </p:cNvSpPr>
          <p:nvPr/>
        </p:nvSpPr>
        <p:spPr bwMode="auto">
          <a:xfrm>
            <a:off x="5419750" y="4585438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7"/>
          <p:cNvSpPr>
            <a:spLocks noChangeAspect="1"/>
          </p:cNvSpPr>
          <p:nvPr/>
        </p:nvSpPr>
        <p:spPr bwMode="auto">
          <a:xfrm>
            <a:off x="6929196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58"/>
          <p:cNvSpPr>
            <a:spLocks noChangeAspect="1"/>
          </p:cNvSpPr>
          <p:nvPr/>
        </p:nvSpPr>
        <p:spPr bwMode="auto">
          <a:xfrm>
            <a:off x="8435451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43"/>
          <p:cNvSpPr>
            <a:spLocks noChangeAspect="1"/>
          </p:cNvSpPr>
          <p:nvPr/>
        </p:nvSpPr>
        <p:spPr bwMode="auto">
          <a:xfrm>
            <a:off x="3913496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44"/>
          <p:cNvSpPr>
            <a:spLocks noChangeAspect="1"/>
          </p:cNvSpPr>
          <p:nvPr/>
        </p:nvSpPr>
        <p:spPr bwMode="auto">
          <a:xfrm>
            <a:off x="5419750" y="2177656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45"/>
          <p:cNvSpPr>
            <a:spLocks noChangeAspect="1"/>
          </p:cNvSpPr>
          <p:nvPr/>
        </p:nvSpPr>
        <p:spPr bwMode="auto">
          <a:xfrm>
            <a:off x="6929196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46"/>
          <p:cNvSpPr>
            <a:spLocks noChangeAspect="1"/>
          </p:cNvSpPr>
          <p:nvPr/>
        </p:nvSpPr>
        <p:spPr bwMode="auto">
          <a:xfrm>
            <a:off x="8435451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23"/>
          <p:cNvSpPr>
            <a:spLocks noChangeAspect="1"/>
          </p:cNvSpPr>
          <p:nvPr/>
        </p:nvSpPr>
        <p:spPr bwMode="auto">
          <a:xfrm>
            <a:off x="-601241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29"/>
          <p:cNvSpPr>
            <a:spLocks noChangeAspect="1"/>
          </p:cNvSpPr>
          <p:nvPr/>
        </p:nvSpPr>
        <p:spPr bwMode="auto">
          <a:xfrm>
            <a:off x="-601241" y="569549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35"/>
          <p:cNvSpPr>
            <a:spLocks noChangeAspect="1"/>
          </p:cNvSpPr>
          <p:nvPr/>
        </p:nvSpPr>
        <p:spPr bwMode="auto">
          <a:xfrm>
            <a:off x="-601241" y="1375060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36"/>
          <p:cNvSpPr>
            <a:spLocks noChangeAspect="1"/>
          </p:cNvSpPr>
          <p:nvPr/>
        </p:nvSpPr>
        <p:spPr bwMode="auto">
          <a:xfrm>
            <a:off x="-601241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42"/>
          <p:cNvSpPr>
            <a:spLocks noChangeAspect="1"/>
          </p:cNvSpPr>
          <p:nvPr/>
        </p:nvSpPr>
        <p:spPr bwMode="auto">
          <a:xfrm>
            <a:off x="-601241" y="2980249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-8110" y="3782844"/>
            <a:ext cx="9159603" cy="1032965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 Placeholder 4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3943350"/>
            <a:ext cx="7467600" cy="731520"/>
          </a:xfrm>
        </p:spPr>
        <p:txBody>
          <a:bodyPr rIns="0" anchor="ctr" anchorCtr="0">
            <a:noAutofit/>
          </a:bodyPr>
          <a:lstStyle>
            <a:lvl1pPr marL="0" indent="0" algn="r">
              <a:lnSpc>
                <a:spcPts val="3000"/>
              </a:lnSpc>
              <a:spcBef>
                <a:spcPts val="0"/>
              </a:spcBef>
              <a:buNone/>
              <a:defRPr lang="en-US" sz="2800" b="0" kern="1200" spc="0" baseline="0" noProof="0" dirty="0" smtClean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480" y="3996690"/>
            <a:ext cx="6273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608320" y="4833565"/>
            <a:ext cx="3042078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lvl="0" indent="-342900" algn="r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1" charset="0"/>
                <a:ea typeface="+mn-ea"/>
                <a:cs typeface="+mn-cs"/>
              </a:rPr>
              <a:t>© Copyright 2013, First Solar, Inc.</a:t>
            </a:r>
          </a:p>
        </p:txBody>
      </p:sp>
      <p:sp>
        <p:nvSpPr>
          <p:cNvPr id="40" name="Freeform 23"/>
          <p:cNvSpPr>
            <a:spLocks noChangeAspect="1"/>
          </p:cNvSpPr>
          <p:nvPr userDrawn="1"/>
        </p:nvSpPr>
        <p:spPr bwMode="auto">
          <a:xfrm>
            <a:off x="900988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29"/>
          <p:cNvSpPr>
            <a:spLocks noChangeAspect="1"/>
          </p:cNvSpPr>
          <p:nvPr userDrawn="1"/>
        </p:nvSpPr>
        <p:spPr bwMode="auto">
          <a:xfrm>
            <a:off x="900988" y="569549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35"/>
          <p:cNvSpPr>
            <a:spLocks noChangeAspect="1"/>
          </p:cNvSpPr>
          <p:nvPr userDrawn="1"/>
        </p:nvSpPr>
        <p:spPr bwMode="auto">
          <a:xfrm>
            <a:off x="900988" y="1375060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36"/>
          <p:cNvSpPr>
            <a:spLocks noChangeAspect="1"/>
          </p:cNvSpPr>
          <p:nvPr userDrawn="1"/>
        </p:nvSpPr>
        <p:spPr bwMode="auto">
          <a:xfrm>
            <a:off x="900988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42"/>
          <p:cNvSpPr>
            <a:spLocks noChangeAspect="1"/>
          </p:cNvSpPr>
          <p:nvPr userDrawn="1"/>
        </p:nvSpPr>
        <p:spPr bwMode="auto">
          <a:xfrm>
            <a:off x="900988" y="2980249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26"/>
          <p:cNvSpPr>
            <a:spLocks noChangeAspect="1"/>
          </p:cNvSpPr>
          <p:nvPr userDrawn="1"/>
        </p:nvSpPr>
        <p:spPr bwMode="auto">
          <a:xfrm>
            <a:off x="5419750" y="-235961"/>
            <a:ext cx="1420290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45"/>
          <p:cNvSpPr>
            <a:spLocks noChangeAspect="1"/>
          </p:cNvSpPr>
          <p:nvPr userDrawn="1"/>
        </p:nvSpPr>
        <p:spPr bwMode="auto">
          <a:xfrm>
            <a:off x="6929196" y="-23596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 28"/>
          <p:cNvSpPr>
            <a:spLocks noChangeAspect="1"/>
          </p:cNvSpPr>
          <p:nvPr userDrawn="1"/>
        </p:nvSpPr>
        <p:spPr bwMode="auto">
          <a:xfrm>
            <a:off x="8435451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32"/>
          <p:cNvSpPr>
            <a:spLocks noChangeAspect="1"/>
          </p:cNvSpPr>
          <p:nvPr userDrawn="1"/>
        </p:nvSpPr>
        <p:spPr bwMode="auto">
          <a:xfrm>
            <a:off x="5419750" y="578531"/>
            <a:ext cx="1420290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Freeform 45"/>
          <p:cNvSpPr>
            <a:spLocks noChangeAspect="1"/>
          </p:cNvSpPr>
          <p:nvPr userDrawn="1"/>
        </p:nvSpPr>
        <p:spPr bwMode="auto">
          <a:xfrm>
            <a:off x="6929196" y="569551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34"/>
          <p:cNvSpPr>
            <a:spLocks noChangeAspect="1"/>
          </p:cNvSpPr>
          <p:nvPr userDrawn="1"/>
        </p:nvSpPr>
        <p:spPr bwMode="auto">
          <a:xfrm>
            <a:off x="8435451" y="57853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43"/>
          <p:cNvSpPr>
            <a:spLocks noChangeAspect="1"/>
          </p:cNvSpPr>
          <p:nvPr userDrawn="1"/>
        </p:nvSpPr>
        <p:spPr bwMode="auto">
          <a:xfrm>
            <a:off x="3913496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Freeform 44"/>
          <p:cNvSpPr>
            <a:spLocks noChangeAspect="1"/>
          </p:cNvSpPr>
          <p:nvPr userDrawn="1"/>
        </p:nvSpPr>
        <p:spPr bwMode="auto">
          <a:xfrm>
            <a:off x="5419750" y="2983785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Freeform 45"/>
          <p:cNvSpPr>
            <a:spLocks noChangeAspect="1"/>
          </p:cNvSpPr>
          <p:nvPr userDrawn="1"/>
        </p:nvSpPr>
        <p:spPr bwMode="auto">
          <a:xfrm>
            <a:off x="6929196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46"/>
          <p:cNvSpPr>
            <a:spLocks noChangeAspect="1"/>
          </p:cNvSpPr>
          <p:nvPr userDrawn="1"/>
        </p:nvSpPr>
        <p:spPr bwMode="auto">
          <a:xfrm>
            <a:off x="8435451" y="2983785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Freeform 49"/>
          <p:cNvSpPr>
            <a:spLocks noChangeAspect="1"/>
          </p:cNvSpPr>
          <p:nvPr userDrawn="1"/>
        </p:nvSpPr>
        <p:spPr bwMode="auto">
          <a:xfrm>
            <a:off x="3913496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Freeform 49"/>
          <p:cNvSpPr>
            <a:spLocks noChangeAspect="1"/>
          </p:cNvSpPr>
          <p:nvPr userDrawn="1"/>
        </p:nvSpPr>
        <p:spPr bwMode="auto">
          <a:xfrm>
            <a:off x="5422942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Freeform 49"/>
          <p:cNvSpPr>
            <a:spLocks noChangeAspect="1"/>
          </p:cNvSpPr>
          <p:nvPr userDrawn="1"/>
        </p:nvSpPr>
        <p:spPr bwMode="auto">
          <a:xfrm>
            <a:off x="6929196" y="378284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Freeform 52"/>
          <p:cNvSpPr>
            <a:spLocks noChangeAspect="1"/>
          </p:cNvSpPr>
          <p:nvPr userDrawn="1"/>
        </p:nvSpPr>
        <p:spPr bwMode="auto">
          <a:xfrm>
            <a:off x="8435451" y="3784612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Freeform 55"/>
          <p:cNvSpPr>
            <a:spLocks noChangeAspect="1"/>
          </p:cNvSpPr>
          <p:nvPr userDrawn="1"/>
        </p:nvSpPr>
        <p:spPr bwMode="auto">
          <a:xfrm>
            <a:off x="3913496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Freeform 56"/>
          <p:cNvSpPr>
            <a:spLocks noChangeAspect="1"/>
          </p:cNvSpPr>
          <p:nvPr userDrawn="1"/>
        </p:nvSpPr>
        <p:spPr bwMode="auto">
          <a:xfrm>
            <a:off x="5419750" y="4585438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Freeform 57"/>
          <p:cNvSpPr>
            <a:spLocks noChangeAspect="1"/>
          </p:cNvSpPr>
          <p:nvPr userDrawn="1"/>
        </p:nvSpPr>
        <p:spPr bwMode="auto">
          <a:xfrm>
            <a:off x="6929196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Freeform 58"/>
          <p:cNvSpPr>
            <a:spLocks noChangeAspect="1"/>
          </p:cNvSpPr>
          <p:nvPr userDrawn="1"/>
        </p:nvSpPr>
        <p:spPr bwMode="auto">
          <a:xfrm>
            <a:off x="8435451" y="4585438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Freeform 43"/>
          <p:cNvSpPr>
            <a:spLocks noChangeAspect="1"/>
          </p:cNvSpPr>
          <p:nvPr userDrawn="1"/>
        </p:nvSpPr>
        <p:spPr bwMode="auto">
          <a:xfrm>
            <a:off x="3913496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Freeform 44"/>
          <p:cNvSpPr>
            <a:spLocks noChangeAspect="1"/>
          </p:cNvSpPr>
          <p:nvPr userDrawn="1"/>
        </p:nvSpPr>
        <p:spPr bwMode="auto">
          <a:xfrm>
            <a:off x="5419750" y="2177656"/>
            <a:ext cx="1420290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8" name="Freeform 45"/>
          <p:cNvSpPr>
            <a:spLocks noChangeAspect="1"/>
          </p:cNvSpPr>
          <p:nvPr userDrawn="1"/>
        </p:nvSpPr>
        <p:spPr bwMode="auto">
          <a:xfrm>
            <a:off x="6929196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" name="Freeform 46"/>
          <p:cNvSpPr>
            <a:spLocks noChangeAspect="1"/>
          </p:cNvSpPr>
          <p:nvPr userDrawn="1"/>
        </p:nvSpPr>
        <p:spPr bwMode="auto">
          <a:xfrm>
            <a:off x="8435451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Freeform 23"/>
          <p:cNvSpPr>
            <a:spLocks noChangeAspect="1"/>
          </p:cNvSpPr>
          <p:nvPr userDrawn="1"/>
        </p:nvSpPr>
        <p:spPr bwMode="auto">
          <a:xfrm>
            <a:off x="-601241" y="-235961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Freeform 29"/>
          <p:cNvSpPr>
            <a:spLocks noChangeAspect="1"/>
          </p:cNvSpPr>
          <p:nvPr userDrawn="1"/>
        </p:nvSpPr>
        <p:spPr bwMode="auto">
          <a:xfrm>
            <a:off x="-601241" y="569549"/>
            <a:ext cx="1417098" cy="714615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" name="Freeform 35"/>
          <p:cNvSpPr>
            <a:spLocks noChangeAspect="1"/>
          </p:cNvSpPr>
          <p:nvPr userDrawn="1"/>
        </p:nvSpPr>
        <p:spPr bwMode="auto">
          <a:xfrm>
            <a:off x="-601241" y="1375060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Freeform 36"/>
          <p:cNvSpPr>
            <a:spLocks noChangeAspect="1"/>
          </p:cNvSpPr>
          <p:nvPr userDrawn="1"/>
        </p:nvSpPr>
        <p:spPr bwMode="auto">
          <a:xfrm>
            <a:off x="-601241" y="2177656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" name="Freeform 42"/>
          <p:cNvSpPr>
            <a:spLocks noChangeAspect="1"/>
          </p:cNvSpPr>
          <p:nvPr userDrawn="1"/>
        </p:nvSpPr>
        <p:spPr bwMode="auto">
          <a:xfrm>
            <a:off x="-601241" y="2980249"/>
            <a:ext cx="1417098" cy="711698"/>
          </a:xfrm>
          <a:prstGeom prst="rect">
            <a:avLst/>
          </a:prstGeom>
          <a:solidFill>
            <a:srgbClr val="FFFFFF">
              <a:alpha val="22745"/>
            </a:srgb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" name="Rectangle 104"/>
          <p:cNvSpPr/>
          <p:nvPr userDrawn="1"/>
        </p:nvSpPr>
        <p:spPr>
          <a:xfrm>
            <a:off x="-8110" y="3782844"/>
            <a:ext cx="9159603" cy="1032965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6" name="Picture 10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480" y="3996690"/>
            <a:ext cx="6273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06"/>
          <p:cNvSpPr/>
          <p:nvPr userDrawn="1"/>
        </p:nvSpPr>
        <p:spPr>
          <a:xfrm>
            <a:off x="5608320" y="4833565"/>
            <a:ext cx="3042078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lvl="0" indent="-342900" algn="r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1" charset="0"/>
                <a:ea typeface="+mn-ea"/>
                <a:cs typeface="+mn-cs"/>
              </a:rPr>
              <a:t>© Copyright 2013, First Solar, Inc.</a:t>
            </a:r>
          </a:p>
        </p:txBody>
      </p:sp>
    </p:spTree>
    <p:extLst>
      <p:ext uri="{BB962C8B-B14F-4D97-AF65-F5344CB8AC3E}">
        <p14:creationId xmlns:p14="http://schemas.microsoft.com/office/powerpoint/2010/main" val="65596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95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8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6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8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1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4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4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0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6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4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9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2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5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8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1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4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4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7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4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3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6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4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9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2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5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9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95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LR_Title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400" b="0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64554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FSLR_Highligh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731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476750"/>
            <a:ext cx="8534400" cy="381000"/>
          </a:xfrm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515938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Add 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985303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SL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 hidden="1"/>
          <p:cNvSpPr txBox="1">
            <a:spLocks/>
          </p:cNvSpPr>
          <p:nvPr/>
        </p:nvSpPr>
        <p:spPr bwMode="auto">
          <a:xfrm>
            <a:off x="4288536" y="4901184"/>
            <a:ext cx="1536192" cy="1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Wingdings" pitchFamily="1" charset="2"/>
              <a:buNone/>
              <a:defRPr lang="en-US" sz="2400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defTabSz="823913">
              <a:lnSpc>
                <a:spcPct val="100000"/>
              </a:lnSpc>
              <a:spcBef>
                <a:spcPct val="0"/>
              </a:spcBef>
              <a:buClr>
                <a:srgbClr val="00679F"/>
              </a:buClr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sz="800" b="0">
                <a:solidFill>
                  <a:srgbClr val="B2B2B2"/>
                </a:solidFill>
              </a:rPr>
              <a:t>First Solar Confidential &amp; Proprietary</a:t>
            </a:r>
          </a:p>
        </p:txBody>
      </p:sp>
      <p:sp>
        <p:nvSpPr>
          <p:cNvPr id="4" name="Rectangle 21"/>
          <p:cNvSpPr>
            <a:spLocks noGrp="1" noChangeArrowheads="1"/>
          </p:cNvSpPr>
          <p:nvPr/>
        </p:nvSpPr>
        <p:spPr bwMode="auto">
          <a:xfrm>
            <a:off x="8597246" y="4846320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Calibri" pitchFamily="1" charset="0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Calibri" pitchFamily="1" charset="0"/>
            </a:endParaRPr>
          </a:p>
        </p:txBody>
      </p:sp>
      <p:sp>
        <p:nvSpPr>
          <p:cNvPr id="5" name="Text Placeholder 2" hidden="1"/>
          <p:cNvSpPr txBox="1">
            <a:spLocks/>
          </p:cNvSpPr>
          <p:nvPr userDrawn="1"/>
        </p:nvSpPr>
        <p:spPr bwMode="auto">
          <a:xfrm>
            <a:off x="4288536" y="4901184"/>
            <a:ext cx="1536192" cy="1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Wingdings" pitchFamily="1" charset="2"/>
              <a:buNone/>
              <a:defRPr lang="en-US" sz="2400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defTabSz="823913">
              <a:lnSpc>
                <a:spcPct val="100000"/>
              </a:lnSpc>
              <a:spcBef>
                <a:spcPct val="0"/>
              </a:spcBef>
              <a:buClr>
                <a:srgbClr val="00679F"/>
              </a:buClr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sz="800" b="0">
                <a:solidFill>
                  <a:srgbClr val="B2B2B2"/>
                </a:solidFill>
              </a:rPr>
              <a:t>First Solar Confidential &amp; Proprietary</a:t>
            </a:r>
          </a:p>
        </p:txBody>
      </p:sp>
      <p:sp>
        <p:nvSpPr>
          <p:cNvPr id="6" name="Rectangle 21"/>
          <p:cNvSpPr>
            <a:spLocks noGrp="1" noChangeArrowheads="1"/>
          </p:cNvSpPr>
          <p:nvPr userDrawn="1"/>
        </p:nvSpPr>
        <p:spPr bwMode="auto">
          <a:xfrm>
            <a:off x="8597246" y="4846320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Calibri" pitchFamily="1" charset="0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09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SLR_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022" y="1298606"/>
            <a:ext cx="2433963" cy="2147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3950"/>
            <a:ext cx="914400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022" y="1298606"/>
            <a:ext cx="2433963" cy="2147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395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1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_Section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5608320" y="4833565"/>
            <a:ext cx="3042078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lvl="0" indent="-342900" algn="r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1" charset="0"/>
                <a:ea typeface="+mn-ea"/>
                <a:cs typeface="+mn-cs"/>
              </a:rPr>
              <a:t>© Copyright 2013, First Solar, Inc.</a:t>
            </a:r>
          </a:p>
        </p:txBody>
      </p:sp>
    </p:spTree>
    <p:extLst>
      <p:ext uri="{BB962C8B-B14F-4D97-AF65-F5344CB8AC3E}">
        <p14:creationId xmlns:p14="http://schemas.microsoft.com/office/powerpoint/2010/main" val="865615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rp_Section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0" y="1052198"/>
            <a:ext cx="9144000" cy="1529077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608320" y="4833565"/>
            <a:ext cx="3042078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lvl="0" indent="-342900" algn="r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1" charset="0"/>
                <a:ea typeface="+mn-ea"/>
                <a:cs typeface="+mn-cs"/>
              </a:rPr>
              <a:t>© Copyright 2013, First Solar, Inc.</a:t>
            </a:r>
          </a:p>
        </p:txBody>
      </p:sp>
    </p:spTree>
    <p:extLst>
      <p:ext uri="{BB962C8B-B14F-4D97-AF65-F5344CB8AC3E}">
        <p14:creationId xmlns:p14="http://schemas.microsoft.com/office/powerpoint/2010/main" val="1736847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L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731"/>
            <a:ext cx="8503920" cy="731520"/>
          </a:xfrm>
        </p:spPr>
        <p:txBody>
          <a:bodyPr tIns="164592" anchor="ctr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idx="1"/>
          </p:nvPr>
        </p:nvSpPr>
        <p:spPr>
          <a:xfrm>
            <a:off x="301752" y="822960"/>
            <a:ext cx="8503920" cy="402336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41199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Content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400" b="0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301752" y="822960"/>
            <a:ext cx="8503920" cy="384048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8565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idx="1"/>
          </p:nvPr>
        </p:nvSpPr>
        <p:spPr>
          <a:xfrm>
            <a:off x="301752" y="822960"/>
            <a:ext cx="8503920" cy="356616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76750"/>
            <a:ext cx="8534400" cy="381000"/>
          </a:xfrm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515938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Add 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859411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SLR_Highlight W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301751" y="822960"/>
            <a:ext cx="8503920" cy="3383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297680"/>
            <a:ext cx="8534400" cy="381000"/>
          </a:xfrm>
        </p:spPr>
        <p:txBody>
          <a:bodyPr/>
          <a:lstStyle>
            <a:lvl1pPr marL="0" indent="0" algn="r">
              <a:buNone/>
              <a:def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6D6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515938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Add Highlighted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731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211074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Content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502920"/>
          </a:xfrm>
        </p:spPr>
        <p:txBody>
          <a:bodyPr t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idx="1"/>
          </p:nvPr>
        </p:nvSpPr>
        <p:spPr>
          <a:xfrm>
            <a:off x="301752" y="822960"/>
            <a:ext cx="8503920" cy="402336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46705"/>
            <a:ext cx="8503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buFont typeface="Arial" pitchFamily="34" charset="0"/>
              <a:buNone/>
              <a:tabLst/>
              <a:defRPr lang="en-US" sz="1700" kern="1200" baseline="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6787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Content/SubTitle/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301752" y="822960"/>
            <a:ext cx="8503920" cy="384048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749284"/>
            <a:ext cx="85374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tabLst/>
              <a:defRPr lang="en-US" sz="900" kern="1200" baseline="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source of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0"/>
            <a:ext cx="8503920" cy="502920"/>
          </a:xfrm>
        </p:spPr>
        <p:txBody>
          <a:bodyPr t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446705"/>
            <a:ext cx="8503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buFont typeface="Arial" pitchFamily="34" charset="0"/>
              <a:buNone/>
              <a:tabLst/>
              <a:defRPr lang="en-US" sz="1700" kern="1200" baseline="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noProof="0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22752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LR_Spli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3213" y="822960"/>
            <a:ext cx="4114800" cy="4023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>
          <a:xfrm>
            <a:off x="4688205" y="822960"/>
            <a:ext cx="4114800" cy="4023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9658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 flipV="1">
            <a:off x="0" y="137160"/>
            <a:ext cx="8997696" cy="566928"/>
          </a:xfrm>
          <a:prstGeom prst="snip1Rect">
            <a:avLst>
              <a:gd name="adj" fmla="val 33593"/>
            </a:avLst>
          </a:prstGeom>
          <a:solidFill>
            <a:srgbClr val="14A3DB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 Placeholder 2" hidden="1"/>
          <p:cNvSpPr txBox="1">
            <a:spLocks/>
          </p:cNvSpPr>
          <p:nvPr/>
        </p:nvSpPr>
        <p:spPr bwMode="auto">
          <a:xfrm>
            <a:off x="4288536" y="4901184"/>
            <a:ext cx="1536192" cy="1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Wingdings" pitchFamily="1" charset="2"/>
              <a:buNone/>
              <a:defRPr lang="en-US" sz="2400" b="1" kern="12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defTabSz="823913">
              <a:lnSpc>
                <a:spcPct val="100000"/>
              </a:lnSpc>
              <a:spcBef>
                <a:spcPct val="0"/>
              </a:spcBef>
              <a:buClr>
                <a:srgbClr val="00679F"/>
              </a:buClr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sz="800" b="0">
                <a:solidFill>
                  <a:srgbClr val="B2B2B2"/>
                </a:solidFill>
              </a:rPr>
              <a:t>First Solar Confidential &amp; Proprietary</a:t>
            </a:r>
          </a:p>
        </p:txBody>
      </p:sp>
      <p:sp>
        <p:nvSpPr>
          <p:cNvPr id="4121" name="Title Placeholder 1"/>
          <p:cNvSpPr>
            <a:spLocks noGrp="1"/>
          </p:cNvSpPr>
          <p:nvPr>
            <p:ph type="title"/>
          </p:nvPr>
        </p:nvSpPr>
        <p:spPr bwMode="auto">
          <a:xfrm>
            <a:off x="303213" y="0"/>
            <a:ext cx="85039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64592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822960"/>
            <a:ext cx="8503920" cy="402336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</p:txBody>
      </p:sp>
      <p:sp>
        <p:nvSpPr>
          <p:cNvPr id="12" name="Rectangle 21"/>
          <p:cNvSpPr>
            <a:spLocks noGrp="1" noChangeArrowheads="1"/>
          </p:cNvSpPr>
          <p:nvPr/>
        </p:nvSpPr>
        <p:spPr bwMode="auto">
          <a:xfrm>
            <a:off x="8597246" y="4674870"/>
            <a:ext cx="4572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/>
          <a:lstStyle/>
          <a:p>
            <a:pPr algn="r"/>
            <a:fld id="{2EFC56DB-0B3A-4FC6-9CA8-74B391DA3C8A}" type="slidenum">
              <a:rPr lang="en-US" sz="800" noProof="0" smtClean="0">
                <a:solidFill>
                  <a:schemeClr val="tx1"/>
                </a:solidFill>
                <a:latin typeface="Calibri" pitchFamily="1" charset="0"/>
              </a:rPr>
              <a:pPr algn="r"/>
              <a:t>‹#›</a:t>
            </a:fld>
            <a:endParaRPr lang="en-US" sz="950" noProof="0" dirty="0">
              <a:solidFill>
                <a:schemeClr val="tx1"/>
              </a:solidFill>
              <a:latin typeface="Calibri" pitchFamily="1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8242917" y="3812615"/>
            <a:ext cx="1553630" cy="246221"/>
          </a:xfrm>
          <a:prstGeom prst="rect">
            <a:avLst/>
          </a:prstGeom>
        </p:spPr>
        <p:txBody>
          <a:bodyPr wrap="none" bIns="91440">
            <a:spAutoFit/>
          </a:bodyPr>
          <a:lstStyle/>
          <a:p>
            <a:pPr marL="342900" marR="0" lvl="0" indent="-342900" algn="l" defTabSz="823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79F"/>
              </a:buClr>
              <a:buSzTx/>
              <a:buFont typeface="Wingdings" pitchFamily="1" charset="2"/>
              <a:buNone/>
              <a:tabLst>
                <a:tab pos="2743200" algn="l"/>
                <a:tab pos="3657600" algn="l"/>
                <a:tab pos="4572000" algn="l"/>
                <a:tab pos="5486400" algn="l"/>
              </a:tabLst>
              <a:defRPr/>
            </a:pPr>
            <a:r>
              <a:rPr lang="en-US" sz="700" spc="30" baseline="0" noProof="0" dirty="0" smtClean="0">
                <a:solidFill>
                  <a:schemeClr val="tx1"/>
                </a:solidFill>
                <a:latin typeface="Calibri" pitchFamily="1" charset="0"/>
              </a:rPr>
              <a:t>© Copyright 2013, First Solar, Inc.</a:t>
            </a:r>
            <a:endParaRPr kumimoji="0" lang="en-US" sz="700" b="0" i="0" u="none" strike="noStrike" kern="1200" cap="none" spc="3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1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395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397" r:id="rId2"/>
    <p:sldLayoutId id="2147484398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  <p:sldLayoutId id="2147484437" r:id="rId14"/>
    <p:sldLayoutId id="2147484441" r:id="rId15"/>
    <p:sldLayoutId id="2147484442" r:id="rId16"/>
    <p:sldLayoutId id="2147484443" r:id="rId17"/>
    <p:sldLayoutId id="2147484444" r:id="rId18"/>
    <p:sldLayoutId id="2147484411" r:id="rId19"/>
    <p:sldLayoutId id="2147484412" r:id="rId20"/>
    <p:sldLayoutId id="2147484413" r:id="rId21"/>
    <p:sldLayoutId id="2147484418" r:id="rId22"/>
    <p:sldLayoutId id="2147484421" r:id="rId23"/>
    <p:sldLayoutId id="2147484424" r:id="rId24"/>
    <p:sldLayoutId id="2147484425" r:id="rId2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400" b="0" i="0" kern="1200" spc="0" baseline="0" dirty="0" smtClean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CF1E21"/>
          </a:solidFill>
          <a:latin typeface="Calibri Italic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</a:defRPr>
      </a:lvl9pPr>
    </p:titleStyle>
    <p:bodyStyle>
      <a:lvl1pPr marL="228600" marR="0" indent="-228600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SzTx/>
        <a:buFont typeface="Arial" pitchFamily="34" charset="0"/>
        <a:buChar char="•"/>
        <a:tabLst>
          <a:tab pos="2743200" algn="l"/>
          <a:tab pos="3657600" algn="l"/>
          <a:tab pos="4572000" algn="l"/>
          <a:tab pos="5486400" algn="l"/>
        </a:tabLst>
        <a:defRPr lang="en-US" sz="1600" b="0" kern="1200" baseline="0" noProof="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7338" algn="l" rtl="0" eaLnBrk="1" fontAlgn="base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Font typeface="Calibri" pitchFamily="34" charset="0"/>
        <a:buChar char="—"/>
        <a:tabLst>
          <a:tab pos="2743200" algn="l"/>
          <a:tab pos="3657600" algn="l"/>
          <a:tab pos="4572000" algn="l"/>
          <a:tab pos="5486400" algn="l"/>
        </a:tabLst>
        <a:defRPr lang="en-US" sz="15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28600" algn="l" rtl="0" eaLnBrk="1" fontAlgn="base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100000"/>
        <a:buFont typeface="Calibri" pitchFamily="34" charset="0"/>
        <a:buChar char="–"/>
        <a:tabLst>
          <a:tab pos="2743200" algn="l"/>
          <a:tab pos="3657600" algn="l"/>
          <a:tab pos="4572000" algn="l"/>
          <a:tab pos="5486400" algn="l"/>
        </a:tabLst>
        <a:defRPr lang="en-US" sz="15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Font typeface="Calibri" pitchFamily="34" charset="0"/>
        <a:buChar char="–"/>
        <a:tabLst>
          <a:tab pos="2743200" algn="l"/>
          <a:tab pos="3657600" algn="l"/>
          <a:tab pos="4572000" algn="l"/>
          <a:tab pos="5486400" algn="l"/>
        </a:tabLst>
        <a:defRPr lang="en-US" sz="15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100000"/>
        <a:buFont typeface="Calibri" pitchFamily="34" charset="0"/>
        <a:buChar char="–"/>
        <a:tabLst>
          <a:tab pos="2743200" algn="l"/>
          <a:tab pos="3657600" algn="l"/>
          <a:tab pos="4572000" algn="l"/>
          <a:tab pos="5486400" algn="l"/>
        </a:tabLst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1556" y="2924688"/>
            <a:ext cx="7634763" cy="640522"/>
          </a:xfrm>
        </p:spPr>
        <p:txBody>
          <a:bodyPr/>
          <a:lstStyle/>
          <a:p>
            <a:r>
              <a:rPr lang="en-US" dirty="0" smtClean="0"/>
              <a:t>Establishing Accurate Power Generation Cost Assumptions for ERCOT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Colin Meehan – Director, Regulatory and Public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4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Reactive Power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" y="731520"/>
            <a:ext cx="8179607" cy="4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28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Grid management capabilities of utility-scale PV should be reflected in assumption to the extent those capabilities are modeled</a:t>
            </a:r>
          </a:p>
          <a:p>
            <a:r>
              <a:rPr lang="en-US" sz="2000" dirty="0" smtClean="0"/>
              <a:t>Model assumptions should reflect current state of technology based on up to date information</a:t>
            </a:r>
          </a:p>
          <a:p>
            <a:r>
              <a:rPr lang="en-US" sz="2000" dirty="0" smtClean="0"/>
              <a:t>Recognize that different technologies are at different points in their lifecycle</a:t>
            </a:r>
          </a:p>
          <a:p>
            <a:pPr lvl="1"/>
            <a:r>
              <a:rPr lang="en-US" sz="2000" dirty="0" smtClean="0"/>
              <a:t>Expected costs over time should reflect this fact</a:t>
            </a:r>
          </a:p>
          <a:p>
            <a:r>
              <a:rPr lang="en-US" sz="2000" dirty="0" smtClean="0"/>
              <a:t>Hardwired growth-rate “governors” reduce our ability to understand and plan for future conditions</a:t>
            </a:r>
          </a:p>
          <a:p>
            <a:pPr lvl="1"/>
            <a:r>
              <a:rPr lang="en-US" sz="2000" dirty="0" smtClean="0"/>
              <a:t>Should be removed or expanded to reflect past experience (i.e. 3,000-5,000 MW per year technology expansion in ERCOT)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61636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52200"/>
            <a:ext cx="9144000" cy="1344697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527643" y="1197226"/>
            <a:ext cx="7764780" cy="1187864"/>
          </a:xfrm>
          <a:prstGeom prst="rect">
            <a:avLst/>
          </a:prstGeom>
        </p:spPr>
        <p:txBody>
          <a:bodyPr lIns="0"/>
          <a:lstStyle>
            <a:lvl1pPr algn="l" defTabSz="685891" rtl="0" eaLnBrk="1" latinLnBrk="0" hangingPunct="1">
              <a:spcBef>
                <a:spcPct val="0"/>
              </a:spcBef>
              <a:buNone/>
              <a:defRPr sz="2400" b="0" kern="2000" spc="50" baseline="0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en-US" sz="3200" spc="20" dirty="0" smtClean="0">
                <a:solidFill>
                  <a:schemeClr val="bg1"/>
                </a:solidFill>
                <a:latin typeface="Franklin Gothic Medium Cond" pitchFamily="34" charset="0"/>
              </a:rPr>
              <a:t>TAKING ENERGY FORWARD</a:t>
            </a:r>
            <a:endParaRPr lang="en-US" sz="3200" spc="2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148718" y="1645868"/>
            <a:ext cx="5937703" cy="469074"/>
          </a:xfrm>
          <a:prstGeom prst="rect">
            <a:avLst/>
          </a:prstGeom>
        </p:spPr>
        <p:txBody>
          <a:bodyPr anchor="ctr" anchorCtr="0"/>
          <a:lstStyle>
            <a:lvl1pPr algn="l" defTabSz="685891" rtl="0" eaLnBrk="1" latinLnBrk="0" hangingPunct="1">
              <a:spcBef>
                <a:spcPct val="0"/>
              </a:spcBef>
              <a:buNone/>
              <a:defRPr sz="2400" b="0" kern="2000" spc="50" baseline="0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en-US" sz="1900" spc="10" dirty="0" smtClean="0">
                <a:solidFill>
                  <a:schemeClr val="bg1"/>
                </a:solidFill>
                <a:latin typeface="Franklin Gothic Medium Cond" pitchFamily="34" charset="0"/>
              </a:rPr>
              <a:t>partnering </a:t>
            </a:r>
            <a:r>
              <a:rPr lang="en-US" sz="1900" spc="10" dirty="0">
                <a:solidFill>
                  <a:schemeClr val="bg1"/>
                </a:solidFill>
                <a:latin typeface="Franklin Gothic Medium Cond" pitchFamily="34" charset="0"/>
              </a:rPr>
              <a:t>with you to uncover solutions to your energy needs.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4841" y="1328872"/>
            <a:ext cx="9225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8928" y="2770753"/>
            <a:ext cx="4105071" cy="1344697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145931" y="2887551"/>
            <a:ext cx="3383928" cy="38856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—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rtl="0" eaLnBrk="1" fontAlgn="base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5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itchFamily="34" charset="0"/>
              <a:buChar char="–"/>
              <a:tabLst>
                <a:tab pos="2743200" algn="l"/>
                <a:tab pos="3657600" algn="l"/>
                <a:tab pos="4572000" algn="l"/>
                <a:tab pos="5486400" algn="l"/>
              </a:tabLst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Colin Meehan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Director, Regulatory and Public Affairs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Colin.meehan@firstsolar.com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47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  <p:bldP spid="10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Potential for Rapid Growth of New Technologies is Important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1752" y="4769033"/>
            <a:ext cx="8537448" cy="164917"/>
          </a:xfrm>
        </p:spPr>
        <p:txBody>
          <a:bodyPr/>
          <a:lstStyle/>
          <a:p>
            <a:pPr algn="r"/>
            <a:r>
              <a:rPr lang="en-US" dirty="0" smtClean="0"/>
              <a:t>Source: EIA Electric Power Annual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ERCOT has experienced this with both natural gas and wind energy</a:t>
            </a:r>
          </a:p>
          <a:p>
            <a:pPr lvl="1"/>
            <a:r>
              <a:rPr lang="en-US" dirty="0" smtClean="0"/>
              <a:t>Natural gas grew an average of 3,679 MW per year from 1999-2004</a:t>
            </a:r>
          </a:p>
          <a:p>
            <a:pPr lvl="1"/>
            <a:r>
              <a:rPr lang="en-US" dirty="0" smtClean="0"/>
              <a:t>Wind capacity has grown grew an average of 1,400 MW since 2006 and is expected to add 5,500 MW  of new capacity by 2017 </a:t>
            </a:r>
          </a:p>
          <a:p>
            <a:r>
              <a:rPr lang="en-US" dirty="0" smtClean="0"/>
              <a:t>The LTSA guides the six-year planning process by:</a:t>
            </a:r>
          </a:p>
          <a:p>
            <a:pPr lvl="1"/>
            <a:r>
              <a:rPr lang="en-US" dirty="0" smtClean="0"/>
              <a:t>Providing a long-term view of system reliability needs</a:t>
            </a:r>
          </a:p>
          <a:p>
            <a:pPr lvl="1"/>
            <a:r>
              <a:rPr lang="en-US" dirty="0" smtClean="0"/>
              <a:t>Identify system needs that will take longer than six years to resolve.</a:t>
            </a:r>
          </a:p>
          <a:p>
            <a:r>
              <a:rPr lang="en-US" dirty="0" smtClean="0"/>
              <a:t>Solar development, particularly in west Texas present an opportunity to provide low-cost </a:t>
            </a:r>
            <a:r>
              <a:rPr lang="en-US" dirty="0" smtClean="0"/>
              <a:t>electricity to larger </a:t>
            </a:r>
            <a:r>
              <a:rPr lang="en-US" dirty="0" smtClean="0"/>
              <a:t>load </a:t>
            </a:r>
            <a:r>
              <a:rPr lang="en-US" dirty="0" smtClean="0"/>
              <a:t>zones during peak hours.</a:t>
            </a:r>
            <a:endParaRPr lang="en-US" dirty="0" smtClean="0"/>
          </a:p>
          <a:p>
            <a:pPr lvl="1"/>
            <a:r>
              <a:rPr lang="en-US" dirty="0" smtClean="0"/>
              <a:t>Understanding the timing of development will be critical to the six-year planning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</p:nvPr>
        </p:nvGraphicFramePr>
        <p:xfrm>
          <a:off x="4687888" y="822325"/>
          <a:ext cx="4114800" cy="38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80361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Cost Assumptions Substantially Impact Modeling 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3213" y="1133474"/>
            <a:ext cx="4114800" cy="35299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Conventional modeling uses historical cost data to develop capital cost assumptions</a:t>
            </a:r>
          </a:p>
          <a:p>
            <a:pPr lvl="1"/>
            <a:r>
              <a:rPr lang="en-US" dirty="0" smtClean="0"/>
              <a:t>EIA</a:t>
            </a:r>
          </a:p>
          <a:p>
            <a:pPr lvl="1"/>
            <a:r>
              <a:rPr lang="en-US" dirty="0" smtClean="0"/>
              <a:t>ICF</a:t>
            </a:r>
          </a:p>
          <a:p>
            <a:pPr lvl="1"/>
            <a:r>
              <a:rPr lang="en-US" dirty="0" smtClean="0"/>
              <a:t>Brattle</a:t>
            </a:r>
          </a:p>
          <a:p>
            <a:r>
              <a:rPr lang="en-US" dirty="0" smtClean="0"/>
              <a:t>This approach works well with mature generation technologies (boilers, turbines, etc.)</a:t>
            </a:r>
          </a:p>
          <a:p>
            <a:pPr lvl="1"/>
            <a:r>
              <a:rPr lang="en-US" dirty="0" smtClean="0"/>
              <a:t>Can be updated to reflect incremental technology improvements in cooling technology, </a:t>
            </a:r>
            <a:r>
              <a:rPr lang="en-US" dirty="0" smtClean="0"/>
              <a:t>conversion efficiency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Prior to 2006 no innovative technologies achieved meaningful market penetration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8205" y="1133474"/>
            <a:ext cx="4114800" cy="3529966"/>
          </a:xfrm>
        </p:spPr>
        <p:txBody>
          <a:bodyPr/>
          <a:lstStyle/>
          <a:p>
            <a:r>
              <a:rPr lang="en-US" dirty="0" smtClean="0"/>
              <a:t>Accurately modeling capital costs of new generation technologies is critical to a forward looking forecast</a:t>
            </a:r>
          </a:p>
          <a:p>
            <a:r>
              <a:rPr lang="en-US" dirty="0" smtClean="0"/>
              <a:t>Innovative (as opposed to incremental) technologies experience a rapid cost decline in early stages</a:t>
            </a:r>
          </a:p>
          <a:p>
            <a:pPr lvl="1"/>
            <a:r>
              <a:rPr lang="en-US" dirty="0" smtClean="0"/>
              <a:t>Using historical costs in this situation leads to poor future planning value</a:t>
            </a:r>
          </a:p>
          <a:p>
            <a:r>
              <a:rPr lang="en-US" dirty="0" smtClean="0"/>
              <a:t>PV cost reductions are still driven by both panel efficiency improvements and BOC improvements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213" y="754046"/>
            <a:ext cx="1746123" cy="270843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pPr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latin typeface="Calibri" pitchFamily="34" charset="0"/>
              </a:rPr>
              <a:t>Mature Technologies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8205" y="754046"/>
            <a:ext cx="1884045" cy="270843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pPr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latin typeface="Calibri" pitchFamily="34" charset="0"/>
              </a:rPr>
              <a:t>Innovative Technologies</a:t>
            </a:r>
          </a:p>
        </p:txBody>
      </p:sp>
    </p:spTree>
    <p:extLst>
      <p:ext uri="{BB962C8B-B14F-4D97-AF65-F5344CB8AC3E}">
        <p14:creationId xmlns:p14="http://schemas.microsoft.com/office/powerpoint/2010/main" val="5153873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Module Efficiency Continues to Drive Cost Reductions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3213" y="4927600"/>
            <a:ext cx="8534400" cy="27800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Source: NREL Best Research-Cell Efficiencies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12801"/>
            <a:ext cx="7431087" cy="417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647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System Cost Reductions Lead to Continued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2008 67% of a project’s total cost was in the PV Module, in 2012 68% of total cost resides in BOS</a:t>
            </a:r>
          </a:p>
          <a:p>
            <a:r>
              <a:rPr lang="en-US" sz="2000" dirty="0" err="1" smtClean="0"/>
              <a:t>BoS</a:t>
            </a:r>
            <a:r>
              <a:rPr lang="en-US" sz="2000" dirty="0" smtClean="0"/>
              <a:t> is expected to yield further cost reductions over the next several years</a:t>
            </a:r>
          </a:p>
          <a:p>
            <a:r>
              <a:rPr lang="en-US" sz="2000" dirty="0" smtClean="0"/>
              <a:t>“By </a:t>
            </a:r>
            <a:r>
              <a:rPr lang="en-US" sz="2000" dirty="0"/>
              <a:t>2017, we'll be under $1.00 per watt fully installed on a tracker in the western United States</a:t>
            </a:r>
            <a:r>
              <a:rPr lang="en-US" sz="2000" dirty="0" smtClean="0"/>
              <a:t>.” – Jim Hughes, CEO of First Solar</a:t>
            </a:r>
          </a:p>
          <a:p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731520"/>
            <a:ext cx="3405187" cy="40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213" y="4953000"/>
            <a:ext cx="8408987" cy="27084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Source: NREL : “</a:t>
            </a:r>
            <a:r>
              <a:rPr lang="en-US" sz="1400" dirty="0"/>
              <a:t>Photovoltaic System </a:t>
            </a:r>
            <a:r>
              <a:rPr lang="en-US" sz="1400" dirty="0" smtClean="0"/>
              <a:t>Pricing Trends, 2014 Edition”</a:t>
            </a:r>
            <a:endParaRPr lang="en-US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5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822960"/>
            <a:ext cx="7340600" cy="40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Technology Lifecycle Analysis to Understand Cost 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806839"/>
            <a:ext cx="7340600" cy="403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/>
          <p:nvPr/>
        </p:nvSpPr>
        <p:spPr>
          <a:xfrm>
            <a:off x="1188027" y="1598128"/>
            <a:ext cx="3193472" cy="27084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  <a:tabLst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ILLUSTRATIVE: NOT AN ACTUAL FORECAST</a:t>
            </a:r>
          </a:p>
        </p:txBody>
      </p:sp>
    </p:spTree>
    <p:extLst>
      <p:ext uri="{BB962C8B-B14F-4D97-AF65-F5344CB8AC3E}">
        <p14:creationId xmlns:p14="http://schemas.microsoft.com/office/powerpoint/2010/main" val="2024739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Accurate PV Growth Projections Come from a Surprising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c1cleantechnicacom.wpengine.netdna-cdn.com/files/2015/03/Global-cum-inst-solar-P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22960"/>
            <a:ext cx="8499792" cy="41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96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Change may be Linear but Actual Change Should be Polynomial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5890916"/>
              </p:ext>
            </p:extLst>
          </p:nvPr>
        </p:nvGraphicFramePr>
        <p:xfrm>
          <a:off x="4687888" y="822325"/>
          <a:ext cx="41148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48694780"/>
              </p:ext>
            </p:extLst>
          </p:nvPr>
        </p:nvGraphicFramePr>
        <p:xfrm>
          <a:off x="71562" y="822325"/>
          <a:ext cx="4346451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213" y="4953000"/>
            <a:ext cx="8408987" cy="27084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45720" tIns="27432" rIns="45720" bIns="27432" rtlCol="0" anchor="t" anchorCtr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Sources: ERCOT 2014 LTSA, </a:t>
            </a:r>
            <a:r>
              <a:rPr lang="en-US" sz="1400" dirty="0"/>
              <a:t>SEIA/GTM Research </a:t>
            </a:r>
            <a:r>
              <a:rPr lang="en-US" sz="1400" i="1" dirty="0"/>
              <a:t>U.S. Solar Market </a:t>
            </a:r>
            <a:r>
              <a:rPr lang="en-US" sz="1400" i="1" dirty="0" smtClean="0"/>
              <a:t>Insight 2014 Year in Review</a:t>
            </a:r>
            <a:endParaRPr lang="en-US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01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8049" y="889002"/>
            <a:ext cx="2998885" cy="342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Solar Power Plants Provide Valuable Grid-Support Services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408156" y="791696"/>
            <a:ext cx="4817344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90000"/>
              </a:lnSpc>
            </a:pPr>
            <a:r>
              <a:rPr lang="en-US" sz="1900" dirty="0" smtClean="0">
                <a:solidFill>
                  <a:schemeClr val="accent1">
                    <a:alpha val="99000"/>
                  </a:schemeClr>
                </a:solidFill>
                <a:latin typeface="+mj-lt"/>
              </a:rPr>
              <a:t>Critical for Managing Grid Reliability &amp; Stability</a:t>
            </a:r>
            <a:endParaRPr lang="en-US" sz="1900" dirty="0">
              <a:solidFill>
                <a:schemeClr val="accent1">
                  <a:alpha val="99000"/>
                </a:schemeClr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12943"/>
              </p:ext>
            </p:extLst>
          </p:nvPr>
        </p:nvGraphicFramePr>
        <p:xfrm>
          <a:off x="3489960" y="1105703"/>
          <a:ext cx="5309553" cy="320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553"/>
              </a:tblGrid>
              <a:tr h="711398"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</a:rPr>
                        <a:t>Regulates power factor and plant voltage/VAR controls</a:t>
                      </a:r>
                      <a:br>
                        <a:rPr lang="en-US" sz="1500" b="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</a:rPr>
                      </a:br>
                      <a:r>
                        <a:rPr lang="en-US" sz="1500" b="1" i="1" dirty="0" smtClean="0">
                          <a:solidFill>
                            <a:schemeClr val="accent1">
                              <a:alpha val="99000"/>
                            </a:schemeClr>
                          </a:solidFill>
                          <a:latin typeface="+mj-lt"/>
                        </a:rPr>
                        <a:t>Reactive Power Capability</a:t>
                      </a:r>
                      <a:endParaRPr lang="en-US" sz="1500" b="1" dirty="0">
                        <a:solidFill>
                          <a:schemeClr val="accent1">
                            <a:alpha val="99000"/>
                          </a:schemeClr>
                        </a:solidFill>
                        <a:latin typeface="+mj-lt"/>
                      </a:endParaRPr>
                    </a:p>
                  </a:txBody>
                  <a:tcPr marL="182880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6672"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Curtails active power when necessary </a:t>
                      </a:r>
                      <a:b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500" b="1" i="1" kern="1200" dirty="0" smtClean="0">
                          <a:solidFill>
                            <a:schemeClr val="accent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Active Power Regulation</a:t>
                      </a:r>
                      <a:endParaRPr lang="en-US" sz="1500" b="1" i="1" kern="1200" dirty="0">
                        <a:solidFill>
                          <a:schemeClr val="accent1">
                            <a:alpha val="99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1398"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Limits the ramp rate from variations in irradiance</a:t>
                      </a:r>
                      <a:b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500" b="1" i="1" kern="1200" dirty="0" smtClean="0">
                          <a:solidFill>
                            <a:schemeClr val="accent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Ramp Rate Control</a:t>
                      </a:r>
                      <a:endParaRPr lang="en-US" sz="1500" b="1" i="1" kern="1200" dirty="0">
                        <a:solidFill>
                          <a:schemeClr val="accent1">
                            <a:alpha val="99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6672"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Prevents faults and other disturbances </a:t>
                      </a:r>
                      <a:b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500" b="1" i="1" kern="1200" dirty="0" smtClean="0">
                          <a:solidFill>
                            <a:schemeClr val="accent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Ride Through Capability</a:t>
                      </a:r>
                      <a:endParaRPr lang="en-US" sz="1500" b="1" i="1" kern="1200" dirty="0">
                        <a:solidFill>
                          <a:schemeClr val="accent1">
                            <a:alpha val="99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1398"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Monitors, tracks, and reacts to changes in grid frequency</a:t>
                      </a:r>
                      <a:br>
                        <a:rPr lang="en-US" sz="1500" b="0" kern="1200" dirty="0" smtClean="0">
                          <a:solidFill>
                            <a:schemeClr val="tx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500" b="1" i="1" kern="1200" dirty="0" err="1" smtClean="0">
                          <a:solidFill>
                            <a:schemeClr val="accent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n-US" sz="1500" b="1" i="1" kern="1200" dirty="0" smtClean="0">
                          <a:solidFill>
                            <a:schemeClr val="accent1">
                              <a:alpha val="99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Droop Control</a:t>
                      </a:r>
                      <a:endParaRPr lang="en-US" sz="1500" b="1" i="1" kern="1200" dirty="0">
                        <a:solidFill>
                          <a:schemeClr val="accent1">
                            <a:alpha val="99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36576" marB="3657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664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645bc77e5d595f1ec2933605447f6dc987ab44"/>
</p:tagLst>
</file>

<file path=ppt/theme/theme1.xml><?xml version="1.0" encoding="utf-8"?>
<a:theme xmlns:a="http://schemas.openxmlformats.org/drawingml/2006/main" name="Default Theme">
  <a:themeElements>
    <a:clrScheme name="FSLR_Colors_V14">
      <a:dk1>
        <a:srgbClr val="505050"/>
      </a:dk1>
      <a:lt1>
        <a:srgbClr val="FFFFFF"/>
      </a:lt1>
      <a:dk2>
        <a:srgbClr val="CF1E21"/>
      </a:dk2>
      <a:lt2>
        <a:srgbClr val="B2B2B2"/>
      </a:lt2>
      <a:accent1>
        <a:srgbClr val="00679F"/>
      </a:accent1>
      <a:accent2>
        <a:srgbClr val="FF9900"/>
      </a:accent2>
      <a:accent3>
        <a:srgbClr val="14A3DB"/>
      </a:accent3>
      <a:accent4>
        <a:srgbClr val="7FAA4B"/>
      </a:accent4>
      <a:accent5>
        <a:srgbClr val="1B4171"/>
      </a:accent5>
      <a:accent6>
        <a:srgbClr val="FFBC00"/>
      </a:accent6>
      <a:hlink>
        <a:srgbClr val="4188BB"/>
      </a:hlink>
      <a:folHlink>
        <a:srgbClr val="8CB7D7"/>
      </a:folHlink>
    </a:clrScheme>
    <a:fontScheme name="FSLR_Fonts_V14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8100">
          <a:solidFill>
            <a:schemeClr val="bg1"/>
          </a:solidFill>
        </a:ln>
        <a:effectLst/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>
            <a:lumMod val="20000"/>
            <a:lumOff val="80000"/>
            <a:alpha val="75000"/>
          </a:schemeClr>
        </a:solidFill>
        <a:ln w="25400">
          <a:noFill/>
        </a:ln>
        <a:effectLst/>
      </a:spPr>
      <a:bodyPr wrap="square" lIns="45720" tIns="27432" rIns="45720" bIns="27432" rtlCol="0" anchor="t" anchorCtr="0">
        <a:spAutoFit/>
      </a:bodyPr>
      <a:lstStyle>
        <a:defPPr>
          <a:spcBef>
            <a:spcPts val="480"/>
          </a:spcBef>
          <a:tabLst>
            <a:tab pos="2743200" algn="l"/>
            <a:tab pos="3657600" algn="l"/>
            <a:tab pos="4572000" algn="l"/>
            <a:tab pos="5486400" algn="l"/>
          </a:tabLst>
          <a:defRPr sz="1400" dirty="0" smtClean="0"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SLR_Fonts_V14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2F9333486D3409E603BE851163F47" ma:contentTypeVersion="0" ma:contentTypeDescription="Create a new document." ma:contentTypeScope="" ma:versionID="723c934cdfab5b7465769c2aef47b9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0B94DB-515B-444B-B9A3-039F3C993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728B06-8F72-4AED-9614-F219C7990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62A5D4-EDF6-45B4-ACD4-699DCE5167D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647</Words>
  <Application>Microsoft Office PowerPoint</Application>
  <PresentationFormat>On-screen Show (16:9)</PresentationFormat>
  <Paragraphs>68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PowerPoint Presentation</vt:lpstr>
      <vt:lpstr>Understanding the Potential for Rapid Growth of New Technologies is Important</vt:lpstr>
      <vt:lpstr>Capital Cost Assumptions Substantially Impact Modeling Outcomes</vt:lpstr>
      <vt:lpstr>Solar Module Efficiency Continues to Drive Cost Reductions</vt:lpstr>
      <vt:lpstr>Balance of System Cost Reductions Lead to Continued Reductions</vt:lpstr>
      <vt:lpstr>Using Technology Lifecycle Analysis to Understand Cost Expectations</vt:lpstr>
      <vt:lpstr>Most Accurate PV Growth Projections Come from a Surprising Source</vt:lpstr>
      <vt:lpstr>Rate of Change may be Linear but Actual Change Should be Polynomial</vt:lpstr>
      <vt:lpstr>Large Scale Solar Power Plants Provide Valuable Grid-Support Services</vt:lpstr>
      <vt:lpstr>Example of Reactive Power Support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Approved Corporate Presentation with notes</dc:title>
  <dc:creator/>
  <cp:lastModifiedBy/>
  <cp:revision>1</cp:revision>
  <dcterms:created xsi:type="dcterms:W3CDTF">2013-05-01T15:27:27Z</dcterms:created>
  <dcterms:modified xsi:type="dcterms:W3CDTF">2015-07-13T16:55:14Z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0x0101006412F9333486D3409E603BE851163F47</vt:lpwstr>
  </property>
  <property fmtid="{D5CDD505-2E9C-101B-9397-08002B2CF9AE}" pid="3" name="Order">
    <vt:r8>9700</vt:r8>
  </property>
  <property fmtid="{D5CDD505-2E9C-101B-9397-08002B2CF9AE}" pid="4" name="Content">
    <vt:lpwstr>Corporate</vt:lpwstr>
  </property>
</Properties>
</file>