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4"/>
    <p:sldMasterId id="2147493479" r:id="rId5"/>
    <p:sldMasterId id="2147493491" r:id="rId6"/>
    <p:sldMasterId id="2147493503" r:id="rId7"/>
  </p:sldMasterIdLst>
  <p:notesMasterIdLst>
    <p:notesMasterId r:id="rId10"/>
  </p:notesMasterIdLst>
  <p:handoutMasterIdLst>
    <p:handoutMasterId r:id="rId11"/>
  </p:handoutMasterIdLst>
  <p:sldIdLst>
    <p:sldId id="401" r:id="rId8"/>
    <p:sldId id="406" r:id="rId9"/>
  </p:sldIdLst>
  <p:sldSz cx="9144000" cy="6858000" type="screen4x3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85" autoAdjust="0"/>
    <p:restoredTop sz="94595" autoAdjust="0"/>
  </p:normalViewPr>
  <p:slideViewPr>
    <p:cSldViewPr snapToGrid="0" snapToObjects="1">
      <p:cViewPr varScale="1">
        <p:scale>
          <a:sx n="133" d="100"/>
          <a:sy n="133" d="100"/>
        </p:scale>
        <p:origin x="-984" y="-9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 showGuides="1">
      <p:cViewPr varScale="1">
        <p:scale>
          <a:sx n="125" d="100"/>
          <a:sy n="125" d="100"/>
        </p:scale>
        <p:origin x="-1962" y="-102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014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014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014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482" y="3330419"/>
            <a:ext cx="7435436" cy="31544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014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>
                <a:solidFill>
                  <a:prstClr val="black"/>
                </a:solidFill>
              </a:rPr>
              <a:pPr eaLnBrk="1" hangingPunct="1"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151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4C8E96-8577-4B68-8064-BDBA256C085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6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9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95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794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593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761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06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54569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5350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05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8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35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61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2470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659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33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4775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674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051298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175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60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25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3335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987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202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3243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003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198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394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472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700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02126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7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4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326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38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  <p:sldLayoutId id="2147493477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816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483" r:id="rId4"/>
    <p:sldLayoutId id="2147493484" r:id="rId5"/>
    <p:sldLayoutId id="2147493485" r:id="rId6"/>
    <p:sldLayoutId id="2147493486" r:id="rId7"/>
    <p:sldLayoutId id="2147493487" r:id="rId8"/>
    <p:sldLayoutId id="2147493488" r:id="rId9"/>
    <p:sldLayoutId id="2147493489" r:id="rId10"/>
    <p:sldLayoutId id="2147493490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5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2" r:id="rId1"/>
    <p:sldLayoutId id="2147493493" r:id="rId2"/>
    <p:sldLayoutId id="2147493494" r:id="rId3"/>
    <p:sldLayoutId id="2147493495" r:id="rId4"/>
    <p:sldLayoutId id="2147493496" r:id="rId5"/>
    <p:sldLayoutId id="2147493497" r:id="rId6"/>
    <p:sldLayoutId id="2147493498" r:id="rId7"/>
    <p:sldLayoutId id="2147493499" r:id="rId8"/>
    <p:sldLayoutId id="2147493500" r:id="rId9"/>
    <p:sldLayoutId id="2147493501" r:id="rId10"/>
    <p:sldLayoutId id="2147493502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57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4" r:id="rId1"/>
    <p:sldLayoutId id="2147493505" r:id="rId2"/>
    <p:sldLayoutId id="2147493506" r:id="rId3"/>
    <p:sldLayoutId id="2147493507" r:id="rId4"/>
    <p:sldLayoutId id="2147493508" r:id="rId5"/>
    <p:sldLayoutId id="2147493509" r:id="rId6"/>
    <p:sldLayoutId id="2147493510" r:id="rId7"/>
    <p:sldLayoutId id="2147493511" r:id="rId8"/>
    <p:sldLayoutId id="2147493512" r:id="rId9"/>
    <p:sldLayoutId id="2147493513" r:id="rId10"/>
    <p:sldLayoutId id="2147493514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Technology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Dave Pagliai</a:t>
            </a:r>
          </a:p>
          <a:p>
            <a:pPr eaLnBrk="1" hangingPunct="1"/>
            <a:r>
              <a:rPr lang="en-US" dirty="0" smtClean="0"/>
              <a:t>Manager, IT Support Services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2970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Incident Report 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361" y="768246"/>
            <a:ext cx="86868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 smtClean="0"/>
              <a:t>Service Availability – </a:t>
            </a:r>
            <a:r>
              <a:rPr lang="en-US" sz="1600" dirty="0" smtClean="0"/>
              <a:t>May, June</a:t>
            </a:r>
            <a:endParaRPr lang="en-US" sz="1600" dirty="0" smtClean="0"/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chemeClr val="tx2"/>
                </a:solidFill>
              </a:rPr>
              <a:t>Market Data Transparency IT systems met all SLA targets</a:t>
            </a: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Incidents &amp; Maintenance – </a:t>
            </a:r>
            <a:r>
              <a:rPr lang="en-US" sz="1600" dirty="0" smtClean="0"/>
              <a:t>May, June</a:t>
            </a:r>
            <a:endParaRPr lang="en-US" sz="1600" dirty="0" smtClean="0"/>
          </a:p>
          <a:p>
            <a:pPr marL="457200" lvl="1" indent="0">
              <a:buNone/>
            </a:pPr>
            <a:r>
              <a:rPr lang="en-US" sz="1600" b="1" dirty="0" smtClean="0"/>
              <a:t>May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No incidents or maintenance to report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457200" lvl="1" indent="0">
              <a:buNone/>
            </a:pPr>
            <a:r>
              <a:rPr lang="en-US" sz="1600" b="1" dirty="0" smtClean="0"/>
              <a:t>June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06/11/15 – 48 </a:t>
            </a:r>
            <a:r>
              <a:rPr lang="en-US" sz="1600" dirty="0"/>
              <a:t>Hour Real Time Gen and Load Data Reports (EMIL ID NP3-910-ER, Report Type ID 13056</a:t>
            </a:r>
            <a:r>
              <a:rPr lang="en-US" sz="1600" dirty="0" smtClean="0"/>
              <a:t>) posted with incomplete data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 smtClean="0"/>
              <a:t>The report was regenerated and reposted (the original file was removed and replaced with a complete data set)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06/25/15 – ERCOT.com Today’s Outlook graph was not updated between 04:00 and 09:59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06/29/15 </a:t>
            </a:r>
            <a:r>
              <a:rPr lang="en-US" sz="1600" dirty="0"/>
              <a:t>– </a:t>
            </a:r>
            <a:r>
              <a:rPr lang="en-US" sz="1600" dirty="0" smtClean="0"/>
              <a:t>Market </a:t>
            </a:r>
            <a:r>
              <a:rPr lang="en-US" sz="1600" dirty="0"/>
              <a:t>Data Transparency (MDT) Web </a:t>
            </a:r>
            <a:r>
              <a:rPr lang="en-US" sz="1600" dirty="0" smtClean="0"/>
              <a:t>Services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 smtClean="0"/>
              <a:t>“Provide </a:t>
            </a:r>
            <a:r>
              <a:rPr lang="en-US" sz="1400" dirty="0"/>
              <a:t>ESIIDs where AMS interval data not loaded for a trade </a:t>
            </a:r>
            <a:r>
              <a:rPr lang="en-US" sz="1400" dirty="0" smtClean="0"/>
              <a:t>date” service not available</a:t>
            </a:r>
            <a:endParaRPr lang="en-US" sz="14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1538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Public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purl.org/dc/dcmitype/"/>
    <ds:schemaRef ds:uri="http://schemas.microsoft.com/office/2006/documentManagement/types"/>
    <ds:schemaRef ds:uri="c34af464-7aa1-4edd-9be4-83dffc1cb926"/>
    <ds:schemaRef ds:uri="http://www.w3.org/XML/1998/namespace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C766D08B-9BD9-4F52-9876-573EE2900B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8739</TotalTime>
  <Words>138</Words>
  <Application>Microsoft Office PowerPoint</Application>
  <PresentationFormat>On-screen Show (4:3)</PresentationFormat>
  <Paragraphs>28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Custom Design</vt:lpstr>
      <vt:lpstr>1_Custom Design</vt:lpstr>
      <vt:lpstr>2_Custom Design</vt:lpstr>
      <vt:lpstr>3_Custom Design</vt:lpstr>
      <vt:lpstr>Information Technology Report</vt:lpstr>
      <vt:lpstr>Incident Report Highlights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Pagliai, Dave</cp:lastModifiedBy>
  <cp:revision>350</cp:revision>
  <cp:lastPrinted>2014-05-01T15:23:10Z</cp:lastPrinted>
  <dcterms:created xsi:type="dcterms:W3CDTF">2010-04-12T23:12:02Z</dcterms:created>
  <dcterms:modified xsi:type="dcterms:W3CDTF">2015-07-14T16:43:46Z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