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  <p:sldMasterId id="2147484057" r:id="rId5"/>
  </p:sldMasterIdLst>
  <p:notesMasterIdLst>
    <p:notesMasterId r:id="rId13"/>
  </p:notesMasterIdLst>
  <p:handoutMasterIdLst>
    <p:handoutMasterId r:id="rId14"/>
  </p:handoutMasterIdLst>
  <p:sldIdLst>
    <p:sldId id="258" r:id="rId6"/>
    <p:sldId id="346" r:id="rId7"/>
    <p:sldId id="351" r:id="rId8"/>
    <p:sldId id="352" r:id="rId9"/>
    <p:sldId id="353" r:id="rId10"/>
    <p:sldId id="354" r:id="rId11"/>
    <p:sldId id="355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294171"/>
    <a:srgbClr val="5469A2"/>
    <a:srgbClr val="40949A"/>
    <a:srgbClr val="0000CC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51" autoAdjust="0"/>
    <p:restoredTop sz="94802" autoAdjust="0"/>
  </p:normalViewPr>
  <p:slideViewPr>
    <p:cSldViewPr>
      <p:cViewPr varScale="1">
        <p:scale>
          <a:sx n="122" d="100"/>
          <a:sy n="122" d="100"/>
        </p:scale>
        <p:origin x="-1056" y="-102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289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FC9642E-0BED-4B66-8C1F-AEF0E2784FB2}" type="datetimeFigureOut">
              <a:rPr lang="en-US"/>
              <a:pPr>
                <a:defRPr/>
              </a:pPr>
              <a:t>7/7/2015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2" tIns="46587" rIns="93172" bIns="46587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98FAE029-1DAF-4CC4-AB1B-C844B2AE7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8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5" rIns="93167" bIns="465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84C8E96-8577-4B68-8064-BDBA256C0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16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181302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13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11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1B57C-9D33-4FE4-835C-08E3BF5E25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538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0C1B5-FC3F-4D5D-B860-EAE9D01ACC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38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9C6DC-F8BA-48C1-B6F1-BBEA4DD56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99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89380-8429-46E6-AEC7-7E6CF7CCB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9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6F116-6F08-4398-ACDA-9E7BEA065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079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1F07D-6047-4353-AA52-3A26555BE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432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F1577-E9C5-40F1-8E33-2AD85FD4D3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369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6B8BE-5055-4426-AC88-55879A464B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4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763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6ED05-6B06-4CAD-9E0A-C3B15A970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528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9466D-5617-4D91-8076-406C0F45A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21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42124-7C92-480E-A125-67CB10CE2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052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25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9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32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233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21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649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560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A358B131-1F6E-415A-B53B-329E77A48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A9AB3048-F455-4A6C-AB20-509BC68DBB60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1" r:id="rId1"/>
    <p:sldLayoutId id="2147484071" r:id="rId2"/>
    <p:sldLayoutId id="2147484072" r:id="rId3"/>
    <p:sldLayoutId id="214748409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US"/>
              <a:t>ERCOT Public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6E8E884-FBD2-4302-8468-B0ABB52FD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</p:sldLayoutIdLst>
  <p:hf sldNum="0"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help.serena.com/doc_center/sbm/ver10_1_5/online_readme_sbms.htm#a10" TargetMode="External"/><Relationship Id="rId3" Type="http://schemas.openxmlformats.org/officeDocument/2006/relationships/hyperlink" Target="http://help.serena.com/doc_center/sbm/ver10_1_5/online_readme_sbms.htm#a6" TargetMode="External"/><Relationship Id="rId7" Type="http://schemas.openxmlformats.org/officeDocument/2006/relationships/hyperlink" Target="http://help.serena.com/doc_center/sbm/ver10_1_5/online_readme_sbms.htm#a9" TargetMode="External"/><Relationship Id="rId2" Type="http://schemas.openxmlformats.org/officeDocument/2006/relationships/hyperlink" Target="http://help.serena.com/doc_center/sbm/ver10_1_5/online_readme_sbms.htm#a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elp.serena.com/doc_center/sbm/ver10_1_5/online_readme_sbms.htm#a8" TargetMode="External"/><Relationship Id="rId11" Type="http://schemas.openxmlformats.org/officeDocument/2006/relationships/hyperlink" Target="http://help.serena.com/doc_center/sbm/ver10_1_5_1/online_readme_sbms.htm#a6" TargetMode="External"/><Relationship Id="rId5" Type="http://schemas.openxmlformats.org/officeDocument/2006/relationships/hyperlink" Target="http://help.serena.com/doc_center/sbm/ver10_1_5/online_readme_sbms.htm#a7" TargetMode="External"/><Relationship Id="rId10" Type="http://schemas.openxmlformats.org/officeDocument/2006/relationships/hyperlink" Target="http://help.serena.com/doc_center/sbm/ver10_1_5_1/online_readme_sbms.htm#a4" TargetMode="External"/><Relationship Id="rId4" Type="http://schemas.openxmlformats.org/officeDocument/2006/relationships/hyperlink" Target="http://help.serena.com/doc_center/sbm/ver10_1_5/online_readme_sbms.htm#a5" TargetMode="External"/><Relationship Id="rId9" Type="http://schemas.openxmlformats.org/officeDocument/2006/relationships/hyperlink" Target="http://help.serena.com/doc_center/sbm/ver10_1_5/online_readme_sbms.htm#a1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</a:t>
            </a:r>
            <a:r>
              <a:rPr lang="en-US" dirty="0" smtClean="0"/>
              <a:t>Upgrade D</a:t>
            </a:r>
            <a:r>
              <a:rPr lang="en-US" dirty="0" smtClean="0"/>
              <a:t>iscussion</a:t>
            </a:r>
            <a:endParaRPr lang="en-US" dirty="0" smtClean="0"/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Questions from May RMS: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are the currently running version and the latest release of Serena Business Manager?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is the support roadmap of the currently running version?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percentage of Serena’s customers are on the currently running version?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are the features of the new version?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400" dirty="0"/>
              <a:t>Additional questions from MTTF: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Vendor detailed update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Is </a:t>
            </a:r>
            <a:r>
              <a:rPr lang="en-US" b="0" dirty="0"/>
              <a:t>system at risk if not updated to latest version?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Impacts </a:t>
            </a:r>
            <a:r>
              <a:rPr lang="en-US" b="0" dirty="0"/>
              <a:t>of new functionality to the market; </a:t>
            </a:r>
            <a:r>
              <a:rPr lang="en-US" b="0" dirty="0"/>
              <a:t>what </a:t>
            </a:r>
            <a:r>
              <a:rPr lang="en-US" b="0" dirty="0"/>
              <a:t>would upgrade of functionality entail?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ERCOT </a:t>
            </a:r>
            <a:r>
              <a:rPr lang="en-US" b="0" dirty="0"/>
              <a:t>recommendation if market should move/not move to the latest Serena </a:t>
            </a:r>
            <a:r>
              <a:rPr lang="en-US" b="0" dirty="0" smtClean="0"/>
              <a:t>version</a:t>
            </a:r>
            <a:endParaRPr lang="en-US" b="0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7996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are the currently running version and the latest release?</a:t>
            </a:r>
          </a:p>
          <a:p>
            <a:pPr marL="692658" lvl="1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sz="2400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ERCOT SBM version “2009 R4.03”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First Announced – 28-Jan-2011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Current </a:t>
            </a: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version 10.1.5.1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5 major releases behind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9 major / minor releases behind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Direct upgrade path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is the support roadmap of the currently running version?</a:t>
            </a:r>
          </a:p>
          <a:p>
            <a:pPr marL="692658" lvl="1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sz="2400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2009 R4</a:t>
            </a:r>
          </a:p>
          <a:p>
            <a:pPr lvl="2" eaLnBrk="1" fontAlgn="auto" hangingPunct="1">
              <a:spcAft>
                <a:spcPts val="0"/>
              </a:spcAft>
              <a:buClr>
                <a:srgbClr val="A9B3A8"/>
              </a:buClr>
              <a:buSzPct val="80000"/>
              <a:buFont typeface="Lucida Grande"/>
              <a:buChar char="–"/>
            </a:pPr>
            <a:r>
              <a:rPr lang="en-US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No EOL / EOS announced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b="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percentage of Serena’s customers are on the currently running version? (2009 R4.03)</a:t>
            </a:r>
          </a:p>
          <a:p>
            <a:pPr lvl="1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sz="2200" kern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Approx</a:t>
            </a:r>
            <a:r>
              <a:rPr lang="en-US" sz="220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ea typeface="+mn-ea"/>
                <a:cs typeface="Arial" pitchFamily="34" charset="0"/>
              </a:rPr>
              <a:t>. 5%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990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What are the features of the new version? (SBM 10.5.1)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2"/>
              </a:rPr>
              <a:t>Serena Work Center Improvements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3"/>
              </a:rPr>
              <a:t>User Preferences for Groups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4"/>
              </a:rPr>
              <a:t>New SBM Application Repository User Interface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5"/>
              </a:rPr>
              <a:t>Administrative Control of Application Groups for Serena Work Center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6"/>
              </a:rPr>
              <a:t>Multi-Language Support for Design Objects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7"/>
              </a:rPr>
              <a:t>Form Extensions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8"/>
              </a:rPr>
              <a:t>View Status of Notifications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9"/>
              </a:rPr>
              <a:t>Global Process App Roles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10"/>
              </a:rPr>
              <a:t>Smart Card Authentication with SBM Composer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292608" lvl="0" indent="-292608" eaLnBrk="1" fontAlgn="auto" hangingPunct="1">
              <a:spcAft>
                <a:spcPts val="0"/>
              </a:spcAft>
              <a:buClr>
                <a:srgbClr val="B78B2C"/>
              </a:buClr>
              <a:buSzPct val="80000"/>
              <a:buFont typeface="Arial"/>
              <a:buChar char="•"/>
            </a:pPr>
            <a:r>
              <a:rPr lang="en-US" b="0" kern="12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11"/>
              </a:rPr>
              <a:t>SBM </a:t>
            </a:r>
            <a:r>
              <a:rPr lang="en-US" b="0" kern="1200" dirty="0" err="1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11"/>
              </a:rPr>
              <a:t>AppScript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  <a:hlinkClick r:id="rId11"/>
              </a:rPr>
              <a:t> Changes</a:t>
            </a:r>
            <a:r>
              <a:rPr lang="en-US" b="0" kern="1200" dirty="0">
                <a:solidFill>
                  <a:prstClr val="black">
                    <a:lumMod val="65000"/>
                    <a:lumOff val="35000"/>
                  </a:prst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86564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Is </a:t>
            </a:r>
            <a:r>
              <a:rPr lang="en-US" b="0" dirty="0"/>
              <a:t>system at risk if not updated to latest version</a:t>
            </a:r>
            <a:r>
              <a:rPr lang="en-US" b="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  <a:endParaRPr lang="en-US" b="0" dirty="0"/>
          </a:p>
          <a:p>
            <a:pPr>
              <a:buFont typeface="Wingdings" panose="05000000000000000000" pitchFamily="2" charset="2"/>
              <a:buChar char="§"/>
            </a:pPr>
            <a:endParaRPr lang="en-US" b="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Impacts </a:t>
            </a:r>
            <a:r>
              <a:rPr lang="en-US" b="0" dirty="0"/>
              <a:t>of new functionality to the market; </a:t>
            </a:r>
            <a:r>
              <a:rPr lang="en-US" b="0" dirty="0"/>
              <a:t>what </a:t>
            </a:r>
            <a:r>
              <a:rPr lang="en-US" b="0" dirty="0"/>
              <a:t>would upgrade of functionality entail</a:t>
            </a:r>
            <a:r>
              <a:rPr lang="en-US" b="0" dirty="0" smtClean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Detailed analysis required to determine impacts to user base</a:t>
            </a:r>
            <a:endParaRPr lang="en-US" b="0" dirty="0"/>
          </a:p>
          <a:p>
            <a:pPr>
              <a:buFont typeface="Wingdings" panose="05000000000000000000" pitchFamily="2" charset="2"/>
              <a:buChar char="§"/>
            </a:pPr>
            <a:endParaRPr lang="en-US" b="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/>
              <a:t>ERCOT </a:t>
            </a:r>
            <a:r>
              <a:rPr lang="en-US" b="0" dirty="0"/>
              <a:t>recommendation if market should move/not move to the latest Serena </a:t>
            </a:r>
            <a:r>
              <a:rPr lang="en-US" b="0" dirty="0" smtClean="0"/>
              <a:t>version</a:t>
            </a:r>
            <a:endParaRPr lang="en-US" b="0" dirty="0" smtClean="0"/>
          </a:p>
          <a:p>
            <a:pPr marL="457200" lvl="1" indent="0">
              <a:buNone/>
            </a:pPr>
            <a:r>
              <a:rPr lang="en-US" u="sng" dirty="0" smtClean="0"/>
              <a:t>Options: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Stay with current version/implementation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Revisit upgrade discussion in 6-12 months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Pure version upgrade of Serena Business Manager, no enhancements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Implement enhancements as a separate effor</a:t>
            </a:r>
            <a:r>
              <a:rPr lang="en-US" dirty="0" smtClean="0"/>
              <a:t>t from version upgrade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601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Additional Comments after discussions with Serena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New version of SBM provides improved API support, but would still require custom code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b="0" dirty="0" smtClean="0"/>
              <a:t>Serena reviewed ERCOT’s support case history and did not find any common trends, and determined there were no issues reported that would be solved with an upgrade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30418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MarkeTrak</a:t>
            </a:r>
            <a:r>
              <a:rPr lang="en-US" dirty="0" smtClean="0"/>
              <a:t> Upgrade Discussion</a:t>
            </a:r>
            <a:endParaRPr lang="en-US" dirty="0" smtClean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85800"/>
            <a:ext cx="84582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 smtClean="0"/>
              <a:t>Questions?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b="1" dirty="0" smtClean="0"/>
              <a:t>Next steps?</a:t>
            </a:r>
          </a:p>
          <a:p>
            <a:pPr marL="0" indent="0">
              <a:buNone/>
            </a:pP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92561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B3604B3C-5244-427F-8942-C6CE1658C1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9C200C-C96D-4553-B658-0F376C3FB9E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EA8A55E-9302-46D6-B613-7D01F064AB37}">
  <ds:schemaRefs>
    <ds:schemaRef ds:uri="http://schemas.microsoft.com/office/infopath/2007/PartnerControls"/>
    <ds:schemaRef ds:uri="http://purl.org/dc/dcmitype/"/>
    <ds:schemaRef ds:uri="http://purl.org/dc/terms/"/>
    <ds:schemaRef ds:uri="http://schemas.microsoft.com/office/2006/documentManagement/types"/>
    <ds:schemaRef ds:uri="c34af464-7aa1-4edd-9be4-83dffc1cb926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50196</TotalTime>
  <Words>424</Words>
  <Application>Microsoft Office PowerPoint</Application>
  <PresentationFormat>On-screen Show (4:3)</PresentationFormat>
  <Paragraphs>79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Custom Design</vt:lpstr>
      <vt:lpstr>1_Custom Design</vt:lpstr>
      <vt:lpstr>MarkeTrak Upgrade Discussion</vt:lpstr>
      <vt:lpstr>MarkeTrak Upgrade Discussion</vt:lpstr>
      <vt:lpstr>MarkeTrak Upgrade Discussion</vt:lpstr>
      <vt:lpstr>MarkeTrak Upgrade Discussion</vt:lpstr>
      <vt:lpstr>MarkeTrak Upgrade Discussion</vt:lpstr>
      <vt:lpstr>MarkeTrak Upgrade Discussion</vt:lpstr>
      <vt:lpstr>MarkeTrak Upgrade Discussion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Forfia, David</dc:creator>
  <cp:lastModifiedBy>Pagliai, Dave</cp:lastModifiedBy>
  <cp:revision>1366</cp:revision>
  <cp:lastPrinted>2013-05-06T17:58:27Z</cp:lastPrinted>
  <dcterms:created xsi:type="dcterms:W3CDTF">2005-04-21T14:28:35Z</dcterms:created>
  <dcterms:modified xsi:type="dcterms:W3CDTF">2015-07-11T00:59:06Z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