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67" r:id="rId4"/>
    <p:sldMasterId id="2147493479" r:id="rId5"/>
    <p:sldMasterId id="2147493491" r:id="rId6"/>
    <p:sldMasterId id="2147493503" r:id="rId7"/>
  </p:sldMasterIdLst>
  <p:notesMasterIdLst>
    <p:notesMasterId r:id="rId12"/>
  </p:notesMasterIdLst>
  <p:handoutMasterIdLst>
    <p:handoutMasterId r:id="rId13"/>
  </p:handoutMasterIdLst>
  <p:sldIdLst>
    <p:sldId id="401" r:id="rId8"/>
    <p:sldId id="406" r:id="rId9"/>
    <p:sldId id="407" r:id="rId10"/>
    <p:sldId id="409" r:id="rId11"/>
  </p:sldIdLst>
  <p:sldSz cx="9144000" cy="6858000" type="screen4x3"/>
  <p:notesSz cx="9236075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85" autoAdjust="0"/>
    <p:restoredTop sz="94595" autoAdjust="0"/>
  </p:normalViewPr>
  <p:slideViewPr>
    <p:cSldViewPr snapToGrid="0" snapToObjects="1">
      <p:cViewPr varScale="1">
        <p:scale>
          <a:sx n="131" d="100"/>
          <a:sy n="131" d="100"/>
        </p:scale>
        <p:origin x="-1020" y="-84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 showGuides="1">
      <p:cViewPr varScale="1">
        <p:scale>
          <a:sx n="125" d="100"/>
          <a:sy n="125" d="100"/>
        </p:scale>
        <p:origin x="-1962" y="-102"/>
      </p:cViewPr>
      <p:guideLst>
        <p:guide orient="horz" pos="2208"/>
        <p:guide pos="29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0849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7/13/2015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0849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0849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7/13/2015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5438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4444" y="3330420"/>
            <a:ext cx="7387187" cy="31544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0849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2E46B9-32B7-40E7-9A82-BF397A6673AD}" type="slidenum">
              <a:rPr lang="en-US" smtClean="0">
                <a:solidFill>
                  <a:prstClr val="black"/>
                </a:solidFill>
              </a:rPr>
              <a:pPr eaLnBrk="1" hangingPunct="1"/>
              <a:t>1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151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4C8E96-8577-4B68-8064-BDBA256C085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61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09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195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794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593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761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506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754569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5350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052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78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435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9612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2470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6598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7330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4775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6746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0512982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0175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607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825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3335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9877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2029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3243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003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1198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3940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47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700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4021263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87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44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326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380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  <p:sldLayoutId id="2147493477" r:id="rId4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816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80" r:id="rId1"/>
    <p:sldLayoutId id="2147493481" r:id="rId2"/>
    <p:sldLayoutId id="2147493482" r:id="rId3"/>
    <p:sldLayoutId id="2147493483" r:id="rId4"/>
    <p:sldLayoutId id="2147493484" r:id="rId5"/>
    <p:sldLayoutId id="2147493485" r:id="rId6"/>
    <p:sldLayoutId id="2147493486" r:id="rId7"/>
    <p:sldLayoutId id="2147493487" r:id="rId8"/>
    <p:sldLayoutId id="2147493488" r:id="rId9"/>
    <p:sldLayoutId id="2147493489" r:id="rId10"/>
    <p:sldLayoutId id="2147493490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150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2" r:id="rId1"/>
    <p:sldLayoutId id="2147493493" r:id="rId2"/>
    <p:sldLayoutId id="2147493494" r:id="rId3"/>
    <p:sldLayoutId id="2147493495" r:id="rId4"/>
    <p:sldLayoutId id="2147493496" r:id="rId5"/>
    <p:sldLayoutId id="2147493497" r:id="rId6"/>
    <p:sldLayoutId id="2147493498" r:id="rId7"/>
    <p:sldLayoutId id="2147493499" r:id="rId8"/>
    <p:sldLayoutId id="2147493500" r:id="rId9"/>
    <p:sldLayoutId id="2147493501" r:id="rId10"/>
    <p:sldLayoutId id="2147493502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573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04" r:id="rId1"/>
    <p:sldLayoutId id="2147493505" r:id="rId2"/>
    <p:sldLayoutId id="2147493506" r:id="rId3"/>
    <p:sldLayoutId id="2147493507" r:id="rId4"/>
    <p:sldLayoutId id="2147493508" r:id="rId5"/>
    <p:sldLayoutId id="2147493509" r:id="rId6"/>
    <p:sldLayoutId id="2147493510" r:id="rId7"/>
    <p:sldLayoutId id="2147493511" r:id="rId8"/>
    <p:sldLayoutId id="2147493512" r:id="rId9"/>
    <p:sldLayoutId id="2147493513" r:id="rId10"/>
    <p:sldLayoutId id="2147493514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019800" cy="1238250"/>
          </a:xfrm>
        </p:spPr>
        <p:txBody>
          <a:bodyPr/>
          <a:lstStyle/>
          <a:p>
            <a:pPr eaLnBrk="1" hangingPunct="1"/>
            <a:r>
              <a:rPr lang="en-US" dirty="0" smtClean="0"/>
              <a:t>Information Technology Report</a:t>
            </a:r>
          </a:p>
        </p:txBody>
      </p:sp>
      <p:sp>
        <p:nvSpPr>
          <p:cNvPr id="5123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Dave Pagliai</a:t>
            </a:r>
          </a:p>
          <a:p>
            <a:pPr eaLnBrk="1" hangingPunct="1"/>
            <a:r>
              <a:rPr lang="en-US" dirty="0" smtClean="0"/>
              <a:t>Manager, IT Support Services</a:t>
            </a:r>
          </a:p>
        </p:txBody>
      </p:sp>
      <p:sp>
        <p:nvSpPr>
          <p:cNvPr id="5124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125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29704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Incident Report Highlights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7714" y="758372"/>
            <a:ext cx="8686800" cy="5410200"/>
          </a:xfrm>
          <a:ln>
            <a:miter lim="800000"/>
            <a:headEnd/>
            <a:tailEnd/>
          </a:ln>
        </p:spPr>
        <p:txBody>
          <a:bodyPr/>
          <a:lstStyle/>
          <a:p>
            <a:pPr marL="0" indent="0">
              <a:spcBef>
                <a:spcPts val="400"/>
              </a:spcBef>
              <a:spcAft>
                <a:spcPts val="0"/>
              </a:spcAft>
              <a:buFontTx/>
              <a:buNone/>
              <a:defRPr/>
            </a:pPr>
            <a:r>
              <a:rPr lang="en-US" sz="1600" dirty="0" smtClean="0"/>
              <a:t>Service Availability – </a:t>
            </a:r>
            <a:r>
              <a:rPr lang="en-US" sz="1600" dirty="0" smtClean="0"/>
              <a:t>June</a:t>
            </a:r>
            <a:endParaRPr lang="en-US" sz="1600" dirty="0" smtClean="0"/>
          </a:p>
          <a:p>
            <a:pPr lvl="1"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dirty="0" smtClean="0"/>
              <a:t>Retail Market </a:t>
            </a:r>
            <a:r>
              <a:rPr lang="en-US" sz="1600" dirty="0"/>
              <a:t>IT </a:t>
            </a:r>
            <a:r>
              <a:rPr lang="en-US" sz="1600" dirty="0" smtClean="0"/>
              <a:t>systems met all SLA targets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Incidents </a:t>
            </a:r>
            <a:r>
              <a:rPr lang="en-US" sz="1600" dirty="0" smtClean="0"/>
              <a:t>&amp; </a:t>
            </a:r>
            <a:r>
              <a:rPr lang="en-US" sz="1600" dirty="0"/>
              <a:t>Maintenance – </a:t>
            </a:r>
            <a:r>
              <a:rPr lang="en-US" sz="1600" dirty="0" smtClean="0"/>
              <a:t>June</a:t>
            </a:r>
            <a:endParaRPr lang="en-US" sz="16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06/05/15 – Find Transaction for historic searches (greater than 1 year) unavailable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06/18/15 </a:t>
            </a:r>
            <a:r>
              <a:rPr lang="en-US" sz="1600" dirty="0"/>
              <a:t>– Find Transaction for historic searches (greater than 1 year) unavailable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06/25/15 </a:t>
            </a:r>
            <a:r>
              <a:rPr lang="en-US" sz="1600" dirty="0" smtClean="0"/>
              <a:t>– </a:t>
            </a:r>
            <a:r>
              <a:rPr lang="en-US" sz="1600" dirty="0" smtClean="0"/>
              <a:t>MIS Find </a:t>
            </a:r>
            <a:r>
              <a:rPr lang="en-US" sz="1600" dirty="0" smtClean="0"/>
              <a:t>ESIID </a:t>
            </a:r>
            <a:r>
              <a:rPr lang="en-US" sz="1600" dirty="0" smtClean="0"/>
              <a:t>and Find Transaction slow response times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07/01/15 – NAESB Issue (15:25 – 15:34)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Market </a:t>
            </a:r>
            <a:r>
              <a:rPr lang="en-US" sz="1400" dirty="0"/>
              <a:t>Participants may have received NAESB processing errors or experienced delays in Retail transaction processing until approximately </a:t>
            </a:r>
            <a:r>
              <a:rPr lang="en-US" sz="1400" dirty="0" smtClean="0"/>
              <a:t>19:00, when the transaction backlog was cleared and normal processing resumed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From </a:t>
            </a:r>
            <a:r>
              <a:rPr lang="en-US" sz="1400" dirty="0" smtClean="0"/>
              <a:t>07/1/15 </a:t>
            </a:r>
            <a:r>
              <a:rPr lang="en-US" sz="1400" dirty="0"/>
              <a:t>at 15:25 until </a:t>
            </a:r>
            <a:r>
              <a:rPr lang="en-US" sz="1400" dirty="0" smtClean="0"/>
              <a:t>07/2/15 </a:t>
            </a:r>
            <a:r>
              <a:rPr lang="en-US" sz="1400" dirty="0"/>
              <a:t>at approximately </a:t>
            </a:r>
            <a:r>
              <a:rPr lang="en-US" sz="1400" dirty="0" smtClean="0"/>
              <a:t>15:30, </a:t>
            </a:r>
            <a:r>
              <a:rPr lang="en-US" sz="1400" dirty="0"/>
              <a:t>ERCOT erroneously sent reject responses indicating duplication (DUP) for a small subset of </a:t>
            </a:r>
            <a:r>
              <a:rPr lang="en-US" sz="1400" dirty="0" smtClean="0"/>
              <a:t>LSEs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Supplemental </a:t>
            </a:r>
            <a:r>
              <a:rPr lang="en-US" sz="1600" dirty="0"/>
              <a:t>AMS Interval Data Report Issue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No impacts to report </a:t>
            </a:r>
            <a:r>
              <a:rPr lang="en-US" sz="1600" dirty="0" smtClean="0"/>
              <a:t>posting in </a:t>
            </a:r>
            <a:r>
              <a:rPr lang="en-US" sz="1600" dirty="0" smtClean="0"/>
              <a:t>June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Permanent fix implemented in R3 </a:t>
            </a:r>
            <a:r>
              <a:rPr lang="en-US" sz="1600" dirty="0" smtClean="0"/>
              <a:t>Production release </a:t>
            </a:r>
            <a:r>
              <a:rPr lang="en-US" sz="1600" dirty="0" smtClean="0"/>
              <a:t>(weak of 06/22/15)</a:t>
            </a: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lvl="2"/>
            <a:endParaRPr lang="en-US" sz="1400" dirty="0" smtClean="0"/>
          </a:p>
          <a:p>
            <a:pPr lvl="2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1538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MarkeTrak</a:t>
            </a:r>
            <a:r>
              <a:rPr lang="en-US" dirty="0" smtClean="0"/>
              <a:t> Performance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ERCOT Public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1" y="1199212"/>
            <a:ext cx="8506534" cy="4437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443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Premature Transitioning of </a:t>
            </a:r>
            <a:r>
              <a:rPr lang="en-US" dirty="0" err="1" smtClean="0"/>
              <a:t>MarkeTrak</a:t>
            </a:r>
            <a:r>
              <a:rPr lang="en-US" dirty="0" smtClean="0"/>
              <a:t> Issues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000" y="772885"/>
            <a:ext cx="8458200" cy="5410200"/>
          </a:xfrm>
          <a:ln>
            <a:miter lim="800000"/>
            <a:headEnd/>
            <a:tailEnd/>
          </a:ln>
        </p:spPr>
        <p:txBody>
          <a:bodyPr/>
          <a:lstStyle/>
          <a:p>
            <a:pPr lvl="0">
              <a:buFont typeface="Wingdings" panose="05000000000000000000" pitchFamily="2" charset="2"/>
              <a:buChar char="§"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ERCOT’s </a:t>
            </a:r>
            <a:r>
              <a:rPr lang="en-US" sz="1600" dirty="0" err="1"/>
              <a:t>MarkeTrak</a:t>
            </a:r>
            <a:r>
              <a:rPr lang="en-US" sz="1600" dirty="0"/>
              <a:t> </a:t>
            </a:r>
            <a:r>
              <a:rPr lang="en-US" sz="1600" dirty="0" smtClean="0"/>
              <a:t>application prematurely transitioned issues </a:t>
            </a:r>
            <a:r>
              <a:rPr lang="en-US" sz="1600" dirty="0"/>
              <a:t>of all </a:t>
            </a:r>
            <a:r>
              <a:rPr lang="en-US" sz="1600" dirty="0" smtClean="0"/>
              <a:t>subtypes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This occurred </a:t>
            </a:r>
            <a:r>
              <a:rPr lang="en-US" sz="1600" dirty="0"/>
              <a:t>on February </a:t>
            </a:r>
            <a:r>
              <a:rPr lang="en-US" sz="1600" dirty="0" smtClean="0"/>
              <a:t>4 , 11, and 24, 2015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Investigation determined that a database parameter was getting changed by the </a:t>
            </a:r>
            <a:r>
              <a:rPr lang="en-US" sz="1600" dirty="0" err="1" smtClean="0"/>
              <a:t>MarkeTrak</a:t>
            </a:r>
            <a:r>
              <a:rPr lang="en-US" sz="1600" dirty="0" smtClean="0"/>
              <a:t> application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On February 24, ERCOT implemented </a:t>
            </a:r>
            <a:r>
              <a:rPr lang="en-US" sz="1600" dirty="0"/>
              <a:t>a system change in an attempt to prevent </a:t>
            </a:r>
            <a:r>
              <a:rPr lang="en-US" sz="1600" dirty="0" smtClean="0"/>
              <a:t>the impact of the database parameter change, should it reoccur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No re-occurrence of the issue since 02/24/15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Vendor root cause investigation: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400" dirty="0" smtClean="0"/>
              <a:t>Unable to reproduce the issue under multiple scenarios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400" dirty="0" smtClean="0"/>
              <a:t>No other customers have reported this issue</a:t>
            </a:r>
            <a:endParaRPr lang="en-US" sz="1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Vendor suggests considering an upgrade of their product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TDTWG has questions regarding the possibility of an upgrade (support roadmap, user base of currently running version, features of new version, etc.)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ERCOT has initiated discussions with the vendor to address TDTWG’s questions regarding an upgrade path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b="1" dirty="0" smtClean="0"/>
              <a:t>ERCOT presented details of vendor discussions at 07/13/15 MTTF and 07/14/15 TDTWG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b="1" dirty="0" smtClean="0"/>
              <a:t>ERCOT will present details of vendor discussion at 08/04/15 RMS</a:t>
            </a:r>
            <a:endParaRPr lang="en-US" sz="1600" b="1" dirty="0" smtClean="0"/>
          </a:p>
          <a:p>
            <a:pPr lvl="2">
              <a:buFont typeface="Wingdings" panose="05000000000000000000" pitchFamily="2" charset="2"/>
              <a:buChar char="§"/>
            </a:pPr>
            <a:endParaRPr lang="en-US" sz="1200" b="1" dirty="0"/>
          </a:p>
          <a:p>
            <a:pPr marL="0" lv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lvl="2"/>
            <a:endParaRPr lang="en-US" sz="1400" dirty="0" smtClean="0"/>
          </a:p>
          <a:p>
            <a:pPr lvl="2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301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Public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openxmlformats.org/package/2006/metadata/core-properties"/>
    <ds:schemaRef ds:uri="http://www.w3.org/XML/1998/namespace"/>
    <ds:schemaRef ds:uri="http://purl.org/dc/elements/1.1/"/>
    <ds:schemaRef ds:uri="http://purl.org/dc/dcmitype/"/>
    <ds:schemaRef ds:uri="c34af464-7aa1-4edd-9be4-83dffc1cb926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C766D08B-9BD9-4F52-9876-573EE2900B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8732</TotalTime>
  <Words>341</Words>
  <Application>Microsoft Office PowerPoint</Application>
  <PresentationFormat>On-screen Show (4:3)</PresentationFormat>
  <Paragraphs>72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Custom Design</vt:lpstr>
      <vt:lpstr>1_Custom Design</vt:lpstr>
      <vt:lpstr>2_Custom Design</vt:lpstr>
      <vt:lpstr>3_Custom Design</vt:lpstr>
      <vt:lpstr>Information Technology Report</vt:lpstr>
      <vt:lpstr>Incident Report Highlights</vt:lpstr>
      <vt:lpstr>MarkeTrak Performance</vt:lpstr>
      <vt:lpstr>Premature Transitioning of MarkeTrak Issues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Pagliai, Dave</cp:lastModifiedBy>
  <cp:revision>375</cp:revision>
  <cp:lastPrinted>2015-03-02T23:22:39Z</cp:lastPrinted>
  <dcterms:created xsi:type="dcterms:W3CDTF">2010-04-12T23:12:02Z</dcterms:created>
  <dcterms:modified xsi:type="dcterms:W3CDTF">2015-07-14T19:12:50Z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