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6" r:id="rId4"/>
    <p:sldId id="267" r:id="rId5"/>
    <p:sldId id="273" r:id="rId6"/>
    <p:sldId id="272" r:id="rId7"/>
    <p:sldId id="258" r:id="rId8"/>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39" autoAdjust="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D588B9F-BEE4-4E77-A75E-4E72A9FB54A4}" type="datetimeFigureOut">
              <a:rPr lang="en-US" smtClean="0"/>
              <a:pPr/>
              <a:t>7/14/2015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300233-75B6-4176-B20C-AEB29B3B3B6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588B9F-BEE4-4E77-A75E-4E72A9FB54A4}" type="datetimeFigureOut">
              <a:rPr lang="en-US" smtClean="0"/>
              <a:pPr/>
              <a:t>7/14/2015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300233-75B6-4176-B20C-AEB29B3B3B6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588B9F-BEE4-4E77-A75E-4E72A9FB54A4}" type="datetimeFigureOut">
              <a:rPr lang="en-US" smtClean="0"/>
              <a:pPr/>
              <a:t>7/14/2015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300233-75B6-4176-B20C-AEB29B3B3B6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588B9F-BEE4-4E77-A75E-4E72A9FB54A4}" type="datetimeFigureOut">
              <a:rPr lang="en-US" smtClean="0"/>
              <a:pPr/>
              <a:t>7/14/2015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300233-75B6-4176-B20C-AEB29B3B3B6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588B9F-BEE4-4E77-A75E-4E72A9FB54A4}" type="datetimeFigureOut">
              <a:rPr lang="en-US" smtClean="0"/>
              <a:pPr/>
              <a:t>7/14/2015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300233-75B6-4176-B20C-AEB29B3B3B69}"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D588B9F-BEE4-4E77-A75E-4E72A9FB54A4}" type="datetimeFigureOut">
              <a:rPr lang="en-US" smtClean="0"/>
              <a:pPr/>
              <a:t>7/14/2015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300233-75B6-4176-B20C-AEB29B3B3B6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D588B9F-BEE4-4E77-A75E-4E72A9FB54A4}" type="datetimeFigureOut">
              <a:rPr lang="en-US" smtClean="0"/>
              <a:pPr/>
              <a:t>7/14/2015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F300233-75B6-4176-B20C-AEB29B3B3B6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588B9F-BEE4-4E77-A75E-4E72A9FB54A4}" type="datetimeFigureOut">
              <a:rPr lang="en-US" smtClean="0"/>
              <a:pPr/>
              <a:t>7/14/2015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F300233-75B6-4176-B20C-AEB29B3B3B6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588B9F-BEE4-4E77-A75E-4E72A9FB54A4}" type="datetimeFigureOut">
              <a:rPr lang="en-US" smtClean="0"/>
              <a:pPr/>
              <a:t>7/14/2015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F300233-75B6-4176-B20C-AEB29B3B3B6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588B9F-BEE4-4E77-A75E-4E72A9FB54A4}" type="datetimeFigureOut">
              <a:rPr lang="en-US" smtClean="0"/>
              <a:pPr/>
              <a:t>7/14/2015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300233-75B6-4176-B20C-AEB29B3B3B6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588B9F-BEE4-4E77-A75E-4E72A9FB54A4}" type="datetimeFigureOut">
              <a:rPr lang="en-US" smtClean="0"/>
              <a:pPr/>
              <a:t>7/14/2015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300233-75B6-4176-B20C-AEB29B3B3B6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60000"/>
                <a:lumOff val="40000"/>
              </a:schemeClr>
            </a:gs>
            <a:gs pos="40000">
              <a:schemeClr val="bg2">
                <a:tint val="45000"/>
                <a:shade val="99000"/>
                <a:satMod val="350000"/>
              </a:schemeClr>
            </a:gs>
            <a:gs pos="100000">
              <a:schemeClr val="bg2">
                <a:shade val="20000"/>
                <a:satMod val="255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88B9F-BEE4-4E77-A75E-4E72A9FB54A4}" type="datetimeFigureOut">
              <a:rPr lang="en-US" smtClean="0"/>
              <a:pPr/>
              <a:t>7/14/2015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300233-75B6-4176-B20C-AEB29B3B3B69}"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p:txBody>
          <a:bodyPr>
            <a:normAutofit fontScale="90000"/>
          </a:bodyPr>
          <a:lstStyle/>
          <a:p>
            <a:pPr algn="ctr"/>
            <a:r>
              <a:rPr lang="en-US" altLang="en-US" dirty="0" smtClean="0"/>
              <a:t>COMMUNICATIONS AND SETTLEMENTS WORKING GROUP (CSWG) </a:t>
            </a:r>
            <a:endParaRPr lang="en-US" altLang="en-US" b="1" dirty="0" smtClean="0"/>
          </a:p>
        </p:txBody>
      </p:sp>
      <p:sp>
        <p:nvSpPr>
          <p:cNvPr id="6147" name="Content Placeholder 1"/>
          <p:cNvSpPr>
            <a:spLocks noGrp="1"/>
          </p:cNvSpPr>
          <p:nvPr>
            <p:ph type="subTitle" idx="1"/>
          </p:nvPr>
        </p:nvSpPr>
        <p:spPr/>
        <p:txBody>
          <a:bodyPr>
            <a:normAutofit/>
          </a:bodyPr>
          <a:lstStyle/>
          <a:p>
            <a:pPr marL="0" indent="0">
              <a:buFontTx/>
              <a:buNone/>
              <a:defRPr/>
            </a:pPr>
            <a:r>
              <a:rPr lang="en-US" altLang="en-US" b="1" dirty="0" smtClean="0">
                <a:solidFill>
                  <a:srgbClr val="7030A0"/>
                </a:solidFill>
              </a:rPr>
              <a:t>July 2015 Update to COPS</a:t>
            </a:r>
            <a:endParaRPr lang="en-US" altLang="en-US" sz="3200" b="1" dirty="0" smtClean="0">
              <a:solidFill>
                <a:srgbClr val="7030A0"/>
              </a:solidFill>
            </a:endParaRPr>
          </a:p>
          <a:p>
            <a:pPr marL="571500" indent="-457200">
              <a:buFont typeface="+mj-lt"/>
              <a:buAutoNum type="arabicPeriod"/>
              <a:defRPr/>
            </a:pPr>
            <a:endParaRPr lang="en-US" b="0" dirty="0" smtClean="0"/>
          </a:p>
          <a:p>
            <a:pPr>
              <a:defRPr/>
            </a:pPr>
            <a:endParaRPr lang="en-US" altLang="en-US" sz="2400" b="0" dirty="0" smtClean="0"/>
          </a:p>
          <a:p>
            <a:pPr>
              <a:buFont typeface="Wingdings" pitchFamily="2" charset="2"/>
              <a:buChar char="§"/>
              <a:defRPr/>
            </a:pPr>
            <a:endParaRPr lang="en-US" altLang="en-US" sz="1800" dirty="0" smtClean="0"/>
          </a:p>
          <a:p>
            <a:pPr>
              <a:buFont typeface="Wingdings" pitchFamily="2" charset="2"/>
              <a:buChar char="§"/>
              <a:defRPr/>
            </a:pPr>
            <a:endParaRPr lang="en-US" altLang="en-US" sz="2400" b="0" dirty="0" smtClean="0"/>
          </a:p>
          <a:p>
            <a:pPr lvl="2">
              <a:defRPr/>
            </a:pPr>
            <a:endParaRPr lang="en-US" alt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
            </a:r>
            <a:br>
              <a:rPr lang="en-US" sz="2400" dirty="0" smtClean="0"/>
            </a:br>
            <a:r>
              <a:rPr lang="en-US" sz="2400" b="1" dirty="0" smtClean="0">
                <a:solidFill>
                  <a:srgbClr val="7030A0"/>
                </a:solidFill>
              </a:rPr>
              <a:t>COPMPGRR039 – CSWG in consensus to recommend approval as submitted</a:t>
            </a:r>
            <a:endParaRPr lang="en-US" sz="2400" b="1" dirty="0">
              <a:solidFill>
                <a:srgbClr val="7030A0"/>
              </a:solidFill>
            </a:endParaRPr>
          </a:p>
        </p:txBody>
      </p:sp>
      <p:sp>
        <p:nvSpPr>
          <p:cNvPr id="3" name="Content Placeholder 2"/>
          <p:cNvSpPr>
            <a:spLocks noGrp="1"/>
          </p:cNvSpPr>
          <p:nvPr>
            <p:ph sz="half" idx="1"/>
          </p:nvPr>
        </p:nvSpPr>
        <p:spPr>
          <a:xfrm>
            <a:off x="838200" y="1600200"/>
            <a:ext cx="7391400" cy="4571999"/>
          </a:xfrm>
        </p:spPr>
        <p:txBody>
          <a:bodyPr>
            <a:normAutofit/>
          </a:bodyPr>
          <a:lstStyle/>
          <a:p>
            <a:pPr marL="514350" indent="-514350">
              <a:buFont typeface="Wingdings" pitchFamily="2" charset="2"/>
              <a:buChar char="ü"/>
            </a:pPr>
            <a:r>
              <a:rPr lang="en-US" sz="2400" dirty="0" smtClean="0"/>
              <a:t>Removes old invoices in the Commercial Operations Guide to align with the single daily invoice which has been in effect for years.</a:t>
            </a:r>
          </a:p>
          <a:p>
            <a:pPr marL="514350" indent="-514350"/>
            <a:endParaRPr lang="en-US" sz="2400" dirty="0" smtClean="0"/>
          </a:p>
          <a:p>
            <a:pPr marL="514350" indent="-514350">
              <a:buFont typeface="Wingdings" pitchFamily="2" charset="2"/>
              <a:buChar char="q"/>
            </a:pPr>
            <a:r>
              <a:rPr lang="en-US" sz="2400" dirty="0" smtClean="0"/>
              <a:t>CSWG will verify that the Settlement Calendar also reflects these changes</a:t>
            </a:r>
          </a:p>
          <a:p>
            <a:pPr marL="514350" indent="-514350">
              <a:buNone/>
            </a:pPr>
            <a:endParaRPr lang="en-US" sz="2400" dirty="0"/>
          </a:p>
          <a:p>
            <a:pPr marL="514350" indent="-514350">
              <a:buNone/>
            </a:pPr>
            <a:r>
              <a:rPr lang="en-US" sz="2000" dirty="0" smtClean="0">
                <a:solidFill>
                  <a:srgbClr val="00B0F0"/>
                </a:solidFill>
              </a:rPr>
              <a:t>http://www.ercot.com/content/wcm/key_documents_lists/56537/039COPMGRR_01_Commercial_Operations_Market_Guide_Clean_up_of_Old_Invoices_052715.doc</a:t>
            </a:r>
          </a:p>
          <a:p>
            <a:pPr>
              <a:buNone/>
            </a:pPr>
            <a:endParaRPr lang="en-US" dirty="0" smtClean="0"/>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2400" dirty="0" smtClean="0"/>
              <a:t/>
            </a:r>
            <a:br>
              <a:rPr lang="en-US" sz="2400" dirty="0" smtClean="0"/>
            </a:br>
            <a:r>
              <a:rPr lang="en-US" sz="2400" dirty="0" smtClean="0">
                <a:solidFill>
                  <a:srgbClr val="7030A0"/>
                </a:solidFill>
              </a:rPr>
              <a:t>Distributed Generation Threshold</a:t>
            </a:r>
            <a:endParaRPr lang="en-US" sz="2400" dirty="0">
              <a:solidFill>
                <a:srgbClr val="7030A0"/>
              </a:solidFill>
            </a:endParaRPr>
          </a:p>
        </p:txBody>
      </p:sp>
      <p:sp>
        <p:nvSpPr>
          <p:cNvPr id="3" name="Content Placeholder 2"/>
          <p:cNvSpPr>
            <a:spLocks noGrp="1"/>
          </p:cNvSpPr>
          <p:nvPr>
            <p:ph sz="half" idx="1"/>
          </p:nvPr>
        </p:nvSpPr>
        <p:spPr>
          <a:xfrm>
            <a:off x="457200" y="1219200"/>
            <a:ext cx="8077200" cy="5105400"/>
          </a:xfrm>
        </p:spPr>
        <p:txBody>
          <a:bodyPr>
            <a:normAutofit fontScale="32500" lnSpcReduction="20000"/>
          </a:bodyPr>
          <a:lstStyle/>
          <a:p>
            <a:pPr>
              <a:buFont typeface="Wingdings" pitchFamily="2" charset="2"/>
              <a:buChar char="ü"/>
            </a:pPr>
            <a:r>
              <a:rPr lang="en-US" sz="6000" dirty="0" smtClean="0"/>
              <a:t>Market Notice drafted by ERCOT, endorsed by CSWG, and presented to TAC by COPS</a:t>
            </a:r>
          </a:p>
          <a:p>
            <a:pPr>
              <a:buNone/>
            </a:pPr>
            <a:endParaRPr lang="en-US" sz="6000" dirty="0" smtClean="0"/>
          </a:p>
          <a:p>
            <a:pPr>
              <a:buFont typeface="Wingdings" pitchFamily="2" charset="2"/>
              <a:buChar char="ü"/>
            </a:pPr>
            <a:r>
              <a:rPr lang="en-US" sz="6000" dirty="0" smtClean="0"/>
              <a:t>Posted to COPS and CSWG meeting pages</a:t>
            </a:r>
          </a:p>
          <a:p>
            <a:pPr>
              <a:buNone/>
            </a:pPr>
            <a:endParaRPr lang="en-US" sz="6000" dirty="0" smtClean="0"/>
          </a:p>
          <a:p>
            <a:pPr>
              <a:buFont typeface="Wingdings" pitchFamily="2" charset="2"/>
              <a:buChar char="ü"/>
            </a:pPr>
            <a:r>
              <a:rPr lang="en-US" sz="6000" dirty="0" smtClean="0"/>
              <a:t>DER Workshop did not impact communication plan</a:t>
            </a:r>
          </a:p>
          <a:p>
            <a:pPr>
              <a:buNone/>
            </a:pPr>
            <a:endParaRPr lang="en-US" sz="6000" dirty="0" smtClean="0"/>
          </a:p>
          <a:p>
            <a:pPr>
              <a:buFont typeface="Wingdings" pitchFamily="2" charset="2"/>
              <a:buChar char="ü"/>
            </a:pPr>
            <a:r>
              <a:rPr lang="en-US" sz="6000" dirty="0" smtClean="0"/>
              <a:t>An NPRR to be submitted by ERCOT to remove trigger language</a:t>
            </a:r>
          </a:p>
          <a:p>
            <a:pPr>
              <a:buNone/>
            </a:pPr>
            <a:endParaRPr lang="en-US" sz="6000" dirty="0" smtClean="0"/>
          </a:p>
          <a:p>
            <a:pPr>
              <a:buFont typeface="Wingdings" pitchFamily="2" charset="2"/>
              <a:buChar char="ü"/>
            </a:pPr>
            <a:r>
              <a:rPr lang="en-US" sz="6000" dirty="0" smtClean="0"/>
              <a:t>DG web page redesign is on hold pending DER Task Force organization and discussion</a:t>
            </a:r>
          </a:p>
          <a:p>
            <a:pPr>
              <a:buNone/>
            </a:pPr>
            <a:endParaRPr lang="en-US" sz="6000" dirty="0" smtClean="0"/>
          </a:p>
          <a:p>
            <a:pPr>
              <a:buFont typeface="Wingdings" pitchFamily="2" charset="2"/>
              <a:buChar char="ü"/>
            </a:pPr>
            <a:endParaRPr lang="en-US" dirty="0" smtClean="0"/>
          </a:p>
          <a:p>
            <a:pPr>
              <a:buNone/>
            </a:pPr>
            <a:endParaRPr lang="en-US" dirty="0" smtClean="0"/>
          </a:p>
          <a:p>
            <a:pPr>
              <a:buFont typeface="Wingdings" pitchFamily="2" charset="2"/>
              <a:buChar char="ü"/>
            </a:pPr>
            <a:endParaRPr lang="en-US" dirty="0" smtClean="0"/>
          </a:p>
          <a:p>
            <a:pPr>
              <a:buNone/>
            </a:pPr>
            <a:r>
              <a:rPr lang="en-US" sz="7400" dirty="0" smtClean="0">
                <a:solidFill>
                  <a:srgbClr val="00B0F0"/>
                </a:solidFill>
              </a:rPr>
              <a:t>http://www.ercot.com/content/wcm/key_documents_lists/62341/Draft_DG_Registration_Threshold_Market_Notice.docx</a:t>
            </a:r>
          </a:p>
          <a:p>
            <a:pPr>
              <a:buNone/>
            </a:pPr>
            <a:endParaRPr lang="en-US" dirty="0" smtClean="0"/>
          </a:p>
          <a:p>
            <a:endParaRPr lang="en-US" dirty="0"/>
          </a:p>
        </p:txBody>
      </p:sp>
    </p:spTree>
    <p:extLst>
      <p:ext uri="{BB962C8B-B14F-4D97-AF65-F5344CB8AC3E}">
        <p14:creationId xmlns="" xmlns:p14="http://schemas.microsoft.com/office/powerpoint/2010/main" val="3478944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rgbClr val="7030A0"/>
                </a:solidFill>
              </a:rPr>
              <a:t>ERCOT reporting Nodal Protocol 8.2 – Settlement Stability</a:t>
            </a:r>
            <a:endParaRPr lang="en-US" sz="2400" b="1" dirty="0">
              <a:solidFill>
                <a:srgbClr val="7030A0"/>
              </a:solidFill>
            </a:endParaRPr>
          </a:p>
        </p:txBody>
      </p:sp>
      <p:sp>
        <p:nvSpPr>
          <p:cNvPr id="3" name="Content Placeholder 2"/>
          <p:cNvSpPr>
            <a:spLocks noGrp="1"/>
          </p:cNvSpPr>
          <p:nvPr>
            <p:ph sz="half" idx="1"/>
          </p:nvPr>
        </p:nvSpPr>
        <p:spPr>
          <a:xfrm>
            <a:off x="457200" y="1600200"/>
            <a:ext cx="7696200" cy="4495799"/>
          </a:xfrm>
        </p:spPr>
        <p:txBody>
          <a:bodyPr>
            <a:normAutofit/>
          </a:bodyPr>
          <a:lstStyle/>
          <a:p>
            <a:pPr>
              <a:buFont typeface="Wingdings" pitchFamily="2" charset="2"/>
              <a:buChar char="ü"/>
            </a:pPr>
            <a:r>
              <a:rPr lang="en-US" dirty="0" smtClean="0"/>
              <a:t>Load Allocated charges will be referred to as a group rather than enumerated, and described as Uplifts</a:t>
            </a:r>
          </a:p>
          <a:p>
            <a:pPr>
              <a:buFont typeface="Wingdings" pitchFamily="2" charset="2"/>
              <a:buChar char="ü"/>
            </a:pPr>
            <a:r>
              <a:rPr lang="en-US" dirty="0" smtClean="0"/>
              <a:t>CSWG will review to ensure alignment among COPMGRR039, Protocol 8.2 and the Dispute Tool on the MIS</a:t>
            </a:r>
          </a:p>
          <a:p>
            <a:pPr>
              <a:buFont typeface="Wingdings" pitchFamily="2" charset="2"/>
              <a:buChar char="Ø"/>
            </a:pPr>
            <a:r>
              <a:rPr lang="en-US" dirty="0" smtClean="0">
                <a:solidFill>
                  <a:srgbClr val="FFFF00"/>
                </a:solidFill>
              </a:rPr>
              <a:t>CSWG desires that posting requirements be explicit for CODE/MODE and performance metrics tracked </a:t>
            </a:r>
          </a:p>
          <a:p>
            <a:endParaRPr lang="en-US" dirty="0"/>
          </a:p>
        </p:txBody>
      </p:sp>
    </p:spTree>
    <p:extLst>
      <p:ext uri="{BB962C8B-B14F-4D97-AF65-F5344CB8AC3E}">
        <p14:creationId xmlns="" xmlns:p14="http://schemas.microsoft.com/office/powerpoint/2010/main" val="3478944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030A0"/>
                </a:solidFill>
              </a:rPr>
              <a:t>Late Posting of CODE/MODE</a:t>
            </a:r>
            <a:endParaRPr lang="en-US" dirty="0">
              <a:solidFill>
                <a:srgbClr val="7030A0"/>
              </a:solidFill>
            </a:endParaRPr>
          </a:p>
        </p:txBody>
      </p:sp>
      <p:sp>
        <p:nvSpPr>
          <p:cNvPr id="3" name="Text Placeholder 2"/>
          <p:cNvSpPr>
            <a:spLocks noGrp="1"/>
          </p:cNvSpPr>
          <p:nvPr>
            <p:ph type="body" idx="1"/>
          </p:nvPr>
        </p:nvSpPr>
        <p:spPr/>
        <p:txBody>
          <a:bodyPr/>
          <a:lstStyle/>
          <a:p>
            <a:r>
              <a:rPr lang="en-US" dirty="0" smtClean="0"/>
              <a:t>Concerns</a:t>
            </a:r>
            <a:endParaRPr lang="en-US" dirty="0"/>
          </a:p>
        </p:txBody>
      </p:sp>
      <p:sp>
        <p:nvSpPr>
          <p:cNvPr id="4" name="Content Placeholder 3"/>
          <p:cNvSpPr>
            <a:spLocks noGrp="1"/>
          </p:cNvSpPr>
          <p:nvPr>
            <p:ph sz="half" idx="2"/>
          </p:nvPr>
        </p:nvSpPr>
        <p:spPr/>
        <p:txBody>
          <a:bodyPr>
            <a:normAutofit fontScale="92500" lnSpcReduction="10000"/>
          </a:bodyPr>
          <a:lstStyle/>
          <a:p>
            <a:r>
              <a:rPr lang="en-US" sz="2600" dirty="0" smtClean="0"/>
              <a:t>CODE/MODE not mentioned since 2011 in Extract Report Incident Log</a:t>
            </a:r>
          </a:p>
          <a:p>
            <a:endParaRPr lang="en-US" dirty="0" smtClean="0"/>
          </a:p>
          <a:p>
            <a:r>
              <a:rPr lang="en-US" sz="2600" dirty="0" smtClean="0"/>
              <a:t>No market notices for Late posting received</a:t>
            </a:r>
          </a:p>
          <a:p>
            <a:pPr>
              <a:buNone/>
            </a:pPr>
            <a:endParaRPr lang="en-US" dirty="0" smtClean="0"/>
          </a:p>
          <a:p>
            <a:r>
              <a:rPr lang="en-US" sz="2600" dirty="0" smtClean="0"/>
              <a:t>Market expectation is with 48 hours of finalizing data for Settlement statements</a:t>
            </a:r>
          </a:p>
          <a:p>
            <a:endParaRPr lang="en-US" dirty="0" smtClean="0"/>
          </a:p>
          <a:p>
            <a:endParaRPr lang="en-US" dirty="0"/>
          </a:p>
        </p:txBody>
      </p:sp>
      <p:sp>
        <p:nvSpPr>
          <p:cNvPr id="5" name="Text Placeholder 4"/>
          <p:cNvSpPr>
            <a:spLocks noGrp="1"/>
          </p:cNvSpPr>
          <p:nvPr>
            <p:ph type="body" sz="quarter" idx="3"/>
          </p:nvPr>
        </p:nvSpPr>
        <p:spPr/>
        <p:txBody>
          <a:bodyPr/>
          <a:lstStyle/>
          <a:p>
            <a:r>
              <a:rPr lang="en-US" dirty="0" smtClean="0"/>
              <a:t>ERCOT response</a:t>
            </a:r>
            <a:endParaRPr lang="en-US" dirty="0"/>
          </a:p>
        </p:txBody>
      </p:sp>
      <p:sp>
        <p:nvSpPr>
          <p:cNvPr id="6" name="Content Placeholder 5"/>
          <p:cNvSpPr>
            <a:spLocks noGrp="1"/>
          </p:cNvSpPr>
          <p:nvPr>
            <p:ph sz="quarter" idx="4"/>
          </p:nvPr>
        </p:nvSpPr>
        <p:spPr/>
        <p:txBody>
          <a:bodyPr>
            <a:normAutofit lnSpcReduction="10000"/>
          </a:bodyPr>
          <a:lstStyle/>
          <a:p>
            <a:r>
              <a:rPr lang="en-US" dirty="0" smtClean="0"/>
              <a:t>No late posting since then!  See “Extract Report Incident Log”</a:t>
            </a:r>
          </a:p>
          <a:p>
            <a:pPr>
              <a:buNone/>
            </a:pPr>
            <a:endParaRPr lang="en-US" dirty="0" smtClean="0"/>
          </a:p>
          <a:p>
            <a:pPr marL="342900" lvl="1" indent="-342900">
              <a:buFont typeface="Arial" pitchFamily="34" charset="0"/>
              <a:buChar char="•"/>
            </a:pPr>
            <a:r>
              <a:rPr lang="en-US" sz="2400" dirty="0" err="1" smtClean="0"/>
              <a:t>Notice_Extracts_Wholesale</a:t>
            </a:r>
            <a:r>
              <a:rPr lang="en-US" sz="2400" dirty="0" smtClean="0"/>
              <a:t> exploder </a:t>
            </a:r>
          </a:p>
          <a:p>
            <a:pPr marL="342900" lvl="1" indent="-342900">
              <a:buNone/>
            </a:pPr>
            <a:endParaRPr lang="en-US" sz="2400" dirty="0" smtClean="0"/>
          </a:p>
          <a:p>
            <a:pPr marL="342900" lvl="1" indent="-342900">
              <a:buFont typeface="Arial" pitchFamily="34" charset="0"/>
              <a:buChar char="•"/>
            </a:pPr>
            <a:r>
              <a:rPr lang="en-US" sz="2400" dirty="0" smtClean="0"/>
              <a:t>Posting is driven by </a:t>
            </a:r>
            <a:r>
              <a:rPr lang="en-US" sz="2400" u="sng" dirty="0" smtClean="0"/>
              <a:t>approval </a:t>
            </a:r>
            <a:r>
              <a:rPr lang="en-US" sz="2400" dirty="0" smtClean="0"/>
              <a:t>of a Settlement Statement</a:t>
            </a:r>
          </a:p>
          <a:p>
            <a:endParaRPr lang="en-US" u="sng"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696200" cy="685800"/>
          </a:xfrm>
        </p:spPr>
        <p:txBody>
          <a:bodyPr>
            <a:noAutofit/>
          </a:bodyPr>
          <a:lstStyle/>
          <a:p>
            <a:r>
              <a:rPr lang="en-US" sz="2400" dirty="0" smtClean="0">
                <a:solidFill>
                  <a:srgbClr val="7030A0"/>
                </a:solidFill>
              </a:rPr>
              <a:t>Extracts may be considered timely yet post AFTER invoices are due</a:t>
            </a:r>
            <a:endParaRPr lang="en-US" sz="2400" dirty="0">
              <a:solidFill>
                <a:srgbClr val="7030A0"/>
              </a:solidFill>
            </a:endParaRPr>
          </a:p>
        </p:txBody>
      </p:sp>
      <p:pic>
        <p:nvPicPr>
          <p:cNvPr id="5" name="Picture Placeholder 4" descr="timeline.png"/>
          <p:cNvPicPr preferRelativeResize="0">
            <a:picLocks noGrp="1"/>
          </p:cNvPicPr>
          <p:nvPr>
            <p:ph type="pic" idx="1"/>
          </p:nvPr>
        </p:nvPicPr>
        <p:blipFill>
          <a:blip r:embed="rId2" cstate="print"/>
          <a:stretch>
            <a:fillRect/>
          </a:stretch>
        </p:blipFill>
        <p:spPr>
          <a:xfrm>
            <a:off x="609600" y="1371600"/>
            <a:ext cx="7696200" cy="2819400"/>
          </a:xfrm>
        </p:spPr>
      </p:pic>
      <p:sp>
        <p:nvSpPr>
          <p:cNvPr id="4" name="Text Placeholder 3"/>
          <p:cNvSpPr>
            <a:spLocks noGrp="1"/>
          </p:cNvSpPr>
          <p:nvPr>
            <p:ph type="body" sz="half" idx="2"/>
          </p:nvPr>
        </p:nvSpPr>
        <p:spPr>
          <a:xfrm>
            <a:off x="685800" y="4495800"/>
            <a:ext cx="7696200" cy="1447800"/>
          </a:xfrm>
        </p:spPr>
        <p:txBody>
          <a:bodyPr/>
          <a:lstStyle/>
          <a:p>
            <a:r>
              <a:rPr lang="en-US" sz="2000" i="1" dirty="0" smtClean="0"/>
              <a:t>From the Settlement Extract User Guide:  “</a:t>
            </a:r>
            <a:r>
              <a:rPr lang="en-US" sz="2000" dirty="0" smtClean="0"/>
              <a:t>The extracts are generated dynamically and key off of STATEMENT SCHEDULE when status is changed to 'A' for settlement type ‘RTM’ or ‘DAM’ and posts no later than 48 hours of the statement posting deadline.”</a:t>
            </a:r>
          </a:p>
          <a:p>
            <a:endParaRPr lang="en-US" dirty="0"/>
          </a:p>
        </p:txBody>
      </p:sp>
      <p:sp>
        <p:nvSpPr>
          <p:cNvPr id="6" name="TextBox 5"/>
          <p:cNvSpPr txBox="1"/>
          <p:nvPr/>
        </p:nvSpPr>
        <p:spPr>
          <a:xfrm>
            <a:off x="838200" y="6019800"/>
            <a:ext cx="6934200" cy="461665"/>
          </a:xfrm>
          <a:prstGeom prst="rect">
            <a:avLst/>
          </a:prstGeom>
          <a:noFill/>
        </p:spPr>
        <p:txBody>
          <a:bodyPr wrap="square" rtlCol="0">
            <a:spAutoFit/>
          </a:bodyPr>
          <a:lstStyle/>
          <a:p>
            <a:r>
              <a:rPr lang="en-US" sz="2400" dirty="0" smtClean="0">
                <a:solidFill>
                  <a:srgbClr val="FFFF00"/>
                </a:solidFill>
              </a:rPr>
              <a:t>Are Market Participants comfortable with this?</a:t>
            </a:r>
            <a:endParaRPr lang="en-US" sz="2400" dirty="0">
              <a:solidFill>
                <a:srgbClr val="FFFF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85800"/>
            <a:ext cx="8229600" cy="5440363"/>
          </a:xfrm>
        </p:spPr>
        <p:txBody>
          <a:bodyPr>
            <a:normAutofit fontScale="92500" lnSpcReduction="10000"/>
          </a:bodyPr>
          <a:lstStyle/>
          <a:p>
            <a:pPr marL="514350" indent="-514350">
              <a:buNone/>
              <a:defRPr/>
            </a:pPr>
            <a:r>
              <a:rPr lang="en-US" dirty="0" smtClean="0">
                <a:solidFill>
                  <a:srgbClr val="7030A0"/>
                </a:solidFill>
              </a:rPr>
              <a:t>Nodal Settlement Handbook</a:t>
            </a:r>
            <a:r>
              <a:rPr lang="en-US" dirty="0" smtClean="0"/>
              <a:t> </a:t>
            </a:r>
          </a:p>
          <a:p>
            <a:pPr marL="514350" indent="-514350" algn="ctr">
              <a:buNone/>
              <a:defRPr/>
            </a:pPr>
            <a:r>
              <a:rPr lang="en-US" dirty="0" smtClean="0"/>
              <a:t>on the CSWG main page with its new title </a:t>
            </a:r>
          </a:p>
          <a:p>
            <a:pPr marL="514350" indent="-514350" algn="ctr">
              <a:buNone/>
              <a:defRPr/>
            </a:pPr>
            <a:endParaRPr lang="en-US" dirty="0" smtClean="0"/>
          </a:p>
          <a:p>
            <a:pPr marL="514350" indent="-514350" algn="ctr">
              <a:buNone/>
              <a:defRPr/>
            </a:pPr>
            <a:endParaRPr lang="en-US" dirty="0" smtClean="0"/>
          </a:p>
          <a:p>
            <a:pPr>
              <a:buNone/>
            </a:pPr>
            <a:r>
              <a:rPr lang="en-US" dirty="0" smtClean="0">
                <a:solidFill>
                  <a:srgbClr val="7030A0"/>
                </a:solidFill>
                <a:cs typeface="Aparajita" pitchFamily="34" charset="0"/>
              </a:rPr>
              <a:t>Next CSWG Meeting</a:t>
            </a:r>
          </a:p>
          <a:p>
            <a:pPr>
              <a:buNone/>
            </a:pPr>
            <a:r>
              <a:rPr lang="en-US" dirty="0" smtClean="0">
                <a:cs typeface="Aparajita" pitchFamily="34" charset="0"/>
              </a:rPr>
              <a:t>		August 24, 2015  ERCOT Met Center, 	</a:t>
            </a:r>
          </a:p>
          <a:p>
            <a:pPr>
              <a:buNone/>
            </a:pPr>
            <a:r>
              <a:rPr lang="en-US" dirty="0" smtClean="0">
                <a:cs typeface="Aparajita" pitchFamily="34" charset="0"/>
              </a:rPr>
              <a:t>		</a:t>
            </a:r>
            <a:r>
              <a:rPr lang="en-US" dirty="0" err="1" smtClean="0">
                <a:cs typeface="Aparajita" pitchFamily="34" charset="0"/>
              </a:rPr>
              <a:t>Rm</a:t>
            </a:r>
            <a:r>
              <a:rPr lang="en-US" dirty="0" smtClean="0">
                <a:cs typeface="Aparajita" pitchFamily="34" charset="0"/>
              </a:rPr>
              <a:t> 168 at 9:30am </a:t>
            </a:r>
          </a:p>
          <a:p>
            <a:pPr marL="514350" indent="-514350" algn="ctr">
              <a:buNone/>
              <a:defRPr/>
            </a:pPr>
            <a:r>
              <a:rPr lang="en-US" dirty="0" smtClean="0"/>
              <a:t> </a:t>
            </a:r>
          </a:p>
          <a:p>
            <a:pPr marL="514350" indent="-514350" algn="ctr">
              <a:buNone/>
              <a:defRPr/>
            </a:pPr>
            <a:endParaRPr lang="en-US" dirty="0" smtClean="0"/>
          </a:p>
          <a:p>
            <a:pPr marL="514350" indent="-514350" algn="ctr">
              <a:buNone/>
              <a:defRPr/>
            </a:pPr>
            <a:r>
              <a:rPr lang="en-US" dirty="0" smtClean="0"/>
              <a:t> </a:t>
            </a:r>
            <a:endParaRPr lang="en-US" b="1" dirty="0" smtClean="0">
              <a:solidFill>
                <a:srgbClr val="7030A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7226</TotalTime>
  <Words>307</Words>
  <Application>Microsoft Office PowerPoint</Application>
  <PresentationFormat>On-screen Show (4:3)</PresentationFormat>
  <Paragraphs>59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COMMUNICATIONS AND SETTLEMENTS WORKING GROUP (CSWG) </vt:lpstr>
      <vt:lpstr> COPMPGRR039 – CSWG in consensus to recommend approval as submitted</vt:lpstr>
      <vt:lpstr> Distributed Generation Threshold</vt:lpstr>
      <vt:lpstr>ERCOT reporting Nodal Protocol 8.2 – Settlement Stability</vt:lpstr>
      <vt:lpstr>Late Posting of CODE/MODE</vt:lpstr>
      <vt:lpstr>Extracts may be considered timely yet post AFTER invoices are due</vt:lpstr>
      <vt:lpstr>Slide 7</vt:lpstr>
    </vt:vector>
  </TitlesOfParts>
  <Company>Lower Colorado River Authority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COMMUNICATIONS AND SETTLEMENTS WORKING GROUP (CSWG)</dc:title>
  <dc:creator>heatherjo</dc:creator>
  <cp:lastModifiedBy>heatherjo</cp:lastModifiedBy>
  <cp:revision>160</cp:revision>
  <cp:lastPrinted>2015-04-06T15:20:49Z</cp:lastPrinted>
  <dcterms:created xsi:type="dcterms:W3CDTF">2015-03-22T16:17:53Z</dcterms:created>
  <dcterms:modified xsi:type="dcterms:W3CDTF">2015-07-14T21:26:02Z</dcterms:modified>
</cp:coreProperties>
</file>