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93455" r:id="rId4"/>
    <p:sldMasterId id="2147493467" r:id="rId5"/>
  </p:sldMasterIdLst>
  <p:notesMasterIdLst>
    <p:notesMasterId r:id="rId21"/>
  </p:notesMasterIdLst>
  <p:handoutMasterIdLst>
    <p:handoutMasterId r:id="rId22"/>
  </p:handoutMasterIdLst>
  <p:sldIdLst>
    <p:sldId id="260" r:id="rId6"/>
    <p:sldId id="278" r:id="rId7"/>
    <p:sldId id="279" r:id="rId8"/>
    <p:sldId id="302" r:id="rId9"/>
    <p:sldId id="303" r:id="rId10"/>
    <p:sldId id="290" r:id="rId11"/>
    <p:sldId id="295" r:id="rId12"/>
    <p:sldId id="296" r:id="rId13"/>
    <p:sldId id="309" r:id="rId14"/>
    <p:sldId id="310" r:id="rId15"/>
    <p:sldId id="311" r:id="rId16"/>
    <p:sldId id="312" r:id="rId17"/>
    <p:sldId id="313" r:id="rId18"/>
    <p:sldId id="314" r:id="rId19"/>
    <p:sldId id="308" r:id="rId20"/>
  </p:sldIdLst>
  <p:sldSz cx="9144000" cy="6858000" type="screen4x3"/>
  <p:notesSz cx="7010400" cy="92360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randt Rydell" initials="BR" lastIdx="1" clrIdx="0"/>
  <p:cmAuthor id="1" name="Lauren Edmonds" initials="LME" lastIdx="12" clrIdx="1"/>
  <p:cmAuthor id="2" name="Jason Rhoades" initials="JLR" lastIdx="6" clrIdx="2"/>
  <p:cmAuthor id="3" name="Atherton, Allison" initials="AA" lastIdx="9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85E"/>
    <a:srgbClr val="C0D1E2"/>
    <a:srgbClr val="005386"/>
    <a:srgbClr val="55BAB7"/>
    <a:srgbClr val="C4E3E1"/>
    <a:srgbClr val="0083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99" autoAdjust="0"/>
    <p:restoredTop sz="91652" autoAdjust="0"/>
  </p:normalViewPr>
  <p:slideViewPr>
    <p:cSldViewPr snapToGrid="0" snapToObjects="1">
      <p:cViewPr>
        <p:scale>
          <a:sx n="90" d="100"/>
          <a:sy n="90" d="100"/>
        </p:scale>
        <p:origin x="-552" y="-318"/>
      </p:cViewPr>
      <p:guideLst>
        <p:guide orient="horz" pos="4032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9" d="100"/>
        <a:sy n="149" d="100"/>
      </p:scale>
      <p:origin x="0" y="0"/>
    </p:cViewPr>
  </p:sorterViewPr>
  <p:notesViewPr>
    <p:cSldViewPr snapToGrid="0" snapToObjects="1" showGuides="1">
      <p:cViewPr varScale="1">
        <p:scale>
          <a:sx n="55" d="100"/>
          <a:sy n="55" d="100"/>
        </p:scale>
        <p:origin x="-2832" y="-102"/>
      </p:cViewPr>
      <p:guideLst>
        <p:guide orient="horz" pos="2909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commentAuthors" Target="commentAuthor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8475" cy="4621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9" y="0"/>
            <a:ext cx="3038475" cy="4621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9DE495-51AC-4723-A7B4-B1B58AAC8C5A}" type="datetimeFigureOut">
              <a:rPr lang="en-US" smtClean="0"/>
              <a:t>7/14/2015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772378"/>
            <a:ext cx="3038475" cy="4621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9" y="8772378"/>
            <a:ext cx="3038475" cy="4621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0D1E90-E9C6-42A2-8EB7-24DAC221AC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787964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8475" cy="4621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9" y="0"/>
            <a:ext cx="3038475" cy="4621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DF52B9-7E6C-4146-83FC-76B5AB271E46}" type="datetimeFigureOut">
              <a:rPr lang="en-US" smtClean="0"/>
              <a:t>7/14/2015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387767"/>
            <a:ext cx="5607050" cy="415591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772378"/>
            <a:ext cx="3038475" cy="4621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9" y="8772378"/>
            <a:ext cx="3038475" cy="4621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1B3D22-F502-4A52-A06E-717BD3D70E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13889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t>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6587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6950D2-1154-4F7F-81B2-11572060D791}" type="slidenum">
              <a:rPr lang="en-US" smtClean="0"/>
              <a:t>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8656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6950D2-1154-4F7F-81B2-11572060D791}" type="slidenum">
              <a:rPr lang="en-US" smtClean="0"/>
              <a:t>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8656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6950D2-1154-4F7F-81B2-11572060D791}" type="slidenum">
              <a:rPr lang="en-US" smtClean="0"/>
              <a:t>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8656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6950D2-1154-4F7F-81B2-11572060D791}" type="slidenum">
              <a:rPr lang="en-US" smtClean="0"/>
              <a:t>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86564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6950D2-1154-4F7F-81B2-11572060D791}" type="slidenum">
              <a:rPr lang="en-US" smtClean="0"/>
              <a:t>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86564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6950D2-1154-4F7F-81B2-11572060D791}" type="slidenum">
              <a:rPr lang="en-US" smtClean="0"/>
              <a:t>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8656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6950D2-1154-4F7F-81B2-11572060D791}" type="slidenum">
              <a:rPr lang="en-US" smtClean="0"/>
              <a:t>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8656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6950D2-1154-4F7F-81B2-11572060D791}" type="slidenum">
              <a:rPr lang="en-US" smtClean="0"/>
              <a:t>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8656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6950D2-1154-4F7F-81B2-11572060D791}" type="slidenum">
              <a:rPr lang="en-US" smtClean="0"/>
              <a:t>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8656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6950D2-1154-4F7F-81B2-11572060D791}" type="slidenum">
              <a:rPr lang="en-US" smtClean="0"/>
              <a:t>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8656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6950D2-1154-4F7F-81B2-11572060D791}" type="slidenum">
              <a:rPr lang="en-US" smtClean="0"/>
              <a:t>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8656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6950D2-1154-4F7F-81B2-11572060D791}" type="slidenum">
              <a:rPr lang="en-US" smtClean="0"/>
              <a:t>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8656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6950D2-1154-4F7F-81B2-11572060D791}" type="slidenum">
              <a:rPr lang="en-US" smtClean="0"/>
              <a:t>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8656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6950D2-1154-4F7F-81B2-11572060D791}" type="slidenum">
              <a:rPr lang="en-US" smtClean="0"/>
              <a:t>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8656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9664" y="828675"/>
            <a:ext cx="8229600" cy="51165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247650" y="640808"/>
            <a:ext cx="8648700" cy="0"/>
          </a:xfrm>
          <a:prstGeom prst="line">
            <a:avLst/>
          </a:prstGeom>
          <a:ln w="15875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379664" y="179143"/>
            <a:ext cx="8459536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4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03822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23948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1475" y="800100"/>
            <a:ext cx="40386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62475" y="800100"/>
            <a:ext cx="40386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247650" y="640808"/>
            <a:ext cx="8648700" cy="0"/>
          </a:xfrm>
          <a:prstGeom prst="line">
            <a:avLst/>
          </a:prstGeom>
          <a:ln w="15875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371475" y="179143"/>
            <a:ext cx="8459536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4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05946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9664" y="9255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9664" y="1565275"/>
            <a:ext cx="4040188" cy="43703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9255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65275"/>
            <a:ext cx="4041775" cy="43703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247650" y="640808"/>
            <a:ext cx="8648700" cy="0"/>
          </a:xfrm>
          <a:prstGeom prst="line">
            <a:avLst/>
          </a:prstGeom>
          <a:ln w="15875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Title Placeholder 1"/>
          <p:cNvSpPr>
            <a:spLocks noGrp="1"/>
          </p:cNvSpPr>
          <p:nvPr>
            <p:ph type="title"/>
          </p:nvPr>
        </p:nvSpPr>
        <p:spPr>
          <a:xfrm>
            <a:off x="379664" y="179143"/>
            <a:ext cx="8459536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4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68244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>
            <a:off x="247650" y="640808"/>
            <a:ext cx="8648700" cy="0"/>
          </a:xfrm>
          <a:prstGeom prst="line">
            <a:avLst/>
          </a:prstGeom>
          <a:ln w="15875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6"/>
          <p:cNvSpPr txBox="1">
            <a:spLocks/>
          </p:cNvSpPr>
          <p:nvPr userDrawn="1"/>
        </p:nvSpPr>
        <p:spPr>
          <a:xfrm>
            <a:off x="6705600" y="6202150"/>
            <a:ext cx="2133600" cy="1825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379663" y="179143"/>
            <a:ext cx="8458200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4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47129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92246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71474"/>
            <a:ext cx="3008313" cy="8921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371474"/>
            <a:ext cx="5111750" cy="558323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6365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82203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ov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66311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Cov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33480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47625" y="0"/>
            <a:ext cx="923925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13" name="Picture 12"/>
          <p:cNvPicPr>
            <a:picLocks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46868"/>
          <a:stretch/>
        </p:blipFill>
        <p:spPr>
          <a:xfrm>
            <a:off x="214884" y="0"/>
            <a:ext cx="8714232" cy="6858000"/>
          </a:xfrm>
          <a:prstGeom prst="rect">
            <a:avLst/>
          </a:prstGeom>
          <a:effectLst>
            <a:reflection stA="58000" endPos="1000" dir="5400000" sy="-100000" algn="bl" rotWithShape="0"/>
          </a:effectLst>
        </p:spPr>
      </p:pic>
      <p:pic>
        <p:nvPicPr>
          <p:cNvPr id="9" name="Picture 8" descr="ERCOT cmyk-01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50" y="6024691"/>
            <a:ext cx="817615" cy="346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843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57" r:id="rId1"/>
    <p:sldLayoutId id="2147493458" r:id="rId2"/>
    <p:sldLayoutId id="2147493459" r:id="rId3"/>
    <p:sldLayoutId id="2147493460" r:id="rId4"/>
    <p:sldLayoutId id="2147493461" r:id="rId5"/>
    <p:sldLayoutId id="2147493462" r:id="rId6"/>
    <p:sldLayoutId id="2147493463" r:id="rId7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-168453"/>
            <a:ext cx="9144000" cy="7216953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/>
          <p:cNvPicPr>
            <a:picLocks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46868"/>
          <a:stretch/>
        </p:blipFill>
        <p:spPr>
          <a:xfrm>
            <a:off x="214884" y="0"/>
            <a:ext cx="8714232" cy="6858000"/>
          </a:xfrm>
          <a:prstGeom prst="rect">
            <a:avLst/>
          </a:prstGeom>
          <a:effectLst>
            <a:reflection stA="58000" endPos="1000" dir="5400000" sy="-100000" algn="bl" rotWithShape="0"/>
          </a:effectLst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975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2B160E-BCD5-4FA1-A9E3-2623029C8025}" type="datetime1">
              <a:rPr lang="en-US" smtClean="0"/>
              <a:t>7/14/2015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975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975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E1B48D-6708-5141-8A45-C2E8F9E8331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3339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74" r:id="rId1"/>
    <p:sldLayoutId id="2147493475" r:id="rId2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542925" y="421739"/>
            <a:ext cx="7727950" cy="1922879"/>
            <a:chOff x="603250" y="546100"/>
            <a:chExt cx="7727950" cy="1922879"/>
          </a:xfrm>
        </p:grpSpPr>
        <p:pic>
          <p:nvPicPr>
            <p:cNvPr id="9" name="Picture 8" descr="ERCOT cmyk-01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3250" y="546100"/>
              <a:ext cx="2457704" cy="1041400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787400" y="2130425"/>
              <a:ext cx="75438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1600" dirty="0"/>
            </a:p>
          </p:txBody>
        </p:sp>
        <p:cxnSp>
          <p:nvCxnSpPr>
            <p:cNvPr id="13" name="Straight Connector 12"/>
            <p:cNvCxnSpPr/>
            <p:nvPr/>
          </p:nvCxnSpPr>
          <p:spPr>
            <a:xfrm flipV="1">
              <a:off x="787400" y="1852613"/>
              <a:ext cx="6286500" cy="12700"/>
            </a:xfrm>
            <a:prstGeom prst="line">
              <a:avLst/>
            </a:prstGeom>
            <a:ln>
              <a:solidFill>
                <a:srgbClr val="00385E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extBox 1"/>
          <p:cNvSpPr txBox="1"/>
          <p:nvPr/>
        </p:nvSpPr>
        <p:spPr>
          <a:xfrm>
            <a:off x="1163759" y="2344618"/>
            <a:ext cx="6438519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Settlement Stability</a:t>
            </a:r>
          </a:p>
          <a:p>
            <a:r>
              <a:rPr lang="en-US" sz="2000" dirty="0" smtClean="0"/>
              <a:t>2015 Q1 Update to COPS- </a:t>
            </a:r>
            <a:r>
              <a:rPr lang="en-US" sz="2000" dirty="0" smtClean="0">
                <a:solidFill>
                  <a:srgbClr val="FF0000"/>
                </a:solidFill>
              </a:rPr>
              <a:t>DRAFT</a:t>
            </a:r>
          </a:p>
          <a:p>
            <a:endParaRPr lang="en-US" sz="3200" dirty="0"/>
          </a:p>
          <a:p>
            <a:r>
              <a:rPr lang="en-US" dirty="0" smtClean="0"/>
              <a:t>Blake Holt</a:t>
            </a:r>
          </a:p>
          <a:p>
            <a:r>
              <a:rPr lang="en-US" dirty="0" smtClean="0"/>
              <a:t>ERCOT</a:t>
            </a:r>
          </a:p>
          <a:p>
            <a:endParaRPr lang="en-US" dirty="0" smtClean="0"/>
          </a:p>
          <a:p>
            <a:r>
              <a:rPr lang="en-US" dirty="0" smtClean="0"/>
              <a:t>COPS</a:t>
            </a:r>
          </a:p>
          <a:p>
            <a:r>
              <a:rPr lang="en-US" dirty="0" smtClean="0"/>
              <a:t>07/15/2015</a:t>
            </a:r>
          </a:p>
        </p:txBody>
      </p:sp>
    </p:spTree>
    <p:extLst>
      <p:ext uri="{BB962C8B-B14F-4D97-AF65-F5344CB8AC3E}">
        <p14:creationId xmlns:p14="http://schemas.microsoft.com/office/powerpoint/2010/main" val="469797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8"/>
          <p:cNvSpPr>
            <a:spLocks noGrp="1"/>
          </p:cNvSpPr>
          <p:nvPr>
            <p:ph type="title"/>
          </p:nvPr>
        </p:nvSpPr>
        <p:spPr>
          <a:xfrm>
            <a:off x="237160" y="168281"/>
            <a:ext cx="8459536" cy="461665"/>
          </a:xfrm>
        </p:spPr>
        <p:txBody>
          <a:bodyPr/>
          <a:lstStyle/>
          <a:p>
            <a:pPr>
              <a:defRPr/>
            </a:pPr>
            <a:r>
              <a:rPr lang="en-US" sz="2000" dirty="0" smtClean="0"/>
              <a:t>8.2(c</a:t>
            </a:r>
            <a:r>
              <a:rPr lang="en-US" sz="2000" dirty="0"/>
              <a:t>)(v) Availability of ESIID consumption data</a:t>
            </a:r>
            <a:endParaRPr lang="en-US" sz="2000" dirty="0">
              <a:solidFill>
                <a:srgbClr val="C0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285" y="629945"/>
            <a:ext cx="8705850" cy="5402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0649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8"/>
          <p:cNvSpPr>
            <a:spLocks noGrp="1"/>
          </p:cNvSpPr>
          <p:nvPr>
            <p:ph type="title"/>
          </p:nvPr>
        </p:nvSpPr>
        <p:spPr>
          <a:xfrm>
            <a:off x="237160" y="168281"/>
            <a:ext cx="8459536" cy="461665"/>
          </a:xfrm>
        </p:spPr>
        <p:txBody>
          <a:bodyPr/>
          <a:lstStyle/>
          <a:p>
            <a:pPr>
              <a:defRPr/>
            </a:pPr>
            <a:r>
              <a:rPr lang="en-US" sz="2000" dirty="0" smtClean="0"/>
              <a:t>8.2(c</a:t>
            </a:r>
            <a:r>
              <a:rPr lang="en-US" sz="2000" dirty="0"/>
              <a:t>)(v) Availability of ESIID consumption data</a:t>
            </a:r>
            <a:endParaRPr lang="en-US" sz="2000" dirty="0">
              <a:solidFill>
                <a:srgbClr val="C0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285" y="629946"/>
            <a:ext cx="8705850" cy="53908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4835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8"/>
          <p:cNvSpPr>
            <a:spLocks noGrp="1"/>
          </p:cNvSpPr>
          <p:nvPr>
            <p:ph type="title"/>
          </p:nvPr>
        </p:nvSpPr>
        <p:spPr>
          <a:xfrm>
            <a:off x="237160" y="168281"/>
            <a:ext cx="8459536" cy="461665"/>
          </a:xfrm>
        </p:spPr>
        <p:txBody>
          <a:bodyPr/>
          <a:lstStyle/>
          <a:p>
            <a:pPr>
              <a:defRPr/>
            </a:pPr>
            <a:r>
              <a:rPr lang="en-US" sz="2000" dirty="0" smtClean="0"/>
              <a:t>8.2(c</a:t>
            </a:r>
            <a:r>
              <a:rPr lang="en-US" sz="2000" dirty="0"/>
              <a:t>)(v) Availability of ESIID consumption data</a:t>
            </a:r>
            <a:endParaRPr lang="en-US" sz="2000" dirty="0">
              <a:solidFill>
                <a:srgbClr val="C0000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" y="629947"/>
            <a:ext cx="8705850" cy="54093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9700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8"/>
          <p:cNvSpPr>
            <a:spLocks noGrp="1"/>
          </p:cNvSpPr>
          <p:nvPr>
            <p:ph type="title"/>
          </p:nvPr>
        </p:nvSpPr>
        <p:spPr>
          <a:xfrm>
            <a:off x="237160" y="168281"/>
            <a:ext cx="8459536" cy="461665"/>
          </a:xfrm>
        </p:spPr>
        <p:txBody>
          <a:bodyPr/>
          <a:lstStyle/>
          <a:p>
            <a:pPr>
              <a:defRPr/>
            </a:pPr>
            <a:r>
              <a:rPr lang="en-US" sz="2000" dirty="0" smtClean="0"/>
              <a:t>8.2(c</a:t>
            </a:r>
            <a:r>
              <a:rPr lang="en-US" sz="2000" dirty="0"/>
              <a:t>)(v) Availability of ESIID consumption data</a:t>
            </a:r>
            <a:endParaRPr lang="en-US" sz="2000" dirty="0">
              <a:solidFill>
                <a:srgbClr val="C0000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" y="629947"/>
            <a:ext cx="8705850" cy="53987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7794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8"/>
          <p:cNvSpPr>
            <a:spLocks noGrp="1"/>
          </p:cNvSpPr>
          <p:nvPr>
            <p:ph type="title"/>
          </p:nvPr>
        </p:nvSpPr>
        <p:spPr>
          <a:xfrm>
            <a:off x="237160" y="168281"/>
            <a:ext cx="8459536" cy="461665"/>
          </a:xfrm>
        </p:spPr>
        <p:txBody>
          <a:bodyPr/>
          <a:lstStyle/>
          <a:p>
            <a:pPr>
              <a:defRPr/>
            </a:pPr>
            <a:r>
              <a:rPr lang="en-US" sz="2000" dirty="0" smtClean="0"/>
              <a:t>8.2(c</a:t>
            </a:r>
            <a:r>
              <a:rPr lang="en-US" sz="2000" dirty="0"/>
              <a:t>)(v) Availability of ESIID consumption data</a:t>
            </a:r>
            <a:endParaRPr lang="en-US" sz="2000" dirty="0">
              <a:solidFill>
                <a:srgbClr val="C0000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" y="629946"/>
            <a:ext cx="8705850" cy="5377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4064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0"/>
            <a:ext cx="8686800" cy="685800"/>
          </a:xfrm>
        </p:spPr>
        <p:txBody>
          <a:bodyPr/>
          <a:lstStyle/>
          <a:p>
            <a:r>
              <a:rPr lang="en-US" sz="1800" dirty="0" smtClean="0"/>
              <a:t>8.2(g) Net Allocation to Load (Board Report)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62486" y="5789461"/>
            <a:ext cx="66501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** </a:t>
            </a:r>
            <a:r>
              <a:rPr lang="en-US" sz="1400" b="1" dirty="0" smtClean="0">
                <a:solidFill>
                  <a:srgbClr val="FF0000"/>
                </a:solidFill>
              </a:rPr>
              <a:t>Numbers are for an earlier time-period and are in place as a format example only. </a:t>
            </a:r>
          </a:p>
          <a:p>
            <a:endParaRPr lang="en-US" sz="1400" b="1" dirty="0">
              <a:solidFill>
                <a:srgbClr val="FF0000"/>
              </a:solidFill>
            </a:endParaRPr>
          </a:p>
          <a:p>
            <a:endParaRPr lang="en-US" sz="1400" b="1" dirty="0" smtClean="0">
              <a:solidFill>
                <a:srgbClr val="FF0000"/>
              </a:solidFill>
            </a:endParaRPr>
          </a:p>
          <a:p>
            <a:endParaRPr lang="en-US" sz="1400" b="1" dirty="0">
              <a:solidFill>
                <a:srgbClr val="FF0000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377" y="606056"/>
            <a:ext cx="8534400" cy="3140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937" y="3675875"/>
            <a:ext cx="8450263" cy="2170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5993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0"/>
            <a:ext cx="8686800" cy="685800"/>
          </a:xfrm>
        </p:spPr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sz="1800" dirty="0" smtClean="0"/>
              <a:t>PR 8.2 (2) </a:t>
            </a:r>
            <a:r>
              <a:rPr lang="en-US" sz="2000" dirty="0" smtClean="0"/>
              <a:t>– </a:t>
            </a:r>
            <a:r>
              <a:rPr lang="en-US" sz="1800" dirty="0" smtClean="0"/>
              <a:t>Settlement stability </a:t>
            </a:r>
            <a:r>
              <a:rPr lang="en-US" dirty="0"/>
              <a:t>– </a:t>
            </a:r>
            <a:r>
              <a:rPr lang="en-US" sz="1800" i="1" dirty="0">
                <a:solidFill>
                  <a:srgbClr val="FF0000"/>
                </a:solidFill>
              </a:rPr>
              <a:t>protocol revisions</a:t>
            </a:r>
            <a:r>
              <a:rPr lang="en-US" dirty="0"/>
              <a:t/>
            </a:r>
            <a:br>
              <a:rPr lang="en-US" dirty="0"/>
            </a:br>
            <a:endParaRPr lang="en-US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257063" y="685800"/>
            <a:ext cx="8328105" cy="49705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8.2          ERCOT Performance Monitoring</a:t>
            </a:r>
          </a:p>
          <a:p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c)        Settlement stability:</a:t>
            </a:r>
          </a:p>
          <a:p>
            <a:r>
              <a:rPr 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(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         Track number of price </a:t>
            </a:r>
            <a:r>
              <a:rPr 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changes </a:t>
            </a:r>
            <a:r>
              <a:rPr lang="en-US" sz="1100" strike="sngStrike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changes </a:t>
            </a:r>
            <a:r>
              <a:rPr lang="en-US" sz="1100" strike="sngStrike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“after-the-fact</a:t>
            </a:r>
            <a:r>
              <a:rPr lang="en-US" sz="1100" strike="sngStrike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1100" strike="sngStrike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1100" strike="sngStrike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(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ii)        Track number and types of disputes submitted to </a:t>
            </a:r>
            <a:r>
              <a:rPr 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ERCOT </a:t>
            </a:r>
            <a:r>
              <a:rPr lang="en-US" sz="11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their disposition</a:t>
            </a:r>
            <a:r>
              <a:rPr 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en-US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(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iii)       Report on compliance with timeliness of response </a:t>
            </a:r>
            <a:r>
              <a:rPr lang="en-US" sz="1100" strike="sngStrike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disposition </a:t>
            </a:r>
            <a:r>
              <a:rPr lang="en-US" sz="1100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disputes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r>
              <a:rPr 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(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iv)       </a:t>
            </a:r>
            <a:r>
              <a:rPr 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Other Settlement 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metrics; and</a:t>
            </a:r>
          </a:p>
          <a:p>
            <a:r>
              <a:rPr 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(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v)        Availability of Electric Service Identifier (ESI ID) consumption data in conformance with </a:t>
            </a:r>
            <a:endParaRPr lang="en-US" sz="1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Settlement timeline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1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(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g)      </a:t>
            </a:r>
            <a:r>
              <a:rPr lang="en-US" sz="1100" strike="sngStrike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Uplift: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ERCOT shall calculate and post the </a:t>
            </a:r>
            <a:r>
              <a:rPr 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sum of all charges </a:t>
            </a:r>
            <a:r>
              <a:rPr lang="en-US" sz="1100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allocated to load </a:t>
            </a:r>
            <a:r>
              <a:rPr 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 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 Qualified Scheduling Entities (QSEs) for </a:t>
            </a:r>
            <a:r>
              <a:rPr 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each  month 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year-to-date </a:t>
            </a:r>
            <a:r>
              <a:rPr lang="en-US" sz="1100" strike="sngStrike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due to each of the following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(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      </a:t>
            </a:r>
            <a:r>
              <a:rPr lang="en-US" sz="1100" strike="sngStrike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 The RUC Capacity-Short Charge, as described in Section 5.7.4.1, RUC Capacity-Short Charge; </a:t>
            </a:r>
          </a:p>
          <a:p>
            <a:r>
              <a:rPr 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(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ii)        </a:t>
            </a:r>
            <a:r>
              <a:rPr lang="en-US" sz="1100" strike="sngStrike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RUC </a:t>
            </a:r>
            <a:r>
              <a:rPr lang="en-US" sz="1100" strike="sngStrike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Decommitment</a:t>
            </a:r>
            <a:r>
              <a:rPr lang="en-US" sz="1100" strike="sngStrike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Charge, as described in Section 5.7.6, RUC </a:t>
            </a:r>
            <a:r>
              <a:rPr lang="en-US" sz="1100" strike="sngStrike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Decommitment</a:t>
            </a:r>
            <a:r>
              <a:rPr lang="en-US" sz="1100" strike="sngStrike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Charge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(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iii)       </a:t>
            </a:r>
            <a:r>
              <a:rPr lang="en-US" sz="1100" strike="sngStrike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Load-Allocated Reliability Must Run Amount per QSE, as described in Section 6.6.6.5, RMR Service </a:t>
            </a:r>
            <a:r>
              <a:rPr 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	</a:t>
            </a:r>
            <a:r>
              <a:rPr lang="en-US" sz="1100" strike="sngStrike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Charge;</a:t>
            </a:r>
          </a:p>
          <a:p>
            <a:r>
              <a:rPr 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(iv)       </a:t>
            </a:r>
            <a:r>
              <a:rPr lang="en-US" sz="1100" strike="sngStrike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Load-Allocated Voltage Support Service Amount per QSE, as described in Section 6.6.7.2, Voltage</a:t>
            </a:r>
            <a:r>
              <a:rPr 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					</a:t>
            </a:r>
            <a:r>
              <a:rPr lang="en-US" sz="1100" strike="sngStrike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Support Charge;</a:t>
            </a:r>
          </a:p>
          <a:p>
            <a:r>
              <a:rPr 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(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v)        </a:t>
            </a:r>
            <a:r>
              <a:rPr lang="en-US" sz="1100" strike="sngStrike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Load-Allocated Black Start Service Amount per QSE, as described in Section 6.6.8.2, Black Start </a:t>
            </a:r>
            <a:r>
              <a:rPr 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		</a:t>
            </a:r>
            <a:r>
              <a:rPr lang="en-US" sz="1100" strike="sngStrike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Capacity </a:t>
            </a:r>
            <a:r>
              <a:rPr lang="en-US" sz="1100" strike="sngStrike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Charge;</a:t>
            </a:r>
          </a:p>
          <a:p>
            <a:r>
              <a:rPr 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(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vi)       </a:t>
            </a:r>
            <a:r>
              <a:rPr lang="en-US" sz="1100" strike="sngStrike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Load-Allocated Emergency Energy Amount per QSE, as described in Section 6.6.9.2, Charge for </a:t>
            </a:r>
            <a:r>
              <a:rPr 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		</a:t>
            </a:r>
            <a:r>
              <a:rPr lang="en-US" sz="1100" strike="sngStrike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Emergency </a:t>
            </a:r>
            <a:r>
              <a:rPr lang="en-US" sz="1100" strike="sngStrike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Power Increases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(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vii)      </a:t>
            </a:r>
            <a:r>
              <a:rPr lang="en-US" sz="1100" strike="sngStrike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Load-Allocated Real-Time Revenue Neutrality Amount per QSE, as described in Section 6.6.10, </a:t>
            </a:r>
            <a:r>
              <a:rPr lang="en-US" sz="1100" strike="sngStrike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Real-</a:t>
            </a:r>
            <a:r>
              <a:rPr 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	</a:t>
            </a:r>
            <a:r>
              <a:rPr lang="en-US" sz="1100" strike="sngStrike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Time </a:t>
            </a:r>
            <a:r>
              <a:rPr lang="en-US" sz="1100" strike="sngStrike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Revenue Neutrality </a:t>
            </a:r>
            <a:r>
              <a:rPr lang="en-US" sz="1100" strike="sngStrike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Allocation; and</a:t>
            </a:r>
          </a:p>
          <a:p>
            <a:r>
              <a:rPr 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(viii)     </a:t>
            </a:r>
            <a:r>
              <a:rPr lang="en-US" sz="1100" strike="sngStrike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total of the ERCOT System Administration Charge</a:t>
            </a:r>
            <a:r>
              <a:rPr 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endParaRPr lang="en-US" sz="8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b="1" dirty="0" smtClean="0"/>
              <a:t>	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3514940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0"/>
            <a:ext cx="8686800" cy="685800"/>
          </a:xfrm>
        </p:spPr>
        <p:txBody>
          <a:bodyPr/>
          <a:lstStyle/>
          <a:p>
            <a:r>
              <a:rPr lang="en-US" sz="1800" dirty="0" smtClean="0"/>
              <a:t>8.2(c)(</a:t>
            </a:r>
            <a:r>
              <a:rPr lang="en-US" sz="1800" dirty="0" err="1" smtClean="0"/>
              <a:t>i</a:t>
            </a:r>
            <a:r>
              <a:rPr lang="en-US" sz="1800" dirty="0" smtClean="0"/>
              <a:t>) Track </a:t>
            </a:r>
            <a:r>
              <a:rPr lang="en-US" sz="1800" dirty="0"/>
              <a:t>number of price </a:t>
            </a:r>
            <a:r>
              <a:rPr lang="en-US" sz="1800" dirty="0" smtClean="0"/>
              <a:t>changes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7384391"/>
              </p:ext>
            </p:extLst>
          </p:nvPr>
        </p:nvGraphicFramePr>
        <p:xfrm>
          <a:off x="993078" y="1307781"/>
          <a:ext cx="7169847" cy="1883094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1238675"/>
                <a:gridCol w="682897"/>
                <a:gridCol w="771525"/>
                <a:gridCol w="762000"/>
                <a:gridCol w="790575"/>
                <a:gridCol w="704850"/>
                <a:gridCol w="609600"/>
                <a:gridCol w="781050"/>
                <a:gridCol w="828675"/>
              </a:tblGrid>
              <a:tr h="439013">
                <a:tc gridSpan="9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Reporting Period: 2015 Q1</a:t>
                      </a: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39013"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Operating Day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4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# of Corrected Settlement Point Prices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4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# of Intervals</a:t>
                      </a:r>
                      <a:r>
                        <a:rPr lang="en-US" sz="12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Affected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5273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</a:rPr>
                        <a:t>DASPP </a:t>
                      </a:r>
                      <a:endParaRPr lang="en-US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</a:rPr>
                        <a:t>RTSPP</a:t>
                      </a:r>
                      <a:endParaRPr lang="en-US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</a:rPr>
                        <a:t>RTRMPR</a:t>
                      </a:r>
                      <a:endParaRPr lang="en-US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</a:rPr>
                        <a:t>ORDC Adders</a:t>
                      </a:r>
                      <a:endParaRPr lang="en-US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</a:rPr>
                        <a:t>DASPP </a:t>
                      </a:r>
                      <a:endParaRPr lang="en-US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</a:rPr>
                        <a:t>RTSPP</a:t>
                      </a:r>
                      <a:endParaRPr lang="en-US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</a:rPr>
                        <a:t>RTRMPR</a:t>
                      </a:r>
                      <a:endParaRPr lang="en-US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</a:rPr>
                        <a:t>ORDC Adders</a:t>
                      </a:r>
                      <a:endParaRPr lang="en-US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76168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03/25/2015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0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1196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985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2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2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2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2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76168">
                <a:tc>
                  <a:txBody>
                    <a:bodyPr/>
                    <a:lstStyle/>
                    <a:p>
                      <a:pPr marL="0" marR="0" algn="r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03/30/2015</a:t>
                      </a:r>
                      <a:endParaRPr lang="en-US" sz="14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362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034872" y="3402768"/>
            <a:ext cx="6300631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u="sng" dirty="0" smtClean="0"/>
              <a:t>Notes:</a:t>
            </a:r>
            <a:endParaRPr lang="en-US" sz="11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 smtClean="0"/>
              <a:t>Price corrections for OD 3/25/2015 were due to the Tech Refresh Project production cutover.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 smtClean="0"/>
              <a:t>Price </a:t>
            </a:r>
            <a:r>
              <a:rPr lang="en-US" sz="1100" dirty="0"/>
              <a:t>corrections for OD </a:t>
            </a:r>
            <a:r>
              <a:rPr lang="en-US" sz="1100" dirty="0" smtClean="0"/>
              <a:t>3/30/2015 </a:t>
            </a:r>
            <a:r>
              <a:rPr lang="en-US" sz="1100" dirty="0"/>
              <a:t>were due to </a:t>
            </a:r>
            <a:r>
              <a:rPr lang="en-US" sz="1100" dirty="0" smtClean="0"/>
              <a:t>an MMS application outage.</a:t>
            </a:r>
            <a:endParaRPr lang="en-US" sz="1100" u="sng" dirty="0"/>
          </a:p>
        </p:txBody>
      </p:sp>
    </p:spTree>
    <p:extLst>
      <p:ext uri="{BB962C8B-B14F-4D97-AF65-F5344CB8AC3E}">
        <p14:creationId xmlns:p14="http://schemas.microsoft.com/office/powerpoint/2010/main" val="2135690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0"/>
            <a:ext cx="8686800" cy="685800"/>
          </a:xfrm>
        </p:spPr>
        <p:txBody>
          <a:bodyPr/>
          <a:lstStyle/>
          <a:p>
            <a:r>
              <a:rPr lang="en-US" sz="1800" dirty="0"/>
              <a:t>8.2(c)(</a:t>
            </a:r>
            <a:r>
              <a:rPr lang="en-US" sz="1800" dirty="0" smtClean="0"/>
              <a:t>ii) </a:t>
            </a:r>
            <a:r>
              <a:rPr lang="en-US" sz="1800" dirty="0"/>
              <a:t>Track number and types of disputes </a:t>
            </a:r>
            <a:r>
              <a:rPr lang="en-US" sz="1800" dirty="0" smtClean="0"/>
              <a:t>submitted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0322198"/>
              </p:ext>
            </p:extLst>
          </p:nvPr>
        </p:nvGraphicFramePr>
        <p:xfrm>
          <a:off x="738820" y="901645"/>
          <a:ext cx="6938284" cy="3319272"/>
        </p:xfrm>
        <a:graphic>
          <a:graphicData uri="http://schemas.openxmlformats.org/drawingml/2006/table">
            <a:tbl>
              <a:tblPr>
                <a:tableStyleId>{2A488322-F2BA-4B5B-9748-0D474271808F}</a:tableStyleId>
              </a:tblPr>
              <a:tblGrid>
                <a:gridCol w="2419535"/>
                <a:gridCol w="850617"/>
                <a:gridCol w="850617"/>
                <a:gridCol w="850617"/>
                <a:gridCol w="850617"/>
                <a:gridCol w="1116281"/>
              </a:tblGrid>
              <a:tr h="36576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 smtClean="0">
                          <a:effectLst/>
                        </a:rPr>
                        <a:t>YEAR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5720" marR="9144" marT="9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>
                          <a:effectLst/>
                        </a:rPr>
                        <a:t>2015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5720" marR="9144" marT="9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5720" marR="9144" marT="9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5720" marR="9144" marT="9144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5720" marR="9144" marT="9144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5720" marR="9144" marT="9144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 smtClean="0">
                          <a:effectLst/>
                        </a:rPr>
                        <a:t>QUARTER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5720" marR="9144" marT="9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Q1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5720" marR="9144" marT="9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5720" marR="9144" marT="9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5720" marR="9144" marT="9144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5720" marR="9144" marT="9144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5720" marR="9144" marT="9144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>
                          <a:effectLst/>
                        </a:rPr>
                        <a:t>Row Labels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5720" marR="9144" marT="9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Denied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5720" marR="9144" marT="9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Granted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5720" marR="9144" marT="9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Granted </a:t>
                      </a:r>
                      <a:r>
                        <a:rPr lang="en-US" sz="1600" b="1" u="none" strike="noStrike" dirty="0" smtClean="0">
                          <a:effectLst/>
                        </a:rPr>
                        <a:t>w/Exc.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5720" marR="9144" marT="9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Open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45720" marR="9144" marT="9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Total</a:t>
                      </a:r>
                      <a:r>
                        <a:rPr lang="en-US" sz="16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Submitted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45720" marR="9144" marT="9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>
                          <a:effectLst/>
                        </a:rPr>
                        <a:t>Congestion Revenue Rights-RTM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5720" marR="9144" marT="9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1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5720" marR="9144" marT="9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 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5720" marR="9144" marT="9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 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5720" marR="9144" marT="9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5720" marR="9144" marT="9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1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5720" marR="9144" marT="9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>
                          <a:effectLst/>
                        </a:rPr>
                        <a:t>Energy-DAM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5720" marR="9144" marT="9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1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5720" marR="9144" marT="9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 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5720" marR="9144" marT="9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 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5720" marR="9144" marT="9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2</a:t>
                      </a:r>
                      <a:endParaRPr lang="en-US" sz="1600" b="1" i="0" u="none" strike="noStrike" dirty="0">
                        <a:solidFill>
                          <a:srgbClr val="FF0000"/>
                        </a:solidFill>
                        <a:effectLst/>
                        <a:latin typeface="+mj-lt"/>
                      </a:endParaRPr>
                    </a:p>
                  </a:txBody>
                  <a:tcPr marL="45720" marR="9144" marT="9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3</a:t>
                      </a:r>
                      <a:endParaRPr lang="en-US" sz="1600" b="1" i="0" u="none" strike="noStrike" dirty="0">
                        <a:solidFill>
                          <a:srgbClr val="FF0000"/>
                        </a:solidFill>
                        <a:effectLst/>
                        <a:latin typeface="+mj-lt"/>
                      </a:endParaRPr>
                    </a:p>
                  </a:txBody>
                  <a:tcPr marL="45720" marR="9144" marT="9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>
                          <a:effectLst/>
                        </a:rPr>
                        <a:t>Energy-RTM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5720" marR="9144" marT="9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>
                          <a:effectLst/>
                        </a:rPr>
                        <a:t>2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5720" marR="9144" marT="9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>
                          <a:effectLst/>
                        </a:rPr>
                        <a:t>6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5720" marR="9144" marT="9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 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5720" marR="9144" marT="9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5720" marR="9144" marT="9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>
                          <a:effectLst/>
                        </a:rPr>
                        <a:t>8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5720" marR="9144" marT="9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>
                          <a:effectLst/>
                        </a:rPr>
                        <a:t>Emergency Operations-RTM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5720" marR="9144" marT="9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>
                          <a:effectLst/>
                        </a:rPr>
                        <a:t>9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5720" marR="9144" marT="9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>
                          <a:effectLst/>
                        </a:rPr>
                        <a:t>7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5720" marR="9144" marT="9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1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5720" marR="9144" marT="9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5720" marR="9144" marT="9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17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5720" marR="9144" marT="9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>
                          <a:effectLst/>
                        </a:rPr>
                        <a:t>Grand Total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5720" marR="9144" marT="9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13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5720" marR="9144" marT="9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13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5720" marR="9144" marT="9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1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5720" marR="9144" marT="9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2</a:t>
                      </a:r>
                      <a:endParaRPr lang="en-US" sz="1600" b="1" i="0" u="none" strike="noStrike" dirty="0">
                        <a:solidFill>
                          <a:srgbClr val="FF0000"/>
                        </a:solidFill>
                        <a:effectLst/>
                        <a:latin typeface="+mj-lt"/>
                      </a:endParaRPr>
                    </a:p>
                  </a:txBody>
                  <a:tcPr marL="45720" marR="9144" marT="9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 smtClean="0">
                          <a:effectLst/>
                        </a:rPr>
                        <a:t>29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5720" marR="9144" marT="9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738820" y="4572001"/>
            <a:ext cx="66501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** </a:t>
            </a:r>
            <a:r>
              <a:rPr lang="en-US" sz="1400" b="1" dirty="0">
                <a:solidFill>
                  <a:srgbClr val="FF0000"/>
                </a:solidFill>
              </a:rPr>
              <a:t>Proposed changes are highlighted in red</a:t>
            </a:r>
            <a:r>
              <a:rPr lang="en-US" sz="1400" b="1" dirty="0" smtClean="0">
                <a:solidFill>
                  <a:srgbClr val="FF0000"/>
                </a:solidFill>
              </a:rPr>
              <a:t>. Numbers are hypothetical.</a:t>
            </a:r>
            <a:endParaRPr lang="en-US" sz="1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5586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2756" y="866898"/>
            <a:ext cx="832810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0"/>
            <a:ext cx="8686800" cy="685800"/>
          </a:xfrm>
        </p:spPr>
        <p:txBody>
          <a:bodyPr/>
          <a:lstStyle/>
          <a:p>
            <a:r>
              <a:rPr lang="en-US" sz="1800" dirty="0"/>
              <a:t>8.2(c)(</a:t>
            </a:r>
            <a:r>
              <a:rPr lang="en-US" sz="1800" dirty="0" smtClean="0"/>
              <a:t>iii) </a:t>
            </a:r>
            <a:r>
              <a:rPr lang="en-US" sz="1800" dirty="0"/>
              <a:t>Response </a:t>
            </a:r>
            <a:r>
              <a:rPr lang="en-US" sz="1800" dirty="0" smtClean="0"/>
              <a:t>compliance </a:t>
            </a:r>
            <a:r>
              <a:rPr lang="en-US" sz="1800" dirty="0"/>
              <a:t>and disposition of disputes (timeliness)</a:t>
            </a:r>
            <a:endParaRPr lang="en-US" sz="1800" dirty="0" smtClean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5875668"/>
              </p:ext>
            </p:extLst>
          </p:nvPr>
        </p:nvGraphicFramePr>
        <p:xfrm>
          <a:off x="733665" y="1066500"/>
          <a:ext cx="6264693" cy="2926080"/>
        </p:xfrm>
        <a:graphic>
          <a:graphicData uri="http://schemas.openxmlformats.org/drawingml/2006/table">
            <a:tbl>
              <a:tblPr/>
              <a:tblGrid>
                <a:gridCol w="3678353"/>
                <a:gridCol w="1293170"/>
                <a:gridCol w="1293170"/>
              </a:tblGrid>
              <a:tr h="36576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US" sz="1800" b="1" u="none" strike="noStrike" dirty="0" smtClean="0">
                          <a:effectLst/>
                        </a:rPr>
                        <a:t>YEAR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20" marR="9144" marT="9144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US" sz="1800" b="1" u="none" strike="noStrike">
                          <a:effectLst/>
                        </a:rPr>
                        <a:t>2015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20" marR="9144" marT="9144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US" sz="1800" b="1" u="none" strike="noStrike" dirty="0">
                          <a:effectLst/>
                        </a:rPr>
                        <a:t> 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20" marR="9144" marT="9144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6576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US" sz="1800" b="1" u="none" strike="noStrike" dirty="0" smtClean="0">
                          <a:effectLst/>
                        </a:rPr>
                        <a:t>QUARTER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20" marR="9144" marT="9144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US" sz="1800" b="1" u="none" strike="noStrike" dirty="0">
                          <a:effectLst/>
                        </a:rPr>
                        <a:t>Q1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20" marR="9144" marT="9144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US" sz="1800" b="1" u="none" strike="noStrike" dirty="0">
                          <a:effectLst/>
                        </a:rPr>
                        <a:t> 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20" marR="9144" marT="9144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6576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US" sz="1800" b="1" u="none" strike="noStrike" dirty="0">
                          <a:effectLst/>
                        </a:rPr>
                        <a:t>Row Labels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20" marR="9144" marT="9144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US" sz="1800" b="1" u="none" strike="noStrike" dirty="0">
                          <a:effectLst/>
                        </a:rPr>
                        <a:t>TRUE-UP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20" marR="9144" marT="9144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US" sz="1800" b="1" u="none" strike="noStrike" dirty="0">
                          <a:effectLst/>
                        </a:rPr>
                        <a:t>Grand Total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20" marR="9144" marT="9144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lumMod val="40000"/>
                        <a:lumOff val="60000"/>
                      </a:srgbClr>
                    </a:solidFill>
                  </a:tcPr>
                </a:tc>
              </a:tr>
              <a:tr h="36576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US" sz="1800" b="1" u="none" strike="noStrike" dirty="0">
                          <a:effectLst/>
                        </a:rPr>
                        <a:t>Congestion Revenue Rights-RTM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20" marR="9144" marT="9144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US" sz="1800" b="1" u="none" strike="noStrike" dirty="0" smtClean="0">
                          <a:effectLst/>
                        </a:rPr>
                        <a:t>100%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20" marR="9144" marT="9144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US" sz="1800" b="1" u="none" strike="noStrike" dirty="0" smtClean="0">
                          <a:effectLst/>
                        </a:rPr>
                        <a:t>100%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20" marR="9144" marT="9144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</a:tr>
              <a:tr h="36576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u="none" strike="noStrike" dirty="0" smtClean="0">
                          <a:effectLst/>
                        </a:rPr>
                        <a:t>Energy-DAM</a:t>
                      </a:r>
                      <a:endParaRPr lang="en-US" sz="18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9144" marT="9144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US" sz="1800" b="1" u="none" strike="noStrike" dirty="0" smtClean="0">
                          <a:effectLst/>
                        </a:rPr>
                        <a:t>100%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20" marR="9144" marT="9144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US" sz="1800" b="1" u="none" strike="noStrike" dirty="0" smtClean="0">
                          <a:effectLst/>
                        </a:rPr>
                        <a:t>100%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20" marR="9144" marT="9144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</a:tr>
              <a:tr h="36576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u="none" strike="noStrike" dirty="0" smtClean="0">
                          <a:effectLst/>
                        </a:rPr>
                        <a:t>Energy-RTM</a:t>
                      </a:r>
                      <a:endParaRPr lang="en-US" sz="18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9144" marT="9144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US" sz="1800" b="1" u="none" strike="noStrike" dirty="0" smtClean="0">
                          <a:effectLst/>
                        </a:rPr>
                        <a:t>100%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20" marR="9144" marT="9144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US" sz="1800" b="1" u="none" strike="noStrike" dirty="0" smtClean="0">
                          <a:effectLst/>
                        </a:rPr>
                        <a:t>100%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20" marR="9144" marT="9144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</a:tr>
              <a:tr h="36576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US" sz="1800" b="1" u="none" strike="noStrike" dirty="0" smtClean="0">
                          <a:effectLst/>
                        </a:rPr>
                        <a:t>Emergency Operations-RTM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9144" marT="9144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US" sz="1800" b="1" u="none" strike="noStrike" dirty="0" smtClean="0">
                          <a:effectLst/>
                        </a:rPr>
                        <a:t>100%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20" marR="9144" marT="9144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US" sz="1800" b="1" u="none" strike="noStrike" dirty="0" smtClean="0">
                          <a:effectLst/>
                        </a:rPr>
                        <a:t>100%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20" marR="9144" marT="9144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</a:tr>
              <a:tr h="36576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US" sz="1800" b="1" u="none" strike="noStrike" dirty="0">
                          <a:effectLst/>
                        </a:rPr>
                        <a:t>Grand Total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20" marR="9144" marT="9144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US" sz="1800" b="1" u="none" strike="noStrike" dirty="0" smtClean="0">
                          <a:effectLst/>
                        </a:rPr>
                        <a:t>100%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20" marR="9144" marT="9144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US" sz="1800" b="1" u="none" strike="noStrike" dirty="0" smtClean="0">
                          <a:effectLst/>
                        </a:rPr>
                        <a:t>100%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20" marR="9144" marT="9144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lumMod val="40000"/>
                        <a:lumOff val="60000"/>
                      </a:srgb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05070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0"/>
            <a:ext cx="8686800" cy="685800"/>
          </a:xfrm>
        </p:spPr>
        <p:txBody>
          <a:bodyPr/>
          <a:lstStyle/>
          <a:p>
            <a:r>
              <a:rPr lang="en-US" sz="2000" dirty="0"/>
              <a:t>8.2(c)(</a:t>
            </a:r>
            <a:r>
              <a:rPr lang="en-US" sz="2000" dirty="0" smtClean="0"/>
              <a:t>iv) </a:t>
            </a:r>
            <a:r>
              <a:rPr lang="en-US" sz="2000" dirty="0"/>
              <a:t>Other Settlement </a:t>
            </a:r>
            <a:r>
              <a:rPr lang="en-US" sz="2000" dirty="0" smtClean="0"/>
              <a:t>metrics</a:t>
            </a:r>
            <a:endParaRPr lang="en-US" sz="2000" dirty="0" smtClean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15045" y="3913818"/>
            <a:ext cx="451413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/>
              <a:t>NOTE: </a:t>
            </a:r>
            <a:r>
              <a:rPr lang="en-US" sz="1000" dirty="0" smtClean="0"/>
              <a:t>ERS </a:t>
            </a:r>
            <a:r>
              <a:rPr lang="en-US" sz="1000" dirty="0"/>
              <a:t>Final settlement data is not </a:t>
            </a:r>
            <a:r>
              <a:rPr lang="en-US" sz="1000" dirty="0" smtClean="0"/>
              <a:t>represented </a:t>
            </a:r>
            <a:r>
              <a:rPr lang="en-US" sz="1000" dirty="0"/>
              <a:t>in graph.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236647" y="4143724"/>
            <a:ext cx="3352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Calibri" panose="020F0502020204030204" pitchFamily="34" charset="0"/>
              </a:rPr>
              <a:t>Average percent change per year</a:t>
            </a:r>
            <a:endParaRPr lang="en-US" sz="1600" b="1" dirty="0">
              <a:latin typeface="Calibri" panose="020F0502020204030204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7124" y="4482278"/>
            <a:ext cx="3554413" cy="163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045" y="1130622"/>
            <a:ext cx="8524155" cy="275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3242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0"/>
            <a:ext cx="8686800" cy="685800"/>
          </a:xfrm>
        </p:spPr>
        <p:txBody>
          <a:bodyPr/>
          <a:lstStyle/>
          <a:p>
            <a:r>
              <a:rPr lang="en-US" sz="2000" dirty="0"/>
              <a:t>8.2(c)(iv) Other Settlement metrics</a:t>
            </a:r>
            <a:endParaRPr lang="en-US" sz="2000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899558" y="5622372"/>
            <a:ext cx="741801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u="sng" dirty="0" smtClean="0"/>
              <a:t>NOTE</a:t>
            </a:r>
            <a:r>
              <a:rPr lang="en-US" sz="1000" dirty="0" smtClean="0"/>
              <a:t>: </a:t>
            </a:r>
            <a:r>
              <a:rPr lang="en-US" sz="900" dirty="0" smtClean="0"/>
              <a:t>“Total of Charges” represents the sum of statements that are a net charge to the Market Participant</a:t>
            </a:r>
            <a:r>
              <a:rPr lang="en-US" sz="900" dirty="0"/>
              <a:t> </a:t>
            </a:r>
            <a:r>
              <a:rPr lang="en-US" sz="900" dirty="0" smtClean="0"/>
              <a:t>(i.e., the amount due to ERCOT)</a:t>
            </a:r>
            <a:endParaRPr lang="en-US" sz="900" u="sng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377" y="1092569"/>
            <a:ext cx="4554537" cy="2395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2275" y="1344982"/>
            <a:ext cx="3035300" cy="1890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925501"/>
              </p:ext>
            </p:extLst>
          </p:nvPr>
        </p:nvGraphicFramePr>
        <p:xfrm>
          <a:off x="1158945" y="3499366"/>
          <a:ext cx="7006860" cy="180276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173126"/>
                <a:gridCol w="1173126"/>
                <a:gridCol w="1173126"/>
                <a:gridCol w="1173126"/>
                <a:gridCol w="1173126"/>
                <a:gridCol w="1141230"/>
              </a:tblGrid>
              <a:tr h="307090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endParaRPr lang="en-US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14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2011</a:t>
                      </a:r>
                      <a:endParaRPr lang="en-US" sz="1400" b="1" i="0" u="none" strike="noStrike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2012</a:t>
                      </a:r>
                    </a:p>
                    <a:p>
                      <a:pPr marL="0" algn="ctr" defTabSz="457200" rtl="0" eaLnBrk="1" fontAlgn="b" latinLnBrk="0" hangingPunct="1"/>
                      <a:endParaRPr lang="en-US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2013</a:t>
                      </a:r>
                    </a:p>
                    <a:p>
                      <a:pPr marL="0" algn="ctr" defTabSz="457200" rtl="0" eaLnBrk="1" fontAlgn="b" latinLnBrk="0" hangingPunct="1"/>
                      <a:endParaRPr lang="en-US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2014</a:t>
                      </a:r>
                    </a:p>
                    <a:p>
                      <a:pPr marL="0" algn="ctr" defTabSz="457200" rtl="0" eaLnBrk="1" fontAlgn="b" latinLnBrk="0" hangingPunct="1"/>
                      <a:endParaRPr lang="en-US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Q1 2015</a:t>
                      </a:r>
                    </a:p>
                    <a:p>
                      <a:pPr marL="0" algn="ctr" defTabSz="457200" rtl="0" eaLnBrk="1" fontAlgn="b" latinLnBrk="0" hangingPunct="1"/>
                      <a:endParaRPr lang="en-US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28771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en-US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AVERAGE</a:t>
                      </a:r>
                      <a:endParaRPr lang="en-US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$7,055,904.22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$4,286,346.35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$5,414,301.61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$6,459,143.69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$3,995,466.30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28771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en-US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MEDIAN</a:t>
                      </a:r>
                      <a:endParaRPr lang="en-US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$3,852,717.78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$3,672,953.94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$5,110,481.46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$5,656,482.98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$3,696,393.00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28771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en-US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MIN</a:t>
                      </a:r>
                      <a:endParaRPr lang="en-US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$1,811,707.78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$1,696,086.15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$2,960,302.19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$1,964,947.00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$1,861,583.65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28771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en-US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MAX</a:t>
                      </a:r>
                      <a:endParaRPr lang="en-US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$108,685,088.18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$26,214,367.20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$19,450,091.88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$47,932,135.66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$13,685,366.65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17516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2756" y="866898"/>
            <a:ext cx="832810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0"/>
            <a:ext cx="8686800" cy="685800"/>
          </a:xfrm>
        </p:spPr>
        <p:txBody>
          <a:bodyPr/>
          <a:lstStyle/>
          <a:p>
            <a:r>
              <a:rPr lang="en-US" sz="2000" dirty="0"/>
              <a:t>8.2(c)(iv) Other Settlement metrics</a:t>
            </a:r>
            <a:endParaRPr lang="en-US" sz="2000" dirty="0" smtClean="0"/>
          </a:p>
        </p:txBody>
      </p:sp>
      <p:sp>
        <p:nvSpPr>
          <p:cNvPr id="12" name="TextBox 11"/>
          <p:cNvSpPr txBox="1"/>
          <p:nvPr/>
        </p:nvSpPr>
        <p:spPr>
          <a:xfrm>
            <a:off x="887783" y="5593797"/>
            <a:ext cx="741801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u="sng" dirty="0" smtClean="0"/>
              <a:t>NOTE</a:t>
            </a:r>
            <a:r>
              <a:rPr lang="en-US" sz="1000" dirty="0" smtClean="0"/>
              <a:t>: </a:t>
            </a:r>
            <a:r>
              <a:rPr lang="en-US" sz="900" dirty="0" smtClean="0"/>
              <a:t>“Total of Charges” represents the sum of statements that are a net charge to the Market Participant</a:t>
            </a:r>
            <a:r>
              <a:rPr lang="en-US" sz="900" dirty="0"/>
              <a:t> </a:t>
            </a:r>
            <a:r>
              <a:rPr lang="en-US" sz="900" dirty="0" smtClean="0"/>
              <a:t>(i.e., the amount due to ERCOT)</a:t>
            </a:r>
            <a:endParaRPr lang="en-US" sz="900" u="sng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0986898"/>
              </p:ext>
            </p:extLst>
          </p:nvPr>
        </p:nvGraphicFramePr>
        <p:xfrm>
          <a:off x="1085371" y="3541386"/>
          <a:ext cx="7022839" cy="1881219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050573"/>
                <a:gridCol w="1290379"/>
                <a:gridCol w="1170468"/>
                <a:gridCol w="1170473"/>
                <a:gridCol w="1170473"/>
                <a:gridCol w="1170473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2011</a:t>
                      </a:r>
                      <a:endParaRPr lang="en-US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US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2012</a:t>
                      </a:r>
                      <a:endParaRPr lang="en-US" sz="14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US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2013</a:t>
                      </a:r>
                      <a:endParaRPr lang="en-US" sz="14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US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2014</a:t>
                      </a:r>
                      <a:endParaRPr lang="en-US" sz="14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US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Q1 2015</a:t>
                      </a:r>
                      <a:endParaRPr lang="en-US" sz="14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/>
                        <a:t>AVERAGE</a:t>
                      </a:r>
                      <a:endParaRPr lang="en-US" sz="12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$7,186,401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$5,192,011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$6,612,028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$8,214,292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$5,384,332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/>
                        <a:t>MEDIAN</a:t>
                      </a:r>
                      <a:endParaRPr lang="en-US" sz="12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$4,687,817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$4,507,284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$5,967,530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$7,154,186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$4,578,659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/>
                        <a:t>MIN</a:t>
                      </a:r>
                      <a:endParaRPr lang="en-US" sz="12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$2,381,712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$2,338,942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$2,977,312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$3,318,333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$2,901,691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97859"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/>
                        <a:t>MAX</a:t>
                      </a:r>
                      <a:endParaRPr lang="en-US" sz="12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173,658,750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63,344,855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40,524,460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123,682,311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en-US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$26,337,706</a:t>
                      </a:r>
                      <a:endParaRPr lang="en-US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1711" y="1290322"/>
            <a:ext cx="3359150" cy="1944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900" y="1022700"/>
            <a:ext cx="4352925" cy="2309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7773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8"/>
          <p:cNvSpPr>
            <a:spLocks noGrp="1"/>
          </p:cNvSpPr>
          <p:nvPr>
            <p:ph type="title"/>
          </p:nvPr>
        </p:nvSpPr>
        <p:spPr>
          <a:xfrm>
            <a:off x="237160" y="168281"/>
            <a:ext cx="8459536" cy="461665"/>
          </a:xfrm>
        </p:spPr>
        <p:txBody>
          <a:bodyPr/>
          <a:lstStyle/>
          <a:p>
            <a:pPr>
              <a:defRPr/>
            </a:pPr>
            <a:r>
              <a:rPr lang="en-US" sz="2000" dirty="0" smtClean="0"/>
              <a:t>8.2(c</a:t>
            </a:r>
            <a:r>
              <a:rPr lang="en-US" sz="2000" dirty="0"/>
              <a:t>)(v) Availability of ESIID consumption data</a:t>
            </a:r>
            <a:endParaRPr lang="en-US" sz="2000" dirty="0">
              <a:solidFill>
                <a:srgbClr val="C0000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284" y="629946"/>
            <a:ext cx="8716836" cy="54145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8803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tion1">
  <a:themeElements>
    <a:clrScheme name="ERCOT Colors">
      <a:dk1>
        <a:sysClr val="windowText" lastClr="000000"/>
      </a:dk1>
      <a:lt1>
        <a:sysClr val="window" lastClr="FFFFFF"/>
      </a:lt1>
      <a:dk2>
        <a:srgbClr val="00385E"/>
      </a:dk2>
      <a:lt2>
        <a:srgbClr val="EEECE1"/>
      </a:lt2>
      <a:accent1>
        <a:srgbClr val="008373"/>
      </a:accent1>
      <a:accent2>
        <a:srgbClr val="056BB8"/>
      </a:accent2>
      <a:accent3>
        <a:srgbClr val="680546"/>
      </a:accent3>
      <a:accent4>
        <a:srgbClr val="FDC709"/>
      </a:accent4>
      <a:accent5>
        <a:srgbClr val="E5E5E2"/>
      </a:accent5>
      <a:accent6>
        <a:srgbClr val="1F8A45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ERCOT">
      <a:dk1>
        <a:sysClr val="windowText" lastClr="000000"/>
      </a:dk1>
      <a:lt1>
        <a:sysClr val="window" lastClr="FFFFFF"/>
      </a:lt1>
      <a:dk2>
        <a:srgbClr val="00385E"/>
      </a:dk2>
      <a:lt2>
        <a:srgbClr val="EEECE1"/>
      </a:lt2>
      <a:accent1>
        <a:srgbClr val="008373"/>
      </a:accent1>
      <a:accent2>
        <a:srgbClr val="1B5026"/>
      </a:accent2>
      <a:accent3>
        <a:srgbClr val="0F1423"/>
      </a:accent3>
      <a:accent4>
        <a:srgbClr val="400E22"/>
      </a:accent4>
      <a:accent5>
        <a:srgbClr val="E5E5E2"/>
      </a:accent5>
      <a:accent6>
        <a:srgbClr val="86878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EB6C32BA7893B4D8D08DA703C6B8599" ma:contentTypeVersion="0" ma:contentTypeDescription="Create a new document." ma:contentTypeScope="" ma:versionID="438847a72b75665982a8a359f97ca60b">
  <xsd:schema xmlns:xsd="http://www.w3.org/2001/XMLSchema" xmlns:xs="http://www.w3.org/2001/XMLSchema" xmlns:p="http://schemas.microsoft.com/office/2006/metadata/properties" xmlns:ns2="c34af464-7aa1-4edd-9be4-83dffc1cb926" targetNamespace="http://schemas.microsoft.com/office/2006/metadata/properties" ma:root="true" ma:fieldsID="429eac13a7923d6b47fc28e8f4096b10" ns2:_="">
    <xsd:import namespace="c34af464-7aa1-4edd-9be4-83dffc1cb926"/>
    <xsd:element name="properties">
      <xsd:complexType>
        <xsd:sequence>
          <xsd:element name="documentManagement">
            <xsd:complexType>
              <xsd:all>
                <xsd:element ref="ns2:Information_x0020_Classification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4af464-7aa1-4edd-9be4-83dffc1cb926" elementFormDefault="qualified">
    <xsd:import namespace="http://schemas.microsoft.com/office/2006/documentManagement/types"/>
    <xsd:import namespace="http://schemas.microsoft.com/office/infopath/2007/PartnerControls"/>
    <xsd:element name="Information_x0020_Classification" ma:index="8" ma:displayName="Information Classification" ma:default="ERCOT Limited" ma:description="ERCOT Information Classification" ma:format="Dropdown" ma:internalName="Information_x0020_Classification">
      <xsd:simpleType>
        <xsd:restriction base="dms:Choice">
          <xsd:enumeration value="Public"/>
          <xsd:enumeration value="ERCOT Limited"/>
          <xsd:enumeration value="ERCOT Confidential"/>
          <xsd:enumeration value="ERCOT Restricted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nformation_x0020_Classification xmlns="c34af464-7aa1-4edd-9be4-83dffc1cb926">ERCOT Confidential</Information_x0020_Classification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C9659B9-8752-4DC3-8CFE-950F74D5E77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34af464-7aa1-4edd-9be4-83dffc1cb92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B6F2769-7194-4217-93D3-3AF3A4742282}">
  <ds:schemaRefs>
    <ds:schemaRef ds:uri="c34af464-7aa1-4edd-9be4-83dffc1cb926"/>
    <ds:schemaRef ds:uri="http://purl.org/dc/dcmitype/"/>
    <ds:schemaRef ds:uri="http://purl.org/dc/elements/1.1/"/>
    <ds:schemaRef ds:uri="http://www.w3.org/XML/1998/namespace"/>
    <ds:schemaRef ds:uri="http://schemas.microsoft.com/office/2006/documentManagement/types"/>
    <ds:schemaRef ds:uri="http://schemas.openxmlformats.org/package/2006/metadata/core-properties"/>
    <ds:schemaRef ds:uri="http://schemas.microsoft.com/office/infopath/2007/PartnerControls"/>
    <ds:schemaRef ds:uri="http://schemas.microsoft.com/office/2006/metadata/properties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Presentation1</Template>
  <TotalTime>6923</TotalTime>
  <Words>506</Words>
  <Application>Microsoft Office PowerPoint</Application>
  <PresentationFormat>On-screen Show (4:3)</PresentationFormat>
  <Paragraphs>224</Paragraphs>
  <Slides>15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Presentation1</vt:lpstr>
      <vt:lpstr>Custom Design</vt:lpstr>
      <vt:lpstr>PowerPoint Presentation</vt:lpstr>
      <vt:lpstr> PR 8.2 (2) – Settlement stability – protocol revisions </vt:lpstr>
      <vt:lpstr>8.2(c)(i) Track number of price changes</vt:lpstr>
      <vt:lpstr>8.2(c)(ii) Track number and types of disputes submitted</vt:lpstr>
      <vt:lpstr>8.2(c)(iii) Response compliance and disposition of disputes (timeliness)</vt:lpstr>
      <vt:lpstr>8.2(c)(iv) Other Settlement metrics</vt:lpstr>
      <vt:lpstr>8.2(c)(iv) Other Settlement metrics</vt:lpstr>
      <vt:lpstr>8.2(c)(iv) Other Settlement metrics</vt:lpstr>
      <vt:lpstr>8.2(c)(v) Availability of ESIID consumption data</vt:lpstr>
      <vt:lpstr>8.2(c)(v) Availability of ESIID consumption data</vt:lpstr>
      <vt:lpstr>8.2(c)(v) Availability of ESIID consumption data</vt:lpstr>
      <vt:lpstr>8.2(c)(v) Availability of ESIID consumption data</vt:lpstr>
      <vt:lpstr>8.2(c)(v) Availability of ESIID consumption data</vt:lpstr>
      <vt:lpstr>8.2(c)(v) Availability of ESIID consumption data</vt:lpstr>
      <vt:lpstr>8.2(g) Net Allocation to Load (Board Report)</vt:lpstr>
    </vt:vector>
  </TitlesOfParts>
  <Company>The Electric Reliability Council of Texas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Nguyen, Hailey</dc:creator>
  <cp:lastModifiedBy>Holt, Blake</cp:lastModifiedBy>
  <cp:revision>502</cp:revision>
  <cp:lastPrinted>2013-09-04T15:10:56Z</cp:lastPrinted>
  <dcterms:created xsi:type="dcterms:W3CDTF">2013-08-06T15:58:57Z</dcterms:created>
  <dcterms:modified xsi:type="dcterms:W3CDTF">2015-07-14T19:57:06Z</dcterms:modified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0x0101000EB6C32BA7893B4D8D08DA703C6B8599</vt:lpwstr>
  </property>
</Properties>
</file>