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89" r:id="rId1"/>
    <p:sldMasterId id="2147483847" r:id="rId2"/>
    <p:sldMasterId id="2147483899" r:id="rId3"/>
    <p:sldMasterId id="2147483911" r:id="rId4"/>
    <p:sldMasterId id="2147483927" r:id="rId5"/>
    <p:sldMasterId id="2147483983" r:id="rId6"/>
    <p:sldMasterId id="2147484037" r:id="rId7"/>
  </p:sldMasterIdLst>
  <p:notesMasterIdLst>
    <p:notesMasterId r:id="rId43"/>
  </p:notesMasterIdLst>
  <p:handoutMasterIdLst>
    <p:handoutMasterId r:id="rId44"/>
  </p:handoutMasterIdLst>
  <p:sldIdLst>
    <p:sldId id="614" r:id="rId8"/>
    <p:sldId id="675" r:id="rId9"/>
    <p:sldId id="676" r:id="rId10"/>
    <p:sldId id="686" r:id="rId11"/>
    <p:sldId id="677" r:id="rId12"/>
    <p:sldId id="679" r:id="rId13"/>
    <p:sldId id="680" r:id="rId14"/>
    <p:sldId id="681" r:id="rId15"/>
    <p:sldId id="682" r:id="rId16"/>
    <p:sldId id="643" r:id="rId17"/>
    <p:sldId id="646" r:id="rId18"/>
    <p:sldId id="642" r:id="rId19"/>
    <p:sldId id="647" r:id="rId20"/>
    <p:sldId id="663" r:id="rId21"/>
    <p:sldId id="664" r:id="rId22"/>
    <p:sldId id="645" r:id="rId23"/>
    <p:sldId id="665" r:id="rId24"/>
    <p:sldId id="649" r:id="rId25"/>
    <p:sldId id="685" r:id="rId26"/>
    <p:sldId id="666" r:id="rId27"/>
    <p:sldId id="667" r:id="rId28"/>
    <p:sldId id="668" r:id="rId29"/>
    <p:sldId id="669" r:id="rId30"/>
    <p:sldId id="670" r:id="rId31"/>
    <p:sldId id="671" r:id="rId32"/>
    <p:sldId id="672" r:id="rId33"/>
    <p:sldId id="673" r:id="rId34"/>
    <p:sldId id="658" r:id="rId35"/>
    <p:sldId id="617" r:id="rId36"/>
    <p:sldId id="612" r:id="rId37"/>
    <p:sldId id="615" r:id="rId38"/>
    <p:sldId id="627" r:id="rId39"/>
    <p:sldId id="660" r:id="rId40"/>
    <p:sldId id="684" r:id="rId41"/>
    <p:sldId id="683" r:id="rId42"/>
  </p:sldIdLst>
  <p:sldSz cx="9144000" cy="6858000" type="screen4x3"/>
  <p:notesSz cx="6938963" cy="9236075"/>
  <p:defaultTextStyle>
    <a:defPPr>
      <a:defRPr lang="en-US"/>
    </a:defPPr>
    <a:lvl1pPr algn="ctr" rtl="0" fontAlgn="base">
      <a:spcBef>
        <a:spcPct val="0"/>
      </a:spcBef>
      <a:spcAft>
        <a:spcPct val="0"/>
      </a:spcAft>
      <a:defRPr kern="1200">
        <a:solidFill>
          <a:schemeClr val="tx1"/>
        </a:solidFill>
        <a:latin typeface="Arial" charset="0"/>
        <a:ea typeface="Osaka" pitchFamily="1" charset="-128"/>
        <a:cs typeface="+mn-cs"/>
      </a:defRPr>
    </a:lvl1pPr>
    <a:lvl2pPr marL="456986" algn="ctr" rtl="0" fontAlgn="base">
      <a:spcBef>
        <a:spcPct val="0"/>
      </a:spcBef>
      <a:spcAft>
        <a:spcPct val="0"/>
      </a:spcAft>
      <a:defRPr kern="1200">
        <a:solidFill>
          <a:schemeClr val="tx1"/>
        </a:solidFill>
        <a:latin typeface="Arial" charset="0"/>
        <a:ea typeface="Osaka" pitchFamily="1" charset="-128"/>
        <a:cs typeface="+mn-cs"/>
      </a:defRPr>
    </a:lvl2pPr>
    <a:lvl3pPr marL="913972" algn="ctr" rtl="0" fontAlgn="base">
      <a:spcBef>
        <a:spcPct val="0"/>
      </a:spcBef>
      <a:spcAft>
        <a:spcPct val="0"/>
      </a:spcAft>
      <a:defRPr kern="1200">
        <a:solidFill>
          <a:schemeClr val="tx1"/>
        </a:solidFill>
        <a:latin typeface="Arial" charset="0"/>
        <a:ea typeface="Osaka" pitchFamily="1" charset="-128"/>
        <a:cs typeface="+mn-cs"/>
      </a:defRPr>
    </a:lvl3pPr>
    <a:lvl4pPr marL="1370959" algn="ctr" rtl="0" fontAlgn="base">
      <a:spcBef>
        <a:spcPct val="0"/>
      </a:spcBef>
      <a:spcAft>
        <a:spcPct val="0"/>
      </a:spcAft>
      <a:defRPr kern="1200">
        <a:solidFill>
          <a:schemeClr val="tx1"/>
        </a:solidFill>
        <a:latin typeface="Arial" charset="0"/>
        <a:ea typeface="Osaka" pitchFamily="1" charset="-128"/>
        <a:cs typeface="+mn-cs"/>
      </a:defRPr>
    </a:lvl4pPr>
    <a:lvl5pPr marL="1827945" algn="ctr" rtl="0" fontAlgn="base">
      <a:spcBef>
        <a:spcPct val="0"/>
      </a:spcBef>
      <a:spcAft>
        <a:spcPct val="0"/>
      </a:spcAft>
      <a:defRPr kern="1200">
        <a:solidFill>
          <a:schemeClr val="tx1"/>
        </a:solidFill>
        <a:latin typeface="Arial" charset="0"/>
        <a:ea typeface="Osaka" pitchFamily="1" charset="-128"/>
        <a:cs typeface="+mn-cs"/>
      </a:defRPr>
    </a:lvl5pPr>
    <a:lvl6pPr marL="2284932" algn="l" defTabSz="913972" rtl="0" eaLnBrk="1" latinLnBrk="0" hangingPunct="1">
      <a:defRPr kern="1200">
        <a:solidFill>
          <a:schemeClr val="tx1"/>
        </a:solidFill>
        <a:latin typeface="Arial" charset="0"/>
        <a:ea typeface="Osaka" pitchFamily="1" charset="-128"/>
        <a:cs typeface="+mn-cs"/>
      </a:defRPr>
    </a:lvl6pPr>
    <a:lvl7pPr marL="2741916" algn="l" defTabSz="913972" rtl="0" eaLnBrk="1" latinLnBrk="0" hangingPunct="1">
      <a:defRPr kern="1200">
        <a:solidFill>
          <a:schemeClr val="tx1"/>
        </a:solidFill>
        <a:latin typeface="Arial" charset="0"/>
        <a:ea typeface="Osaka" pitchFamily="1" charset="-128"/>
        <a:cs typeface="+mn-cs"/>
      </a:defRPr>
    </a:lvl7pPr>
    <a:lvl8pPr marL="3198904" algn="l" defTabSz="913972" rtl="0" eaLnBrk="1" latinLnBrk="0" hangingPunct="1">
      <a:defRPr kern="1200">
        <a:solidFill>
          <a:schemeClr val="tx1"/>
        </a:solidFill>
        <a:latin typeface="Arial" charset="0"/>
        <a:ea typeface="Osaka" pitchFamily="1" charset="-128"/>
        <a:cs typeface="+mn-cs"/>
      </a:defRPr>
    </a:lvl8pPr>
    <a:lvl9pPr marL="3655888" algn="l" defTabSz="913972" rtl="0" eaLnBrk="1" latinLnBrk="0" hangingPunct="1">
      <a:defRPr kern="1200">
        <a:solidFill>
          <a:schemeClr val="tx1"/>
        </a:solidFill>
        <a:latin typeface="Arial" charset="0"/>
        <a:ea typeface="Osaka" pitchFamily="1"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hols, Patricia" initials="NP" lastIdx="1" clrIdx="0"/>
  <p:cmAuthor id="1" name="SMH" initials="SMH" lastIdx="2" clrIdx="1"/>
  <p:cmAuthor id="2" name="xbnj" initials="BT"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E9D33"/>
    <a:srgbClr val="0033CC"/>
    <a:srgbClr val="FF9900"/>
    <a:srgbClr val="CC66FF"/>
    <a:srgbClr val="0066FF"/>
    <a:srgbClr val="003F6E"/>
    <a:srgbClr val="666699"/>
    <a:srgbClr val="2F2F47"/>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800" autoAdjust="0"/>
    <p:restoredTop sz="97782" autoAdjust="0"/>
  </p:normalViewPr>
  <p:slideViewPr>
    <p:cSldViewPr snapToGrid="0" showGuides="1">
      <p:cViewPr varScale="1">
        <p:scale>
          <a:sx n="74" d="100"/>
          <a:sy n="74" d="100"/>
        </p:scale>
        <p:origin x="-1698" y="-90"/>
      </p:cViewPr>
      <p:guideLst>
        <p:guide orient="horz" pos="2151"/>
        <p:guide orient="horz" pos="325"/>
        <p:guide orient="horz" pos="891"/>
        <p:guide orient="horz" pos="705"/>
        <p:guide pos="2880"/>
        <p:guide pos="151"/>
        <p:guide pos="5674"/>
      </p:guideLst>
    </p:cSldViewPr>
  </p:slideViewPr>
  <p:notesTextViewPr>
    <p:cViewPr>
      <p:scale>
        <a:sx n="100" d="100"/>
        <a:sy n="100" d="100"/>
      </p:scale>
      <p:origin x="0" y="0"/>
    </p:cViewPr>
  </p:notesTextViewPr>
  <p:sorterViewPr>
    <p:cViewPr>
      <p:scale>
        <a:sx n="100" d="100"/>
        <a:sy n="100" d="100"/>
      </p:scale>
      <p:origin x="0" y="11626"/>
    </p:cViewPr>
  </p:sorterViewPr>
  <p:notesViewPr>
    <p:cSldViewPr snapToGrid="0" showGuides="1">
      <p:cViewPr varScale="1">
        <p:scale>
          <a:sx n="55" d="100"/>
          <a:sy n="55" d="100"/>
        </p:scale>
        <p:origin x="-2832" y="-84"/>
      </p:cViewPr>
      <p:guideLst>
        <p:guide orient="horz" pos="2909"/>
        <p:guide pos="218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file:///C:\NRPortbl\JWDOCS\JARECHIGA\10673223_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784689802530877E-2"/>
          <c:y val="2.8580705098474542E-2"/>
          <c:w val="0.88780033419045856"/>
          <c:h val="0.89607016327827438"/>
        </c:manualLayout>
      </c:layout>
      <c:barChart>
        <c:barDir val="bar"/>
        <c:grouping val="stacked"/>
        <c:varyColors val="0"/>
        <c:ser>
          <c:idx val="0"/>
          <c:order val="0"/>
          <c:tx>
            <c:strRef>
              <c:f>Sheet1!$B$1</c:f>
              <c:strCache>
                <c:ptCount val="1"/>
                <c:pt idx="0">
                  <c:v>Series 1</c:v>
                </c:pt>
              </c:strCache>
            </c:strRef>
          </c:tx>
          <c:spPr>
            <a:solidFill>
              <a:schemeClr val="tx2"/>
            </a:solidFill>
          </c:spPr>
          <c:invertIfNegative val="0"/>
          <c:dLbls>
            <c:dLbl>
              <c:idx val="0"/>
              <c:delete val="1"/>
            </c:dLbl>
            <c:dLbl>
              <c:idx val="5"/>
              <c:delete val="1"/>
            </c:dLbl>
            <c:showLegendKey val="0"/>
            <c:showVal val="1"/>
            <c:showCatName val="0"/>
            <c:showSerName val="0"/>
            <c:showPercent val="0"/>
            <c:showBubbleSize val="0"/>
            <c:showLeaderLines val="0"/>
          </c:dLbls>
          <c:cat>
            <c:numRef>
              <c:f>Sheet1!$A$2:$A$7</c:f>
              <c:numCache>
                <c:formatCode>General</c:formatCode>
                <c:ptCount val="6"/>
              </c:numCache>
            </c:numRef>
          </c:cat>
          <c:val>
            <c:numRef>
              <c:f>Sheet1!$B$2:$B$7</c:f>
              <c:numCache>
                <c:formatCode>General</c:formatCode>
                <c:ptCount val="6"/>
                <c:pt idx="0">
                  <c:v>291</c:v>
                </c:pt>
                <c:pt idx="5">
                  <c:v>792</c:v>
                </c:pt>
              </c:numCache>
            </c:numRef>
          </c:val>
        </c:ser>
        <c:ser>
          <c:idx val="1"/>
          <c:order val="1"/>
          <c:tx>
            <c:strRef>
              <c:f>Sheet1!$C$1</c:f>
              <c:strCache>
                <c:ptCount val="1"/>
                <c:pt idx="0">
                  <c:v>Series 2</c:v>
                </c:pt>
              </c:strCache>
            </c:strRef>
          </c:tx>
          <c:spPr>
            <a:noFill/>
          </c:spPr>
          <c:invertIfNegative val="0"/>
          <c:cat>
            <c:numRef>
              <c:f>Sheet1!$A$2:$A$7</c:f>
              <c:numCache>
                <c:formatCode>General</c:formatCode>
                <c:ptCount val="6"/>
              </c:numCache>
            </c:numRef>
          </c:cat>
          <c:val>
            <c:numRef>
              <c:f>Sheet1!$C$2:$C$7</c:f>
              <c:numCache>
                <c:formatCode>General</c:formatCode>
                <c:ptCount val="6"/>
                <c:pt idx="1">
                  <c:v>291</c:v>
                </c:pt>
                <c:pt idx="2">
                  <c:v>361</c:v>
                </c:pt>
                <c:pt idx="3">
                  <c:v>485</c:v>
                </c:pt>
                <c:pt idx="4">
                  <c:v>742.5</c:v>
                </c:pt>
              </c:numCache>
            </c:numRef>
          </c:val>
        </c:ser>
        <c:ser>
          <c:idx val="2"/>
          <c:order val="2"/>
          <c:tx>
            <c:strRef>
              <c:f>Sheet1!$D$1</c:f>
              <c:strCache>
                <c:ptCount val="1"/>
                <c:pt idx="0">
                  <c:v>Series 3</c:v>
                </c:pt>
              </c:strCache>
            </c:strRef>
          </c:tx>
          <c:spPr>
            <a:solidFill>
              <a:schemeClr val="tx2"/>
            </a:solidFill>
          </c:spPr>
          <c:invertIfNegative val="0"/>
          <c:cat>
            <c:numRef>
              <c:f>Sheet1!$A$2:$A$7</c:f>
              <c:numCache>
                <c:formatCode>General</c:formatCode>
                <c:ptCount val="6"/>
              </c:numCache>
            </c:numRef>
          </c:cat>
          <c:val>
            <c:numRef>
              <c:f>Sheet1!$D$2:$D$7</c:f>
              <c:numCache>
                <c:formatCode>General</c:formatCode>
                <c:ptCount val="6"/>
                <c:pt idx="1">
                  <c:v>70</c:v>
                </c:pt>
                <c:pt idx="2">
                  <c:v>124</c:v>
                </c:pt>
                <c:pt idx="3">
                  <c:v>257.7</c:v>
                </c:pt>
                <c:pt idx="4">
                  <c:v>49.5</c:v>
                </c:pt>
              </c:numCache>
            </c:numRef>
          </c:val>
        </c:ser>
        <c:dLbls>
          <c:showLegendKey val="0"/>
          <c:showVal val="0"/>
          <c:showCatName val="0"/>
          <c:showSerName val="0"/>
          <c:showPercent val="0"/>
          <c:showBubbleSize val="0"/>
        </c:dLbls>
        <c:gapWidth val="53"/>
        <c:overlap val="100"/>
        <c:axId val="75064832"/>
        <c:axId val="75066368"/>
      </c:barChart>
      <c:catAx>
        <c:axId val="75064832"/>
        <c:scaling>
          <c:orientation val="minMax"/>
        </c:scaling>
        <c:delete val="0"/>
        <c:axPos val="l"/>
        <c:numFmt formatCode="General" sourceLinked="1"/>
        <c:majorTickMark val="out"/>
        <c:minorTickMark val="none"/>
        <c:tickLblPos val="nextTo"/>
        <c:spPr>
          <a:ln w="25400">
            <a:solidFill>
              <a:schemeClr val="tx1"/>
            </a:solidFill>
          </a:ln>
        </c:spPr>
        <c:crossAx val="75066368"/>
        <c:crosses val="autoZero"/>
        <c:auto val="1"/>
        <c:lblAlgn val="ctr"/>
        <c:lblOffset val="100"/>
        <c:noMultiLvlLbl val="0"/>
      </c:catAx>
      <c:valAx>
        <c:axId val="75066368"/>
        <c:scaling>
          <c:orientation val="minMax"/>
        </c:scaling>
        <c:delete val="0"/>
        <c:axPos val="b"/>
        <c:majorGridlines>
          <c:spPr>
            <a:ln>
              <a:noFill/>
            </a:ln>
          </c:spPr>
        </c:majorGridlines>
        <c:numFmt formatCode="General" sourceLinked="1"/>
        <c:majorTickMark val="out"/>
        <c:minorTickMark val="none"/>
        <c:tickLblPos val="none"/>
        <c:spPr>
          <a:ln>
            <a:noFill/>
          </a:ln>
        </c:spPr>
        <c:crossAx val="75064832"/>
        <c:crosses val="autoZero"/>
        <c:crossBetween val="between"/>
      </c:valAx>
    </c:plotArea>
    <c:plotVisOnly val="1"/>
    <c:dispBlanksAs val="gap"/>
    <c:showDLblsOverMax val="0"/>
  </c:chart>
  <c:spPr>
    <a:no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Final Goal (2030 and thereafter)</c:v>
                </c:pt>
              </c:strCache>
            </c:strRef>
          </c:tx>
          <c:spPr>
            <a:solidFill>
              <a:schemeClr val="accent1"/>
            </a:solidFill>
            <a:ln>
              <a:noFill/>
            </a:ln>
          </c:spPr>
          <c:invertIfNegative val="0"/>
          <c:dPt>
            <c:idx val="0"/>
            <c:invertIfNegative val="0"/>
            <c:bubble3D val="0"/>
          </c:dPt>
          <c:dPt>
            <c:idx val="17"/>
            <c:invertIfNegative val="0"/>
            <c:bubble3D val="0"/>
            <c:spPr>
              <a:solidFill>
                <a:srgbClr val="C00000"/>
              </a:solidFill>
              <a:ln>
                <a:noFill/>
              </a:ln>
            </c:spPr>
          </c:dPt>
          <c:cat>
            <c:strRef>
              <c:f>Sheet1!$A$2:$A$50</c:f>
              <c:strCache>
                <c:ptCount val="49"/>
                <c:pt idx="0">
                  <c:v>Washington</c:v>
                </c:pt>
                <c:pt idx="1">
                  <c:v>Idaho</c:v>
                </c:pt>
                <c:pt idx="2">
                  <c:v>Oregon</c:v>
                </c:pt>
                <c:pt idx="3">
                  <c:v>Maine</c:v>
                </c:pt>
                <c:pt idx="4">
                  <c:v>New Hampshire</c:v>
                </c:pt>
                <c:pt idx="5">
                  <c:v>New Jersey</c:v>
                </c:pt>
                <c:pt idx="6">
                  <c:v>California</c:v>
                </c:pt>
                <c:pt idx="7">
                  <c:v>Connecticut</c:v>
                </c:pt>
                <c:pt idx="8">
                  <c:v>New York</c:v>
                </c:pt>
                <c:pt idx="9">
                  <c:v>Massachusetts</c:v>
                </c:pt>
                <c:pt idx="10">
                  <c:v>Nevada</c:v>
                </c:pt>
                <c:pt idx="11">
                  <c:v>Mississippi</c:v>
                </c:pt>
                <c:pt idx="12">
                  <c:v>Arizona</c:v>
                </c:pt>
                <c:pt idx="13">
                  <c:v>Florida</c:v>
                </c:pt>
                <c:pt idx="14">
                  <c:v>South Dakota</c:v>
                </c:pt>
                <c:pt idx="15">
                  <c:v>South Carolina</c:v>
                </c:pt>
                <c:pt idx="16">
                  <c:v>Rhode Island</c:v>
                </c:pt>
                <c:pt idx="17">
                  <c:v>Texas</c:v>
                </c:pt>
                <c:pt idx="18">
                  <c:v>Virginia</c:v>
                </c:pt>
                <c:pt idx="19">
                  <c:v>Georgia</c:v>
                </c:pt>
                <c:pt idx="20">
                  <c:v>Delaware</c:v>
                </c:pt>
                <c:pt idx="21">
                  <c:v>Minnesota</c:v>
                </c:pt>
                <c:pt idx="22">
                  <c:v>Louisiana</c:v>
                </c:pt>
                <c:pt idx="23">
                  <c:v>Oklahoma</c:v>
                </c:pt>
                <c:pt idx="24">
                  <c:v>Arkansas</c:v>
                </c:pt>
                <c:pt idx="25">
                  <c:v>North Carolina</c:v>
                </c:pt>
                <c:pt idx="26">
                  <c:v>Alaska</c:v>
                </c:pt>
                <c:pt idx="27">
                  <c:v>New Mexico</c:v>
                </c:pt>
                <c:pt idx="28">
                  <c:v>Pennsylvania</c:v>
                </c:pt>
                <c:pt idx="29">
                  <c:v>Alabama</c:v>
                </c:pt>
                <c:pt idx="30">
                  <c:v>Colorado</c:v>
                </c:pt>
                <c:pt idx="31">
                  <c:v>Michigan</c:v>
                </c:pt>
                <c:pt idx="32">
                  <c:v>Tennessee</c:v>
                </c:pt>
                <c:pt idx="33">
                  <c:v>Maryland</c:v>
                </c:pt>
                <c:pt idx="34">
                  <c:v>Wisconsin</c:v>
                </c:pt>
                <c:pt idx="35">
                  <c:v>Illinois</c:v>
                </c:pt>
                <c:pt idx="36">
                  <c:v>Iowa</c:v>
                </c:pt>
                <c:pt idx="37">
                  <c:v>Hawaii</c:v>
                </c:pt>
                <c:pt idx="38">
                  <c:v>Utah</c:v>
                </c:pt>
                <c:pt idx="39">
                  <c:v>Ohio</c:v>
                </c:pt>
                <c:pt idx="40">
                  <c:v>Nebraska</c:v>
                </c:pt>
                <c:pt idx="41">
                  <c:v>Kansas</c:v>
                </c:pt>
                <c:pt idx="42">
                  <c:v>Indiana</c:v>
                </c:pt>
                <c:pt idx="43">
                  <c:v>Missouri</c:v>
                </c:pt>
                <c:pt idx="44">
                  <c:v>West Virginia</c:v>
                </c:pt>
                <c:pt idx="45">
                  <c:v>Wyoming</c:v>
                </c:pt>
                <c:pt idx="46">
                  <c:v>Kentucky</c:v>
                </c:pt>
                <c:pt idx="47">
                  <c:v>Montana</c:v>
                </c:pt>
                <c:pt idx="48">
                  <c:v>North Dakota</c:v>
                </c:pt>
              </c:strCache>
            </c:strRef>
          </c:cat>
          <c:val>
            <c:numRef>
              <c:f>Sheet1!$B$2:$B$50</c:f>
              <c:numCache>
                <c:formatCode>_(* #,##0.0_);_(* \(#,##0.0\);_(* "-"??_);_(@_)</c:formatCode>
                <c:ptCount val="49"/>
                <c:pt idx="0">
                  <c:v>214.50120936623983</c:v>
                </c:pt>
                <c:pt idx="1">
                  <c:v>228.37432304188948</c:v>
                </c:pt>
                <c:pt idx="2">
                  <c:v>372.35316403718747</c:v>
                </c:pt>
                <c:pt idx="3">
                  <c:v>377.58213098950591</c:v>
                </c:pt>
                <c:pt idx="4">
                  <c:v>486.13625709794945</c:v>
                </c:pt>
                <c:pt idx="5">
                  <c:v>531.08638610036337</c:v>
                </c:pt>
                <c:pt idx="6">
                  <c:v>536.96223668956668</c:v>
                </c:pt>
                <c:pt idx="7">
                  <c:v>540.26053533608024</c:v>
                </c:pt>
                <c:pt idx="8">
                  <c:v>549.13660729089474</c:v>
                </c:pt>
                <c:pt idx="9">
                  <c:v>575.64490969352948</c:v>
                </c:pt>
                <c:pt idx="10">
                  <c:v>647.31205393369419</c:v>
                </c:pt>
                <c:pt idx="11">
                  <c:v>691.77415940892911</c:v>
                </c:pt>
                <c:pt idx="12">
                  <c:v>702.07060566763369</c:v>
                </c:pt>
                <c:pt idx="13">
                  <c:v>740.20908147114642</c:v>
                </c:pt>
                <c:pt idx="14">
                  <c:v>740.6736579425733</c:v>
                </c:pt>
                <c:pt idx="15">
                  <c:v>771.74969795971606</c:v>
                </c:pt>
                <c:pt idx="16">
                  <c:v>782.26144999347662</c:v>
                </c:pt>
                <c:pt idx="17">
                  <c:v>790.81914614755067</c:v>
                </c:pt>
                <c:pt idx="18">
                  <c:v>809.81203257413097</c:v>
                </c:pt>
                <c:pt idx="19">
                  <c:v>833.78458382214069</c:v>
                </c:pt>
                <c:pt idx="20">
                  <c:v>840.64059603933811</c:v>
                </c:pt>
                <c:pt idx="21">
                  <c:v>872.75923243264003</c:v>
                </c:pt>
                <c:pt idx="22">
                  <c:v>883.07331730358283</c:v>
                </c:pt>
                <c:pt idx="23">
                  <c:v>895.30379340656816</c:v>
                </c:pt>
                <c:pt idx="24">
                  <c:v>909.65714587854814</c:v>
                </c:pt>
                <c:pt idx="25">
                  <c:v>992.19803486218882</c:v>
                </c:pt>
                <c:pt idx="26">
                  <c:v>1003.0300713079674</c:v>
                </c:pt>
                <c:pt idx="27">
                  <c:v>1047.6213492874169</c:v>
                </c:pt>
                <c:pt idx="28">
                  <c:v>1051.9570690241305</c:v>
                </c:pt>
                <c:pt idx="29">
                  <c:v>1059.0148661971609</c:v>
                </c:pt>
                <c:pt idx="30">
                  <c:v>1107.8318527572528</c:v>
                </c:pt>
                <c:pt idx="31">
                  <c:v>1161.2726650816751</c:v>
                </c:pt>
                <c:pt idx="32">
                  <c:v>1162.6165528197819</c:v>
                </c:pt>
                <c:pt idx="33">
                  <c:v>1186.7124341020524</c:v>
                </c:pt>
                <c:pt idx="34">
                  <c:v>1202.5752302204498</c:v>
                </c:pt>
                <c:pt idx="35">
                  <c:v>1270.7311985672013</c:v>
                </c:pt>
                <c:pt idx="36">
                  <c:v>1300.7321938481659</c:v>
                </c:pt>
                <c:pt idx="37">
                  <c:v>1305.5378190093093</c:v>
                </c:pt>
                <c:pt idx="38">
                  <c:v>1321.7257720430241</c:v>
                </c:pt>
                <c:pt idx="39">
                  <c:v>1338.3405300152783</c:v>
                </c:pt>
                <c:pt idx="40">
                  <c:v>1478.940222784646</c:v>
                </c:pt>
                <c:pt idx="41">
                  <c:v>1499.3939005280477</c:v>
                </c:pt>
                <c:pt idx="42">
                  <c:v>1531.270287193553</c:v>
                </c:pt>
                <c:pt idx="43">
                  <c:v>1544.4142493563741</c:v>
                </c:pt>
                <c:pt idx="44">
                  <c:v>1619.7812233003181</c:v>
                </c:pt>
                <c:pt idx="45">
                  <c:v>1714.3847905317243</c:v>
                </c:pt>
                <c:pt idx="46">
                  <c:v>1763.11768826295</c:v>
                </c:pt>
                <c:pt idx="47">
                  <c:v>1771.2714290773936</c:v>
                </c:pt>
                <c:pt idx="48">
                  <c:v>1783.1628631579874</c:v>
                </c:pt>
              </c:numCache>
            </c:numRef>
          </c:val>
        </c:ser>
        <c:dLbls>
          <c:showLegendKey val="0"/>
          <c:showVal val="0"/>
          <c:showCatName val="0"/>
          <c:showSerName val="0"/>
          <c:showPercent val="0"/>
          <c:showBubbleSize val="0"/>
        </c:dLbls>
        <c:gapWidth val="52"/>
        <c:axId val="75358208"/>
        <c:axId val="75359744"/>
      </c:barChart>
      <c:catAx>
        <c:axId val="75358208"/>
        <c:scaling>
          <c:orientation val="minMax"/>
        </c:scaling>
        <c:delete val="0"/>
        <c:axPos val="b"/>
        <c:majorTickMark val="out"/>
        <c:minorTickMark val="none"/>
        <c:tickLblPos val="nextTo"/>
        <c:txPr>
          <a:bodyPr/>
          <a:lstStyle/>
          <a:p>
            <a:pPr>
              <a:defRPr sz="1000" b="1"/>
            </a:pPr>
            <a:endParaRPr lang="en-US"/>
          </a:p>
        </c:txPr>
        <c:crossAx val="75359744"/>
        <c:crosses val="autoZero"/>
        <c:auto val="1"/>
        <c:lblAlgn val="ctr"/>
        <c:lblOffset val="100"/>
        <c:noMultiLvlLbl val="0"/>
      </c:catAx>
      <c:valAx>
        <c:axId val="75359744"/>
        <c:scaling>
          <c:orientation val="minMax"/>
          <c:max val="2000"/>
          <c:min val="0"/>
        </c:scaling>
        <c:delete val="0"/>
        <c:axPos val="l"/>
        <c:majorGridlines/>
        <c:numFmt formatCode="General" sourceLinked="0"/>
        <c:majorTickMark val="out"/>
        <c:minorTickMark val="none"/>
        <c:tickLblPos val="nextTo"/>
        <c:txPr>
          <a:bodyPr/>
          <a:lstStyle/>
          <a:p>
            <a:pPr>
              <a:defRPr b="1"/>
            </a:pPr>
            <a:endParaRPr lang="en-US"/>
          </a:p>
        </c:txPr>
        <c:crossAx val="75358208"/>
        <c:crosses val="autoZero"/>
        <c:crossBetween val="between"/>
        <c:majorUnit val="500"/>
      </c:valAx>
    </c:plotArea>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C00000"/>
              </a:solidFill>
              <a:ln>
                <a:noFill/>
              </a:ln>
            </c:spPr>
          </c:dPt>
          <c:cat>
            <c:strRef>
              <c:f>Sheet1!$A$2:$A$50</c:f>
              <c:strCache>
                <c:ptCount val="49"/>
                <c:pt idx="0">
                  <c:v>Texas</c:v>
                </c:pt>
                <c:pt idx="1">
                  <c:v>Florida</c:v>
                </c:pt>
                <c:pt idx="2">
                  <c:v>Arizona</c:v>
                </c:pt>
                <c:pt idx="3">
                  <c:v>Illinois</c:v>
                </c:pt>
                <c:pt idx="4">
                  <c:v>Arkansas</c:v>
                </c:pt>
                <c:pt idx="5">
                  <c:v>Louisiana</c:v>
                </c:pt>
                <c:pt idx="6">
                  <c:v>Oklahoma</c:v>
                </c:pt>
                <c:pt idx="7">
                  <c:v>Georgia</c:v>
                </c:pt>
                <c:pt idx="8">
                  <c:v>Michigan</c:v>
                </c:pt>
                <c:pt idx="9">
                  <c:v>Pennsylvania</c:v>
                </c:pt>
                <c:pt idx="10">
                  <c:v>Alabama</c:v>
                </c:pt>
                <c:pt idx="11">
                  <c:v>Minnesota</c:v>
                </c:pt>
                <c:pt idx="12">
                  <c:v>Missouri</c:v>
                </c:pt>
                <c:pt idx="13">
                  <c:v>Colorado</c:v>
                </c:pt>
                <c:pt idx="14">
                  <c:v>Indiana</c:v>
                </c:pt>
                <c:pt idx="15">
                  <c:v>Wisconsin</c:v>
                </c:pt>
                <c:pt idx="16">
                  <c:v>Ohio</c:v>
                </c:pt>
                <c:pt idx="17">
                  <c:v>North Carolina</c:v>
                </c:pt>
                <c:pt idx="18">
                  <c:v>Iowa</c:v>
                </c:pt>
                <c:pt idx="19">
                  <c:v>South Carolina</c:v>
                </c:pt>
                <c:pt idx="20">
                  <c:v>New York</c:v>
                </c:pt>
                <c:pt idx="21">
                  <c:v>Utah</c:v>
                </c:pt>
                <c:pt idx="22">
                  <c:v>Kentucky</c:v>
                </c:pt>
                <c:pt idx="23">
                  <c:v>Mississippi</c:v>
                </c:pt>
                <c:pt idx="24">
                  <c:v>Tennessee</c:v>
                </c:pt>
                <c:pt idx="25">
                  <c:v>West Virginia</c:v>
                </c:pt>
                <c:pt idx="26">
                  <c:v>New Mexico</c:v>
                </c:pt>
                <c:pt idx="27">
                  <c:v>Washington</c:v>
                </c:pt>
                <c:pt idx="28">
                  <c:v>Nevada</c:v>
                </c:pt>
                <c:pt idx="29">
                  <c:v>Wyoming</c:v>
                </c:pt>
                <c:pt idx="30">
                  <c:v>Nebraska</c:v>
                </c:pt>
                <c:pt idx="31">
                  <c:v>North Dakota</c:v>
                </c:pt>
                <c:pt idx="32">
                  <c:v>Kansas</c:v>
                </c:pt>
                <c:pt idx="33">
                  <c:v>New Jersey</c:v>
                </c:pt>
                <c:pt idx="34">
                  <c:v>Oregon</c:v>
                </c:pt>
                <c:pt idx="35">
                  <c:v>Maryland</c:v>
                </c:pt>
                <c:pt idx="36">
                  <c:v>Massachusetts</c:v>
                </c:pt>
                <c:pt idx="37">
                  <c:v>South Dakota</c:v>
                </c:pt>
                <c:pt idx="38">
                  <c:v>Montana</c:v>
                </c:pt>
                <c:pt idx="39">
                  <c:v>New Hampshire</c:v>
                </c:pt>
                <c:pt idx="40">
                  <c:v>Delaware</c:v>
                </c:pt>
                <c:pt idx="41">
                  <c:v>Virginia</c:v>
                </c:pt>
                <c:pt idx="42">
                  <c:v>Connecticut</c:v>
                </c:pt>
                <c:pt idx="43">
                  <c:v>Alaska</c:v>
                </c:pt>
                <c:pt idx="44">
                  <c:v>Hawaii</c:v>
                </c:pt>
                <c:pt idx="45">
                  <c:v>Maine</c:v>
                </c:pt>
                <c:pt idx="46">
                  <c:v>Idaho</c:v>
                </c:pt>
                <c:pt idx="47">
                  <c:v>Rhode Island</c:v>
                </c:pt>
                <c:pt idx="48">
                  <c:v>California</c:v>
                </c:pt>
              </c:strCache>
            </c:strRef>
          </c:cat>
          <c:val>
            <c:numRef>
              <c:f>Sheet1!$B$2:$B$50</c:f>
              <c:numCache>
                <c:formatCode>_(* #,##0.0_);_(* \(#,##0.0\);_(* "-"??_);_(@_)</c:formatCode>
                <c:ptCount val="49"/>
                <c:pt idx="0">
                  <c:v>57.851616318594417</c:v>
                </c:pt>
                <c:pt idx="1">
                  <c:v>28.897221820912652</c:v>
                </c:pt>
                <c:pt idx="2">
                  <c:v>16.991493397967464</c:v>
                </c:pt>
                <c:pt idx="3">
                  <c:v>14.187461995244988</c:v>
                </c:pt>
                <c:pt idx="4">
                  <c:v>14.024913396476689</c:v>
                </c:pt>
                <c:pt idx="5">
                  <c:v>13.788853060374601</c:v>
                </c:pt>
                <c:pt idx="6">
                  <c:v>12.695484003091696</c:v>
                </c:pt>
                <c:pt idx="7">
                  <c:v>11.886581742109437</c:v>
                </c:pt>
                <c:pt idx="8">
                  <c:v>11.602349143820463</c:v>
                </c:pt>
                <c:pt idx="9">
                  <c:v>10.47450197893528</c:v>
                </c:pt>
                <c:pt idx="10">
                  <c:v>9.4125614844737893</c:v>
                </c:pt>
                <c:pt idx="11">
                  <c:v>8.9652470444319778</c:v>
                </c:pt>
                <c:pt idx="12">
                  <c:v>8.801377893389839</c:v>
                </c:pt>
                <c:pt idx="13">
                  <c:v>8.7386517001173765</c:v>
                </c:pt>
                <c:pt idx="14">
                  <c:v>7.9755731243572603</c:v>
                </c:pt>
                <c:pt idx="15">
                  <c:v>7.8677792073551647</c:v>
                </c:pt>
                <c:pt idx="16">
                  <c:v>7.6251188082667163</c:v>
                </c:pt>
                <c:pt idx="17">
                  <c:v>7.4295149999022128</c:v>
                </c:pt>
                <c:pt idx="18">
                  <c:v>6.1115189960105107</c:v>
                </c:pt>
                <c:pt idx="19">
                  <c:v>5.5441368776038313</c:v>
                </c:pt>
                <c:pt idx="20">
                  <c:v>5.3414057881718078</c:v>
                </c:pt>
                <c:pt idx="21">
                  <c:v>5.1826712931706789</c:v>
                </c:pt>
                <c:pt idx="22">
                  <c:v>4.938808771542714</c:v>
                </c:pt>
                <c:pt idx="23">
                  <c:v>4.7037581458027233</c:v>
                </c:pt>
                <c:pt idx="24">
                  <c:v>4.4526874150246041</c:v>
                </c:pt>
                <c:pt idx="25">
                  <c:v>4.3225596412919618</c:v>
                </c:pt>
                <c:pt idx="26">
                  <c:v>3.376563112397986</c:v>
                </c:pt>
                <c:pt idx="27">
                  <c:v>3.0050066133275202</c:v>
                </c:pt>
                <c:pt idx="28">
                  <c:v>2.9578932488042309</c:v>
                </c:pt>
                <c:pt idx="29">
                  <c:v>2.8354277319339571</c:v>
                </c:pt>
                <c:pt idx="30">
                  <c:v>2.7835971479297497</c:v>
                </c:pt>
                <c:pt idx="31">
                  <c:v>2.0022531743058538</c:v>
                </c:pt>
                <c:pt idx="32">
                  <c:v>1.9841865008696506</c:v>
                </c:pt>
                <c:pt idx="33">
                  <c:v>1.6288506229698816</c:v>
                </c:pt>
                <c:pt idx="34">
                  <c:v>1.619661820589342</c:v>
                </c:pt>
                <c:pt idx="35">
                  <c:v>1.5939281116295305</c:v>
                </c:pt>
                <c:pt idx="36">
                  <c:v>1.5000935056520477</c:v>
                </c:pt>
                <c:pt idx="37">
                  <c:v>1.1801041338555824</c:v>
                </c:pt>
                <c:pt idx="38">
                  <c:v>1.0566498956543107</c:v>
                </c:pt>
                <c:pt idx="39">
                  <c:v>1.0005912577492198</c:v>
                </c:pt>
                <c:pt idx="40">
                  <c:v>0.92941364245371105</c:v>
                </c:pt>
                <c:pt idx="41">
                  <c:v>0.48913337329111262</c:v>
                </c:pt>
                <c:pt idx="42">
                  <c:v>0.2760464674259423</c:v>
                </c:pt>
                <c:pt idx="43">
                  <c:v>0.18340071283181295</c:v>
                </c:pt>
                <c:pt idx="44">
                  <c:v>9.3609595170985632E-2</c:v>
                </c:pt>
                <c:pt idx="45">
                  <c:v>5.2792176130463039E-2</c:v>
                </c:pt>
                <c:pt idx="46">
                  <c:v>0</c:v>
                </c:pt>
                <c:pt idx="47">
                  <c:v>0</c:v>
                </c:pt>
                <c:pt idx="48">
                  <c:v>-0.46781358685302266</c:v>
                </c:pt>
              </c:numCache>
            </c:numRef>
          </c:val>
        </c:ser>
        <c:dLbls>
          <c:showLegendKey val="0"/>
          <c:showVal val="0"/>
          <c:showCatName val="0"/>
          <c:showSerName val="0"/>
          <c:showPercent val="0"/>
          <c:showBubbleSize val="0"/>
        </c:dLbls>
        <c:gapWidth val="52"/>
        <c:axId val="76006912"/>
        <c:axId val="76008448"/>
      </c:barChart>
      <c:catAx>
        <c:axId val="76006912"/>
        <c:scaling>
          <c:orientation val="minMax"/>
        </c:scaling>
        <c:delete val="0"/>
        <c:axPos val="b"/>
        <c:majorTickMark val="out"/>
        <c:minorTickMark val="none"/>
        <c:tickLblPos val="nextTo"/>
        <c:txPr>
          <a:bodyPr/>
          <a:lstStyle/>
          <a:p>
            <a:pPr>
              <a:defRPr sz="1000" b="1"/>
            </a:pPr>
            <a:endParaRPr lang="en-US"/>
          </a:p>
        </c:txPr>
        <c:crossAx val="76008448"/>
        <c:crosses val="autoZero"/>
        <c:auto val="1"/>
        <c:lblAlgn val="ctr"/>
        <c:lblOffset val="100"/>
        <c:noMultiLvlLbl val="0"/>
      </c:catAx>
      <c:valAx>
        <c:axId val="76008448"/>
        <c:scaling>
          <c:orientation val="minMax"/>
          <c:max val="60"/>
          <c:min val="0"/>
        </c:scaling>
        <c:delete val="0"/>
        <c:axPos val="l"/>
        <c:majorGridlines/>
        <c:numFmt formatCode="General" sourceLinked="0"/>
        <c:majorTickMark val="out"/>
        <c:minorTickMark val="none"/>
        <c:tickLblPos val="nextTo"/>
        <c:txPr>
          <a:bodyPr/>
          <a:lstStyle/>
          <a:p>
            <a:pPr>
              <a:defRPr b="1"/>
            </a:pPr>
            <a:endParaRPr lang="en-US"/>
          </a:p>
        </c:txPr>
        <c:crossAx val="7600691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3</c:v>
                </c:pt>
              </c:strCache>
            </c:strRef>
          </c:tx>
          <c:spPr>
            <a:solidFill>
              <a:schemeClr val="accent3"/>
            </a:solidFill>
          </c:spPr>
          <c:invertIfNegative val="0"/>
          <c:dPt>
            <c:idx val="0"/>
            <c:invertIfNegative val="0"/>
            <c:bubble3D val="0"/>
            <c:spPr>
              <a:solidFill>
                <a:srgbClr val="C00000"/>
              </a:solidFill>
            </c:spPr>
          </c:dPt>
          <c:dLbls>
            <c:dLbl>
              <c:idx val="0"/>
              <c:layout>
                <c:manualLayout>
                  <c:x val="0.29690476949619693"/>
                  <c:y val="4.3772957548329173E-7"/>
                </c:manualLayout>
              </c:layout>
              <c:dLblPos val="ctr"/>
              <c:showLegendKey val="0"/>
              <c:showVal val="1"/>
              <c:showCatName val="0"/>
              <c:showSerName val="0"/>
              <c:showPercent val="0"/>
              <c:showBubbleSize val="0"/>
            </c:dLbl>
            <c:dLbl>
              <c:idx val="1"/>
              <c:layout>
                <c:manualLayout>
                  <c:x val="3.3011871486114508E-2"/>
                  <c:y val="1.2739607350763741E-17"/>
                </c:manualLayout>
              </c:layout>
              <c:dLblPos val="ctr"/>
              <c:showLegendKey val="0"/>
              <c:showVal val="1"/>
              <c:showCatName val="0"/>
              <c:showSerName val="0"/>
              <c:showPercent val="0"/>
              <c:showBubbleSize val="0"/>
            </c:dLbl>
            <c:dLbl>
              <c:idx val="2"/>
              <c:layout>
                <c:manualLayout>
                  <c:x val="5.4138511299344959E-2"/>
                  <c:y val="0"/>
                </c:manualLayout>
              </c:layout>
              <c:dLblPos val="ctr"/>
              <c:showLegendKey val="0"/>
              <c:showVal val="1"/>
              <c:showCatName val="0"/>
              <c:showSerName val="0"/>
              <c:showPercent val="0"/>
              <c:showBubbleSize val="0"/>
            </c:dLbl>
            <c:dLbl>
              <c:idx val="3"/>
              <c:layout>
                <c:manualLayout>
                  <c:x val="4.3709458573792041E-2"/>
                  <c:y val="-2.5479214701527481E-17"/>
                </c:manualLayout>
              </c:layout>
              <c:dLblPos val="ctr"/>
              <c:showLegendKey val="0"/>
              <c:showVal val="1"/>
              <c:showCatName val="0"/>
              <c:showSerName val="0"/>
              <c:showPercent val="0"/>
              <c:showBubbleSize val="0"/>
            </c:dLbl>
            <c:dLbl>
              <c:idx val="4"/>
              <c:layout>
                <c:manualLayout>
                  <c:x val="1.7507448463012758E-2"/>
                  <c:y val="0"/>
                </c:manualLayout>
              </c:layout>
              <c:dLblPos val="ctr"/>
              <c:showLegendKey val="0"/>
              <c:showVal val="1"/>
              <c:showCatName val="0"/>
              <c:showSerName val="0"/>
              <c:showPercent val="0"/>
              <c:showBubbleSize val="0"/>
            </c:dLbl>
            <c:dLbl>
              <c:idx val="5"/>
              <c:layout>
                <c:manualLayout>
                  <c:x val="8.2244352098854653E-2"/>
                  <c:y val="5.5591656086378055E-3"/>
                </c:manualLayout>
              </c:layout>
              <c:dLblPos val="ctr"/>
              <c:showLegendKey val="0"/>
              <c:showVal val="1"/>
              <c:showCatName val="0"/>
              <c:showSerName val="0"/>
              <c:showPercent val="0"/>
              <c:showBubbleSize val="0"/>
            </c:dLbl>
            <c:dLbl>
              <c:idx val="6"/>
              <c:layout>
                <c:manualLayout>
                  <c:x val="5.2234822317401945E-2"/>
                  <c:y val="5.0958429403054962E-17"/>
                </c:manualLayout>
              </c:layout>
              <c:dLblPos val="ctr"/>
              <c:showLegendKey val="0"/>
              <c:showVal val="1"/>
              <c:showCatName val="0"/>
              <c:showSerName val="0"/>
              <c:showPercent val="0"/>
              <c:showBubbleSize val="0"/>
            </c:dLbl>
            <c:dLbl>
              <c:idx val="7"/>
              <c:layout>
                <c:manualLayout>
                  <c:x val="1.7186907709912068E-2"/>
                  <c:y val="0"/>
                </c:manualLayout>
              </c:layout>
              <c:dLblPos val="ctr"/>
              <c:showLegendKey val="0"/>
              <c:showVal val="1"/>
              <c:showCatName val="0"/>
              <c:showSerName val="0"/>
              <c:showPercent val="0"/>
              <c:showBubbleSize val="0"/>
            </c:dLbl>
            <c:dLbl>
              <c:idx val="8"/>
              <c:layout>
                <c:manualLayout>
                  <c:x val="7.8110906817159279E-2"/>
                  <c:y val="0"/>
                </c:manualLayout>
              </c:layout>
              <c:dLblPos val="ctr"/>
              <c:showLegendKey val="0"/>
              <c:showVal val="1"/>
              <c:showCatName val="0"/>
              <c:showSerName val="0"/>
              <c:showPercent val="0"/>
              <c:showBubbleSize val="0"/>
            </c:dLbl>
            <c:dLbl>
              <c:idx val="9"/>
              <c:layout>
                <c:manualLayout>
                  <c:x val="9.9512316091159972E-2"/>
                  <c:y val="2.7795828043189028E-3"/>
                </c:manualLayout>
              </c:layout>
              <c:dLblPos val="ctr"/>
              <c:showLegendKey val="0"/>
              <c:showVal val="1"/>
              <c:showCatName val="0"/>
              <c:showSerName val="0"/>
              <c:showPercent val="0"/>
              <c:showBubbleSize val="0"/>
            </c:dLbl>
            <c:dLbl>
              <c:idx val="10"/>
              <c:layout>
                <c:manualLayout>
                  <c:x val="6.846478409199605E-2"/>
                  <c:y val="5.5591656086378055E-3"/>
                </c:manualLayout>
              </c:layout>
              <c:dLblPos val="ctr"/>
              <c:showLegendKey val="0"/>
              <c:showVal val="1"/>
              <c:showCatName val="0"/>
              <c:showSerName val="0"/>
              <c:showPercent val="0"/>
              <c:showBubbleSize val="0"/>
            </c:dLbl>
            <c:dLbl>
              <c:idx val="11"/>
              <c:layout>
                <c:manualLayout>
                  <c:x val="0.18260379136509691"/>
                  <c:y val="2.7804582634698692E-3"/>
                </c:manualLayout>
              </c:layout>
              <c:dLblPos val="ctr"/>
              <c:showLegendKey val="0"/>
              <c:showVal val="1"/>
              <c:showCatName val="0"/>
              <c:showSerName val="0"/>
              <c:showPercent val="0"/>
              <c:showBubbleSize val="0"/>
            </c:dLbl>
            <c:dLbl>
              <c:idx val="12"/>
              <c:layout>
                <c:manualLayout>
                  <c:x val="1.6734721351315891E-2"/>
                  <c:y val="0"/>
                </c:manualLayout>
              </c:layout>
              <c:dLblPos val="ctr"/>
              <c:showLegendKey val="0"/>
              <c:showVal val="1"/>
              <c:showCatName val="0"/>
              <c:showSerName val="0"/>
              <c:showPercent val="0"/>
              <c:showBubbleSize val="0"/>
            </c:dLbl>
            <c:dLbl>
              <c:idx val="13"/>
              <c:layout>
                <c:manualLayout>
                  <c:x val="8.763742901375618E-2"/>
                  <c:y val="0"/>
                </c:manualLayout>
              </c:layout>
              <c:dLblPos val="ctr"/>
              <c:showLegendKey val="0"/>
              <c:showVal val="1"/>
              <c:showCatName val="0"/>
              <c:showSerName val="0"/>
              <c:showPercent val="0"/>
              <c:showBubbleSize val="0"/>
            </c:dLbl>
            <c:dLbl>
              <c:idx val="14"/>
              <c:layout>
                <c:manualLayout>
                  <c:x val="7.6797710018315604E-2"/>
                  <c:y val="0"/>
                </c:manualLayout>
              </c:layout>
              <c:dLblPos val="ctr"/>
              <c:showLegendKey val="0"/>
              <c:showVal val="1"/>
              <c:showCatName val="0"/>
              <c:showSerName val="0"/>
              <c:showPercent val="0"/>
              <c:showBubbleSize val="0"/>
            </c:dLbl>
            <c:txPr>
              <a:bodyPr/>
              <a:lstStyle/>
              <a:p>
                <a:pPr>
                  <a:defRPr sz="1600" b="1"/>
                </a:pPr>
                <a:endParaRPr lang="en-US"/>
              </a:p>
            </c:txPr>
            <c:dLblPos val="inEnd"/>
            <c:showLegendKey val="0"/>
            <c:showVal val="1"/>
            <c:showCatName val="0"/>
            <c:showSerName val="0"/>
            <c:showPercent val="0"/>
            <c:showBubbleSize val="0"/>
            <c:showLeaderLines val="0"/>
          </c:dLbls>
          <c:cat>
            <c:strRef>
              <c:f>Sheet1!$A$2:$A$16</c:f>
              <c:strCache>
                <c:ptCount val="15"/>
                <c:pt idx="0">
                  <c:v>Texas</c:v>
                </c:pt>
                <c:pt idx="1">
                  <c:v>Indiana</c:v>
                </c:pt>
                <c:pt idx="2">
                  <c:v>Pennsylvania</c:v>
                </c:pt>
                <c:pt idx="3">
                  <c:v>Ohio</c:v>
                </c:pt>
                <c:pt idx="4">
                  <c:v>Kentucky</c:v>
                </c:pt>
                <c:pt idx="5">
                  <c:v>Illinois</c:v>
                </c:pt>
                <c:pt idx="6">
                  <c:v>Missouri</c:v>
                </c:pt>
                <c:pt idx="7">
                  <c:v>West Virginia</c:v>
                </c:pt>
                <c:pt idx="8">
                  <c:v>Michigan</c:v>
                </c:pt>
                <c:pt idx="9">
                  <c:v>North Carolina</c:v>
                </c:pt>
                <c:pt idx="10">
                  <c:v>Alabama</c:v>
                </c:pt>
                <c:pt idx="11">
                  <c:v>Florida</c:v>
                </c:pt>
                <c:pt idx="12">
                  <c:v>Wyoming</c:v>
                </c:pt>
                <c:pt idx="13">
                  <c:v>Georgia</c:v>
                </c:pt>
                <c:pt idx="14">
                  <c:v>Colorado</c:v>
                </c:pt>
              </c:strCache>
            </c:strRef>
          </c:cat>
          <c:val>
            <c:numRef>
              <c:f>Sheet1!$B$2:$B$16</c:f>
              <c:numCache>
                <c:formatCode>#,##0</c:formatCode>
                <c:ptCount val="15"/>
                <c:pt idx="0">
                  <c:v>72.006905276907091</c:v>
                </c:pt>
                <c:pt idx="1">
                  <c:v>4.1787247600999962</c:v>
                </c:pt>
                <c:pt idx="2">
                  <c:v>8.723667514146797</c:v>
                </c:pt>
                <c:pt idx="3">
                  <c:v>6.4800672629340283</c:v>
                </c:pt>
                <c:pt idx="4">
                  <c:v>0.8432640000000049</c:v>
                </c:pt>
                <c:pt idx="5">
                  <c:v>13.008442275000007</c:v>
                </c:pt>
                <c:pt idx="6">
                  <c:v>7.9269415598999871</c:v>
                </c:pt>
                <c:pt idx="7">
                  <c:v>0</c:v>
                </c:pt>
                <c:pt idx="8">
                  <c:v>12.119215508345157</c:v>
                </c:pt>
                <c:pt idx="9">
                  <c:v>16.723261478200001</c:v>
                </c:pt>
                <c:pt idx="10">
                  <c:v>10.044069315599998</c:v>
                </c:pt>
                <c:pt idx="11">
                  <c:v>40.406037834296669</c:v>
                </c:pt>
                <c:pt idx="12">
                  <c:v>0.28987199999999547</c:v>
                </c:pt>
                <c:pt idx="13">
                  <c:v>13.781486118099988</c:v>
                </c:pt>
                <c:pt idx="14">
                  <c:v>11.836717907774865</c:v>
                </c:pt>
              </c:numCache>
            </c:numRef>
          </c:val>
        </c:ser>
        <c:dLbls>
          <c:showLegendKey val="0"/>
          <c:showVal val="0"/>
          <c:showCatName val="0"/>
          <c:showSerName val="0"/>
          <c:showPercent val="0"/>
          <c:showBubbleSize val="0"/>
        </c:dLbls>
        <c:gapWidth val="41"/>
        <c:overlap val="100"/>
        <c:axId val="76036736"/>
        <c:axId val="76177792"/>
      </c:barChart>
      <c:catAx>
        <c:axId val="76036736"/>
        <c:scaling>
          <c:orientation val="maxMin"/>
        </c:scaling>
        <c:delete val="0"/>
        <c:axPos val="l"/>
        <c:majorGridlines>
          <c:spPr>
            <a:ln w="6350">
              <a:prstDash val="sysDot"/>
            </a:ln>
          </c:spPr>
        </c:majorGridlines>
        <c:majorTickMark val="out"/>
        <c:minorTickMark val="none"/>
        <c:tickLblPos val="nextTo"/>
        <c:spPr>
          <a:ln w="19050"/>
        </c:spPr>
        <c:txPr>
          <a:bodyPr/>
          <a:lstStyle/>
          <a:p>
            <a:pPr>
              <a:defRPr sz="1600" b="1"/>
            </a:pPr>
            <a:endParaRPr lang="en-US"/>
          </a:p>
        </c:txPr>
        <c:crossAx val="76177792"/>
        <c:crosses val="autoZero"/>
        <c:auto val="1"/>
        <c:lblAlgn val="ctr"/>
        <c:lblOffset val="100"/>
        <c:noMultiLvlLbl val="0"/>
      </c:catAx>
      <c:valAx>
        <c:axId val="76177792"/>
        <c:scaling>
          <c:orientation val="minMax"/>
          <c:max val="100"/>
          <c:min val="0"/>
        </c:scaling>
        <c:delete val="1"/>
        <c:axPos val="t"/>
        <c:numFmt formatCode="#,##0" sourceLinked="1"/>
        <c:majorTickMark val="out"/>
        <c:minorTickMark val="none"/>
        <c:tickLblPos val="nextTo"/>
        <c:crossAx val="760367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 Ren. Top 10 GENERATORS'!$B$55</c:f>
              <c:strCache>
                <c:ptCount val="1"/>
                <c:pt idx="0">
                  <c:v>2012 RE</c:v>
                </c:pt>
              </c:strCache>
            </c:strRef>
          </c:tx>
          <c:invertIfNegative val="0"/>
          <c:cat>
            <c:strRef>
              <c:f>'F. Ren. Top 10 GENERATORS'!$A$56:$A$65</c:f>
              <c:strCache>
                <c:ptCount val="10"/>
                <c:pt idx="0">
                  <c:v>Texas</c:v>
                </c:pt>
                <c:pt idx="1">
                  <c:v>California</c:v>
                </c:pt>
                <c:pt idx="2">
                  <c:v>Iowa</c:v>
                </c:pt>
                <c:pt idx="3">
                  <c:v>Minnesota</c:v>
                </c:pt>
                <c:pt idx="4">
                  <c:v>Oklahoma</c:v>
                </c:pt>
                <c:pt idx="5">
                  <c:v>Illinois</c:v>
                </c:pt>
                <c:pt idx="6">
                  <c:v>Washington</c:v>
                </c:pt>
                <c:pt idx="7">
                  <c:v>Oregon</c:v>
                </c:pt>
                <c:pt idx="8">
                  <c:v>Colorado</c:v>
                </c:pt>
                <c:pt idx="9">
                  <c:v>North Dakota</c:v>
                </c:pt>
              </c:strCache>
            </c:strRef>
          </c:cat>
          <c:val>
            <c:numRef>
              <c:f>'F. Ren. Top 10 GENERATORS'!$B$56:$B$65</c:f>
              <c:numCache>
                <c:formatCode>#,##0</c:formatCode>
                <c:ptCount val="10"/>
                <c:pt idx="0">
                  <c:v>34016697</c:v>
                </c:pt>
                <c:pt idx="1">
                  <c:v>29966846</c:v>
                </c:pt>
                <c:pt idx="2">
                  <c:v>8565920.5484688003</c:v>
                </c:pt>
                <c:pt idx="3">
                  <c:v>7888544.3585652001</c:v>
                </c:pt>
                <c:pt idx="4">
                  <c:v>8520724</c:v>
                </c:pt>
                <c:pt idx="5">
                  <c:v>8372660</c:v>
                </c:pt>
                <c:pt idx="6">
                  <c:v>8214350</c:v>
                </c:pt>
                <c:pt idx="7">
                  <c:v>7207229</c:v>
                </c:pt>
                <c:pt idx="8">
                  <c:v>6192082</c:v>
                </c:pt>
                <c:pt idx="9">
                  <c:v>5280052</c:v>
                </c:pt>
              </c:numCache>
            </c:numRef>
          </c:val>
        </c:ser>
        <c:ser>
          <c:idx val="1"/>
          <c:order val="1"/>
          <c:tx>
            <c:strRef>
              <c:f>'F. Ren. Top 10 GENERATORS'!$C$55</c:f>
              <c:strCache>
                <c:ptCount val="1"/>
                <c:pt idx="0">
                  <c:v>Increase in Re</c:v>
                </c:pt>
              </c:strCache>
            </c:strRef>
          </c:tx>
          <c:spPr>
            <a:solidFill>
              <a:srgbClr val="FF0000"/>
            </a:solidFill>
          </c:spPr>
          <c:invertIfNegative val="0"/>
          <c:cat>
            <c:strRef>
              <c:f>'F. Ren. Top 10 GENERATORS'!$A$56:$A$65</c:f>
              <c:strCache>
                <c:ptCount val="10"/>
                <c:pt idx="0">
                  <c:v>Texas</c:v>
                </c:pt>
                <c:pt idx="1">
                  <c:v>California</c:v>
                </c:pt>
                <c:pt idx="2">
                  <c:v>Iowa</c:v>
                </c:pt>
                <c:pt idx="3">
                  <c:v>Minnesota</c:v>
                </c:pt>
                <c:pt idx="4">
                  <c:v>Oklahoma</c:v>
                </c:pt>
                <c:pt idx="5">
                  <c:v>Illinois</c:v>
                </c:pt>
                <c:pt idx="6">
                  <c:v>Washington</c:v>
                </c:pt>
                <c:pt idx="7">
                  <c:v>Oregon</c:v>
                </c:pt>
                <c:pt idx="8">
                  <c:v>Colorado</c:v>
                </c:pt>
                <c:pt idx="9">
                  <c:v>North Dakota</c:v>
                </c:pt>
              </c:strCache>
            </c:strRef>
          </c:cat>
          <c:val>
            <c:numRef>
              <c:f>'F. Ren. Top 10 GENERATORS'!$C$56:$C$65</c:f>
              <c:numCache>
                <c:formatCode>#,##0</c:formatCode>
                <c:ptCount val="10"/>
                <c:pt idx="0">
                  <c:v>51945804.958000004</c:v>
                </c:pt>
                <c:pt idx="1">
                  <c:v>11183858.3839375</c:v>
                </c:pt>
                <c:pt idx="2" formatCode="General">
                  <c:v>0</c:v>
                </c:pt>
                <c:pt idx="3" formatCode="General">
                  <c:v>0</c:v>
                </c:pt>
                <c:pt idx="4">
                  <c:v>7058593.6260000002</c:v>
                </c:pt>
                <c:pt idx="5">
                  <c:v>9445343.9537412673</c:v>
                </c:pt>
                <c:pt idx="6">
                  <c:v>9511207.5231432766</c:v>
                </c:pt>
                <c:pt idx="7">
                  <c:v>5360143.3718125001</c:v>
                </c:pt>
                <c:pt idx="8">
                  <c:v>4647737.6039374992</c:v>
                </c:pt>
                <c:pt idx="9">
                  <c:v>179904.51010040008</c:v>
                </c:pt>
              </c:numCache>
            </c:numRef>
          </c:val>
        </c:ser>
        <c:ser>
          <c:idx val="2"/>
          <c:order val="2"/>
          <c:tx>
            <c:strRef>
              <c:f>'F. Ren. Top 10 GENERATORS'!$D$55</c:f>
              <c:strCache>
                <c:ptCount val="1"/>
                <c:pt idx="0">
                  <c:v>Decrease in RE</c:v>
                </c:pt>
              </c:strCache>
            </c:strRef>
          </c:tx>
          <c:invertIfNegative val="0"/>
          <c:cat>
            <c:strRef>
              <c:f>'F. Ren. Top 10 GENERATORS'!$A$56:$A$65</c:f>
              <c:strCache>
                <c:ptCount val="10"/>
                <c:pt idx="0">
                  <c:v>Texas</c:v>
                </c:pt>
                <c:pt idx="1">
                  <c:v>California</c:v>
                </c:pt>
                <c:pt idx="2">
                  <c:v>Iowa</c:v>
                </c:pt>
                <c:pt idx="3">
                  <c:v>Minnesota</c:v>
                </c:pt>
                <c:pt idx="4">
                  <c:v>Oklahoma</c:v>
                </c:pt>
                <c:pt idx="5">
                  <c:v>Illinois</c:v>
                </c:pt>
                <c:pt idx="6">
                  <c:v>Washington</c:v>
                </c:pt>
                <c:pt idx="7">
                  <c:v>Oregon</c:v>
                </c:pt>
                <c:pt idx="8">
                  <c:v>Colorado</c:v>
                </c:pt>
                <c:pt idx="9">
                  <c:v>North Dakota</c:v>
                </c:pt>
              </c:strCache>
            </c:strRef>
          </c:cat>
          <c:val>
            <c:numRef>
              <c:f>'F. Ren. Top 10 GENERATORS'!$D$56:$D$65</c:f>
              <c:numCache>
                <c:formatCode>General</c:formatCode>
                <c:ptCount val="10"/>
                <c:pt idx="0">
                  <c:v>0</c:v>
                </c:pt>
                <c:pt idx="1">
                  <c:v>0</c:v>
                </c:pt>
                <c:pt idx="2" formatCode="#,##0">
                  <c:v>5617503.4515311997</c:v>
                </c:pt>
                <c:pt idx="3" formatCode="#,##0">
                  <c:v>1565326.6414348001</c:v>
                </c:pt>
                <c:pt idx="4">
                  <c:v>0</c:v>
                </c:pt>
                <c:pt idx="5">
                  <c:v>0</c:v>
                </c:pt>
                <c:pt idx="6">
                  <c:v>0</c:v>
                </c:pt>
                <c:pt idx="7">
                  <c:v>0</c:v>
                </c:pt>
                <c:pt idx="8">
                  <c:v>0</c:v>
                </c:pt>
                <c:pt idx="9">
                  <c:v>0</c:v>
                </c:pt>
              </c:numCache>
            </c:numRef>
          </c:val>
        </c:ser>
        <c:dLbls>
          <c:showLegendKey val="0"/>
          <c:showVal val="0"/>
          <c:showCatName val="0"/>
          <c:showSerName val="0"/>
          <c:showPercent val="0"/>
          <c:showBubbleSize val="0"/>
        </c:dLbls>
        <c:gapWidth val="48"/>
        <c:overlap val="100"/>
        <c:axId val="76131328"/>
        <c:axId val="76145408"/>
      </c:barChart>
      <c:catAx>
        <c:axId val="76131328"/>
        <c:scaling>
          <c:orientation val="maxMin"/>
        </c:scaling>
        <c:delete val="0"/>
        <c:axPos val="l"/>
        <c:majorTickMark val="out"/>
        <c:minorTickMark val="none"/>
        <c:tickLblPos val="nextTo"/>
        <c:spPr>
          <a:ln w="25400">
            <a:solidFill>
              <a:schemeClr val="tx1"/>
            </a:solidFill>
          </a:ln>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crossAx val="76145408"/>
        <c:crosses val="autoZero"/>
        <c:auto val="1"/>
        <c:lblAlgn val="ctr"/>
        <c:lblOffset val="100"/>
        <c:noMultiLvlLbl val="0"/>
      </c:catAx>
      <c:valAx>
        <c:axId val="76145408"/>
        <c:scaling>
          <c:orientation val="minMax"/>
        </c:scaling>
        <c:delete val="0"/>
        <c:axPos val="b"/>
        <c:majorGridlines>
          <c:spPr>
            <a:ln>
              <a:solidFill>
                <a:schemeClr val="bg1">
                  <a:lumMod val="75000"/>
                </a:schemeClr>
              </a:solidFill>
              <a:prstDash val="dash"/>
            </a:ln>
          </c:spPr>
        </c:majorGridlines>
        <c:numFmt formatCode="#,##0" sourceLinked="1"/>
        <c:majorTickMark val="out"/>
        <c:minorTickMark val="none"/>
        <c:tickLblPos val="none"/>
        <c:spPr>
          <a:ln>
            <a:solidFill>
              <a:schemeClr val="tx1"/>
            </a:solidFill>
          </a:ln>
        </c:spPr>
        <c:txPr>
          <a:bodyPr/>
          <a:lstStyle/>
          <a:p>
            <a:pPr>
              <a:defRPr b="1">
                <a:solidFill>
                  <a:schemeClr val="tx1"/>
                </a:solidFill>
              </a:defRPr>
            </a:pPr>
            <a:endParaRPr lang="en-US"/>
          </a:p>
        </c:txPr>
        <c:crossAx val="76131328"/>
        <c:crosses val="max"/>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3" y="5"/>
            <a:ext cx="3007202" cy="462758"/>
          </a:xfrm>
          <a:prstGeom prst="rect">
            <a:avLst/>
          </a:prstGeom>
          <a:noFill/>
          <a:ln w="9525">
            <a:noFill/>
            <a:miter lim="800000"/>
            <a:headEnd/>
            <a:tailEnd/>
          </a:ln>
          <a:effectLst/>
        </p:spPr>
        <p:txBody>
          <a:bodyPr vert="horz" wrap="square" lIns="90579" tIns="45288" rIns="90579" bIns="45288" numCol="1" anchor="t" anchorCtr="0" compatLnSpc="1">
            <a:prstTxWarp prst="textNoShape">
              <a:avLst/>
            </a:prstTxWarp>
          </a:bodyPr>
          <a:lstStyle>
            <a:lvl1pPr algn="l" defTabSz="905939">
              <a:defRPr sz="1200"/>
            </a:lvl1pPr>
          </a:lstStyle>
          <a:p>
            <a:endParaRPr lang="en-US"/>
          </a:p>
        </p:txBody>
      </p:sp>
      <p:sp>
        <p:nvSpPr>
          <p:cNvPr id="64515" name="Rectangle 3"/>
          <p:cNvSpPr>
            <a:spLocks noGrp="1" noChangeArrowheads="1"/>
          </p:cNvSpPr>
          <p:nvPr>
            <p:ph type="dt" sz="quarter" idx="1"/>
          </p:nvPr>
        </p:nvSpPr>
        <p:spPr bwMode="auto">
          <a:xfrm>
            <a:off x="3930176" y="5"/>
            <a:ext cx="3007202" cy="462758"/>
          </a:xfrm>
          <a:prstGeom prst="rect">
            <a:avLst/>
          </a:prstGeom>
          <a:noFill/>
          <a:ln w="9525">
            <a:noFill/>
            <a:miter lim="800000"/>
            <a:headEnd/>
            <a:tailEnd/>
          </a:ln>
          <a:effectLst/>
        </p:spPr>
        <p:txBody>
          <a:bodyPr vert="horz" wrap="square" lIns="90579" tIns="45288" rIns="90579" bIns="45288" numCol="1" anchor="t" anchorCtr="0" compatLnSpc="1">
            <a:prstTxWarp prst="textNoShape">
              <a:avLst/>
            </a:prstTxWarp>
          </a:bodyPr>
          <a:lstStyle>
            <a:lvl1pPr algn="r" defTabSz="905939">
              <a:defRPr sz="1200"/>
            </a:lvl1pPr>
          </a:lstStyle>
          <a:p>
            <a:endParaRPr lang="en-US"/>
          </a:p>
        </p:txBody>
      </p:sp>
      <p:sp>
        <p:nvSpPr>
          <p:cNvPr id="64516" name="Rectangle 4"/>
          <p:cNvSpPr>
            <a:spLocks noGrp="1" noChangeArrowheads="1"/>
          </p:cNvSpPr>
          <p:nvPr>
            <p:ph type="ftr" sz="quarter" idx="2"/>
          </p:nvPr>
        </p:nvSpPr>
        <p:spPr bwMode="auto">
          <a:xfrm>
            <a:off x="3" y="8771731"/>
            <a:ext cx="3007202" cy="462758"/>
          </a:xfrm>
          <a:prstGeom prst="rect">
            <a:avLst/>
          </a:prstGeom>
          <a:noFill/>
          <a:ln w="9525">
            <a:noFill/>
            <a:miter lim="800000"/>
            <a:headEnd/>
            <a:tailEnd/>
          </a:ln>
          <a:effectLst/>
        </p:spPr>
        <p:txBody>
          <a:bodyPr vert="horz" wrap="square" lIns="90579" tIns="45288" rIns="90579" bIns="45288" numCol="1" anchor="b" anchorCtr="0" compatLnSpc="1">
            <a:prstTxWarp prst="textNoShape">
              <a:avLst/>
            </a:prstTxWarp>
          </a:bodyPr>
          <a:lstStyle>
            <a:lvl1pPr algn="l" defTabSz="905939">
              <a:defRPr sz="1200"/>
            </a:lvl1pPr>
          </a:lstStyle>
          <a:p>
            <a:endParaRPr lang="en-US"/>
          </a:p>
        </p:txBody>
      </p:sp>
      <p:sp>
        <p:nvSpPr>
          <p:cNvPr id="64517" name="Rectangle 5"/>
          <p:cNvSpPr>
            <a:spLocks noGrp="1" noChangeArrowheads="1"/>
          </p:cNvSpPr>
          <p:nvPr>
            <p:ph type="sldNum" sz="quarter" idx="3"/>
          </p:nvPr>
        </p:nvSpPr>
        <p:spPr bwMode="auto">
          <a:xfrm>
            <a:off x="3930176" y="8771731"/>
            <a:ext cx="3007202" cy="462758"/>
          </a:xfrm>
          <a:prstGeom prst="rect">
            <a:avLst/>
          </a:prstGeom>
          <a:noFill/>
          <a:ln w="9525">
            <a:noFill/>
            <a:miter lim="800000"/>
            <a:headEnd/>
            <a:tailEnd/>
          </a:ln>
          <a:effectLst/>
        </p:spPr>
        <p:txBody>
          <a:bodyPr vert="horz" wrap="square" lIns="90579" tIns="45288" rIns="90579" bIns="45288" numCol="1" anchor="b" anchorCtr="0" compatLnSpc="1">
            <a:prstTxWarp prst="textNoShape">
              <a:avLst/>
            </a:prstTxWarp>
          </a:bodyPr>
          <a:lstStyle>
            <a:lvl1pPr algn="r" defTabSz="905939">
              <a:defRPr sz="1200"/>
            </a:lvl1pPr>
          </a:lstStyle>
          <a:p>
            <a:fld id="{6114D836-694C-44EF-9EED-DC2F668045D1}" type="slidenum">
              <a:rPr lang="en-US"/>
              <a:pPr/>
              <a:t>‹#›</a:t>
            </a:fld>
            <a:endParaRPr lang="en-US"/>
          </a:p>
        </p:txBody>
      </p:sp>
    </p:spTree>
    <p:extLst>
      <p:ext uri="{BB962C8B-B14F-4D97-AF65-F5344CB8AC3E}">
        <p14:creationId xmlns:p14="http://schemas.microsoft.com/office/powerpoint/2010/main" val="909140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3" y="5"/>
            <a:ext cx="3007202" cy="462758"/>
          </a:xfrm>
          <a:prstGeom prst="rect">
            <a:avLst/>
          </a:prstGeom>
          <a:noFill/>
          <a:ln w="9525">
            <a:noFill/>
            <a:miter lim="800000"/>
            <a:headEnd/>
            <a:tailEnd/>
          </a:ln>
          <a:effectLst/>
        </p:spPr>
        <p:txBody>
          <a:bodyPr vert="horz" wrap="square" lIns="91619" tIns="45814" rIns="91619" bIns="45814" numCol="1" anchor="t" anchorCtr="0" compatLnSpc="1">
            <a:prstTxWarp prst="textNoShape">
              <a:avLst/>
            </a:prstTxWarp>
          </a:bodyPr>
          <a:lstStyle>
            <a:lvl1pPr algn="l" defTabSz="917006">
              <a:defRPr sz="1200"/>
            </a:lvl1pPr>
          </a:lstStyle>
          <a:p>
            <a:endParaRPr lang="en-US"/>
          </a:p>
        </p:txBody>
      </p:sp>
      <p:sp>
        <p:nvSpPr>
          <p:cNvPr id="11267" name="Rectangle 3"/>
          <p:cNvSpPr>
            <a:spLocks noGrp="1" noChangeArrowheads="1"/>
          </p:cNvSpPr>
          <p:nvPr>
            <p:ph type="dt" idx="1"/>
          </p:nvPr>
        </p:nvSpPr>
        <p:spPr bwMode="auto">
          <a:xfrm>
            <a:off x="3930176" y="5"/>
            <a:ext cx="3007202" cy="462758"/>
          </a:xfrm>
          <a:prstGeom prst="rect">
            <a:avLst/>
          </a:prstGeom>
          <a:noFill/>
          <a:ln w="9525">
            <a:noFill/>
            <a:miter lim="800000"/>
            <a:headEnd/>
            <a:tailEnd/>
          </a:ln>
          <a:effectLst/>
        </p:spPr>
        <p:txBody>
          <a:bodyPr vert="horz" wrap="square" lIns="91619" tIns="45814" rIns="91619" bIns="45814" numCol="1" anchor="t" anchorCtr="0" compatLnSpc="1">
            <a:prstTxWarp prst="textNoShape">
              <a:avLst/>
            </a:prstTxWarp>
          </a:bodyPr>
          <a:lstStyle>
            <a:lvl1pPr algn="r" defTabSz="917006">
              <a:defRPr sz="1200"/>
            </a:lvl1pPr>
          </a:lstStyle>
          <a:p>
            <a:endParaRPr lang="en-US"/>
          </a:p>
        </p:txBody>
      </p:sp>
      <p:sp>
        <p:nvSpPr>
          <p:cNvPr id="11268" name="Rectangle 4"/>
          <p:cNvSpPr>
            <a:spLocks noGrp="1" noRot="1" noChangeAspect="1" noChangeArrowheads="1" noTextEdit="1"/>
          </p:cNvSpPr>
          <p:nvPr>
            <p:ph type="sldImg" idx="2"/>
          </p:nvPr>
        </p:nvSpPr>
        <p:spPr bwMode="auto">
          <a:xfrm>
            <a:off x="1160463" y="692150"/>
            <a:ext cx="4618037" cy="3462338"/>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692629" y="4385868"/>
            <a:ext cx="5553713" cy="4158460"/>
          </a:xfrm>
          <a:prstGeom prst="rect">
            <a:avLst/>
          </a:prstGeom>
          <a:noFill/>
          <a:ln w="9525">
            <a:noFill/>
            <a:miter lim="800000"/>
            <a:headEnd/>
            <a:tailEnd/>
          </a:ln>
          <a:effectLst/>
        </p:spPr>
        <p:txBody>
          <a:bodyPr vert="horz" wrap="square" lIns="91619" tIns="45814" rIns="91619" bIns="458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3" y="8771731"/>
            <a:ext cx="3007202" cy="462758"/>
          </a:xfrm>
          <a:prstGeom prst="rect">
            <a:avLst/>
          </a:prstGeom>
          <a:noFill/>
          <a:ln w="9525">
            <a:noFill/>
            <a:miter lim="800000"/>
            <a:headEnd/>
            <a:tailEnd/>
          </a:ln>
          <a:effectLst/>
        </p:spPr>
        <p:txBody>
          <a:bodyPr vert="horz" wrap="square" lIns="91619" tIns="45814" rIns="91619" bIns="45814" numCol="1" anchor="b" anchorCtr="0" compatLnSpc="1">
            <a:prstTxWarp prst="textNoShape">
              <a:avLst/>
            </a:prstTxWarp>
          </a:bodyPr>
          <a:lstStyle>
            <a:lvl1pPr algn="l" defTabSz="917006">
              <a:defRPr sz="1200"/>
            </a:lvl1pPr>
          </a:lstStyle>
          <a:p>
            <a:endParaRPr lang="en-US"/>
          </a:p>
        </p:txBody>
      </p:sp>
      <p:sp>
        <p:nvSpPr>
          <p:cNvPr id="11271" name="Rectangle 7"/>
          <p:cNvSpPr>
            <a:spLocks noGrp="1" noChangeArrowheads="1"/>
          </p:cNvSpPr>
          <p:nvPr>
            <p:ph type="sldNum" sz="quarter" idx="5"/>
          </p:nvPr>
        </p:nvSpPr>
        <p:spPr bwMode="auto">
          <a:xfrm>
            <a:off x="3930176" y="8771731"/>
            <a:ext cx="3007202" cy="462758"/>
          </a:xfrm>
          <a:prstGeom prst="rect">
            <a:avLst/>
          </a:prstGeom>
          <a:noFill/>
          <a:ln w="9525">
            <a:noFill/>
            <a:miter lim="800000"/>
            <a:headEnd/>
            <a:tailEnd/>
          </a:ln>
          <a:effectLst/>
        </p:spPr>
        <p:txBody>
          <a:bodyPr vert="horz" wrap="square" lIns="91619" tIns="45814" rIns="91619" bIns="45814" numCol="1" anchor="b" anchorCtr="0" compatLnSpc="1">
            <a:prstTxWarp prst="textNoShape">
              <a:avLst/>
            </a:prstTxWarp>
          </a:bodyPr>
          <a:lstStyle>
            <a:lvl1pPr algn="r" defTabSz="917006">
              <a:defRPr sz="1200"/>
            </a:lvl1pPr>
          </a:lstStyle>
          <a:p>
            <a:fld id="{13F5530D-98D7-4738-A397-E733D3FCA39C}" type="slidenum">
              <a:rPr lang="en-US"/>
              <a:pPr/>
              <a:t>‹#›</a:t>
            </a:fld>
            <a:endParaRPr lang="en-US"/>
          </a:p>
        </p:txBody>
      </p:sp>
    </p:spTree>
    <p:extLst>
      <p:ext uri="{BB962C8B-B14F-4D97-AF65-F5344CB8AC3E}">
        <p14:creationId xmlns:p14="http://schemas.microsoft.com/office/powerpoint/2010/main" val="32529931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6986" algn="l" rtl="0" fontAlgn="base">
      <a:spcBef>
        <a:spcPct val="30000"/>
      </a:spcBef>
      <a:spcAft>
        <a:spcPct val="0"/>
      </a:spcAft>
      <a:defRPr sz="1200" kern="1200">
        <a:solidFill>
          <a:schemeClr val="tx1"/>
        </a:solidFill>
        <a:latin typeface="Arial" charset="0"/>
        <a:ea typeface="+mn-ea"/>
        <a:cs typeface="+mn-cs"/>
      </a:defRPr>
    </a:lvl2pPr>
    <a:lvl3pPr marL="913972" algn="l" rtl="0" fontAlgn="base">
      <a:spcBef>
        <a:spcPct val="30000"/>
      </a:spcBef>
      <a:spcAft>
        <a:spcPct val="0"/>
      </a:spcAft>
      <a:defRPr sz="1200" kern="1200">
        <a:solidFill>
          <a:schemeClr val="tx1"/>
        </a:solidFill>
        <a:latin typeface="Arial" charset="0"/>
        <a:ea typeface="+mn-ea"/>
        <a:cs typeface="+mn-cs"/>
      </a:defRPr>
    </a:lvl3pPr>
    <a:lvl4pPr marL="1370959" algn="l" rtl="0" fontAlgn="base">
      <a:spcBef>
        <a:spcPct val="30000"/>
      </a:spcBef>
      <a:spcAft>
        <a:spcPct val="0"/>
      </a:spcAft>
      <a:defRPr sz="1200" kern="1200">
        <a:solidFill>
          <a:schemeClr val="tx1"/>
        </a:solidFill>
        <a:latin typeface="Arial" charset="0"/>
        <a:ea typeface="+mn-ea"/>
        <a:cs typeface="+mn-cs"/>
      </a:defRPr>
    </a:lvl4pPr>
    <a:lvl5pPr marL="1827945" algn="l" rtl="0" fontAlgn="base">
      <a:spcBef>
        <a:spcPct val="30000"/>
      </a:spcBef>
      <a:spcAft>
        <a:spcPct val="0"/>
      </a:spcAft>
      <a:defRPr sz="1200" kern="1200">
        <a:solidFill>
          <a:schemeClr val="tx1"/>
        </a:solidFill>
        <a:latin typeface="Arial" charset="0"/>
        <a:ea typeface="+mn-ea"/>
        <a:cs typeface="+mn-cs"/>
      </a:defRPr>
    </a:lvl5pPr>
    <a:lvl6pPr marL="2284932" algn="l" defTabSz="913972" rtl="0" eaLnBrk="1" latinLnBrk="0" hangingPunct="1">
      <a:defRPr sz="1200" kern="1200">
        <a:solidFill>
          <a:schemeClr val="tx1"/>
        </a:solidFill>
        <a:latin typeface="+mn-lt"/>
        <a:ea typeface="+mn-ea"/>
        <a:cs typeface="+mn-cs"/>
      </a:defRPr>
    </a:lvl6pPr>
    <a:lvl7pPr marL="2741916" algn="l" defTabSz="913972" rtl="0" eaLnBrk="1" latinLnBrk="0" hangingPunct="1">
      <a:defRPr sz="1200" kern="1200">
        <a:solidFill>
          <a:schemeClr val="tx1"/>
        </a:solidFill>
        <a:latin typeface="+mn-lt"/>
        <a:ea typeface="+mn-ea"/>
        <a:cs typeface="+mn-cs"/>
      </a:defRPr>
    </a:lvl7pPr>
    <a:lvl8pPr marL="3198904" algn="l" defTabSz="913972" rtl="0" eaLnBrk="1" latinLnBrk="0" hangingPunct="1">
      <a:defRPr sz="1200" kern="1200">
        <a:solidFill>
          <a:schemeClr val="tx1"/>
        </a:solidFill>
        <a:latin typeface="+mn-lt"/>
        <a:ea typeface="+mn-ea"/>
        <a:cs typeface="+mn-cs"/>
      </a:defRPr>
    </a:lvl8pPr>
    <a:lvl9pPr marL="3655888" algn="l" defTabSz="9139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92150"/>
            <a:ext cx="4618037" cy="3462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5530D-98D7-4738-A397-E733D3FCA39C}" type="slidenum">
              <a:rPr lang="en-US" smtClean="0"/>
              <a:pPr/>
              <a:t>0</a:t>
            </a:fld>
            <a:endParaRPr lang="en-US"/>
          </a:p>
        </p:txBody>
      </p:sp>
    </p:spTree>
    <p:extLst>
      <p:ext uri="{BB962C8B-B14F-4D97-AF65-F5344CB8AC3E}">
        <p14:creationId xmlns:p14="http://schemas.microsoft.com/office/powerpoint/2010/main" val="3781804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59396" name="Slide Number Placeholder 3"/>
          <p:cNvSpPr>
            <a:spLocks noGrp="1"/>
          </p:cNvSpPr>
          <p:nvPr>
            <p:ph type="sldNum" sz="quarter"/>
          </p:nvPr>
        </p:nvSpPr>
        <p:spPr>
          <a:noFill/>
        </p:spPr>
        <p:txBody>
          <a:bodyPr/>
          <a:lstStyle/>
          <a:p>
            <a:fld id="{719FFABA-0277-4910-B412-6C3C3D209C91}" type="slidenum">
              <a:rPr lang="en-US" smtClean="0">
                <a:latin typeface="Times New Roman" pitchFamily="18" charset="0"/>
                <a:ea typeface="Arial Unicode MS" pitchFamily="34" charset="-128"/>
                <a:cs typeface="Arial Unicode MS" pitchFamily="34" charset="-128"/>
              </a:rPr>
              <a:pPr/>
              <a:t>27</a:t>
            </a:fld>
            <a:endParaRPr lang="en-US" dirty="0" smtClean="0">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5530D-98D7-4738-A397-E733D3FCA39C}" type="slidenum">
              <a:rPr lang="en-US" smtClean="0"/>
              <a:pPr/>
              <a:t>28</a:t>
            </a:fld>
            <a:endParaRPr lang="en-US"/>
          </a:p>
        </p:txBody>
      </p:sp>
    </p:spTree>
    <p:extLst>
      <p:ext uri="{BB962C8B-B14F-4D97-AF65-F5344CB8AC3E}">
        <p14:creationId xmlns:p14="http://schemas.microsoft.com/office/powerpoint/2010/main" val="3336842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huge reductions by 2020 (all of block 1-3) thus front-loaded</a:t>
            </a:r>
            <a:endParaRPr lang="en-US" dirty="0"/>
          </a:p>
        </p:txBody>
      </p:sp>
      <p:sp>
        <p:nvSpPr>
          <p:cNvPr id="4" name="Slide Number Placeholder 3"/>
          <p:cNvSpPr>
            <a:spLocks noGrp="1"/>
          </p:cNvSpPr>
          <p:nvPr>
            <p:ph type="sldNum" sz="quarter" idx="10"/>
          </p:nvPr>
        </p:nvSpPr>
        <p:spPr/>
        <p:txBody>
          <a:bodyPr/>
          <a:lstStyle/>
          <a:p>
            <a:fld id="{13F5530D-98D7-4738-A397-E733D3FCA39C}" type="slidenum">
              <a:rPr lang="en-US" smtClean="0"/>
              <a:pPr/>
              <a:t>29</a:t>
            </a:fld>
            <a:endParaRPr lang="en-US"/>
          </a:p>
        </p:txBody>
      </p:sp>
    </p:spTree>
    <p:extLst>
      <p:ext uri="{BB962C8B-B14F-4D97-AF65-F5344CB8AC3E}">
        <p14:creationId xmlns:p14="http://schemas.microsoft.com/office/powerpoint/2010/main" val="3336842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3F5530D-98D7-4738-A397-E733D3FCA39C}" type="slidenum">
              <a:rPr lang="en-US" smtClean="0"/>
              <a:pPr/>
              <a:t>30</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18" y="4584183"/>
            <a:ext cx="4946580" cy="4248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439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93738"/>
            <a:ext cx="4618037" cy="3462337"/>
          </a:xfrm>
        </p:spPr>
      </p:sp>
      <p:sp>
        <p:nvSpPr>
          <p:cNvPr id="4" name="Slide Number Placeholder 3"/>
          <p:cNvSpPr>
            <a:spLocks noGrp="1"/>
          </p:cNvSpPr>
          <p:nvPr>
            <p:ph type="sldNum" sz="quarter" idx="10"/>
          </p:nvPr>
        </p:nvSpPr>
        <p:spPr/>
        <p:txBody>
          <a:bodyPr/>
          <a:lstStyle/>
          <a:p>
            <a:fld id="{C8B835F8-B05F-43A5-9BFF-C2399B3EE454}" type="slidenum">
              <a:rPr lang="en-US" smtClean="0">
                <a:solidFill>
                  <a:prstClr val="black"/>
                </a:solidFill>
              </a:rPr>
              <a:pPr/>
              <a:t>31</a:t>
            </a:fld>
            <a:endParaRPr lang="en-US" dirty="0">
              <a:solidFill>
                <a:prstClr val="black"/>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75" y="4600041"/>
            <a:ext cx="5890566" cy="410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763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3F5530D-98D7-4738-A397-E733D3FCA39C}" type="slidenum">
              <a:rPr lang="en-US" smtClean="0"/>
              <a:pPr/>
              <a:t>18</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3131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59396" name="Slide Number Placeholder 3"/>
          <p:cNvSpPr>
            <a:spLocks noGrp="1"/>
          </p:cNvSpPr>
          <p:nvPr>
            <p:ph type="sldNum" sz="quarter"/>
          </p:nvPr>
        </p:nvSpPr>
        <p:spPr>
          <a:noFill/>
        </p:spPr>
        <p:txBody>
          <a:bodyPr/>
          <a:lstStyle/>
          <a:p>
            <a:fld id="{719FFABA-0277-4910-B412-6C3C3D209C91}" type="slidenum">
              <a:rPr lang="en-US" smtClean="0">
                <a:latin typeface="Times New Roman" pitchFamily="18" charset="0"/>
                <a:ea typeface="Arial Unicode MS" pitchFamily="34" charset="-128"/>
                <a:cs typeface="Arial Unicode MS" pitchFamily="34" charset="-128"/>
              </a:rPr>
              <a:pPr/>
              <a:t>19</a:t>
            </a:fld>
            <a:endParaRPr lang="en-US" dirty="0" smtClean="0">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p:spPr>
        <p:txBody>
          <a:bodyPr/>
          <a:lstStyle/>
          <a:p>
            <a:fld id="{6F431BF1-ECA8-464D-A81B-024C4F8AD02C}" type="slidenum">
              <a:rPr lang="en-US" smtClean="0"/>
              <a:pPr/>
              <a:t>20</a:t>
            </a:fld>
            <a:endParaRPr lang="en-US" dirty="0" smtClean="0"/>
          </a:p>
        </p:txBody>
      </p:sp>
      <p:sp>
        <p:nvSpPr>
          <p:cNvPr id="20483" name="Rectangle 1"/>
          <p:cNvSpPr>
            <a:spLocks noGrp="1" noRot="1" noChangeAspect="1" noChangeArrowheads="1" noTextEdit="1"/>
          </p:cNvSpPr>
          <p:nvPr>
            <p:ph type="sldImg"/>
          </p:nvPr>
        </p:nvSpPr>
        <p:spPr>
          <a:xfrm>
            <a:off x="1162050" y="692150"/>
            <a:ext cx="4618038" cy="3463925"/>
          </a:xfrm>
          <a:solidFill>
            <a:srgbClr val="FFFFFF"/>
          </a:solidFill>
          <a:ln/>
        </p:spPr>
      </p:sp>
      <p:sp>
        <p:nvSpPr>
          <p:cNvPr id="20484" name="Rectangle 2"/>
          <p:cNvSpPr>
            <a:spLocks noGrp="1" noChangeArrowheads="1"/>
          </p:cNvSpPr>
          <p:nvPr>
            <p:ph type="body" idx="1"/>
          </p:nvPr>
        </p:nvSpPr>
        <p:spPr>
          <a:xfrm>
            <a:off x="694682" y="4388518"/>
            <a:ext cx="5551170" cy="4156629"/>
          </a:xfrm>
          <a:noFill/>
          <a:ln/>
        </p:spPr>
        <p:txBody>
          <a:bodyPr wrap="none" anchor="ct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p:spPr>
        <p:txBody>
          <a:bodyPr/>
          <a:lstStyle/>
          <a:p>
            <a:fld id="{6F431BF1-ECA8-464D-A81B-024C4F8AD02C}" type="slidenum">
              <a:rPr lang="en-US" smtClean="0"/>
              <a:pPr/>
              <a:t>21</a:t>
            </a:fld>
            <a:endParaRPr lang="en-US" dirty="0" smtClean="0"/>
          </a:p>
        </p:txBody>
      </p:sp>
      <p:sp>
        <p:nvSpPr>
          <p:cNvPr id="20483" name="Rectangle 1"/>
          <p:cNvSpPr>
            <a:spLocks noGrp="1" noRot="1" noChangeAspect="1" noChangeArrowheads="1" noTextEdit="1"/>
          </p:cNvSpPr>
          <p:nvPr>
            <p:ph type="sldImg"/>
          </p:nvPr>
        </p:nvSpPr>
        <p:spPr>
          <a:xfrm>
            <a:off x="1162050" y="692150"/>
            <a:ext cx="4618038" cy="3463925"/>
          </a:xfrm>
          <a:solidFill>
            <a:srgbClr val="FFFFFF"/>
          </a:solidFill>
          <a:ln/>
        </p:spPr>
      </p:sp>
      <p:sp>
        <p:nvSpPr>
          <p:cNvPr id="20484" name="Rectangle 2"/>
          <p:cNvSpPr>
            <a:spLocks noGrp="1" noChangeArrowheads="1"/>
          </p:cNvSpPr>
          <p:nvPr>
            <p:ph type="body" idx="1"/>
          </p:nvPr>
        </p:nvSpPr>
        <p:spPr>
          <a:xfrm>
            <a:off x="694682" y="4388518"/>
            <a:ext cx="5551170" cy="4156629"/>
          </a:xfrm>
          <a:noFill/>
          <a:ln/>
        </p:spPr>
        <p:txBody>
          <a:bodyPr wrap="none" anchor="ct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p:spPr>
        <p:txBody>
          <a:bodyPr/>
          <a:lstStyle/>
          <a:p>
            <a:fld id="{6F431BF1-ECA8-464D-A81B-024C4F8AD02C}" type="slidenum">
              <a:rPr lang="en-US" smtClean="0"/>
              <a:pPr/>
              <a:t>22</a:t>
            </a:fld>
            <a:endParaRPr lang="en-US" dirty="0" smtClean="0"/>
          </a:p>
        </p:txBody>
      </p:sp>
      <p:sp>
        <p:nvSpPr>
          <p:cNvPr id="20483" name="Rectangle 1"/>
          <p:cNvSpPr>
            <a:spLocks noGrp="1" noRot="1" noChangeAspect="1" noChangeArrowheads="1" noTextEdit="1"/>
          </p:cNvSpPr>
          <p:nvPr>
            <p:ph type="sldImg"/>
          </p:nvPr>
        </p:nvSpPr>
        <p:spPr>
          <a:xfrm>
            <a:off x="1162050" y="692150"/>
            <a:ext cx="4618038" cy="3463925"/>
          </a:xfrm>
          <a:solidFill>
            <a:srgbClr val="FFFFFF"/>
          </a:solidFill>
          <a:ln/>
        </p:spPr>
      </p:sp>
      <p:sp>
        <p:nvSpPr>
          <p:cNvPr id="20484" name="Rectangle 2"/>
          <p:cNvSpPr>
            <a:spLocks noGrp="1" noChangeArrowheads="1"/>
          </p:cNvSpPr>
          <p:nvPr>
            <p:ph type="body" idx="1"/>
          </p:nvPr>
        </p:nvSpPr>
        <p:spPr>
          <a:xfrm>
            <a:off x="694682" y="4388518"/>
            <a:ext cx="5551170" cy="4156629"/>
          </a:xfrm>
          <a:noFill/>
          <a:ln/>
        </p:spPr>
        <p:txBody>
          <a:bodyPr wrap="none" anchor="ct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p:spPr>
        <p:txBody>
          <a:bodyPr/>
          <a:lstStyle/>
          <a:p>
            <a:fld id="{6F431BF1-ECA8-464D-A81B-024C4F8AD02C}" type="slidenum">
              <a:rPr lang="en-US" smtClean="0"/>
              <a:pPr/>
              <a:t>23</a:t>
            </a:fld>
            <a:endParaRPr lang="en-US" dirty="0" smtClean="0"/>
          </a:p>
        </p:txBody>
      </p:sp>
      <p:sp>
        <p:nvSpPr>
          <p:cNvPr id="20483" name="Rectangle 1"/>
          <p:cNvSpPr>
            <a:spLocks noGrp="1" noRot="1" noChangeAspect="1" noChangeArrowheads="1" noTextEdit="1"/>
          </p:cNvSpPr>
          <p:nvPr>
            <p:ph type="sldImg"/>
          </p:nvPr>
        </p:nvSpPr>
        <p:spPr>
          <a:xfrm>
            <a:off x="1162050" y="692150"/>
            <a:ext cx="4618038" cy="3463925"/>
          </a:xfrm>
          <a:solidFill>
            <a:srgbClr val="FFFFFF"/>
          </a:solidFill>
          <a:ln/>
        </p:spPr>
      </p:sp>
      <p:sp>
        <p:nvSpPr>
          <p:cNvPr id="20484" name="Rectangle 2"/>
          <p:cNvSpPr>
            <a:spLocks noGrp="1" noChangeArrowheads="1"/>
          </p:cNvSpPr>
          <p:nvPr>
            <p:ph type="body" idx="1"/>
          </p:nvPr>
        </p:nvSpPr>
        <p:spPr>
          <a:xfrm>
            <a:off x="694682" y="4388518"/>
            <a:ext cx="5551170" cy="4156629"/>
          </a:xfrm>
          <a:noFill/>
          <a:ln/>
        </p:spPr>
        <p:txBody>
          <a:bodyPr wrap="none" anchor="ct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p:spPr>
        <p:txBody>
          <a:bodyPr/>
          <a:lstStyle/>
          <a:p>
            <a:fld id="{6F431BF1-ECA8-464D-A81B-024C4F8AD02C}" type="slidenum">
              <a:rPr lang="en-US" smtClean="0"/>
              <a:pPr/>
              <a:t>24</a:t>
            </a:fld>
            <a:endParaRPr lang="en-US" dirty="0" smtClean="0"/>
          </a:p>
        </p:txBody>
      </p:sp>
      <p:sp>
        <p:nvSpPr>
          <p:cNvPr id="20483" name="Rectangle 1"/>
          <p:cNvSpPr>
            <a:spLocks noGrp="1" noRot="1" noChangeAspect="1" noChangeArrowheads="1" noTextEdit="1"/>
          </p:cNvSpPr>
          <p:nvPr>
            <p:ph type="sldImg"/>
          </p:nvPr>
        </p:nvSpPr>
        <p:spPr>
          <a:xfrm>
            <a:off x="1162050" y="692150"/>
            <a:ext cx="4618038" cy="3463925"/>
          </a:xfrm>
          <a:solidFill>
            <a:srgbClr val="FFFFFF"/>
          </a:solidFill>
          <a:ln/>
        </p:spPr>
      </p:sp>
      <p:sp>
        <p:nvSpPr>
          <p:cNvPr id="20484" name="Rectangle 2"/>
          <p:cNvSpPr>
            <a:spLocks noGrp="1" noChangeArrowheads="1"/>
          </p:cNvSpPr>
          <p:nvPr>
            <p:ph type="body" idx="1"/>
          </p:nvPr>
        </p:nvSpPr>
        <p:spPr>
          <a:xfrm>
            <a:off x="694682" y="4388518"/>
            <a:ext cx="5551170" cy="4156629"/>
          </a:xfrm>
          <a:noFill/>
          <a:ln/>
        </p:spPr>
        <p:txBody>
          <a:bodyPr wrap="none" anchor="ct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p:spPr>
        <p:txBody>
          <a:bodyPr/>
          <a:lstStyle/>
          <a:p>
            <a:fld id="{6F431BF1-ECA8-464D-A81B-024C4F8AD02C}" type="slidenum">
              <a:rPr lang="en-US" smtClean="0"/>
              <a:pPr/>
              <a:t>25</a:t>
            </a:fld>
            <a:endParaRPr lang="en-US" dirty="0" smtClean="0"/>
          </a:p>
        </p:txBody>
      </p:sp>
      <p:sp>
        <p:nvSpPr>
          <p:cNvPr id="20483" name="Rectangle 1"/>
          <p:cNvSpPr>
            <a:spLocks noGrp="1" noRot="1" noChangeAspect="1" noChangeArrowheads="1" noTextEdit="1"/>
          </p:cNvSpPr>
          <p:nvPr>
            <p:ph type="sldImg"/>
          </p:nvPr>
        </p:nvSpPr>
        <p:spPr>
          <a:xfrm>
            <a:off x="1162050" y="692150"/>
            <a:ext cx="4618038" cy="3463925"/>
          </a:xfrm>
          <a:solidFill>
            <a:srgbClr val="FFFFFF"/>
          </a:solidFill>
          <a:ln/>
        </p:spPr>
      </p:sp>
      <p:sp>
        <p:nvSpPr>
          <p:cNvPr id="20484" name="Rectangle 2"/>
          <p:cNvSpPr>
            <a:spLocks noGrp="1" noChangeArrowheads="1"/>
          </p:cNvSpPr>
          <p:nvPr>
            <p:ph type="body" idx="1"/>
          </p:nvPr>
        </p:nvSpPr>
        <p:spPr>
          <a:xfrm>
            <a:off x="694682" y="4388518"/>
            <a:ext cx="5551170" cy="4156629"/>
          </a:xfrm>
          <a:noFill/>
          <a:ln/>
        </p:spPr>
        <p:txBody>
          <a:bodyPr wrap="none" anchor="ct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5.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Microsoft_Word_97_-_2003_Document1.doc"/></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Microsoft_Word_97_-_2003_Document2.doc"/></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2"/>
          <p:cNvPicPr>
            <a:picLocks noChangeAspect="1" noChangeArrowheads="1" noCrop="1"/>
          </p:cNvPicPr>
          <p:nvPr/>
        </p:nvPicPr>
        <p:blipFill>
          <a:blip r:embed="rId2" cstate="email">
            <a:extLst>
              <a:ext uri="{28A0092B-C50C-407E-A947-70E740481C1C}">
                <a14:useLocalDpi xmlns:a14="http://schemas.microsoft.com/office/drawing/2010/main" val="0"/>
              </a:ext>
            </a:extLst>
          </a:blip>
          <a:stretch>
            <a:fillRect/>
          </a:stretch>
        </p:blipFill>
        <p:spPr bwMode="auto">
          <a:xfrm>
            <a:off x="4" y="5354320"/>
            <a:ext cx="5286375" cy="8321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09385" y="2270073"/>
            <a:ext cx="7598089" cy="701731"/>
          </a:xfrm>
          <a:prstGeom prst="rect">
            <a:avLst/>
          </a:prstGeom>
        </p:spPr>
        <p:txBody>
          <a:bodyPr wrap="square" anchor="b" anchorCtr="0">
            <a:spAutoFit/>
          </a:bodyPr>
          <a:lstStyle>
            <a:lvl1pPr algn="l">
              <a:lnSpc>
                <a:spcPct val="90000"/>
              </a:lnSpc>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409385" y="2971801"/>
            <a:ext cx="7598090" cy="523220"/>
          </a:xfrm>
          <a:prstGeom prst="rect">
            <a:avLst/>
          </a:prstGeom>
        </p:spPr>
        <p:txBody>
          <a:bodyPr wrap="square">
            <a:spAutoFit/>
          </a:bodyPr>
          <a:lstStyle>
            <a:lvl1pPr marL="0" indent="0" algn="l">
              <a:buNone/>
              <a:defRPr sz="2800">
                <a:solidFill>
                  <a:schemeClr val="tx1"/>
                </a:solidFill>
              </a:defRPr>
            </a:lvl1pPr>
            <a:lvl2pPr marL="456986" indent="0" algn="ctr">
              <a:buNone/>
              <a:defRPr>
                <a:solidFill>
                  <a:schemeClr val="tx1">
                    <a:tint val="75000"/>
                  </a:schemeClr>
                </a:solidFill>
              </a:defRPr>
            </a:lvl2pPr>
            <a:lvl3pPr marL="913972" indent="0" algn="ctr">
              <a:buNone/>
              <a:defRPr>
                <a:solidFill>
                  <a:schemeClr val="tx1">
                    <a:tint val="75000"/>
                  </a:schemeClr>
                </a:solidFill>
              </a:defRPr>
            </a:lvl3pPr>
            <a:lvl4pPr marL="1370959" indent="0" algn="ctr">
              <a:buNone/>
              <a:defRPr>
                <a:solidFill>
                  <a:schemeClr val="tx1">
                    <a:tint val="75000"/>
                  </a:schemeClr>
                </a:solidFill>
              </a:defRPr>
            </a:lvl4pPr>
            <a:lvl5pPr marL="1827945" indent="0" algn="ctr">
              <a:buNone/>
              <a:defRPr>
                <a:solidFill>
                  <a:schemeClr val="tx1">
                    <a:tint val="75000"/>
                  </a:schemeClr>
                </a:solidFill>
              </a:defRPr>
            </a:lvl5pPr>
            <a:lvl6pPr marL="2284932" indent="0" algn="ctr">
              <a:buNone/>
              <a:defRPr>
                <a:solidFill>
                  <a:schemeClr val="tx1">
                    <a:tint val="75000"/>
                  </a:schemeClr>
                </a:solidFill>
              </a:defRPr>
            </a:lvl6pPr>
            <a:lvl7pPr marL="2741916" indent="0" algn="ctr">
              <a:buNone/>
              <a:defRPr>
                <a:solidFill>
                  <a:schemeClr val="tx1">
                    <a:tint val="75000"/>
                  </a:schemeClr>
                </a:solidFill>
              </a:defRPr>
            </a:lvl7pPr>
            <a:lvl8pPr marL="3198904" indent="0" algn="ctr">
              <a:buNone/>
              <a:defRPr>
                <a:solidFill>
                  <a:schemeClr val="tx1">
                    <a:tint val="75000"/>
                  </a:schemeClr>
                </a:solidFill>
              </a:defRPr>
            </a:lvl8pPr>
            <a:lvl9pPr marL="3655888"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p:nvSpPr>
        <p:spPr>
          <a:xfrm>
            <a:off x="0" y="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rtlCol="0" anchor="ctr"/>
          <a:lstStyle/>
          <a:p>
            <a:pPr algn="ctr"/>
            <a:endParaRPr lang="en-US"/>
          </a:p>
        </p:txBody>
      </p:sp>
      <p:pic>
        <p:nvPicPr>
          <p:cNvPr id="5124" name="Picture 4" descr="V:\Client Files\CLIENTS A-Z\EFH\ppt\cover-overlay-01.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60318" y="5429250"/>
            <a:ext cx="3683161" cy="62865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41"/>
          <p:cNvGrpSpPr/>
          <p:nvPr/>
        </p:nvGrpSpPr>
        <p:grpSpPr>
          <a:xfrm>
            <a:off x="5495962" y="5447155"/>
            <a:ext cx="2805646" cy="567883"/>
            <a:chOff x="-780257" y="914400"/>
            <a:chExt cx="4721552" cy="955675"/>
          </a:xfrm>
        </p:grpSpPr>
        <p:grpSp>
          <p:nvGrpSpPr>
            <p:cNvPr id="5" name="Group 1054"/>
            <p:cNvGrpSpPr>
              <a:grpSpLocks/>
            </p:cNvGrpSpPr>
            <p:nvPr/>
          </p:nvGrpSpPr>
          <p:grpSpPr bwMode="auto">
            <a:xfrm>
              <a:off x="-780257" y="914400"/>
              <a:ext cx="1852613" cy="955675"/>
              <a:chOff x="1056" y="201"/>
              <a:chExt cx="1051" cy="543"/>
            </a:xfrm>
          </p:grpSpPr>
          <p:sp>
            <p:nvSpPr>
              <p:cNvPr id="26" name="Rectangle 1055"/>
              <p:cNvSpPr>
                <a:spLocks noChangeArrowheads="1"/>
              </p:cNvSpPr>
              <p:nvPr userDrawn="1"/>
            </p:nvSpPr>
            <p:spPr bwMode="gray">
              <a:xfrm>
                <a:off x="1601" y="202"/>
                <a:ext cx="203" cy="201"/>
              </a:xfrm>
              <a:prstGeom prst="rect">
                <a:avLst/>
              </a:prstGeom>
              <a:solidFill>
                <a:srgbClr val="FFFFFF"/>
              </a:solidFill>
              <a:ln w="9525">
                <a:noFill/>
                <a:miter lim="800000"/>
                <a:headEnd/>
                <a:tailEnd/>
              </a:ln>
            </p:spPr>
            <p:txBody>
              <a:bodyPr/>
              <a:lstStyle/>
              <a:p>
                <a:endParaRPr lang="en-US"/>
              </a:p>
            </p:txBody>
          </p:sp>
          <p:sp>
            <p:nvSpPr>
              <p:cNvPr id="27" name="Freeform 1056"/>
              <p:cNvSpPr>
                <a:spLocks/>
              </p:cNvSpPr>
              <p:nvPr userDrawn="1"/>
            </p:nvSpPr>
            <p:spPr bwMode="black">
              <a:xfrm>
                <a:off x="1056" y="562"/>
                <a:ext cx="114" cy="179"/>
              </a:xfrm>
              <a:custGeom>
                <a:avLst/>
                <a:gdLst/>
                <a:ahLst/>
                <a:cxnLst>
                  <a:cxn ang="0">
                    <a:pos x="412" y="646"/>
                  </a:cxn>
                  <a:cxn ang="0">
                    <a:pos x="0" y="646"/>
                  </a:cxn>
                  <a:cxn ang="0">
                    <a:pos x="0" y="0"/>
                  </a:cxn>
                  <a:cxn ang="0">
                    <a:pos x="182" y="0"/>
                  </a:cxn>
                  <a:cxn ang="0">
                    <a:pos x="182" y="488"/>
                  </a:cxn>
                  <a:cxn ang="0">
                    <a:pos x="412" y="488"/>
                  </a:cxn>
                  <a:cxn ang="0">
                    <a:pos x="412" y="646"/>
                  </a:cxn>
                </a:cxnLst>
                <a:rect l="0" t="0" r="r" b="b"/>
                <a:pathLst>
                  <a:path w="412" h="646">
                    <a:moveTo>
                      <a:pt x="412" y="646"/>
                    </a:moveTo>
                    <a:lnTo>
                      <a:pt x="0" y="646"/>
                    </a:lnTo>
                    <a:lnTo>
                      <a:pt x="0" y="0"/>
                    </a:lnTo>
                    <a:lnTo>
                      <a:pt x="182" y="0"/>
                    </a:lnTo>
                    <a:lnTo>
                      <a:pt x="182" y="488"/>
                    </a:lnTo>
                    <a:lnTo>
                      <a:pt x="412" y="488"/>
                    </a:lnTo>
                    <a:lnTo>
                      <a:pt x="412" y="646"/>
                    </a:lnTo>
                    <a:close/>
                  </a:path>
                </a:pathLst>
              </a:custGeom>
              <a:solidFill>
                <a:srgbClr val="6DB43F"/>
              </a:solidFill>
              <a:ln w="9525">
                <a:noFill/>
                <a:round/>
                <a:headEnd/>
                <a:tailEnd/>
              </a:ln>
            </p:spPr>
            <p:txBody>
              <a:bodyPr/>
              <a:lstStyle/>
              <a:p>
                <a:endParaRPr lang="en-US"/>
              </a:p>
            </p:txBody>
          </p:sp>
          <p:sp>
            <p:nvSpPr>
              <p:cNvPr id="28" name="Freeform 1057"/>
              <p:cNvSpPr>
                <a:spLocks/>
              </p:cNvSpPr>
              <p:nvPr userDrawn="1"/>
            </p:nvSpPr>
            <p:spPr bwMode="black">
              <a:xfrm>
                <a:off x="1186" y="608"/>
                <a:ext cx="118" cy="136"/>
              </a:xfrm>
              <a:custGeom>
                <a:avLst/>
                <a:gdLst/>
                <a:ahLst/>
                <a:cxnLst>
                  <a:cxn ang="0">
                    <a:pos x="268" y="480"/>
                  </a:cxn>
                  <a:cxn ang="0">
                    <a:pos x="268" y="402"/>
                  </a:cxn>
                  <a:cxn ang="0">
                    <a:pos x="266" y="402"/>
                  </a:cxn>
                  <a:cxn ang="0">
                    <a:pos x="266" y="402"/>
                  </a:cxn>
                  <a:cxn ang="0">
                    <a:pos x="258" y="424"/>
                  </a:cxn>
                  <a:cxn ang="0">
                    <a:pos x="246" y="442"/>
                  </a:cxn>
                  <a:cxn ang="0">
                    <a:pos x="230" y="458"/>
                  </a:cxn>
                  <a:cxn ang="0">
                    <a:pos x="214" y="470"/>
                  </a:cxn>
                  <a:cxn ang="0">
                    <a:pos x="196" y="478"/>
                  </a:cxn>
                  <a:cxn ang="0">
                    <a:pos x="174" y="486"/>
                  </a:cxn>
                  <a:cxn ang="0">
                    <a:pos x="154" y="488"/>
                  </a:cxn>
                  <a:cxn ang="0">
                    <a:pos x="132" y="490"/>
                  </a:cxn>
                  <a:cxn ang="0">
                    <a:pos x="132" y="490"/>
                  </a:cxn>
                  <a:cxn ang="0">
                    <a:pos x="106" y="488"/>
                  </a:cxn>
                  <a:cxn ang="0">
                    <a:pos x="94" y="486"/>
                  </a:cxn>
                  <a:cxn ang="0">
                    <a:pos x="80" y="482"/>
                  </a:cxn>
                  <a:cxn ang="0">
                    <a:pos x="68" y="478"/>
                  </a:cxn>
                  <a:cxn ang="0">
                    <a:pos x="56" y="470"/>
                  </a:cxn>
                  <a:cxn ang="0">
                    <a:pos x="46" y="462"/>
                  </a:cxn>
                  <a:cxn ang="0">
                    <a:pos x="36" y="454"/>
                  </a:cxn>
                  <a:cxn ang="0">
                    <a:pos x="36" y="454"/>
                  </a:cxn>
                  <a:cxn ang="0">
                    <a:pos x="24" y="440"/>
                  </a:cxn>
                  <a:cxn ang="0">
                    <a:pos x="16" y="426"/>
                  </a:cxn>
                  <a:cxn ang="0">
                    <a:pos x="10" y="412"/>
                  </a:cxn>
                  <a:cxn ang="0">
                    <a:pos x="6" y="396"/>
                  </a:cxn>
                  <a:cxn ang="0">
                    <a:pos x="4" y="382"/>
                  </a:cxn>
                  <a:cxn ang="0">
                    <a:pos x="2" y="366"/>
                  </a:cxn>
                  <a:cxn ang="0">
                    <a:pos x="0" y="332"/>
                  </a:cxn>
                  <a:cxn ang="0">
                    <a:pos x="0" y="0"/>
                  </a:cxn>
                  <a:cxn ang="0">
                    <a:pos x="170" y="0"/>
                  </a:cxn>
                  <a:cxn ang="0">
                    <a:pos x="170" y="290"/>
                  </a:cxn>
                  <a:cxn ang="0">
                    <a:pos x="170" y="290"/>
                  </a:cxn>
                  <a:cxn ang="0">
                    <a:pos x="172" y="314"/>
                  </a:cxn>
                  <a:cxn ang="0">
                    <a:pos x="172" y="324"/>
                  </a:cxn>
                  <a:cxn ang="0">
                    <a:pos x="174" y="334"/>
                  </a:cxn>
                  <a:cxn ang="0">
                    <a:pos x="180" y="342"/>
                  </a:cxn>
                  <a:cxn ang="0">
                    <a:pos x="186" y="348"/>
                  </a:cxn>
                  <a:cxn ang="0">
                    <a:pos x="196" y="354"/>
                  </a:cxn>
                  <a:cxn ang="0">
                    <a:pos x="208" y="354"/>
                  </a:cxn>
                  <a:cxn ang="0">
                    <a:pos x="208" y="354"/>
                  </a:cxn>
                  <a:cxn ang="0">
                    <a:pos x="220" y="352"/>
                  </a:cxn>
                  <a:cxn ang="0">
                    <a:pos x="232" y="348"/>
                  </a:cxn>
                  <a:cxn ang="0">
                    <a:pos x="242" y="338"/>
                  </a:cxn>
                  <a:cxn ang="0">
                    <a:pos x="250" y="328"/>
                  </a:cxn>
                  <a:cxn ang="0">
                    <a:pos x="250" y="328"/>
                  </a:cxn>
                  <a:cxn ang="0">
                    <a:pos x="254" y="314"/>
                  </a:cxn>
                  <a:cxn ang="0">
                    <a:pos x="256" y="302"/>
                  </a:cxn>
                  <a:cxn ang="0">
                    <a:pos x="258" y="276"/>
                  </a:cxn>
                  <a:cxn ang="0">
                    <a:pos x="258" y="0"/>
                  </a:cxn>
                  <a:cxn ang="0">
                    <a:pos x="428" y="0"/>
                  </a:cxn>
                  <a:cxn ang="0">
                    <a:pos x="428" y="480"/>
                  </a:cxn>
                  <a:cxn ang="0">
                    <a:pos x="268" y="480"/>
                  </a:cxn>
                </a:cxnLst>
                <a:rect l="0" t="0" r="r" b="b"/>
                <a:pathLst>
                  <a:path w="428" h="490">
                    <a:moveTo>
                      <a:pt x="268" y="480"/>
                    </a:moveTo>
                    <a:lnTo>
                      <a:pt x="268" y="402"/>
                    </a:lnTo>
                    <a:lnTo>
                      <a:pt x="266" y="402"/>
                    </a:lnTo>
                    <a:lnTo>
                      <a:pt x="266" y="402"/>
                    </a:lnTo>
                    <a:lnTo>
                      <a:pt x="258" y="424"/>
                    </a:lnTo>
                    <a:lnTo>
                      <a:pt x="246" y="442"/>
                    </a:lnTo>
                    <a:lnTo>
                      <a:pt x="230" y="458"/>
                    </a:lnTo>
                    <a:lnTo>
                      <a:pt x="214" y="470"/>
                    </a:lnTo>
                    <a:lnTo>
                      <a:pt x="196" y="478"/>
                    </a:lnTo>
                    <a:lnTo>
                      <a:pt x="174" y="486"/>
                    </a:lnTo>
                    <a:lnTo>
                      <a:pt x="154" y="488"/>
                    </a:lnTo>
                    <a:lnTo>
                      <a:pt x="132" y="490"/>
                    </a:lnTo>
                    <a:lnTo>
                      <a:pt x="132" y="490"/>
                    </a:lnTo>
                    <a:lnTo>
                      <a:pt x="106" y="488"/>
                    </a:lnTo>
                    <a:lnTo>
                      <a:pt x="94" y="486"/>
                    </a:lnTo>
                    <a:lnTo>
                      <a:pt x="80" y="482"/>
                    </a:lnTo>
                    <a:lnTo>
                      <a:pt x="68" y="478"/>
                    </a:lnTo>
                    <a:lnTo>
                      <a:pt x="56" y="470"/>
                    </a:lnTo>
                    <a:lnTo>
                      <a:pt x="46" y="462"/>
                    </a:lnTo>
                    <a:lnTo>
                      <a:pt x="36" y="454"/>
                    </a:lnTo>
                    <a:lnTo>
                      <a:pt x="36" y="454"/>
                    </a:lnTo>
                    <a:lnTo>
                      <a:pt x="24" y="440"/>
                    </a:lnTo>
                    <a:lnTo>
                      <a:pt x="16" y="426"/>
                    </a:lnTo>
                    <a:lnTo>
                      <a:pt x="10" y="412"/>
                    </a:lnTo>
                    <a:lnTo>
                      <a:pt x="6" y="396"/>
                    </a:lnTo>
                    <a:lnTo>
                      <a:pt x="4" y="382"/>
                    </a:lnTo>
                    <a:lnTo>
                      <a:pt x="2" y="366"/>
                    </a:lnTo>
                    <a:lnTo>
                      <a:pt x="0" y="332"/>
                    </a:lnTo>
                    <a:lnTo>
                      <a:pt x="0" y="0"/>
                    </a:lnTo>
                    <a:lnTo>
                      <a:pt x="170" y="0"/>
                    </a:lnTo>
                    <a:lnTo>
                      <a:pt x="170" y="290"/>
                    </a:lnTo>
                    <a:lnTo>
                      <a:pt x="170" y="290"/>
                    </a:lnTo>
                    <a:lnTo>
                      <a:pt x="172" y="314"/>
                    </a:lnTo>
                    <a:lnTo>
                      <a:pt x="172" y="324"/>
                    </a:lnTo>
                    <a:lnTo>
                      <a:pt x="174" y="334"/>
                    </a:lnTo>
                    <a:lnTo>
                      <a:pt x="180" y="342"/>
                    </a:lnTo>
                    <a:lnTo>
                      <a:pt x="186" y="348"/>
                    </a:lnTo>
                    <a:lnTo>
                      <a:pt x="196" y="354"/>
                    </a:lnTo>
                    <a:lnTo>
                      <a:pt x="208" y="354"/>
                    </a:lnTo>
                    <a:lnTo>
                      <a:pt x="208" y="354"/>
                    </a:lnTo>
                    <a:lnTo>
                      <a:pt x="220" y="352"/>
                    </a:lnTo>
                    <a:lnTo>
                      <a:pt x="232" y="348"/>
                    </a:lnTo>
                    <a:lnTo>
                      <a:pt x="242" y="338"/>
                    </a:lnTo>
                    <a:lnTo>
                      <a:pt x="250" y="328"/>
                    </a:lnTo>
                    <a:lnTo>
                      <a:pt x="250" y="328"/>
                    </a:lnTo>
                    <a:lnTo>
                      <a:pt x="254" y="314"/>
                    </a:lnTo>
                    <a:lnTo>
                      <a:pt x="256" y="302"/>
                    </a:lnTo>
                    <a:lnTo>
                      <a:pt x="258" y="276"/>
                    </a:lnTo>
                    <a:lnTo>
                      <a:pt x="258" y="0"/>
                    </a:lnTo>
                    <a:lnTo>
                      <a:pt x="428" y="0"/>
                    </a:lnTo>
                    <a:lnTo>
                      <a:pt x="428" y="480"/>
                    </a:lnTo>
                    <a:lnTo>
                      <a:pt x="268" y="480"/>
                    </a:lnTo>
                    <a:close/>
                  </a:path>
                </a:pathLst>
              </a:custGeom>
              <a:solidFill>
                <a:srgbClr val="6DB43F"/>
              </a:solidFill>
              <a:ln w="9525">
                <a:noFill/>
                <a:round/>
                <a:headEnd/>
                <a:tailEnd/>
              </a:ln>
            </p:spPr>
            <p:txBody>
              <a:bodyPr/>
              <a:lstStyle/>
              <a:p>
                <a:endParaRPr lang="en-US"/>
              </a:p>
            </p:txBody>
          </p:sp>
          <p:sp>
            <p:nvSpPr>
              <p:cNvPr id="29" name="Freeform 1058"/>
              <p:cNvSpPr>
                <a:spLocks/>
              </p:cNvSpPr>
              <p:nvPr userDrawn="1"/>
            </p:nvSpPr>
            <p:spPr bwMode="black">
              <a:xfrm>
                <a:off x="1329" y="605"/>
                <a:ext cx="183" cy="136"/>
              </a:xfrm>
              <a:custGeom>
                <a:avLst/>
                <a:gdLst/>
                <a:ahLst/>
                <a:cxnLst>
                  <a:cxn ang="0">
                    <a:pos x="154" y="74"/>
                  </a:cxn>
                  <a:cxn ang="0">
                    <a:pos x="156" y="74"/>
                  </a:cxn>
                  <a:cxn ang="0">
                    <a:pos x="178" y="42"/>
                  </a:cxn>
                  <a:cxn ang="0">
                    <a:pos x="206" y="18"/>
                  </a:cxn>
                  <a:cxn ang="0">
                    <a:pos x="238" y="4"/>
                  </a:cxn>
                  <a:cxn ang="0">
                    <a:pos x="276" y="0"/>
                  </a:cxn>
                  <a:cxn ang="0">
                    <a:pos x="296" y="0"/>
                  </a:cxn>
                  <a:cxn ang="0">
                    <a:pos x="332" y="10"/>
                  </a:cxn>
                  <a:cxn ang="0">
                    <a:pos x="362" y="28"/>
                  </a:cxn>
                  <a:cxn ang="0">
                    <a:pos x="388" y="56"/>
                  </a:cxn>
                  <a:cxn ang="0">
                    <a:pos x="398" y="74"/>
                  </a:cxn>
                  <a:cxn ang="0">
                    <a:pos x="424" y="40"/>
                  </a:cxn>
                  <a:cxn ang="0">
                    <a:pos x="454" y="16"/>
                  </a:cxn>
                  <a:cxn ang="0">
                    <a:pos x="490" y="4"/>
                  </a:cxn>
                  <a:cxn ang="0">
                    <a:pos x="530" y="0"/>
                  </a:cxn>
                  <a:cxn ang="0">
                    <a:pos x="544" y="0"/>
                  </a:cxn>
                  <a:cxn ang="0">
                    <a:pos x="572" y="6"/>
                  </a:cxn>
                  <a:cxn ang="0">
                    <a:pos x="598" y="16"/>
                  </a:cxn>
                  <a:cxn ang="0">
                    <a:pos x="622" y="32"/>
                  </a:cxn>
                  <a:cxn ang="0">
                    <a:pos x="632" y="42"/>
                  </a:cxn>
                  <a:cxn ang="0">
                    <a:pos x="650" y="70"/>
                  </a:cxn>
                  <a:cxn ang="0">
                    <a:pos x="660" y="102"/>
                  </a:cxn>
                  <a:cxn ang="0">
                    <a:pos x="662" y="138"/>
                  </a:cxn>
                  <a:cxn ang="0">
                    <a:pos x="664" y="490"/>
                  </a:cxn>
                  <a:cxn ang="0">
                    <a:pos x="498" y="202"/>
                  </a:cxn>
                  <a:cxn ang="0">
                    <a:pos x="498" y="178"/>
                  </a:cxn>
                  <a:cxn ang="0">
                    <a:pos x="494" y="156"/>
                  </a:cxn>
                  <a:cxn ang="0">
                    <a:pos x="484" y="142"/>
                  </a:cxn>
                  <a:cxn ang="0">
                    <a:pos x="462" y="136"/>
                  </a:cxn>
                  <a:cxn ang="0">
                    <a:pos x="452" y="136"/>
                  </a:cxn>
                  <a:cxn ang="0">
                    <a:pos x="440" y="140"/>
                  </a:cxn>
                  <a:cxn ang="0">
                    <a:pos x="426" y="152"/>
                  </a:cxn>
                  <a:cxn ang="0">
                    <a:pos x="416" y="178"/>
                  </a:cxn>
                  <a:cxn ang="0">
                    <a:pos x="414" y="224"/>
                  </a:cxn>
                  <a:cxn ang="0">
                    <a:pos x="248" y="490"/>
                  </a:cxn>
                  <a:cxn ang="0">
                    <a:pos x="248" y="202"/>
                  </a:cxn>
                  <a:cxn ang="0">
                    <a:pos x="246" y="166"/>
                  </a:cxn>
                  <a:cxn ang="0">
                    <a:pos x="238" y="146"/>
                  </a:cxn>
                  <a:cxn ang="0">
                    <a:pos x="222" y="134"/>
                  </a:cxn>
                  <a:cxn ang="0">
                    <a:pos x="210" y="132"/>
                  </a:cxn>
                  <a:cxn ang="0">
                    <a:pos x="186" y="138"/>
                  </a:cxn>
                  <a:cxn ang="0">
                    <a:pos x="174" y="154"/>
                  </a:cxn>
                  <a:cxn ang="0">
                    <a:pos x="168" y="176"/>
                  </a:cxn>
                  <a:cxn ang="0">
                    <a:pos x="166" y="490"/>
                  </a:cxn>
                  <a:cxn ang="0">
                    <a:pos x="0" y="10"/>
                  </a:cxn>
                </a:cxnLst>
                <a:rect l="0" t="0" r="r" b="b"/>
                <a:pathLst>
                  <a:path w="664" h="490">
                    <a:moveTo>
                      <a:pt x="154" y="10"/>
                    </a:moveTo>
                    <a:lnTo>
                      <a:pt x="154" y="74"/>
                    </a:lnTo>
                    <a:lnTo>
                      <a:pt x="156" y="74"/>
                    </a:lnTo>
                    <a:lnTo>
                      <a:pt x="156" y="74"/>
                    </a:lnTo>
                    <a:lnTo>
                      <a:pt x="166" y="56"/>
                    </a:lnTo>
                    <a:lnTo>
                      <a:pt x="178" y="42"/>
                    </a:lnTo>
                    <a:lnTo>
                      <a:pt x="190" y="30"/>
                    </a:lnTo>
                    <a:lnTo>
                      <a:pt x="206" y="18"/>
                    </a:lnTo>
                    <a:lnTo>
                      <a:pt x="222" y="10"/>
                    </a:lnTo>
                    <a:lnTo>
                      <a:pt x="238" y="4"/>
                    </a:lnTo>
                    <a:lnTo>
                      <a:pt x="256" y="0"/>
                    </a:lnTo>
                    <a:lnTo>
                      <a:pt x="276" y="0"/>
                    </a:lnTo>
                    <a:lnTo>
                      <a:pt x="276" y="0"/>
                    </a:lnTo>
                    <a:lnTo>
                      <a:pt x="296" y="0"/>
                    </a:lnTo>
                    <a:lnTo>
                      <a:pt x="314" y="4"/>
                    </a:lnTo>
                    <a:lnTo>
                      <a:pt x="332" y="10"/>
                    </a:lnTo>
                    <a:lnTo>
                      <a:pt x="348" y="18"/>
                    </a:lnTo>
                    <a:lnTo>
                      <a:pt x="362" y="28"/>
                    </a:lnTo>
                    <a:lnTo>
                      <a:pt x="376" y="40"/>
                    </a:lnTo>
                    <a:lnTo>
                      <a:pt x="388" y="56"/>
                    </a:lnTo>
                    <a:lnTo>
                      <a:pt x="398" y="74"/>
                    </a:lnTo>
                    <a:lnTo>
                      <a:pt x="398" y="74"/>
                    </a:lnTo>
                    <a:lnTo>
                      <a:pt x="410" y="56"/>
                    </a:lnTo>
                    <a:lnTo>
                      <a:pt x="424" y="40"/>
                    </a:lnTo>
                    <a:lnTo>
                      <a:pt x="438" y="28"/>
                    </a:lnTo>
                    <a:lnTo>
                      <a:pt x="454" y="16"/>
                    </a:lnTo>
                    <a:lnTo>
                      <a:pt x="472" y="10"/>
                    </a:lnTo>
                    <a:lnTo>
                      <a:pt x="490" y="4"/>
                    </a:lnTo>
                    <a:lnTo>
                      <a:pt x="508" y="0"/>
                    </a:lnTo>
                    <a:lnTo>
                      <a:pt x="530" y="0"/>
                    </a:lnTo>
                    <a:lnTo>
                      <a:pt x="530" y="0"/>
                    </a:lnTo>
                    <a:lnTo>
                      <a:pt x="544" y="0"/>
                    </a:lnTo>
                    <a:lnTo>
                      <a:pt x="558" y="2"/>
                    </a:lnTo>
                    <a:lnTo>
                      <a:pt x="572" y="6"/>
                    </a:lnTo>
                    <a:lnTo>
                      <a:pt x="584" y="10"/>
                    </a:lnTo>
                    <a:lnTo>
                      <a:pt x="598" y="16"/>
                    </a:lnTo>
                    <a:lnTo>
                      <a:pt x="610" y="22"/>
                    </a:lnTo>
                    <a:lnTo>
                      <a:pt x="622" y="32"/>
                    </a:lnTo>
                    <a:lnTo>
                      <a:pt x="632" y="42"/>
                    </a:lnTo>
                    <a:lnTo>
                      <a:pt x="632" y="42"/>
                    </a:lnTo>
                    <a:lnTo>
                      <a:pt x="642" y="56"/>
                    </a:lnTo>
                    <a:lnTo>
                      <a:pt x="650" y="70"/>
                    </a:lnTo>
                    <a:lnTo>
                      <a:pt x="656" y="86"/>
                    </a:lnTo>
                    <a:lnTo>
                      <a:pt x="660" y="102"/>
                    </a:lnTo>
                    <a:lnTo>
                      <a:pt x="662" y="120"/>
                    </a:lnTo>
                    <a:lnTo>
                      <a:pt x="662" y="138"/>
                    </a:lnTo>
                    <a:lnTo>
                      <a:pt x="664" y="174"/>
                    </a:lnTo>
                    <a:lnTo>
                      <a:pt x="664" y="490"/>
                    </a:lnTo>
                    <a:lnTo>
                      <a:pt x="498" y="490"/>
                    </a:lnTo>
                    <a:lnTo>
                      <a:pt x="498" y="202"/>
                    </a:lnTo>
                    <a:lnTo>
                      <a:pt x="498" y="202"/>
                    </a:lnTo>
                    <a:lnTo>
                      <a:pt x="498" y="178"/>
                    </a:lnTo>
                    <a:lnTo>
                      <a:pt x="496" y="166"/>
                    </a:lnTo>
                    <a:lnTo>
                      <a:pt x="494" y="156"/>
                    </a:lnTo>
                    <a:lnTo>
                      <a:pt x="490" y="148"/>
                    </a:lnTo>
                    <a:lnTo>
                      <a:pt x="484" y="142"/>
                    </a:lnTo>
                    <a:lnTo>
                      <a:pt x="474" y="136"/>
                    </a:lnTo>
                    <a:lnTo>
                      <a:pt x="462" y="136"/>
                    </a:lnTo>
                    <a:lnTo>
                      <a:pt x="462" y="136"/>
                    </a:lnTo>
                    <a:lnTo>
                      <a:pt x="452" y="136"/>
                    </a:lnTo>
                    <a:lnTo>
                      <a:pt x="446" y="138"/>
                    </a:lnTo>
                    <a:lnTo>
                      <a:pt x="440" y="140"/>
                    </a:lnTo>
                    <a:lnTo>
                      <a:pt x="434" y="144"/>
                    </a:lnTo>
                    <a:lnTo>
                      <a:pt x="426" y="152"/>
                    </a:lnTo>
                    <a:lnTo>
                      <a:pt x="420" y="164"/>
                    </a:lnTo>
                    <a:lnTo>
                      <a:pt x="416" y="178"/>
                    </a:lnTo>
                    <a:lnTo>
                      <a:pt x="416" y="194"/>
                    </a:lnTo>
                    <a:lnTo>
                      <a:pt x="414" y="224"/>
                    </a:lnTo>
                    <a:lnTo>
                      <a:pt x="414" y="490"/>
                    </a:lnTo>
                    <a:lnTo>
                      <a:pt x="248" y="490"/>
                    </a:lnTo>
                    <a:lnTo>
                      <a:pt x="248" y="202"/>
                    </a:lnTo>
                    <a:lnTo>
                      <a:pt x="248" y="202"/>
                    </a:lnTo>
                    <a:lnTo>
                      <a:pt x="248" y="178"/>
                    </a:lnTo>
                    <a:lnTo>
                      <a:pt x="246" y="166"/>
                    </a:lnTo>
                    <a:lnTo>
                      <a:pt x="244" y="156"/>
                    </a:lnTo>
                    <a:lnTo>
                      <a:pt x="238" y="146"/>
                    </a:lnTo>
                    <a:lnTo>
                      <a:pt x="232" y="140"/>
                    </a:lnTo>
                    <a:lnTo>
                      <a:pt x="222" y="134"/>
                    </a:lnTo>
                    <a:lnTo>
                      <a:pt x="210" y="132"/>
                    </a:lnTo>
                    <a:lnTo>
                      <a:pt x="210" y="132"/>
                    </a:lnTo>
                    <a:lnTo>
                      <a:pt x="196" y="134"/>
                    </a:lnTo>
                    <a:lnTo>
                      <a:pt x="186" y="138"/>
                    </a:lnTo>
                    <a:lnTo>
                      <a:pt x="178" y="144"/>
                    </a:lnTo>
                    <a:lnTo>
                      <a:pt x="174" y="154"/>
                    </a:lnTo>
                    <a:lnTo>
                      <a:pt x="170" y="164"/>
                    </a:lnTo>
                    <a:lnTo>
                      <a:pt x="168" y="176"/>
                    </a:lnTo>
                    <a:lnTo>
                      <a:pt x="166" y="202"/>
                    </a:lnTo>
                    <a:lnTo>
                      <a:pt x="166" y="490"/>
                    </a:lnTo>
                    <a:lnTo>
                      <a:pt x="0" y="490"/>
                    </a:lnTo>
                    <a:lnTo>
                      <a:pt x="0" y="10"/>
                    </a:lnTo>
                    <a:lnTo>
                      <a:pt x="154" y="10"/>
                    </a:lnTo>
                    <a:close/>
                  </a:path>
                </a:pathLst>
              </a:custGeom>
              <a:solidFill>
                <a:srgbClr val="6DB43F"/>
              </a:solidFill>
              <a:ln w="9525">
                <a:noFill/>
                <a:round/>
                <a:headEnd/>
                <a:tailEnd/>
              </a:ln>
            </p:spPr>
            <p:txBody>
              <a:bodyPr/>
              <a:lstStyle/>
              <a:p>
                <a:endParaRPr lang="en-US"/>
              </a:p>
            </p:txBody>
          </p:sp>
          <p:sp>
            <p:nvSpPr>
              <p:cNvPr id="30" name="Freeform 1059"/>
              <p:cNvSpPr>
                <a:spLocks noEditPoints="1"/>
              </p:cNvSpPr>
              <p:nvPr userDrawn="1"/>
            </p:nvSpPr>
            <p:spPr bwMode="black">
              <a:xfrm>
                <a:off x="1536" y="559"/>
                <a:ext cx="46" cy="182"/>
              </a:xfrm>
              <a:custGeom>
                <a:avLst/>
                <a:gdLst/>
                <a:ahLst/>
                <a:cxnLst>
                  <a:cxn ang="0">
                    <a:pos x="168" y="128"/>
                  </a:cxn>
                  <a:cxn ang="0">
                    <a:pos x="0" y="128"/>
                  </a:cxn>
                  <a:cxn ang="0">
                    <a:pos x="0" y="0"/>
                  </a:cxn>
                  <a:cxn ang="0">
                    <a:pos x="168" y="0"/>
                  </a:cxn>
                  <a:cxn ang="0">
                    <a:pos x="168" y="128"/>
                  </a:cxn>
                  <a:cxn ang="0">
                    <a:pos x="168" y="656"/>
                  </a:cxn>
                  <a:cxn ang="0">
                    <a:pos x="0" y="656"/>
                  </a:cxn>
                  <a:cxn ang="0">
                    <a:pos x="0" y="176"/>
                  </a:cxn>
                  <a:cxn ang="0">
                    <a:pos x="168" y="176"/>
                  </a:cxn>
                  <a:cxn ang="0">
                    <a:pos x="168" y="656"/>
                  </a:cxn>
                </a:cxnLst>
                <a:rect l="0" t="0" r="r" b="b"/>
                <a:pathLst>
                  <a:path w="168" h="656">
                    <a:moveTo>
                      <a:pt x="168" y="128"/>
                    </a:moveTo>
                    <a:lnTo>
                      <a:pt x="0" y="128"/>
                    </a:lnTo>
                    <a:lnTo>
                      <a:pt x="0" y="0"/>
                    </a:lnTo>
                    <a:lnTo>
                      <a:pt x="168" y="0"/>
                    </a:lnTo>
                    <a:lnTo>
                      <a:pt x="168" y="128"/>
                    </a:lnTo>
                    <a:close/>
                    <a:moveTo>
                      <a:pt x="168" y="656"/>
                    </a:moveTo>
                    <a:lnTo>
                      <a:pt x="0" y="656"/>
                    </a:lnTo>
                    <a:lnTo>
                      <a:pt x="0" y="176"/>
                    </a:lnTo>
                    <a:lnTo>
                      <a:pt x="168" y="176"/>
                    </a:lnTo>
                    <a:lnTo>
                      <a:pt x="168" y="656"/>
                    </a:lnTo>
                    <a:close/>
                  </a:path>
                </a:pathLst>
              </a:custGeom>
              <a:solidFill>
                <a:srgbClr val="6DB43F"/>
              </a:solidFill>
              <a:ln w="9525">
                <a:noFill/>
                <a:round/>
                <a:headEnd/>
                <a:tailEnd/>
              </a:ln>
            </p:spPr>
            <p:txBody>
              <a:bodyPr/>
              <a:lstStyle/>
              <a:p>
                <a:endParaRPr lang="en-US"/>
              </a:p>
            </p:txBody>
          </p:sp>
          <p:sp>
            <p:nvSpPr>
              <p:cNvPr id="31" name="Freeform 1060"/>
              <p:cNvSpPr>
                <a:spLocks/>
              </p:cNvSpPr>
              <p:nvPr userDrawn="1"/>
            </p:nvSpPr>
            <p:spPr bwMode="black">
              <a:xfrm>
                <a:off x="1607" y="605"/>
                <a:ext cx="118" cy="136"/>
              </a:xfrm>
              <a:custGeom>
                <a:avLst/>
                <a:gdLst/>
                <a:ahLst/>
                <a:cxnLst>
                  <a:cxn ang="0">
                    <a:pos x="0" y="10"/>
                  </a:cxn>
                  <a:cxn ang="0">
                    <a:pos x="160" y="10"/>
                  </a:cxn>
                  <a:cxn ang="0">
                    <a:pos x="160" y="78"/>
                  </a:cxn>
                  <a:cxn ang="0">
                    <a:pos x="162" y="78"/>
                  </a:cxn>
                  <a:cxn ang="0">
                    <a:pos x="162" y="78"/>
                  </a:cxn>
                  <a:cxn ang="0">
                    <a:pos x="170" y="58"/>
                  </a:cxn>
                  <a:cxn ang="0">
                    <a:pos x="182" y="42"/>
                  </a:cxn>
                  <a:cxn ang="0">
                    <a:pos x="196" y="28"/>
                  </a:cxn>
                  <a:cxn ang="0">
                    <a:pos x="212" y="18"/>
                  </a:cxn>
                  <a:cxn ang="0">
                    <a:pos x="228" y="10"/>
                  </a:cxn>
                  <a:cxn ang="0">
                    <a:pos x="246" y="4"/>
                  </a:cxn>
                  <a:cxn ang="0">
                    <a:pos x="266" y="0"/>
                  </a:cxn>
                  <a:cxn ang="0">
                    <a:pos x="286" y="0"/>
                  </a:cxn>
                  <a:cxn ang="0">
                    <a:pos x="286" y="0"/>
                  </a:cxn>
                  <a:cxn ang="0">
                    <a:pos x="302" y="0"/>
                  </a:cxn>
                  <a:cxn ang="0">
                    <a:pos x="318" y="2"/>
                  </a:cxn>
                  <a:cxn ang="0">
                    <a:pos x="334" y="6"/>
                  </a:cxn>
                  <a:cxn ang="0">
                    <a:pos x="348" y="10"/>
                  </a:cxn>
                  <a:cxn ang="0">
                    <a:pos x="364" y="18"/>
                  </a:cxn>
                  <a:cxn ang="0">
                    <a:pos x="376" y="26"/>
                  </a:cxn>
                  <a:cxn ang="0">
                    <a:pos x="390" y="36"/>
                  </a:cxn>
                  <a:cxn ang="0">
                    <a:pos x="400" y="50"/>
                  </a:cxn>
                  <a:cxn ang="0">
                    <a:pos x="400" y="50"/>
                  </a:cxn>
                  <a:cxn ang="0">
                    <a:pos x="408" y="66"/>
                  </a:cxn>
                  <a:cxn ang="0">
                    <a:pos x="416" y="82"/>
                  </a:cxn>
                  <a:cxn ang="0">
                    <a:pos x="420" y="100"/>
                  </a:cxn>
                  <a:cxn ang="0">
                    <a:pos x="424" y="118"/>
                  </a:cxn>
                  <a:cxn ang="0">
                    <a:pos x="426" y="156"/>
                  </a:cxn>
                  <a:cxn ang="0">
                    <a:pos x="428" y="194"/>
                  </a:cxn>
                  <a:cxn ang="0">
                    <a:pos x="428" y="490"/>
                  </a:cxn>
                  <a:cxn ang="0">
                    <a:pos x="258" y="490"/>
                  </a:cxn>
                  <a:cxn ang="0">
                    <a:pos x="258" y="198"/>
                  </a:cxn>
                  <a:cxn ang="0">
                    <a:pos x="258" y="198"/>
                  </a:cxn>
                  <a:cxn ang="0">
                    <a:pos x="256" y="176"/>
                  </a:cxn>
                  <a:cxn ang="0">
                    <a:pos x="256" y="164"/>
                  </a:cxn>
                  <a:cxn ang="0">
                    <a:pos x="252" y="152"/>
                  </a:cxn>
                  <a:cxn ang="0">
                    <a:pos x="248" y="144"/>
                  </a:cxn>
                  <a:cxn ang="0">
                    <a:pos x="242" y="136"/>
                  </a:cxn>
                  <a:cxn ang="0">
                    <a:pos x="232" y="130"/>
                  </a:cxn>
                  <a:cxn ang="0">
                    <a:pos x="220" y="128"/>
                  </a:cxn>
                  <a:cxn ang="0">
                    <a:pos x="220" y="128"/>
                  </a:cxn>
                  <a:cxn ang="0">
                    <a:pos x="204" y="130"/>
                  </a:cxn>
                  <a:cxn ang="0">
                    <a:pos x="192" y="136"/>
                  </a:cxn>
                  <a:cxn ang="0">
                    <a:pos x="184" y="144"/>
                  </a:cxn>
                  <a:cxn ang="0">
                    <a:pos x="178" y="156"/>
                  </a:cxn>
                  <a:cxn ang="0">
                    <a:pos x="174" y="168"/>
                  </a:cxn>
                  <a:cxn ang="0">
                    <a:pos x="170" y="182"/>
                  </a:cxn>
                  <a:cxn ang="0">
                    <a:pos x="170" y="212"/>
                  </a:cxn>
                  <a:cxn ang="0">
                    <a:pos x="170" y="490"/>
                  </a:cxn>
                  <a:cxn ang="0">
                    <a:pos x="0" y="490"/>
                  </a:cxn>
                  <a:cxn ang="0">
                    <a:pos x="0" y="10"/>
                  </a:cxn>
                </a:cxnLst>
                <a:rect l="0" t="0" r="r" b="b"/>
                <a:pathLst>
                  <a:path w="428" h="490">
                    <a:moveTo>
                      <a:pt x="0" y="10"/>
                    </a:moveTo>
                    <a:lnTo>
                      <a:pt x="160" y="10"/>
                    </a:lnTo>
                    <a:lnTo>
                      <a:pt x="160" y="78"/>
                    </a:lnTo>
                    <a:lnTo>
                      <a:pt x="162" y="78"/>
                    </a:lnTo>
                    <a:lnTo>
                      <a:pt x="162" y="78"/>
                    </a:lnTo>
                    <a:lnTo>
                      <a:pt x="170" y="58"/>
                    </a:lnTo>
                    <a:lnTo>
                      <a:pt x="182" y="42"/>
                    </a:lnTo>
                    <a:lnTo>
                      <a:pt x="196" y="28"/>
                    </a:lnTo>
                    <a:lnTo>
                      <a:pt x="212" y="18"/>
                    </a:lnTo>
                    <a:lnTo>
                      <a:pt x="228" y="10"/>
                    </a:lnTo>
                    <a:lnTo>
                      <a:pt x="246" y="4"/>
                    </a:lnTo>
                    <a:lnTo>
                      <a:pt x="266" y="0"/>
                    </a:lnTo>
                    <a:lnTo>
                      <a:pt x="286" y="0"/>
                    </a:lnTo>
                    <a:lnTo>
                      <a:pt x="286" y="0"/>
                    </a:lnTo>
                    <a:lnTo>
                      <a:pt x="302" y="0"/>
                    </a:lnTo>
                    <a:lnTo>
                      <a:pt x="318" y="2"/>
                    </a:lnTo>
                    <a:lnTo>
                      <a:pt x="334" y="6"/>
                    </a:lnTo>
                    <a:lnTo>
                      <a:pt x="348" y="10"/>
                    </a:lnTo>
                    <a:lnTo>
                      <a:pt x="364" y="18"/>
                    </a:lnTo>
                    <a:lnTo>
                      <a:pt x="376" y="26"/>
                    </a:lnTo>
                    <a:lnTo>
                      <a:pt x="390" y="36"/>
                    </a:lnTo>
                    <a:lnTo>
                      <a:pt x="400" y="50"/>
                    </a:lnTo>
                    <a:lnTo>
                      <a:pt x="400" y="50"/>
                    </a:lnTo>
                    <a:lnTo>
                      <a:pt x="408" y="66"/>
                    </a:lnTo>
                    <a:lnTo>
                      <a:pt x="416" y="82"/>
                    </a:lnTo>
                    <a:lnTo>
                      <a:pt x="420" y="100"/>
                    </a:lnTo>
                    <a:lnTo>
                      <a:pt x="424" y="118"/>
                    </a:lnTo>
                    <a:lnTo>
                      <a:pt x="426" y="156"/>
                    </a:lnTo>
                    <a:lnTo>
                      <a:pt x="428" y="194"/>
                    </a:lnTo>
                    <a:lnTo>
                      <a:pt x="428" y="490"/>
                    </a:lnTo>
                    <a:lnTo>
                      <a:pt x="258" y="490"/>
                    </a:lnTo>
                    <a:lnTo>
                      <a:pt x="258" y="198"/>
                    </a:lnTo>
                    <a:lnTo>
                      <a:pt x="258" y="198"/>
                    </a:lnTo>
                    <a:lnTo>
                      <a:pt x="256" y="176"/>
                    </a:lnTo>
                    <a:lnTo>
                      <a:pt x="256" y="164"/>
                    </a:lnTo>
                    <a:lnTo>
                      <a:pt x="252" y="152"/>
                    </a:lnTo>
                    <a:lnTo>
                      <a:pt x="248" y="144"/>
                    </a:lnTo>
                    <a:lnTo>
                      <a:pt x="242" y="136"/>
                    </a:lnTo>
                    <a:lnTo>
                      <a:pt x="232" y="130"/>
                    </a:lnTo>
                    <a:lnTo>
                      <a:pt x="220" y="128"/>
                    </a:lnTo>
                    <a:lnTo>
                      <a:pt x="220" y="128"/>
                    </a:lnTo>
                    <a:lnTo>
                      <a:pt x="204" y="130"/>
                    </a:lnTo>
                    <a:lnTo>
                      <a:pt x="192" y="136"/>
                    </a:lnTo>
                    <a:lnTo>
                      <a:pt x="184" y="144"/>
                    </a:lnTo>
                    <a:lnTo>
                      <a:pt x="178" y="156"/>
                    </a:lnTo>
                    <a:lnTo>
                      <a:pt x="174" y="168"/>
                    </a:lnTo>
                    <a:lnTo>
                      <a:pt x="170" y="182"/>
                    </a:lnTo>
                    <a:lnTo>
                      <a:pt x="170" y="212"/>
                    </a:lnTo>
                    <a:lnTo>
                      <a:pt x="170" y="490"/>
                    </a:lnTo>
                    <a:lnTo>
                      <a:pt x="0" y="490"/>
                    </a:lnTo>
                    <a:lnTo>
                      <a:pt x="0" y="10"/>
                    </a:lnTo>
                    <a:close/>
                  </a:path>
                </a:pathLst>
              </a:custGeom>
              <a:solidFill>
                <a:srgbClr val="6DB43F"/>
              </a:solidFill>
              <a:ln w="9525">
                <a:noFill/>
                <a:round/>
                <a:headEnd/>
                <a:tailEnd/>
              </a:ln>
            </p:spPr>
            <p:txBody>
              <a:bodyPr/>
              <a:lstStyle/>
              <a:p>
                <a:endParaRPr lang="en-US"/>
              </a:p>
            </p:txBody>
          </p:sp>
          <p:sp>
            <p:nvSpPr>
              <p:cNvPr id="32" name="Freeform 1061"/>
              <p:cNvSpPr>
                <a:spLocks noEditPoints="1"/>
              </p:cNvSpPr>
              <p:nvPr userDrawn="1"/>
            </p:nvSpPr>
            <p:spPr bwMode="black">
              <a:xfrm>
                <a:off x="1741" y="605"/>
                <a:ext cx="129" cy="139"/>
              </a:xfrm>
              <a:custGeom>
                <a:avLst/>
                <a:gdLst/>
                <a:ahLst/>
                <a:cxnLst>
                  <a:cxn ang="0">
                    <a:pos x="298" y="458"/>
                  </a:cxn>
                  <a:cxn ang="0">
                    <a:pos x="282" y="444"/>
                  </a:cxn>
                  <a:cxn ang="0">
                    <a:pos x="234" y="482"/>
                  </a:cxn>
                  <a:cxn ang="0">
                    <a:pos x="176" y="500"/>
                  </a:cxn>
                  <a:cxn ang="0">
                    <a:pos x="124" y="498"/>
                  </a:cxn>
                  <a:cxn ang="0">
                    <a:pos x="82" y="486"/>
                  </a:cxn>
                  <a:cxn ang="0">
                    <a:pos x="46" y="464"/>
                  </a:cxn>
                  <a:cxn ang="0">
                    <a:pos x="20" y="432"/>
                  </a:cxn>
                  <a:cxn ang="0">
                    <a:pos x="4" y="388"/>
                  </a:cxn>
                  <a:cxn ang="0">
                    <a:pos x="0" y="356"/>
                  </a:cxn>
                  <a:cxn ang="0">
                    <a:pos x="6" y="314"/>
                  </a:cxn>
                  <a:cxn ang="0">
                    <a:pos x="36" y="260"/>
                  </a:cxn>
                  <a:cxn ang="0">
                    <a:pos x="92" y="216"/>
                  </a:cxn>
                  <a:cxn ang="0">
                    <a:pos x="158" y="194"/>
                  </a:cxn>
                  <a:cxn ang="0">
                    <a:pos x="288" y="176"/>
                  </a:cxn>
                  <a:cxn ang="0">
                    <a:pos x="288" y="158"/>
                  </a:cxn>
                  <a:cxn ang="0">
                    <a:pos x="278" y="126"/>
                  </a:cxn>
                  <a:cxn ang="0">
                    <a:pos x="250" y="114"/>
                  </a:cxn>
                  <a:cxn ang="0">
                    <a:pos x="224" y="114"/>
                  </a:cxn>
                  <a:cxn ang="0">
                    <a:pos x="192" y="124"/>
                  </a:cxn>
                  <a:cxn ang="0">
                    <a:pos x="172" y="152"/>
                  </a:cxn>
                  <a:cxn ang="0">
                    <a:pos x="14" y="150"/>
                  </a:cxn>
                  <a:cxn ang="0">
                    <a:pos x="36" y="92"/>
                  </a:cxn>
                  <a:cxn ang="0">
                    <a:pos x="70" y="50"/>
                  </a:cxn>
                  <a:cxn ang="0">
                    <a:pos x="116" y="22"/>
                  </a:cxn>
                  <a:cxn ang="0">
                    <a:pos x="168" y="6"/>
                  </a:cxn>
                  <a:cxn ang="0">
                    <a:pos x="242" y="0"/>
                  </a:cxn>
                  <a:cxn ang="0">
                    <a:pos x="324" y="8"/>
                  </a:cxn>
                  <a:cxn ang="0">
                    <a:pos x="384" y="30"/>
                  </a:cxn>
                  <a:cxn ang="0">
                    <a:pos x="412" y="50"/>
                  </a:cxn>
                  <a:cxn ang="0">
                    <a:pos x="434" y="78"/>
                  </a:cxn>
                  <a:cxn ang="0">
                    <a:pos x="452" y="142"/>
                  </a:cxn>
                  <a:cxn ang="0">
                    <a:pos x="452" y="386"/>
                  </a:cxn>
                  <a:cxn ang="0">
                    <a:pos x="454" y="438"/>
                  </a:cxn>
                  <a:cxn ang="0">
                    <a:pos x="302" y="490"/>
                  </a:cxn>
                  <a:cxn ang="0">
                    <a:pos x="272" y="268"/>
                  </a:cxn>
                  <a:cxn ang="0">
                    <a:pos x="218" y="284"/>
                  </a:cxn>
                  <a:cxn ang="0">
                    <a:pos x="190" y="306"/>
                  </a:cxn>
                  <a:cxn ang="0">
                    <a:pos x="178" y="332"/>
                  </a:cxn>
                  <a:cxn ang="0">
                    <a:pos x="178" y="354"/>
                  </a:cxn>
                  <a:cxn ang="0">
                    <a:pos x="190" y="376"/>
                  </a:cxn>
                  <a:cxn ang="0">
                    <a:pos x="212" y="386"/>
                  </a:cxn>
                  <a:cxn ang="0">
                    <a:pos x="234" y="386"/>
                  </a:cxn>
                  <a:cxn ang="0">
                    <a:pos x="260" y="378"/>
                  </a:cxn>
                  <a:cxn ang="0">
                    <a:pos x="280" y="350"/>
                  </a:cxn>
                  <a:cxn ang="0">
                    <a:pos x="288" y="274"/>
                  </a:cxn>
                </a:cxnLst>
                <a:rect l="0" t="0" r="r" b="b"/>
                <a:pathLst>
                  <a:path w="466" h="500">
                    <a:moveTo>
                      <a:pt x="302" y="490"/>
                    </a:moveTo>
                    <a:lnTo>
                      <a:pt x="302" y="490"/>
                    </a:lnTo>
                    <a:lnTo>
                      <a:pt x="298" y="458"/>
                    </a:lnTo>
                    <a:lnTo>
                      <a:pt x="296" y="424"/>
                    </a:lnTo>
                    <a:lnTo>
                      <a:pt x="296" y="424"/>
                    </a:lnTo>
                    <a:lnTo>
                      <a:pt x="282" y="444"/>
                    </a:lnTo>
                    <a:lnTo>
                      <a:pt x="268" y="460"/>
                    </a:lnTo>
                    <a:lnTo>
                      <a:pt x="252" y="472"/>
                    </a:lnTo>
                    <a:lnTo>
                      <a:pt x="234" y="482"/>
                    </a:lnTo>
                    <a:lnTo>
                      <a:pt x="216" y="490"/>
                    </a:lnTo>
                    <a:lnTo>
                      <a:pt x="196" y="496"/>
                    </a:lnTo>
                    <a:lnTo>
                      <a:pt x="176" y="500"/>
                    </a:lnTo>
                    <a:lnTo>
                      <a:pt x="154" y="500"/>
                    </a:lnTo>
                    <a:lnTo>
                      <a:pt x="154" y="500"/>
                    </a:lnTo>
                    <a:lnTo>
                      <a:pt x="124" y="498"/>
                    </a:lnTo>
                    <a:lnTo>
                      <a:pt x="108" y="496"/>
                    </a:lnTo>
                    <a:lnTo>
                      <a:pt x="94" y="492"/>
                    </a:lnTo>
                    <a:lnTo>
                      <a:pt x="82" y="486"/>
                    </a:lnTo>
                    <a:lnTo>
                      <a:pt x="70" y="480"/>
                    </a:lnTo>
                    <a:lnTo>
                      <a:pt x="58" y="472"/>
                    </a:lnTo>
                    <a:lnTo>
                      <a:pt x="46" y="464"/>
                    </a:lnTo>
                    <a:lnTo>
                      <a:pt x="36" y="454"/>
                    </a:lnTo>
                    <a:lnTo>
                      <a:pt x="28" y="444"/>
                    </a:lnTo>
                    <a:lnTo>
                      <a:pt x="20" y="432"/>
                    </a:lnTo>
                    <a:lnTo>
                      <a:pt x="12" y="418"/>
                    </a:lnTo>
                    <a:lnTo>
                      <a:pt x="8" y="404"/>
                    </a:lnTo>
                    <a:lnTo>
                      <a:pt x="4" y="388"/>
                    </a:lnTo>
                    <a:lnTo>
                      <a:pt x="2" y="372"/>
                    </a:lnTo>
                    <a:lnTo>
                      <a:pt x="0" y="356"/>
                    </a:lnTo>
                    <a:lnTo>
                      <a:pt x="0" y="356"/>
                    </a:lnTo>
                    <a:lnTo>
                      <a:pt x="2" y="342"/>
                    </a:lnTo>
                    <a:lnTo>
                      <a:pt x="2" y="328"/>
                    </a:lnTo>
                    <a:lnTo>
                      <a:pt x="6" y="314"/>
                    </a:lnTo>
                    <a:lnTo>
                      <a:pt x="10" y="302"/>
                    </a:lnTo>
                    <a:lnTo>
                      <a:pt x="20" y="280"/>
                    </a:lnTo>
                    <a:lnTo>
                      <a:pt x="36" y="260"/>
                    </a:lnTo>
                    <a:lnTo>
                      <a:pt x="52" y="242"/>
                    </a:lnTo>
                    <a:lnTo>
                      <a:pt x="72" y="228"/>
                    </a:lnTo>
                    <a:lnTo>
                      <a:pt x="92" y="216"/>
                    </a:lnTo>
                    <a:lnTo>
                      <a:pt x="116" y="208"/>
                    </a:lnTo>
                    <a:lnTo>
                      <a:pt x="116" y="208"/>
                    </a:lnTo>
                    <a:lnTo>
                      <a:pt x="158" y="194"/>
                    </a:lnTo>
                    <a:lnTo>
                      <a:pt x="200" y="186"/>
                    </a:lnTo>
                    <a:lnTo>
                      <a:pt x="244" y="180"/>
                    </a:lnTo>
                    <a:lnTo>
                      <a:pt x="288" y="176"/>
                    </a:lnTo>
                    <a:lnTo>
                      <a:pt x="288" y="174"/>
                    </a:lnTo>
                    <a:lnTo>
                      <a:pt x="288" y="174"/>
                    </a:lnTo>
                    <a:lnTo>
                      <a:pt x="288" y="158"/>
                    </a:lnTo>
                    <a:lnTo>
                      <a:pt x="286" y="146"/>
                    </a:lnTo>
                    <a:lnTo>
                      <a:pt x="282" y="136"/>
                    </a:lnTo>
                    <a:lnTo>
                      <a:pt x="278" y="126"/>
                    </a:lnTo>
                    <a:lnTo>
                      <a:pt x="270" y="120"/>
                    </a:lnTo>
                    <a:lnTo>
                      <a:pt x="262" y="116"/>
                    </a:lnTo>
                    <a:lnTo>
                      <a:pt x="250" y="114"/>
                    </a:lnTo>
                    <a:lnTo>
                      <a:pt x="236" y="112"/>
                    </a:lnTo>
                    <a:lnTo>
                      <a:pt x="236" y="112"/>
                    </a:lnTo>
                    <a:lnTo>
                      <a:pt x="224" y="114"/>
                    </a:lnTo>
                    <a:lnTo>
                      <a:pt x="212" y="116"/>
                    </a:lnTo>
                    <a:lnTo>
                      <a:pt x="202" y="120"/>
                    </a:lnTo>
                    <a:lnTo>
                      <a:pt x="192" y="124"/>
                    </a:lnTo>
                    <a:lnTo>
                      <a:pt x="184" y="132"/>
                    </a:lnTo>
                    <a:lnTo>
                      <a:pt x="178" y="142"/>
                    </a:lnTo>
                    <a:lnTo>
                      <a:pt x="172" y="152"/>
                    </a:lnTo>
                    <a:lnTo>
                      <a:pt x="170" y="166"/>
                    </a:lnTo>
                    <a:lnTo>
                      <a:pt x="14" y="150"/>
                    </a:lnTo>
                    <a:lnTo>
                      <a:pt x="14" y="150"/>
                    </a:lnTo>
                    <a:lnTo>
                      <a:pt x="20" y="130"/>
                    </a:lnTo>
                    <a:lnTo>
                      <a:pt x="26" y="110"/>
                    </a:lnTo>
                    <a:lnTo>
                      <a:pt x="36" y="92"/>
                    </a:lnTo>
                    <a:lnTo>
                      <a:pt x="46" y="76"/>
                    </a:lnTo>
                    <a:lnTo>
                      <a:pt x="58" y="62"/>
                    </a:lnTo>
                    <a:lnTo>
                      <a:pt x="70" y="50"/>
                    </a:lnTo>
                    <a:lnTo>
                      <a:pt x="84" y="40"/>
                    </a:lnTo>
                    <a:lnTo>
                      <a:pt x="100" y="30"/>
                    </a:lnTo>
                    <a:lnTo>
                      <a:pt x="116" y="22"/>
                    </a:lnTo>
                    <a:lnTo>
                      <a:pt x="132" y="16"/>
                    </a:lnTo>
                    <a:lnTo>
                      <a:pt x="150" y="10"/>
                    </a:lnTo>
                    <a:lnTo>
                      <a:pt x="168" y="6"/>
                    </a:lnTo>
                    <a:lnTo>
                      <a:pt x="204" y="2"/>
                    </a:lnTo>
                    <a:lnTo>
                      <a:pt x="242" y="0"/>
                    </a:lnTo>
                    <a:lnTo>
                      <a:pt x="242" y="0"/>
                    </a:lnTo>
                    <a:lnTo>
                      <a:pt x="282" y="2"/>
                    </a:lnTo>
                    <a:lnTo>
                      <a:pt x="304" y="4"/>
                    </a:lnTo>
                    <a:lnTo>
                      <a:pt x="324" y="8"/>
                    </a:lnTo>
                    <a:lnTo>
                      <a:pt x="346" y="14"/>
                    </a:lnTo>
                    <a:lnTo>
                      <a:pt x="366" y="20"/>
                    </a:lnTo>
                    <a:lnTo>
                      <a:pt x="384" y="30"/>
                    </a:lnTo>
                    <a:lnTo>
                      <a:pt x="402" y="42"/>
                    </a:lnTo>
                    <a:lnTo>
                      <a:pt x="402" y="42"/>
                    </a:lnTo>
                    <a:lnTo>
                      <a:pt x="412" y="50"/>
                    </a:lnTo>
                    <a:lnTo>
                      <a:pt x="420" y="58"/>
                    </a:lnTo>
                    <a:lnTo>
                      <a:pt x="428" y="68"/>
                    </a:lnTo>
                    <a:lnTo>
                      <a:pt x="434" y="78"/>
                    </a:lnTo>
                    <a:lnTo>
                      <a:pt x="442" y="98"/>
                    </a:lnTo>
                    <a:lnTo>
                      <a:pt x="448" y="120"/>
                    </a:lnTo>
                    <a:lnTo>
                      <a:pt x="452" y="142"/>
                    </a:lnTo>
                    <a:lnTo>
                      <a:pt x="452" y="166"/>
                    </a:lnTo>
                    <a:lnTo>
                      <a:pt x="452" y="216"/>
                    </a:lnTo>
                    <a:lnTo>
                      <a:pt x="452" y="386"/>
                    </a:lnTo>
                    <a:lnTo>
                      <a:pt x="452" y="386"/>
                    </a:lnTo>
                    <a:lnTo>
                      <a:pt x="452" y="412"/>
                    </a:lnTo>
                    <a:lnTo>
                      <a:pt x="454" y="438"/>
                    </a:lnTo>
                    <a:lnTo>
                      <a:pt x="458" y="466"/>
                    </a:lnTo>
                    <a:lnTo>
                      <a:pt x="466" y="490"/>
                    </a:lnTo>
                    <a:lnTo>
                      <a:pt x="302" y="490"/>
                    </a:lnTo>
                    <a:close/>
                    <a:moveTo>
                      <a:pt x="288" y="266"/>
                    </a:moveTo>
                    <a:lnTo>
                      <a:pt x="288" y="266"/>
                    </a:lnTo>
                    <a:lnTo>
                      <a:pt x="272" y="268"/>
                    </a:lnTo>
                    <a:lnTo>
                      <a:pt x="254" y="272"/>
                    </a:lnTo>
                    <a:lnTo>
                      <a:pt x="234" y="276"/>
                    </a:lnTo>
                    <a:lnTo>
                      <a:pt x="218" y="284"/>
                    </a:lnTo>
                    <a:lnTo>
                      <a:pt x="202" y="294"/>
                    </a:lnTo>
                    <a:lnTo>
                      <a:pt x="196" y="300"/>
                    </a:lnTo>
                    <a:lnTo>
                      <a:pt x="190" y="306"/>
                    </a:lnTo>
                    <a:lnTo>
                      <a:pt x="184" y="314"/>
                    </a:lnTo>
                    <a:lnTo>
                      <a:pt x="180" y="322"/>
                    </a:lnTo>
                    <a:lnTo>
                      <a:pt x="178" y="332"/>
                    </a:lnTo>
                    <a:lnTo>
                      <a:pt x="178" y="342"/>
                    </a:lnTo>
                    <a:lnTo>
                      <a:pt x="178" y="342"/>
                    </a:lnTo>
                    <a:lnTo>
                      <a:pt x="178" y="354"/>
                    </a:lnTo>
                    <a:lnTo>
                      <a:pt x="182" y="362"/>
                    </a:lnTo>
                    <a:lnTo>
                      <a:pt x="186" y="370"/>
                    </a:lnTo>
                    <a:lnTo>
                      <a:pt x="190" y="376"/>
                    </a:lnTo>
                    <a:lnTo>
                      <a:pt x="196" y="382"/>
                    </a:lnTo>
                    <a:lnTo>
                      <a:pt x="204" y="384"/>
                    </a:lnTo>
                    <a:lnTo>
                      <a:pt x="212" y="386"/>
                    </a:lnTo>
                    <a:lnTo>
                      <a:pt x="222" y="388"/>
                    </a:lnTo>
                    <a:lnTo>
                      <a:pt x="222" y="388"/>
                    </a:lnTo>
                    <a:lnTo>
                      <a:pt x="234" y="386"/>
                    </a:lnTo>
                    <a:lnTo>
                      <a:pt x="244" y="384"/>
                    </a:lnTo>
                    <a:lnTo>
                      <a:pt x="252" y="382"/>
                    </a:lnTo>
                    <a:lnTo>
                      <a:pt x="260" y="378"/>
                    </a:lnTo>
                    <a:lnTo>
                      <a:pt x="266" y="372"/>
                    </a:lnTo>
                    <a:lnTo>
                      <a:pt x="272" y="366"/>
                    </a:lnTo>
                    <a:lnTo>
                      <a:pt x="280" y="350"/>
                    </a:lnTo>
                    <a:lnTo>
                      <a:pt x="284" y="334"/>
                    </a:lnTo>
                    <a:lnTo>
                      <a:pt x="286" y="314"/>
                    </a:lnTo>
                    <a:lnTo>
                      <a:pt x="288" y="274"/>
                    </a:lnTo>
                    <a:lnTo>
                      <a:pt x="288" y="266"/>
                    </a:lnTo>
                    <a:close/>
                  </a:path>
                </a:pathLst>
              </a:custGeom>
              <a:solidFill>
                <a:srgbClr val="6DB43F"/>
              </a:solidFill>
              <a:ln w="9525">
                <a:noFill/>
                <a:round/>
                <a:headEnd/>
                <a:tailEnd/>
              </a:ln>
            </p:spPr>
            <p:txBody>
              <a:bodyPr/>
              <a:lstStyle/>
              <a:p>
                <a:endParaRPr lang="en-US"/>
              </a:p>
            </p:txBody>
          </p:sp>
          <p:sp>
            <p:nvSpPr>
              <p:cNvPr id="33" name="Freeform 1062"/>
              <p:cNvSpPr>
                <a:spLocks/>
              </p:cNvSpPr>
              <p:nvPr userDrawn="1"/>
            </p:nvSpPr>
            <p:spPr bwMode="black">
              <a:xfrm>
                <a:off x="1888" y="605"/>
                <a:ext cx="118" cy="136"/>
              </a:xfrm>
              <a:custGeom>
                <a:avLst/>
                <a:gdLst/>
                <a:ahLst/>
                <a:cxnLst>
                  <a:cxn ang="0">
                    <a:pos x="0" y="10"/>
                  </a:cxn>
                  <a:cxn ang="0">
                    <a:pos x="160" y="10"/>
                  </a:cxn>
                  <a:cxn ang="0">
                    <a:pos x="160" y="78"/>
                  </a:cxn>
                  <a:cxn ang="0">
                    <a:pos x="162" y="78"/>
                  </a:cxn>
                  <a:cxn ang="0">
                    <a:pos x="162" y="78"/>
                  </a:cxn>
                  <a:cxn ang="0">
                    <a:pos x="170" y="58"/>
                  </a:cxn>
                  <a:cxn ang="0">
                    <a:pos x="182" y="42"/>
                  </a:cxn>
                  <a:cxn ang="0">
                    <a:pos x="196" y="28"/>
                  </a:cxn>
                  <a:cxn ang="0">
                    <a:pos x="212" y="18"/>
                  </a:cxn>
                  <a:cxn ang="0">
                    <a:pos x="228" y="10"/>
                  </a:cxn>
                  <a:cxn ang="0">
                    <a:pos x="246" y="4"/>
                  </a:cxn>
                  <a:cxn ang="0">
                    <a:pos x="266" y="0"/>
                  </a:cxn>
                  <a:cxn ang="0">
                    <a:pos x="286" y="0"/>
                  </a:cxn>
                  <a:cxn ang="0">
                    <a:pos x="286" y="0"/>
                  </a:cxn>
                  <a:cxn ang="0">
                    <a:pos x="302" y="0"/>
                  </a:cxn>
                  <a:cxn ang="0">
                    <a:pos x="318" y="2"/>
                  </a:cxn>
                  <a:cxn ang="0">
                    <a:pos x="334" y="6"/>
                  </a:cxn>
                  <a:cxn ang="0">
                    <a:pos x="348" y="10"/>
                  </a:cxn>
                  <a:cxn ang="0">
                    <a:pos x="364" y="18"/>
                  </a:cxn>
                  <a:cxn ang="0">
                    <a:pos x="376" y="26"/>
                  </a:cxn>
                  <a:cxn ang="0">
                    <a:pos x="390" y="36"/>
                  </a:cxn>
                  <a:cxn ang="0">
                    <a:pos x="400" y="50"/>
                  </a:cxn>
                  <a:cxn ang="0">
                    <a:pos x="400" y="50"/>
                  </a:cxn>
                  <a:cxn ang="0">
                    <a:pos x="408" y="66"/>
                  </a:cxn>
                  <a:cxn ang="0">
                    <a:pos x="416" y="82"/>
                  </a:cxn>
                  <a:cxn ang="0">
                    <a:pos x="420" y="100"/>
                  </a:cxn>
                  <a:cxn ang="0">
                    <a:pos x="424" y="118"/>
                  </a:cxn>
                  <a:cxn ang="0">
                    <a:pos x="426" y="156"/>
                  </a:cxn>
                  <a:cxn ang="0">
                    <a:pos x="428" y="194"/>
                  </a:cxn>
                  <a:cxn ang="0">
                    <a:pos x="428" y="490"/>
                  </a:cxn>
                  <a:cxn ang="0">
                    <a:pos x="258" y="490"/>
                  </a:cxn>
                  <a:cxn ang="0">
                    <a:pos x="258" y="198"/>
                  </a:cxn>
                  <a:cxn ang="0">
                    <a:pos x="258" y="198"/>
                  </a:cxn>
                  <a:cxn ang="0">
                    <a:pos x="258" y="176"/>
                  </a:cxn>
                  <a:cxn ang="0">
                    <a:pos x="256" y="164"/>
                  </a:cxn>
                  <a:cxn ang="0">
                    <a:pos x="254" y="152"/>
                  </a:cxn>
                  <a:cxn ang="0">
                    <a:pos x="248" y="144"/>
                  </a:cxn>
                  <a:cxn ang="0">
                    <a:pos x="242" y="136"/>
                  </a:cxn>
                  <a:cxn ang="0">
                    <a:pos x="232" y="130"/>
                  </a:cxn>
                  <a:cxn ang="0">
                    <a:pos x="220" y="128"/>
                  </a:cxn>
                  <a:cxn ang="0">
                    <a:pos x="220" y="128"/>
                  </a:cxn>
                  <a:cxn ang="0">
                    <a:pos x="206" y="130"/>
                  </a:cxn>
                  <a:cxn ang="0">
                    <a:pos x="192" y="136"/>
                  </a:cxn>
                  <a:cxn ang="0">
                    <a:pos x="184" y="144"/>
                  </a:cxn>
                  <a:cxn ang="0">
                    <a:pos x="178" y="156"/>
                  </a:cxn>
                  <a:cxn ang="0">
                    <a:pos x="174" y="168"/>
                  </a:cxn>
                  <a:cxn ang="0">
                    <a:pos x="170" y="182"/>
                  </a:cxn>
                  <a:cxn ang="0">
                    <a:pos x="170" y="212"/>
                  </a:cxn>
                  <a:cxn ang="0">
                    <a:pos x="170" y="490"/>
                  </a:cxn>
                  <a:cxn ang="0">
                    <a:pos x="0" y="490"/>
                  </a:cxn>
                  <a:cxn ang="0">
                    <a:pos x="0" y="10"/>
                  </a:cxn>
                </a:cxnLst>
                <a:rect l="0" t="0" r="r" b="b"/>
                <a:pathLst>
                  <a:path w="428" h="490">
                    <a:moveTo>
                      <a:pt x="0" y="10"/>
                    </a:moveTo>
                    <a:lnTo>
                      <a:pt x="160" y="10"/>
                    </a:lnTo>
                    <a:lnTo>
                      <a:pt x="160" y="78"/>
                    </a:lnTo>
                    <a:lnTo>
                      <a:pt x="162" y="78"/>
                    </a:lnTo>
                    <a:lnTo>
                      <a:pt x="162" y="78"/>
                    </a:lnTo>
                    <a:lnTo>
                      <a:pt x="170" y="58"/>
                    </a:lnTo>
                    <a:lnTo>
                      <a:pt x="182" y="42"/>
                    </a:lnTo>
                    <a:lnTo>
                      <a:pt x="196" y="28"/>
                    </a:lnTo>
                    <a:lnTo>
                      <a:pt x="212" y="18"/>
                    </a:lnTo>
                    <a:lnTo>
                      <a:pt x="228" y="10"/>
                    </a:lnTo>
                    <a:lnTo>
                      <a:pt x="246" y="4"/>
                    </a:lnTo>
                    <a:lnTo>
                      <a:pt x="266" y="0"/>
                    </a:lnTo>
                    <a:lnTo>
                      <a:pt x="286" y="0"/>
                    </a:lnTo>
                    <a:lnTo>
                      <a:pt x="286" y="0"/>
                    </a:lnTo>
                    <a:lnTo>
                      <a:pt x="302" y="0"/>
                    </a:lnTo>
                    <a:lnTo>
                      <a:pt x="318" y="2"/>
                    </a:lnTo>
                    <a:lnTo>
                      <a:pt x="334" y="6"/>
                    </a:lnTo>
                    <a:lnTo>
                      <a:pt x="348" y="10"/>
                    </a:lnTo>
                    <a:lnTo>
                      <a:pt x="364" y="18"/>
                    </a:lnTo>
                    <a:lnTo>
                      <a:pt x="376" y="26"/>
                    </a:lnTo>
                    <a:lnTo>
                      <a:pt x="390" y="36"/>
                    </a:lnTo>
                    <a:lnTo>
                      <a:pt x="400" y="50"/>
                    </a:lnTo>
                    <a:lnTo>
                      <a:pt x="400" y="50"/>
                    </a:lnTo>
                    <a:lnTo>
                      <a:pt x="408" y="66"/>
                    </a:lnTo>
                    <a:lnTo>
                      <a:pt x="416" y="82"/>
                    </a:lnTo>
                    <a:lnTo>
                      <a:pt x="420" y="100"/>
                    </a:lnTo>
                    <a:lnTo>
                      <a:pt x="424" y="118"/>
                    </a:lnTo>
                    <a:lnTo>
                      <a:pt x="426" y="156"/>
                    </a:lnTo>
                    <a:lnTo>
                      <a:pt x="428" y="194"/>
                    </a:lnTo>
                    <a:lnTo>
                      <a:pt x="428" y="490"/>
                    </a:lnTo>
                    <a:lnTo>
                      <a:pt x="258" y="490"/>
                    </a:lnTo>
                    <a:lnTo>
                      <a:pt x="258" y="198"/>
                    </a:lnTo>
                    <a:lnTo>
                      <a:pt x="258" y="198"/>
                    </a:lnTo>
                    <a:lnTo>
                      <a:pt x="258" y="176"/>
                    </a:lnTo>
                    <a:lnTo>
                      <a:pt x="256" y="164"/>
                    </a:lnTo>
                    <a:lnTo>
                      <a:pt x="254" y="152"/>
                    </a:lnTo>
                    <a:lnTo>
                      <a:pt x="248" y="144"/>
                    </a:lnTo>
                    <a:lnTo>
                      <a:pt x="242" y="136"/>
                    </a:lnTo>
                    <a:lnTo>
                      <a:pt x="232" y="130"/>
                    </a:lnTo>
                    <a:lnTo>
                      <a:pt x="220" y="128"/>
                    </a:lnTo>
                    <a:lnTo>
                      <a:pt x="220" y="128"/>
                    </a:lnTo>
                    <a:lnTo>
                      <a:pt x="206" y="130"/>
                    </a:lnTo>
                    <a:lnTo>
                      <a:pt x="192" y="136"/>
                    </a:lnTo>
                    <a:lnTo>
                      <a:pt x="184" y="144"/>
                    </a:lnTo>
                    <a:lnTo>
                      <a:pt x="178" y="156"/>
                    </a:lnTo>
                    <a:lnTo>
                      <a:pt x="174" y="168"/>
                    </a:lnTo>
                    <a:lnTo>
                      <a:pt x="170" y="182"/>
                    </a:lnTo>
                    <a:lnTo>
                      <a:pt x="170" y="212"/>
                    </a:lnTo>
                    <a:lnTo>
                      <a:pt x="170" y="490"/>
                    </a:lnTo>
                    <a:lnTo>
                      <a:pt x="0" y="490"/>
                    </a:lnTo>
                    <a:lnTo>
                      <a:pt x="0" y="10"/>
                    </a:lnTo>
                    <a:close/>
                  </a:path>
                </a:pathLst>
              </a:custGeom>
              <a:solidFill>
                <a:srgbClr val="6DB43F"/>
              </a:solidFill>
              <a:ln w="9525">
                <a:noFill/>
                <a:round/>
                <a:headEnd/>
                <a:tailEnd/>
              </a:ln>
            </p:spPr>
            <p:txBody>
              <a:bodyPr/>
              <a:lstStyle/>
              <a:p>
                <a:endParaRPr lang="en-US"/>
              </a:p>
            </p:txBody>
          </p:sp>
          <p:sp>
            <p:nvSpPr>
              <p:cNvPr id="34" name="Freeform 1063"/>
              <p:cNvSpPr>
                <a:spLocks/>
              </p:cNvSpPr>
              <p:nvPr userDrawn="1"/>
            </p:nvSpPr>
            <p:spPr bwMode="black">
              <a:xfrm>
                <a:off x="2019" y="564"/>
                <a:ext cx="88" cy="180"/>
              </a:xfrm>
              <a:custGeom>
                <a:avLst/>
                <a:gdLst/>
                <a:ahLst/>
                <a:cxnLst>
                  <a:cxn ang="0">
                    <a:pos x="232" y="160"/>
                  </a:cxn>
                  <a:cxn ang="0">
                    <a:pos x="320" y="160"/>
                  </a:cxn>
                  <a:cxn ang="0">
                    <a:pos x="320" y="282"/>
                  </a:cxn>
                  <a:cxn ang="0">
                    <a:pos x="234" y="282"/>
                  </a:cxn>
                  <a:cxn ang="0">
                    <a:pos x="234" y="448"/>
                  </a:cxn>
                  <a:cxn ang="0">
                    <a:pos x="234" y="448"/>
                  </a:cxn>
                  <a:cxn ang="0">
                    <a:pos x="234" y="472"/>
                  </a:cxn>
                  <a:cxn ang="0">
                    <a:pos x="234" y="482"/>
                  </a:cxn>
                  <a:cxn ang="0">
                    <a:pos x="238" y="492"/>
                  </a:cxn>
                  <a:cxn ang="0">
                    <a:pos x="242" y="500"/>
                  </a:cxn>
                  <a:cxn ang="0">
                    <a:pos x="248" y="504"/>
                  </a:cxn>
                  <a:cxn ang="0">
                    <a:pos x="258" y="508"/>
                  </a:cxn>
                  <a:cxn ang="0">
                    <a:pos x="270" y="510"/>
                  </a:cxn>
                  <a:cxn ang="0">
                    <a:pos x="270" y="510"/>
                  </a:cxn>
                  <a:cxn ang="0">
                    <a:pos x="282" y="510"/>
                  </a:cxn>
                  <a:cxn ang="0">
                    <a:pos x="296" y="508"/>
                  </a:cxn>
                  <a:cxn ang="0">
                    <a:pos x="320" y="502"/>
                  </a:cxn>
                  <a:cxn ang="0">
                    <a:pos x="320" y="636"/>
                  </a:cxn>
                  <a:cxn ang="0">
                    <a:pos x="320" y="636"/>
                  </a:cxn>
                  <a:cxn ang="0">
                    <a:pos x="288" y="644"/>
                  </a:cxn>
                  <a:cxn ang="0">
                    <a:pos x="254" y="648"/>
                  </a:cxn>
                  <a:cxn ang="0">
                    <a:pos x="224" y="652"/>
                  </a:cxn>
                  <a:cxn ang="0">
                    <a:pos x="202" y="652"/>
                  </a:cxn>
                  <a:cxn ang="0">
                    <a:pos x="202" y="652"/>
                  </a:cxn>
                  <a:cxn ang="0">
                    <a:pos x="188" y="652"/>
                  </a:cxn>
                  <a:cxn ang="0">
                    <a:pos x="174" y="650"/>
                  </a:cxn>
                  <a:cxn ang="0">
                    <a:pos x="160" y="646"/>
                  </a:cxn>
                  <a:cxn ang="0">
                    <a:pos x="146" y="640"/>
                  </a:cxn>
                  <a:cxn ang="0">
                    <a:pos x="132" y="632"/>
                  </a:cxn>
                  <a:cxn ang="0">
                    <a:pos x="120" y="624"/>
                  </a:cxn>
                  <a:cxn ang="0">
                    <a:pos x="108" y="614"/>
                  </a:cxn>
                  <a:cxn ang="0">
                    <a:pos x="96" y="602"/>
                  </a:cxn>
                  <a:cxn ang="0">
                    <a:pos x="96" y="602"/>
                  </a:cxn>
                  <a:cxn ang="0">
                    <a:pos x="86" y="586"/>
                  </a:cxn>
                  <a:cxn ang="0">
                    <a:pos x="78" y="570"/>
                  </a:cxn>
                  <a:cxn ang="0">
                    <a:pos x="72" y="554"/>
                  </a:cxn>
                  <a:cxn ang="0">
                    <a:pos x="68" y="538"/>
                  </a:cxn>
                  <a:cxn ang="0">
                    <a:pos x="66" y="520"/>
                  </a:cxn>
                  <a:cxn ang="0">
                    <a:pos x="64" y="502"/>
                  </a:cxn>
                  <a:cxn ang="0">
                    <a:pos x="64" y="464"/>
                  </a:cxn>
                  <a:cxn ang="0">
                    <a:pos x="64" y="282"/>
                  </a:cxn>
                  <a:cxn ang="0">
                    <a:pos x="0" y="282"/>
                  </a:cxn>
                  <a:cxn ang="0">
                    <a:pos x="0" y="160"/>
                  </a:cxn>
                  <a:cxn ang="0">
                    <a:pos x="72" y="160"/>
                  </a:cxn>
                  <a:cxn ang="0">
                    <a:pos x="74" y="62"/>
                  </a:cxn>
                  <a:cxn ang="0">
                    <a:pos x="232" y="0"/>
                  </a:cxn>
                  <a:cxn ang="0">
                    <a:pos x="232" y="160"/>
                  </a:cxn>
                </a:cxnLst>
                <a:rect l="0" t="0" r="r" b="b"/>
                <a:pathLst>
                  <a:path w="320" h="652">
                    <a:moveTo>
                      <a:pt x="232" y="160"/>
                    </a:moveTo>
                    <a:lnTo>
                      <a:pt x="320" y="160"/>
                    </a:lnTo>
                    <a:lnTo>
                      <a:pt x="320" y="282"/>
                    </a:lnTo>
                    <a:lnTo>
                      <a:pt x="234" y="282"/>
                    </a:lnTo>
                    <a:lnTo>
                      <a:pt x="234" y="448"/>
                    </a:lnTo>
                    <a:lnTo>
                      <a:pt x="234" y="448"/>
                    </a:lnTo>
                    <a:lnTo>
                      <a:pt x="234" y="472"/>
                    </a:lnTo>
                    <a:lnTo>
                      <a:pt x="234" y="482"/>
                    </a:lnTo>
                    <a:lnTo>
                      <a:pt x="238" y="492"/>
                    </a:lnTo>
                    <a:lnTo>
                      <a:pt x="242" y="500"/>
                    </a:lnTo>
                    <a:lnTo>
                      <a:pt x="248" y="504"/>
                    </a:lnTo>
                    <a:lnTo>
                      <a:pt x="258" y="508"/>
                    </a:lnTo>
                    <a:lnTo>
                      <a:pt x="270" y="510"/>
                    </a:lnTo>
                    <a:lnTo>
                      <a:pt x="270" y="510"/>
                    </a:lnTo>
                    <a:lnTo>
                      <a:pt x="282" y="510"/>
                    </a:lnTo>
                    <a:lnTo>
                      <a:pt x="296" y="508"/>
                    </a:lnTo>
                    <a:lnTo>
                      <a:pt x="320" y="502"/>
                    </a:lnTo>
                    <a:lnTo>
                      <a:pt x="320" y="636"/>
                    </a:lnTo>
                    <a:lnTo>
                      <a:pt x="320" y="636"/>
                    </a:lnTo>
                    <a:lnTo>
                      <a:pt x="288" y="644"/>
                    </a:lnTo>
                    <a:lnTo>
                      <a:pt x="254" y="648"/>
                    </a:lnTo>
                    <a:lnTo>
                      <a:pt x="224" y="652"/>
                    </a:lnTo>
                    <a:lnTo>
                      <a:pt x="202" y="652"/>
                    </a:lnTo>
                    <a:lnTo>
                      <a:pt x="202" y="652"/>
                    </a:lnTo>
                    <a:lnTo>
                      <a:pt x="188" y="652"/>
                    </a:lnTo>
                    <a:lnTo>
                      <a:pt x="174" y="650"/>
                    </a:lnTo>
                    <a:lnTo>
                      <a:pt x="160" y="646"/>
                    </a:lnTo>
                    <a:lnTo>
                      <a:pt x="146" y="640"/>
                    </a:lnTo>
                    <a:lnTo>
                      <a:pt x="132" y="632"/>
                    </a:lnTo>
                    <a:lnTo>
                      <a:pt x="120" y="624"/>
                    </a:lnTo>
                    <a:lnTo>
                      <a:pt x="108" y="614"/>
                    </a:lnTo>
                    <a:lnTo>
                      <a:pt x="96" y="602"/>
                    </a:lnTo>
                    <a:lnTo>
                      <a:pt x="96" y="602"/>
                    </a:lnTo>
                    <a:lnTo>
                      <a:pt x="86" y="586"/>
                    </a:lnTo>
                    <a:lnTo>
                      <a:pt x="78" y="570"/>
                    </a:lnTo>
                    <a:lnTo>
                      <a:pt x="72" y="554"/>
                    </a:lnTo>
                    <a:lnTo>
                      <a:pt x="68" y="538"/>
                    </a:lnTo>
                    <a:lnTo>
                      <a:pt x="66" y="520"/>
                    </a:lnTo>
                    <a:lnTo>
                      <a:pt x="64" y="502"/>
                    </a:lnTo>
                    <a:lnTo>
                      <a:pt x="64" y="464"/>
                    </a:lnTo>
                    <a:lnTo>
                      <a:pt x="64" y="282"/>
                    </a:lnTo>
                    <a:lnTo>
                      <a:pt x="0" y="282"/>
                    </a:lnTo>
                    <a:lnTo>
                      <a:pt x="0" y="160"/>
                    </a:lnTo>
                    <a:lnTo>
                      <a:pt x="72" y="160"/>
                    </a:lnTo>
                    <a:lnTo>
                      <a:pt x="74" y="62"/>
                    </a:lnTo>
                    <a:lnTo>
                      <a:pt x="232" y="0"/>
                    </a:lnTo>
                    <a:lnTo>
                      <a:pt x="232" y="160"/>
                    </a:lnTo>
                    <a:close/>
                  </a:path>
                </a:pathLst>
              </a:custGeom>
              <a:solidFill>
                <a:srgbClr val="6DB43F"/>
              </a:solidFill>
              <a:ln w="9525">
                <a:noFill/>
                <a:round/>
                <a:headEnd/>
                <a:tailEnd/>
              </a:ln>
            </p:spPr>
            <p:txBody>
              <a:bodyPr/>
              <a:lstStyle/>
              <a:p>
                <a:endParaRPr lang="en-US"/>
              </a:p>
            </p:txBody>
          </p:sp>
          <p:sp>
            <p:nvSpPr>
              <p:cNvPr id="35" name="Freeform 1064"/>
              <p:cNvSpPr>
                <a:spLocks/>
              </p:cNvSpPr>
              <p:nvPr userDrawn="1"/>
            </p:nvSpPr>
            <p:spPr bwMode="black">
              <a:xfrm>
                <a:off x="1536" y="202"/>
                <a:ext cx="268" cy="267"/>
              </a:xfrm>
              <a:custGeom>
                <a:avLst/>
                <a:gdLst/>
                <a:ahLst/>
                <a:cxnLst>
                  <a:cxn ang="0">
                    <a:pos x="238" y="728"/>
                  </a:cxn>
                  <a:cxn ang="0">
                    <a:pos x="238" y="0"/>
                  </a:cxn>
                  <a:cxn ang="0">
                    <a:pos x="0" y="0"/>
                  </a:cxn>
                  <a:cxn ang="0">
                    <a:pos x="0" y="964"/>
                  </a:cxn>
                  <a:cxn ang="0">
                    <a:pos x="970" y="964"/>
                  </a:cxn>
                  <a:cxn ang="0">
                    <a:pos x="970" y="728"/>
                  </a:cxn>
                  <a:cxn ang="0">
                    <a:pos x="238" y="728"/>
                  </a:cxn>
                  <a:cxn ang="0">
                    <a:pos x="238" y="728"/>
                  </a:cxn>
                </a:cxnLst>
                <a:rect l="0" t="0" r="r" b="b"/>
                <a:pathLst>
                  <a:path w="970" h="964">
                    <a:moveTo>
                      <a:pt x="238" y="728"/>
                    </a:moveTo>
                    <a:lnTo>
                      <a:pt x="238" y="0"/>
                    </a:lnTo>
                    <a:lnTo>
                      <a:pt x="0" y="0"/>
                    </a:lnTo>
                    <a:lnTo>
                      <a:pt x="0" y="964"/>
                    </a:lnTo>
                    <a:lnTo>
                      <a:pt x="970" y="964"/>
                    </a:lnTo>
                    <a:lnTo>
                      <a:pt x="970" y="728"/>
                    </a:lnTo>
                    <a:lnTo>
                      <a:pt x="238" y="728"/>
                    </a:lnTo>
                    <a:lnTo>
                      <a:pt x="238" y="728"/>
                    </a:lnTo>
                    <a:close/>
                  </a:path>
                </a:pathLst>
              </a:custGeom>
              <a:solidFill>
                <a:srgbClr val="6DB43F"/>
              </a:solidFill>
              <a:ln w="9525">
                <a:noFill/>
                <a:round/>
                <a:headEnd/>
                <a:tailEnd/>
              </a:ln>
            </p:spPr>
            <p:txBody>
              <a:bodyPr/>
              <a:lstStyle/>
              <a:p>
                <a:endParaRPr lang="en-US"/>
              </a:p>
            </p:txBody>
          </p:sp>
          <p:sp>
            <p:nvSpPr>
              <p:cNvPr id="36" name="Freeform 1065"/>
              <p:cNvSpPr>
                <a:spLocks/>
              </p:cNvSpPr>
              <p:nvPr userDrawn="1"/>
            </p:nvSpPr>
            <p:spPr bwMode="black">
              <a:xfrm>
                <a:off x="1609" y="357"/>
                <a:ext cx="39" cy="39"/>
              </a:xfrm>
              <a:custGeom>
                <a:avLst/>
                <a:gdLst/>
                <a:ahLst/>
                <a:cxnLst>
                  <a:cxn ang="0">
                    <a:pos x="0" y="0"/>
                  </a:cxn>
                  <a:cxn ang="0">
                    <a:pos x="0" y="18"/>
                  </a:cxn>
                  <a:cxn ang="0">
                    <a:pos x="0" y="18"/>
                  </a:cxn>
                  <a:cxn ang="0">
                    <a:pos x="22" y="24"/>
                  </a:cxn>
                  <a:cxn ang="0">
                    <a:pos x="44" y="32"/>
                  </a:cxn>
                  <a:cxn ang="0">
                    <a:pos x="64" y="44"/>
                  </a:cxn>
                  <a:cxn ang="0">
                    <a:pos x="80" y="60"/>
                  </a:cxn>
                  <a:cxn ang="0">
                    <a:pos x="96" y="76"/>
                  </a:cxn>
                  <a:cxn ang="0">
                    <a:pos x="108" y="96"/>
                  </a:cxn>
                  <a:cxn ang="0">
                    <a:pos x="118" y="116"/>
                  </a:cxn>
                  <a:cxn ang="0">
                    <a:pos x="124" y="140"/>
                  </a:cxn>
                  <a:cxn ang="0">
                    <a:pos x="142" y="140"/>
                  </a:cxn>
                  <a:cxn ang="0">
                    <a:pos x="142" y="140"/>
                  </a:cxn>
                  <a:cxn ang="0">
                    <a:pos x="134" y="114"/>
                  </a:cxn>
                  <a:cxn ang="0">
                    <a:pos x="124" y="88"/>
                  </a:cxn>
                  <a:cxn ang="0">
                    <a:pos x="110" y="66"/>
                  </a:cxn>
                  <a:cxn ang="0">
                    <a:pos x="94" y="46"/>
                  </a:cxn>
                  <a:cxn ang="0">
                    <a:pos x="74" y="30"/>
                  </a:cxn>
                  <a:cxn ang="0">
                    <a:pos x="50" y="16"/>
                  </a:cxn>
                  <a:cxn ang="0">
                    <a:pos x="26" y="6"/>
                  </a:cxn>
                  <a:cxn ang="0">
                    <a:pos x="0" y="0"/>
                  </a:cxn>
                  <a:cxn ang="0">
                    <a:pos x="0" y="0"/>
                  </a:cxn>
                </a:cxnLst>
                <a:rect l="0" t="0" r="r" b="b"/>
                <a:pathLst>
                  <a:path w="142" h="140">
                    <a:moveTo>
                      <a:pt x="0" y="0"/>
                    </a:moveTo>
                    <a:lnTo>
                      <a:pt x="0" y="18"/>
                    </a:lnTo>
                    <a:lnTo>
                      <a:pt x="0" y="18"/>
                    </a:lnTo>
                    <a:lnTo>
                      <a:pt x="22" y="24"/>
                    </a:lnTo>
                    <a:lnTo>
                      <a:pt x="44" y="32"/>
                    </a:lnTo>
                    <a:lnTo>
                      <a:pt x="64" y="44"/>
                    </a:lnTo>
                    <a:lnTo>
                      <a:pt x="80" y="60"/>
                    </a:lnTo>
                    <a:lnTo>
                      <a:pt x="96" y="76"/>
                    </a:lnTo>
                    <a:lnTo>
                      <a:pt x="108" y="96"/>
                    </a:lnTo>
                    <a:lnTo>
                      <a:pt x="118" y="116"/>
                    </a:lnTo>
                    <a:lnTo>
                      <a:pt x="124" y="140"/>
                    </a:lnTo>
                    <a:lnTo>
                      <a:pt x="142" y="140"/>
                    </a:lnTo>
                    <a:lnTo>
                      <a:pt x="142" y="140"/>
                    </a:lnTo>
                    <a:lnTo>
                      <a:pt x="134" y="114"/>
                    </a:lnTo>
                    <a:lnTo>
                      <a:pt x="124" y="88"/>
                    </a:lnTo>
                    <a:lnTo>
                      <a:pt x="110" y="66"/>
                    </a:lnTo>
                    <a:lnTo>
                      <a:pt x="94" y="46"/>
                    </a:lnTo>
                    <a:lnTo>
                      <a:pt x="74" y="30"/>
                    </a:lnTo>
                    <a:lnTo>
                      <a:pt x="50" y="16"/>
                    </a:lnTo>
                    <a:lnTo>
                      <a:pt x="26" y="6"/>
                    </a:lnTo>
                    <a:lnTo>
                      <a:pt x="0" y="0"/>
                    </a:lnTo>
                    <a:lnTo>
                      <a:pt x="0" y="0"/>
                    </a:lnTo>
                    <a:close/>
                  </a:path>
                </a:pathLst>
              </a:custGeom>
              <a:solidFill>
                <a:srgbClr val="00ADEF"/>
              </a:solidFill>
              <a:ln w="9525">
                <a:noFill/>
                <a:round/>
                <a:headEnd/>
                <a:tailEnd/>
              </a:ln>
            </p:spPr>
            <p:txBody>
              <a:bodyPr/>
              <a:lstStyle/>
              <a:p>
                <a:endParaRPr lang="en-US"/>
              </a:p>
            </p:txBody>
          </p:sp>
          <p:sp>
            <p:nvSpPr>
              <p:cNvPr id="37" name="Freeform 1066"/>
              <p:cNvSpPr>
                <a:spLocks/>
              </p:cNvSpPr>
              <p:nvPr userDrawn="1"/>
            </p:nvSpPr>
            <p:spPr bwMode="black">
              <a:xfrm>
                <a:off x="1609" y="308"/>
                <a:ext cx="88" cy="88"/>
              </a:xfrm>
              <a:custGeom>
                <a:avLst/>
                <a:gdLst/>
                <a:ahLst/>
                <a:cxnLst>
                  <a:cxn ang="0">
                    <a:pos x="0" y="0"/>
                  </a:cxn>
                  <a:cxn ang="0">
                    <a:pos x="0" y="52"/>
                  </a:cxn>
                  <a:cxn ang="0">
                    <a:pos x="0" y="52"/>
                  </a:cxn>
                  <a:cxn ang="0">
                    <a:pos x="26" y="56"/>
                  </a:cxn>
                  <a:cxn ang="0">
                    <a:pos x="52" y="60"/>
                  </a:cxn>
                  <a:cxn ang="0">
                    <a:pos x="76" y="68"/>
                  </a:cxn>
                  <a:cxn ang="0">
                    <a:pos x="100" y="78"/>
                  </a:cxn>
                  <a:cxn ang="0">
                    <a:pos x="122" y="90"/>
                  </a:cxn>
                  <a:cxn ang="0">
                    <a:pos x="142" y="104"/>
                  </a:cxn>
                  <a:cxn ang="0">
                    <a:pos x="162" y="118"/>
                  </a:cxn>
                  <a:cxn ang="0">
                    <a:pos x="182" y="136"/>
                  </a:cxn>
                  <a:cxn ang="0">
                    <a:pos x="198" y="154"/>
                  </a:cxn>
                  <a:cxn ang="0">
                    <a:pos x="214" y="174"/>
                  </a:cxn>
                  <a:cxn ang="0">
                    <a:pos x="228" y="194"/>
                  </a:cxn>
                  <a:cxn ang="0">
                    <a:pos x="238" y="216"/>
                  </a:cxn>
                  <a:cxn ang="0">
                    <a:pos x="248" y="240"/>
                  </a:cxn>
                  <a:cxn ang="0">
                    <a:pos x="256" y="264"/>
                  </a:cxn>
                  <a:cxn ang="0">
                    <a:pos x="262" y="290"/>
                  </a:cxn>
                  <a:cxn ang="0">
                    <a:pos x="266" y="316"/>
                  </a:cxn>
                  <a:cxn ang="0">
                    <a:pos x="320" y="316"/>
                  </a:cxn>
                  <a:cxn ang="0">
                    <a:pos x="320" y="316"/>
                  </a:cxn>
                  <a:cxn ang="0">
                    <a:pos x="316" y="284"/>
                  </a:cxn>
                  <a:cxn ang="0">
                    <a:pos x="308" y="254"/>
                  </a:cxn>
                  <a:cxn ang="0">
                    <a:pos x="300" y="224"/>
                  </a:cxn>
                  <a:cxn ang="0">
                    <a:pos x="288" y="196"/>
                  </a:cxn>
                  <a:cxn ang="0">
                    <a:pos x="274" y="168"/>
                  </a:cxn>
                  <a:cxn ang="0">
                    <a:pos x="258" y="144"/>
                  </a:cxn>
                  <a:cxn ang="0">
                    <a:pos x="240" y="120"/>
                  </a:cxn>
                  <a:cxn ang="0">
                    <a:pos x="218" y="98"/>
                  </a:cxn>
                  <a:cxn ang="0">
                    <a:pos x="196" y="78"/>
                  </a:cxn>
                  <a:cxn ang="0">
                    <a:pos x="172" y="60"/>
                  </a:cxn>
                  <a:cxn ang="0">
                    <a:pos x="146" y="44"/>
                  </a:cxn>
                  <a:cxn ang="0">
                    <a:pos x="120" y="30"/>
                  </a:cxn>
                  <a:cxn ang="0">
                    <a:pos x="92" y="18"/>
                  </a:cxn>
                  <a:cxn ang="0">
                    <a:pos x="62" y="8"/>
                  </a:cxn>
                  <a:cxn ang="0">
                    <a:pos x="32" y="2"/>
                  </a:cxn>
                  <a:cxn ang="0">
                    <a:pos x="0" y="0"/>
                  </a:cxn>
                  <a:cxn ang="0">
                    <a:pos x="0" y="0"/>
                  </a:cxn>
                </a:cxnLst>
                <a:rect l="0" t="0" r="r" b="b"/>
                <a:pathLst>
                  <a:path w="320" h="316">
                    <a:moveTo>
                      <a:pt x="0" y="0"/>
                    </a:moveTo>
                    <a:lnTo>
                      <a:pt x="0" y="52"/>
                    </a:lnTo>
                    <a:lnTo>
                      <a:pt x="0" y="52"/>
                    </a:lnTo>
                    <a:lnTo>
                      <a:pt x="26" y="56"/>
                    </a:lnTo>
                    <a:lnTo>
                      <a:pt x="52" y="60"/>
                    </a:lnTo>
                    <a:lnTo>
                      <a:pt x="76" y="68"/>
                    </a:lnTo>
                    <a:lnTo>
                      <a:pt x="100" y="78"/>
                    </a:lnTo>
                    <a:lnTo>
                      <a:pt x="122" y="90"/>
                    </a:lnTo>
                    <a:lnTo>
                      <a:pt x="142" y="104"/>
                    </a:lnTo>
                    <a:lnTo>
                      <a:pt x="162" y="118"/>
                    </a:lnTo>
                    <a:lnTo>
                      <a:pt x="182" y="136"/>
                    </a:lnTo>
                    <a:lnTo>
                      <a:pt x="198" y="154"/>
                    </a:lnTo>
                    <a:lnTo>
                      <a:pt x="214" y="174"/>
                    </a:lnTo>
                    <a:lnTo>
                      <a:pt x="228" y="194"/>
                    </a:lnTo>
                    <a:lnTo>
                      <a:pt x="238" y="216"/>
                    </a:lnTo>
                    <a:lnTo>
                      <a:pt x="248" y="240"/>
                    </a:lnTo>
                    <a:lnTo>
                      <a:pt x="256" y="264"/>
                    </a:lnTo>
                    <a:lnTo>
                      <a:pt x="262" y="290"/>
                    </a:lnTo>
                    <a:lnTo>
                      <a:pt x="266" y="316"/>
                    </a:lnTo>
                    <a:lnTo>
                      <a:pt x="320" y="316"/>
                    </a:lnTo>
                    <a:lnTo>
                      <a:pt x="320" y="316"/>
                    </a:lnTo>
                    <a:lnTo>
                      <a:pt x="316" y="284"/>
                    </a:lnTo>
                    <a:lnTo>
                      <a:pt x="308" y="254"/>
                    </a:lnTo>
                    <a:lnTo>
                      <a:pt x="300" y="224"/>
                    </a:lnTo>
                    <a:lnTo>
                      <a:pt x="288" y="196"/>
                    </a:lnTo>
                    <a:lnTo>
                      <a:pt x="274" y="168"/>
                    </a:lnTo>
                    <a:lnTo>
                      <a:pt x="258" y="144"/>
                    </a:lnTo>
                    <a:lnTo>
                      <a:pt x="240" y="120"/>
                    </a:lnTo>
                    <a:lnTo>
                      <a:pt x="218" y="98"/>
                    </a:lnTo>
                    <a:lnTo>
                      <a:pt x="196" y="78"/>
                    </a:lnTo>
                    <a:lnTo>
                      <a:pt x="172" y="60"/>
                    </a:lnTo>
                    <a:lnTo>
                      <a:pt x="146" y="44"/>
                    </a:lnTo>
                    <a:lnTo>
                      <a:pt x="120" y="30"/>
                    </a:lnTo>
                    <a:lnTo>
                      <a:pt x="92" y="18"/>
                    </a:lnTo>
                    <a:lnTo>
                      <a:pt x="62" y="8"/>
                    </a:lnTo>
                    <a:lnTo>
                      <a:pt x="32" y="2"/>
                    </a:lnTo>
                    <a:lnTo>
                      <a:pt x="0" y="0"/>
                    </a:lnTo>
                    <a:lnTo>
                      <a:pt x="0" y="0"/>
                    </a:lnTo>
                    <a:close/>
                  </a:path>
                </a:pathLst>
              </a:custGeom>
              <a:solidFill>
                <a:srgbClr val="00ADEF"/>
              </a:solidFill>
              <a:ln w="9525">
                <a:noFill/>
                <a:round/>
                <a:headEnd/>
                <a:tailEnd/>
              </a:ln>
            </p:spPr>
            <p:txBody>
              <a:bodyPr/>
              <a:lstStyle/>
              <a:p>
                <a:endParaRPr lang="en-US"/>
              </a:p>
            </p:txBody>
          </p:sp>
          <p:sp>
            <p:nvSpPr>
              <p:cNvPr id="38" name="Freeform 1067"/>
              <p:cNvSpPr>
                <a:spLocks/>
              </p:cNvSpPr>
              <p:nvPr userDrawn="1"/>
            </p:nvSpPr>
            <p:spPr bwMode="black">
              <a:xfrm>
                <a:off x="1609" y="259"/>
                <a:ext cx="137" cy="137"/>
              </a:xfrm>
              <a:custGeom>
                <a:avLst/>
                <a:gdLst/>
                <a:ahLst/>
                <a:cxnLst>
                  <a:cxn ang="0">
                    <a:pos x="0" y="0"/>
                  </a:cxn>
                  <a:cxn ang="0">
                    <a:pos x="0" y="88"/>
                  </a:cxn>
                  <a:cxn ang="0">
                    <a:pos x="0" y="88"/>
                  </a:cxn>
                  <a:cxn ang="0">
                    <a:pos x="40" y="92"/>
                  </a:cxn>
                  <a:cxn ang="0">
                    <a:pos x="80" y="100"/>
                  </a:cxn>
                  <a:cxn ang="0">
                    <a:pos x="118" y="112"/>
                  </a:cxn>
                  <a:cxn ang="0">
                    <a:pos x="154" y="126"/>
                  </a:cxn>
                  <a:cxn ang="0">
                    <a:pos x="188" y="144"/>
                  </a:cxn>
                  <a:cxn ang="0">
                    <a:pos x="222" y="164"/>
                  </a:cxn>
                  <a:cxn ang="0">
                    <a:pos x="252" y="188"/>
                  </a:cxn>
                  <a:cxn ang="0">
                    <a:pos x="282" y="214"/>
                  </a:cxn>
                  <a:cxn ang="0">
                    <a:pos x="308" y="242"/>
                  </a:cxn>
                  <a:cxn ang="0">
                    <a:pos x="330" y="272"/>
                  </a:cxn>
                  <a:cxn ang="0">
                    <a:pos x="352" y="304"/>
                  </a:cxn>
                  <a:cxn ang="0">
                    <a:pos x="370" y="340"/>
                  </a:cxn>
                  <a:cxn ang="0">
                    <a:pos x="384" y="376"/>
                  </a:cxn>
                  <a:cxn ang="0">
                    <a:pos x="396" y="414"/>
                  </a:cxn>
                  <a:cxn ang="0">
                    <a:pos x="404" y="452"/>
                  </a:cxn>
                  <a:cxn ang="0">
                    <a:pos x="408" y="494"/>
                  </a:cxn>
                  <a:cxn ang="0">
                    <a:pos x="496" y="494"/>
                  </a:cxn>
                  <a:cxn ang="0">
                    <a:pos x="496" y="494"/>
                  </a:cxn>
                  <a:cxn ang="0">
                    <a:pos x="492" y="444"/>
                  </a:cxn>
                  <a:cxn ang="0">
                    <a:pos x="482" y="396"/>
                  </a:cxn>
                  <a:cxn ang="0">
                    <a:pos x="468" y="350"/>
                  </a:cxn>
                  <a:cxn ang="0">
                    <a:pos x="452" y="304"/>
                  </a:cxn>
                  <a:cxn ang="0">
                    <a:pos x="430" y="262"/>
                  </a:cxn>
                  <a:cxn ang="0">
                    <a:pos x="404" y="222"/>
                  </a:cxn>
                  <a:cxn ang="0">
                    <a:pos x="376" y="186"/>
                  </a:cxn>
                  <a:cxn ang="0">
                    <a:pos x="344" y="150"/>
                  </a:cxn>
                  <a:cxn ang="0">
                    <a:pos x="308" y="118"/>
                  </a:cxn>
                  <a:cxn ang="0">
                    <a:pos x="272" y="90"/>
                  </a:cxn>
                  <a:cxn ang="0">
                    <a:pos x="232" y="66"/>
                  </a:cxn>
                  <a:cxn ang="0">
                    <a:pos x="188" y="44"/>
                  </a:cxn>
                  <a:cxn ang="0">
                    <a:pos x="144" y="26"/>
                  </a:cxn>
                  <a:cxn ang="0">
                    <a:pos x="98" y="14"/>
                  </a:cxn>
                  <a:cxn ang="0">
                    <a:pos x="50" y="4"/>
                  </a:cxn>
                  <a:cxn ang="0">
                    <a:pos x="0" y="0"/>
                  </a:cxn>
                  <a:cxn ang="0">
                    <a:pos x="0" y="0"/>
                  </a:cxn>
                </a:cxnLst>
                <a:rect l="0" t="0" r="r" b="b"/>
                <a:pathLst>
                  <a:path w="496" h="494">
                    <a:moveTo>
                      <a:pt x="0" y="0"/>
                    </a:moveTo>
                    <a:lnTo>
                      <a:pt x="0" y="88"/>
                    </a:lnTo>
                    <a:lnTo>
                      <a:pt x="0" y="88"/>
                    </a:lnTo>
                    <a:lnTo>
                      <a:pt x="40" y="92"/>
                    </a:lnTo>
                    <a:lnTo>
                      <a:pt x="80" y="100"/>
                    </a:lnTo>
                    <a:lnTo>
                      <a:pt x="118" y="112"/>
                    </a:lnTo>
                    <a:lnTo>
                      <a:pt x="154" y="126"/>
                    </a:lnTo>
                    <a:lnTo>
                      <a:pt x="188" y="144"/>
                    </a:lnTo>
                    <a:lnTo>
                      <a:pt x="222" y="164"/>
                    </a:lnTo>
                    <a:lnTo>
                      <a:pt x="252" y="188"/>
                    </a:lnTo>
                    <a:lnTo>
                      <a:pt x="282" y="214"/>
                    </a:lnTo>
                    <a:lnTo>
                      <a:pt x="308" y="242"/>
                    </a:lnTo>
                    <a:lnTo>
                      <a:pt x="330" y="272"/>
                    </a:lnTo>
                    <a:lnTo>
                      <a:pt x="352" y="304"/>
                    </a:lnTo>
                    <a:lnTo>
                      <a:pt x="370" y="340"/>
                    </a:lnTo>
                    <a:lnTo>
                      <a:pt x="384" y="376"/>
                    </a:lnTo>
                    <a:lnTo>
                      <a:pt x="396" y="414"/>
                    </a:lnTo>
                    <a:lnTo>
                      <a:pt x="404" y="452"/>
                    </a:lnTo>
                    <a:lnTo>
                      <a:pt x="408" y="494"/>
                    </a:lnTo>
                    <a:lnTo>
                      <a:pt x="496" y="494"/>
                    </a:lnTo>
                    <a:lnTo>
                      <a:pt x="496" y="494"/>
                    </a:lnTo>
                    <a:lnTo>
                      <a:pt x="492" y="444"/>
                    </a:lnTo>
                    <a:lnTo>
                      <a:pt x="482" y="396"/>
                    </a:lnTo>
                    <a:lnTo>
                      <a:pt x="468" y="350"/>
                    </a:lnTo>
                    <a:lnTo>
                      <a:pt x="452" y="304"/>
                    </a:lnTo>
                    <a:lnTo>
                      <a:pt x="430" y="262"/>
                    </a:lnTo>
                    <a:lnTo>
                      <a:pt x="404" y="222"/>
                    </a:lnTo>
                    <a:lnTo>
                      <a:pt x="376" y="186"/>
                    </a:lnTo>
                    <a:lnTo>
                      <a:pt x="344" y="150"/>
                    </a:lnTo>
                    <a:lnTo>
                      <a:pt x="308" y="118"/>
                    </a:lnTo>
                    <a:lnTo>
                      <a:pt x="272" y="90"/>
                    </a:lnTo>
                    <a:lnTo>
                      <a:pt x="232" y="66"/>
                    </a:lnTo>
                    <a:lnTo>
                      <a:pt x="188" y="44"/>
                    </a:lnTo>
                    <a:lnTo>
                      <a:pt x="144" y="26"/>
                    </a:lnTo>
                    <a:lnTo>
                      <a:pt x="98" y="14"/>
                    </a:lnTo>
                    <a:lnTo>
                      <a:pt x="50" y="4"/>
                    </a:lnTo>
                    <a:lnTo>
                      <a:pt x="0" y="0"/>
                    </a:lnTo>
                    <a:lnTo>
                      <a:pt x="0" y="0"/>
                    </a:lnTo>
                    <a:close/>
                  </a:path>
                </a:pathLst>
              </a:custGeom>
              <a:solidFill>
                <a:srgbClr val="00ADEF"/>
              </a:solidFill>
              <a:ln w="9525">
                <a:noFill/>
                <a:round/>
                <a:headEnd/>
                <a:tailEnd/>
              </a:ln>
            </p:spPr>
            <p:txBody>
              <a:bodyPr/>
              <a:lstStyle/>
              <a:p>
                <a:endParaRPr lang="en-US"/>
              </a:p>
            </p:txBody>
          </p:sp>
          <p:sp>
            <p:nvSpPr>
              <p:cNvPr id="39" name="Freeform 1068"/>
              <p:cNvSpPr>
                <a:spLocks/>
              </p:cNvSpPr>
              <p:nvPr userDrawn="1"/>
            </p:nvSpPr>
            <p:spPr bwMode="black">
              <a:xfrm>
                <a:off x="1609" y="208"/>
                <a:ext cx="189" cy="188"/>
              </a:xfrm>
              <a:custGeom>
                <a:avLst/>
                <a:gdLst/>
                <a:ahLst/>
                <a:cxnLst>
                  <a:cxn ang="0">
                    <a:pos x="0" y="0"/>
                  </a:cxn>
                  <a:cxn ang="0">
                    <a:pos x="0" y="142"/>
                  </a:cxn>
                  <a:cxn ang="0">
                    <a:pos x="0" y="142"/>
                  </a:cxn>
                  <a:cxn ang="0">
                    <a:pos x="26" y="144"/>
                  </a:cxn>
                  <a:cxn ang="0">
                    <a:pos x="54" y="146"/>
                  </a:cxn>
                  <a:cxn ang="0">
                    <a:pos x="80" y="150"/>
                  </a:cxn>
                  <a:cxn ang="0">
                    <a:pos x="106" y="156"/>
                  </a:cxn>
                  <a:cxn ang="0">
                    <a:pos x="132" y="162"/>
                  </a:cxn>
                  <a:cxn ang="0">
                    <a:pos x="158" y="170"/>
                  </a:cxn>
                  <a:cxn ang="0">
                    <a:pos x="182" y="180"/>
                  </a:cxn>
                  <a:cxn ang="0">
                    <a:pos x="206" y="190"/>
                  </a:cxn>
                  <a:cxn ang="0">
                    <a:pos x="252" y="212"/>
                  </a:cxn>
                  <a:cxn ang="0">
                    <a:pos x="296" y="240"/>
                  </a:cxn>
                  <a:cxn ang="0">
                    <a:pos x="338" y="270"/>
                  </a:cxn>
                  <a:cxn ang="0">
                    <a:pos x="376" y="306"/>
                  </a:cxn>
                  <a:cxn ang="0">
                    <a:pos x="410" y="344"/>
                  </a:cxn>
                  <a:cxn ang="0">
                    <a:pos x="440" y="384"/>
                  </a:cxn>
                  <a:cxn ang="0">
                    <a:pos x="468" y="428"/>
                  </a:cxn>
                  <a:cxn ang="0">
                    <a:pos x="492" y="474"/>
                  </a:cxn>
                  <a:cxn ang="0">
                    <a:pos x="502" y="498"/>
                  </a:cxn>
                  <a:cxn ang="0">
                    <a:pos x="512" y="522"/>
                  </a:cxn>
                  <a:cxn ang="0">
                    <a:pos x="520" y="548"/>
                  </a:cxn>
                  <a:cxn ang="0">
                    <a:pos x="526" y="572"/>
                  </a:cxn>
                  <a:cxn ang="0">
                    <a:pos x="532" y="598"/>
                  </a:cxn>
                  <a:cxn ang="0">
                    <a:pos x="536" y="626"/>
                  </a:cxn>
                  <a:cxn ang="0">
                    <a:pos x="540" y="652"/>
                  </a:cxn>
                  <a:cxn ang="0">
                    <a:pos x="542" y="680"/>
                  </a:cxn>
                  <a:cxn ang="0">
                    <a:pos x="682" y="680"/>
                  </a:cxn>
                  <a:cxn ang="0">
                    <a:pos x="682" y="680"/>
                  </a:cxn>
                  <a:cxn ang="0">
                    <a:pos x="680" y="644"/>
                  </a:cxn>
                  <a:cxn ang="0">
                    <a:pos x="676" y="610"/>
                  </a:cxn>
                  <a:cxn ang="0">
                    <a:pos x="672" y="578"/>
                  </a:cxn>
                  <a:cxn ang="0">
                    <a:pos x="664" y="544"/>
                  </a:cxn>
                  <a:cxn ang="0">
                    <a:pos x="656" y="512"/>
                  </a:cxn>
                  <a:cxn ang="0">
                    <a:pos x="646" y="480"/>
                  </a:cxn>
                  <a:cxn ang="0">
                    <a:pos x="636" y="450"/>
                  </a:cxn>
                  <a:cxn ang="0">
                    <a:pos x="622" y="418"/>
                  </a:cxn>
                  <a:cxn ang="0">
                    <a:pos x="608" y="388"/>
                  </a:cxn>
                  <a:cxn ang="0">
                    <a:pos x="592" y="360"/>
                  </a:cxn>
                  <a:cxn ang="0">
                    <a:pos x="576" y="332"/>
                  </a:cxn>
                  <a:cxn ang="0">
                    <a:pos x="558" y="304"/>
                  </a:cxn>
                  <a:cxn ang="0">
                    <a:pos x="540" y="278"/>
                  </a:cxn>
                  <a:cxn ang="0">
                    <a:pos x="518" y="254"/>
                  </a:cxn>
                  <a:cxn ang="0">
                    <a:pos x="498" y="228"/>
                  </a:cxn>
                  <a:cxn ang="0">
                    <a:pos x="476" y="206"/>
                  </a:cxn>
                  <a:cxn ang="0">
                    <a:pos x="452" y="182"/>
                  </a:cxn>
                  <a:cxn ang="0">
                    <a:pos x="428" y="162"/>
                  </a:cxn>
                  <a:cxn ang="0">
                    <a:pos x="402" y="142"/>
                  </a:cxn>
                  <a:cxn ang="0">
                    <a:pos x="376" y="122"/>
                  </a:cxn>
                  <a:cxn ang="0">
                    <a:pos x="348" y="104"/>
                  </a:cxn>
                  <a:cxn ang="0">
                    <a:pos x="320" y="88"/>
                  </a:cxn>
                  <a:cxn ang="0">
                    <a:pos x="290" y="72"/>
                  </a:cxn>
                  <a:cxn ang="0">
                    <a:pos x="260" y="58"/>
                  </a:cxn>
                  <a:cxn ang="0">
                    <a:pos x="230" y="46"/>
                  </a:cxn>
                  <a:cxn ang="0">
                    <a:pos x="200" y="36"/>
                  </a:cxn>
                  <a:cxn ang="0">
                    <a:pos x="168" y="26"/>
                  </a:cxn>
                  <a:cxn ang="0">
                    <a:pos x="134" y="18"/>
                  </a:cxn>
                  <a:cxn ang="0">
                    <a:pos x="102" y="10"/>
                  </a:cxn>
                  <a:cxn ang="0">
                    <a:pos x="68" y="6"/>
                  </a:cxn>
                  <a:cxn ang="0">
                    <a:pos x="34" y="2"/>
                  </a:cxn>
                  <a:cxn ang="0">
                    <a:pos x="0" y="0"/>
                  </a:cxn>
                  <a:cxn ang="0">
                    <a:pos x="0" y="0"/>
                  </a:cxn>
                </a:cxnLst>
                <a:rect l="0" t="0" r="r" b="b"/>
                <a:pathLst>
                  <a:path w="682" h="680">
                    <a:moveTo>
                      <a:pt x="0" y="0"/>
                    </a:moveTo>
                    <a:lnTo>
                      <a:pt x="0" y="142"/>
                    </a:lnTo>
                    <a:lnTo>
                      <a:pt x="0" y="142"/>
                    </a:lnTo>
                    <a:lnTo>
                      <a:pt x="26" y="144"/>
                    </a:lnTo>
                    <a:lnTo>
                      <a:pt x="54" y="146"/>
                    </a:lnTo>
                    <a:lnTo>
                      <a:pt x="80" y="150"/>
                    </a:lnTo>
                    <a:lnTo>
                      <a:pt x="106" y="156"/>
                    </a:lnTo>
                    <a:lnTo>
                      <a:pt x="132" y="162"/>
                    </a:lnTo>
                    <a:lnTo>
                      <a:pt x="158" y="170"/>
                    </a:lnTo>
                    <a:lnTo>
                      <a:pt x="182" y="180"/>
                    </a:lnTo>
                    <a:lnTo>
                      <a:pt x="206" y="190"/>
                    </a:lnTo>
                    <a:lnTo>
                      <a:pt x="252" y="212"/>
                    </a:lnTo>
                    <a:lnTo>
                      <a:pt x="296" y="240"/>
                    </a:lnTo>
                    <a:lnTo>
                      <a:pt x="338" y="270"/>
                    </a:lnTo>
                    <a:lnTo>
                      <a:pt x="376" y="306"/>
                    </a:lnTo>
                    <a:lnTo>
                      <a:pt x="410" y="344"/>
                    </a:lnTo>
                    <a:lnTo>
                      <a:pt x="440" y="384"/>
                    </a:lnTo>
                    <a:lnTo>
                      <a:pt x="468" y="428"/>
                    </a:lnTo>
                    <a:lnTo>
                      <a:pt x="492" y="474"/>
                    </a:lnTo>
                    <a:lnTo>
                      <a:pt x="502" y="498"/>
                    </a:lnTo>
                    <a:lnTo>
                      <a:pt x="512" y="522"/>
                    </a:lnTo>
                    <a:lnTo>
                      <a:pt x="520" y="548"/>
                    </a:lnTo>
                    <a:lnTo>
                      <a:pt x="526" y="572"/>
                    </a:lnTo>
                    <a:lnTo>
                      <a:pt x="532" y="598"/>
                    </a:lnTo>
                    <a:lnTo>
                      <a:pt x="536" y="626"/>
                    </a:lnTo>
                    <a:lnTo>
                      <a:pt x="540" y="652"/>
                    </a:lnTo>
                    <a:lnTo>
                      <a:pt x="542" y="680"/>
                    </a:lnTo>
                    <a:lnTo>
                      <a:pt x="682" y="680"/>
                    </a:lnTo>
                    <a:lnTo>
                      <a:pt x="682" y="680"/>
                    </a:lnTo>
                    <a:lnTo>
                      <a:pt x="680" y="644"/>
                    </a:lnTo>
                    <a:lnTo>
                      <a:pt x="676" y="610"/>
                    </a:lnTo>
                    <a:lnTo>
                      <a:pt x="672" y="578"/>
                    </a:lnTo>
                    <a:lnTo>
                      <a:pt x="664" y="544"/>
                    </a:lnTo>
                    <a:lnTo>
                      <a:pt x="656" y="512"/>
                    </a:lnTo>
                    <a:lnTo>
                      <a:pt x="646" y="480"/>
                    </a:lnTo>
                    <a:lnTo>
                      <a:pt x="636" y="450"/>
                    </a:lnTo>
                    <a:lnTo>
                      <a:pt x="622" y="418"/>
                    </a:lnTo>
                    <a:lnTo>
                      <a:pt x="608" y="388"/>
                    </a:lnTo>
                    <a:lnTo>
                      <a:pt x="592" y="360"/>
                    </a:lnTo>
                    <a:lnTo>
                      <a:pt x="576" y="332"/>
                    </a:lnTo>
                    <a:lnTo>
                      <a:pt x="558" y="304"/>
                    </a:lnTo>
                    <a:lnTo>
                      <a:pt x="540" y="278"/>
                    </a:lnTo>
                    <a:lnTo>
                      <a:pt x="518" y="254"/>
                    </a:lnTo>
                    <a:lnTo>
                      <a:pt x="498" y="228"/>
                    </a:lnTo>
                    <a:lnTo>
                      <a:pt x="476" y="206"/>
                    </a:lnTo>
                    <a:lnTo>
                      <a:pt x="452" y="182"/>
                    </a:lnTo>
                    <a:lnTo>
                      <a:pt x="428" y="162"/>
                    </a:lnTo>
                    <a:lnTo>
                      <a:pt x="402" y="142"/>
                    </a:lnTo>
                    <a:lnTo>
                      <a:pt x="376" y="122"/>
                    </a:lnTo>
                    <a:lnTo>
                      <a:pt x="348" y="104"/>
                    </a:lnTo>
                    <a:lnTo>
                      <a:pt x="320" y="88"/>
                    </a:lnTo>
                    <a:lnTo>
                      <a:pt x="290" y="72"/>
                    </a:lnTo>
                    <a:lnTo>
                      <a:pt x="260" y="58"/>
                    </a:lnTo>
                    <a:lnTo>
                      <a:pt x="230" y="46"/>
                    </a:lnTo>
                    <a:lnTo>
                      <a:pt x="200" y="36"/>
                    </a:lnTo>
                    <a:lnTo>
                      <a:pt x="168" y="26"/>
                    </a:lnTo>
                    <a:lnTo>
                      <a:pt x="134" y="18"/>
                    </a:lnTo>
                    <a:lnTo>
                      <a:pt x="102" y="10"/>
                    </a:lnTo>
                    <a:lnTo>
                      <a:pt x="68" y="6"/>
                    </a:lnTo>
                    <a:lnTo>
                      <a:pt x="34" y="2"/>
                    </a:lnTo>
                    <a:lnTo>
                      <a:pt x="0" y="0"/>
                    </a:lnTo>
                    <a:lnTo>
                      <a:pt x="0" y="0"/>
                    </a:lnTo>
                    <a:close/>
                  </a:path>
                </a:pathLst>
              </a:custGeom>
              <a:solidFill>
                <a:srgbClr val="00ADEF"/>
              </a:solidFill>
              <a:ln w="9525">
                <a:noFill/>
                <a:round/>
                <a:headEnd/>
                <a:tailEnd/>
              </a:ln>
            </p:spPr>
            <p:txBody>
              <a:bodyPr/>
              <a:lstStyle/>
              <a:p>
                <a:endParaRPr lang="en-US"/>
              </a:p>
            </p:txBody>
          </p:sp>
          <p:sp>
            <p:nvSpPr>
              <p:cNvPr id="40" name="Freeform 1069"/>
              <p:cNvSpPr>
                <a:spLocks/>
              </p:cNvSpPr>
              <p:nvPr userDrawn="1"/>
            </p:nvSpPr>
            <p:spPr bwMode="black">
              <a:xfrm>
                <a:off x="1609" y="201"/>
                <a:ext cx="195" cy="195"/>
              </a:xfrm>
              <a:custGeom>
                <a:avLst/>
                <a:gdLst/>
                <a:ahLst/>
                <a:cxnLst>
                  <a:cxn ang="0">
                    <a:pos x="0" y="6"/>
                  </a:cxn>
                  <a:cxn ang="0">
                    <a:pos x="0" y="6"/>
                  </a:cxn>
                  <a:cxn ang="0">
                    <a:pos x="36" y="8"/>
                  </a:cxn>
                  <a:cxn ang="0">
                    <a:pos x="70" y="12"/>
                  </a:cxn>
                  <a:cxn ang="0">
                    <a:pos x="104" y="18"/>
                  </a:cxn>
                  <a:cxn ang="0">
                    <a:pos x="138" y="24"/>
                  </a:cxn>
                  <a:cxn ang="0">
                    <a:pos x="172" y="32"/>
                  </a:cxn>
                  <a:cxn ang="0">
                    <a:pos x="204" y="42"/>
                  </a:cxn>
                  <a:cxn ang="0">
                    <a:pos x="236" y="54"/>
                  </a:cxn>
                  <a:cxn ang="0">
                    <a:pos x="268" y="68"/>
                  </a:cxn>
                  <a:cxn ang="0">
                    <a:pos x="298" y="82"/>
                  </a:cxn>
                  <a:cxn ang="0">
                    <a:pos x="328" y="96"/>
                  </a:cxn>
                  <a:cxn ang="0">
                    <a:pos x="356" y="114"/>
                  </a:cxn>
                  <a:cxn ang="0">
                    <a:pos x="384" y="132"/>
                  </a:cxn>
                  <a:cxn ang="0">
                    <a:pos x="412" y="152"/>
                  </a:cxn>
                  <a:cxn ang="0">
                    <a:pos x="438" y="172"/>
                  </a:cxn>
                  <a:cxn ang="0">
                    <a:pos x="464" y="194"/>
                  </a:cxn>
                  <a:cxn ang="0">
                    <a:pos x="488" y="216"/>
                  </a:cxn>
                  <a:cxn ang="0">
                    <a:pos x="510" y="240"/>
                  </a:cxn>
                  <a:cxn ang="0">
                    <a:pos x="532" y="266"/>
                  </a:cxn>
                  <a:cxn ang="0">
                    <a:pos x="554" y="292"/>
                  </a:cxn>
                  <a:cxn ang="0">
                    <a:pos x="574" y="320"/>
                  </a:cxn>
                  <a:cxn ang="0">
                    <a:pos x="592" y="346"/>
                  </a:cxn>
                  <a:cxn ang="0">
                    <a:pos x="608" y="376"/>
                  </a:cxn>
                  <a:cxn ang="0">
                    <a:pos x="624" y="406"/>
                  </a:cxn>
                  <a:cxn ang="0">
                    <a:pos x="638" y="436"/>
                  </a:cxn>
                  <a:cxn ang="0">
                    <a:pos x="652" y="468"/>
                  </a:cxn>
                  <a:cxn ang="0">
                    <a:pos x="664" y="498"/>
                  </a:cxn>
                  <a:cxn ang="0">
                    <a:pos x="674" y="532"/>
                  </a:cxn>
                  <a:cxn ang="0">
                    <a:pos x="682" y="564"/>
                  </a:cxn>
                  <a:cxn ang="0">
                    <a:pos x="690" y="598"/>
                  </a:cxn>
                  <a:cxn ang="0">
                    <a:pos x="694" y="634"/>
                  </a:cxn>
                  <a:cxn ang="0">
                    <a:pos x="698" y="668"/>
                  </a:cxn>
                  <a:cxn ang="0">
                    <a:pos x="700" y="704"/>
                  </a:cxn>
                  <a:cxn ang="0">
                    <a:pos x="706" y="704"/>
                  </a:cxn>
                  <a:cxn ang="0">
                    <a:pos x="706" y="0"/>
                  </a:cxn>
                  <a:cxn ang="0">
                    <a:pos x="0" y="0"/>
                  </a:cxn>
                  <a:cxn ang="0">
                    <a:pos x="0" y="6"/>
                  </a:cxn>
                </a:cxnLst>
                <a:rect l="0" t="0" r="r" b="b"/>
                <a:pathLst>
                  <a:path w="706" h="704">
                    <a:moveTo>
                      <a:pt x="0" y="6"/>
                    </a:moveTo>
                    <a:lnTo>
                      <a:pt x="0" y="6"/>
                    </a:lnTo>
                    <a:lnTo>
                      <a:pt x="36" y="8"/>
                    </a:lnTo>
                    <a:lnTo>
                      <a:pt x="70" y="12"/>
                    </a:lnTo>
                    <a:lnTo>
                      <a:pt x="104" y="18"/>
                    </a:lnTo>
                    <a:lnTo>
                      <a:pt x="138" y="24"/>
                    </a:lnTo>
                    <a:lnTo>
                      <a:pt x="172" y="32"/>
                    </a:lnTo>
                    <a:lnTo>
                      <a:pt x="204" y="42"/>
                    </a:lnTo>
                    <a:lnTo>
                      <a:pt x="236" y="54"/>
                    </a:lnTo>
                    <a:lnTo>
                      <a:pt x="268" y="68"/>
                    </a:lnTo>
                    <a:lnTo>
                      <a:pt x="298" y="82"/>
                    </a:lnTo>
                    <a:lnTo>
                      <a:pt x="328" y="96"/>
                    </a:lnTo>
                    <a:lnTo>
                      <a:pt x="356" y="114"/>
                    </a:lnTo>
                    <a:lnTo>
                      <a:pt x="384" y="132"/>
                    </a:lnTo>
                    <a:lnTo>
                      <a:pt x="412" y="152"/>
                    </a:lnTo>
                    <a:lnTo>
                      <a:pt x="438" y="172"/>
                    </a:lnTo>
                    <a:lnTo>
                      <a:pt x="464" y="194"/>
                    </a:lnTo>
                    <a:lnTo>
                      <a:pt x="488" y="216"/>
                    </a:lnTo>
                    <a:lnTo>
                      <a:pt x="510" y="240"/>
                    </a:lnTo>
                    <a:lnTo>
                      <a:pt x="532" y="266"/>
                    </a:lnTo>
                    <a:lnTo>
                      <a:pt x="554" y="292"/>
                    </a:lnTo>
                    <a:lnTo>
                      <a:pt x="574" y="320"/>
                    </a:lnTo>
                    <a:lnTo>
                      <a:pt x="592" y="346"/>
                    </a:lnTo>
                    <a:lnTo>
                      <a:pt x="608" y="376"/>
                    </a:lnTo>
                    <a:lnTo>
                      <a:pt x="624" y="406"/>
                    </a:lnTo>
                    <a:lnTo>
                      <a:pt x="638" y="436"/>
                    </a:lnTo>
                    <a:lnTo>
                      <a:pt x="652" y="468"/>
                    </a:lnTo>
                    <a:lnTo>
                      <a:pt x="664" y="498"/>
                    </a:lnTo>
                    <a:lnTo>
                      <a:pt x="674" y="532"/>
                    </a:lnTo>
                    <a:lnTo>
                      <a:pt x="682" y="564"/>
                    </a:lnTo>
                    <a:lnTo>
                      <a:pt x="690" y="598"/>
                    </a:lnTo>
                    <a:lnTo>
                      <a:pt x="694" y="634"/>
                    </a:lnTo>
                    <a:lnTo>
                      <a:pt x="698" y="668"/>
                    </a:lnTo>
                    <a:lnTo>
                      <a:pt x="700" y="704"/>
                    </a:lnTo>
                    <a:lnTo>
                      <a:pt x="706" y="704"/>
                    </a:lnTo>
                    <a:lnTo>
                      <a:pt x="706" y="0"/>
                    </a:lnTo>
                    <a:lnTo>
                      <a:pt x="0" y="0"/>
                    </a:lnTo>
                    <a:lnTo>
                      <a:pt x="0" y="6"/>
                    </a:lnTo>
                    <a:close/>
                  </a:path>
                </a:pathLst>
              </a:custGeom>
              <a:solidFill>
                <a:srgbClr val="00ADEF"/>
              </a:solidFill>
              <a:ln w="9525">
                <a:noFill/>
                <a:round/>
                <a:headEnd/>
                <a:tailEnd/>
              </a:ln>
            </p:spPr>
            <p:txBody>
              <a:bodyPr/>
              <a:lstStyle/>
              <a:p>
                <a:endParaRPr lang="en-US"/>
              </a:p>
            </p:txBody>
          </p:sp>
        </p:grpSp>
        <p:grpSp>
          <p:nvGrpSpPr>
            <p:cNvPr id="6" name="Group 1081"/>
            <p:cNvGrpSpPr>
              <a:grpSpLocks/>
            </p:cNvGrpSpPr>
            <p:nvPr/>
          </p:nvGrpSpPr>
          <p:grpSpPr bwMode="auto">
            <a:xfrm>
              <a:off x="2131545" y="968375"/>
              <a:ext cx="1809750" cy="846138"/>
              <a:chOff x="1103" y="0"/>
              <a:chExt cx="1280" cy="599"/>
            </a:xfrm>
          </p:grpSpPr>
          <p:sp>
            <p:nvSpPr>
              <p:cNvPr id="16" name="Freeform 1082"/>
              <p:cNvSpPr>
                <a:spLocks/>
              </p:cNvSpPr>
              <p:nvPr userDrawn="1"/>
            </p:nvSpPr>
            <p:spPr bwMode="auto">
              <a:xfrm>
                <a:off x="1739" y="103"/>
                <a:ext cx="198" cy="245"/>
              </a:xfrm>
              <a:custGeom>
                <a:avLst/>
                <a:gdLst/>
                <a:ahLst/>
                <a:cxnLst>
                  <a:cxn ang="0">
                    <a:pos x="152" y="412"/>
                  </a:cxn>
                  <a:cxn ang="0">
                    <a:pos x="42" y="412"/>
                  </a:cxn>
                  <a:cxn ang="0">
                    <a:pos x="102" y="98"/>
                  </a:cxn>
                  <a:cxn ang="0">
                    <a:pos x="0" y="98"/>
                  </a:cxn>
                  <a:cxn ang="0">
                    <a:pos x="20" y="0"/>
                  </a:cxn>
                  <a:cxn ang="0">
                    <a:pos x="334" y="0"/>
                  </a:cxn>
                  <a:cxn ang="0">
                    <a:pos x="314" y="98"/>
                  </a:cxn>
                  <a:cxn ang="0">
                    <a:pos x="212" y="98"/>
                  </a:cxn>
                  <a:cxn ang="0">
                    <a:pos x="152" y="412"/>
                  </a:cxn>
                </a:cxnLst>
                <a:rect l="0" t="0" r="r" b="b"/>
                <a:pathLst>
                  <a:path w="334" h="412">
                    <a:moveTo>
                      <a:pt x="152" y="412"/>
                    </a:moveTo>
                    <a:lnTo>
                      <a:pt x="42" y="412"/>
                    </a:lnTo>
                    <a:lnTo>
                      <a:pt x="102" y="98"/>
                    </a:lnTo>
                    <a:lnTo>
                      <a:pt x="0" y="98"/>
                    </a:lnTo>
                    <a:lnTo>
                      <a:pt x="20" y="0"/>
                    </a:lnTo>
                    <a:lnTo>
                      <a:pt x="334" y="0"/>
                    </a:lnTo>
                    <a:lnTo>
                      <a:pt x="314" y="98"/>
                    </a:lnTo>
                    <a:lnTo>
                      <a:pt x="212" y="98"/>
                    </a:lnTo>
                    <a:lnTo>
                      <a:pt x="152" y="412"/>
                    </a:lnTo>
                    <a:close/>
                  </a:path>
                </a:pathLst>
              </a:custGeom>
              <a:solidFill>
                <a:srgbClr val="003F6E"/>
              </a:solidFill>
              <a:ln w="9525">
                <a:noFill/>
                <a:round/>
                <a:headEnd/>
                <a:tailEnd/>
              </a:ln>
            </p:spPr>
            <p:txBody>
              <a:bodyPr/>
              <a:lstStyle/>
              <a:p>
                <a:endParaRPr lang="en-US"/>
              </a:p>
            </p:txBody>
          </p:sp>
          <p:sp>
            <p:nvSpPr>
              <p:cNvPr id="17" name="Freeform 1083"/>
              <p:cNvSpPr>
                <a:spLocks/>
              </p:cNvSpPr>
              <p:nvPr userDrawn="1"/>
            </p:nvSpPr>
            <p:spPr bwMode="auto">
              <a:xfrm>
                <a:off x="1898" y="103"/>
                <a:ext cx="260" cy="245"/>
              </a:xfrm>
              <a:custGeom>
                <a:avLst/>
                <a:gdLst/>
                <a:ahLst/>
                <a:cxnLst>
                  <a:cxn ang="0">
                    <a:pos x="364" y="412"/>
                  </a:cxn>
                  <a:cxn ang="0">
                    <a:pos x="248" y="412"/>
                  </a:cxn>
                  <a:cxn ang="0">
                    <a:pos x="220" y="326"/>
                  </a:cxn>
                  <a:cxn ang="0">
                    <a:pos x="220" y="326"/>
                  </a:cxn>
                  <a:cxn ang="0">
                    <a:pos x="214" y="306"/>
                  </a:cxn>
                  <a:cxn ang="0">
                    <a:pos x="214" y="306"/>
                  </a:cxn>
                  <a:cxn ang="0">
                    <a:pos x="206" y="286"/>
                  </a:cxn>
                  <a:cxn ang="0">
                    <a:pos x="206" y="286"/>
                  </a:cxn>
                  <a:cxn ang="0">
                    <a:pos x="204" y="290"/>
                  </a:cxn>
                  <a:cxn ang="0">
                    <a:pos x="204" y="290"/>
                  </a:cxn>
                  <a:cxn ang="0">
                    <a:pos x="182" y="330"/>
                  </a:cxn>
                  <a:cxn ang="0">
                    <a:pos x="132" y="412"/>
                  </a:cxn>
                  <a:cxn ang="0">
                    <a:pos x="0" y="412"/>
                  </a:cxn>
                  <a:cxn ang="0">
                    <a:pos x="156" y="200"/>
                  </a:cxn>
                  <a:cxn ang="0">
                    <a:pos x="84" y="0"/>
                  </a:cxn>
                  <a:cxn ang="0">
                    <a:pos x="200" y="0"/>
                  </a:cxn>
                  <a:cxn ang="0">
                    <a:pos x="230" y="96"/>
                  </a:cxn>
                  <a:cxn ang="0">
                    <a:pos x="230" y="96"/>
                  </a:cxn>
                  <a:cxn ang="0">
                    <a:pos x="236" y="118"/>
                  </a:cxn>
                  <a:cxn ang="0">
                    <a:pos x="236" y="118"/>
                  </a:cxn>
                  <a:cxn ang="0">
                    <a:pos x="258" y="78"/>
                  </a:cxn>
                  <a:cxn ang="0">
                    <a:pos x="306" y="0"/>
                  </a:cxn>
                  <a:cxn ang="0">
                    <a:pos x="438" y="0"/>
                  </a:cxn>
                  <a:cxn ang="0">
                    <a:pos x="286" y="204"/>
                  </a:cxn>
                  <a:cxn ang="0">
                    <a:pos x="364" y="412"/>
                  </a:cxn>
                </a:cxnLst>
                <a:rect l="0" t="0" r="r" b="b"/>
                <a:pathLst>
                  <a:path w="438" h="412">
                    <a:moveTo>
                      <a:pt x="364" y="412"/>
                    </a:moveTo>
                    <a:lnTo>
                      <a:pt x="248" y="412"/>
                    </a:lnTo>
                    <a:lnTo>
                      <a:pt x="220" y="326"/>
                    </a:lnTo>
                    <a:lnTo>
                      <a:pt x="220" y="326"/>
                    </a:lnTo>
                    <a:lnTo>
                      <a:pt x="214" y="306"/>
                    </a:lnTo>
                    <a:lnTo>
                      <a:pt x="214" y="306"/>
                    </a:lnTo>
                    <a:lnTo>
                      <a:pt x="206" y="286"/>
                    </a:lnTo>
                    <a:lnTo>
                      <a:pt x="206" y="286"/>
                    </a:lnTo>
                    <a:lnTo>
                      <a:pt x="204" y="290"/>
                    </a:lnTo>
                    <a:lnTo>
                      <a:pt x="204" y="290"/>
                    </a:lnTo>
                    <a:lnTo>
                      <a:pt x="182" y="330"/>
                    </a:lnTo>
                    <a:lnTo>
                      <a:pt x="132" y="412"/>
                    </a:lnTo>
                    <a:lnTo>
                      <a:pt x="0" y="412"/>
                    </a:lnTo>
                    <a:lnTo>
                      <a:pt x="156" y="200"/>
                    </a:lnTo>
                    <a:lnTo>
                      <a:pt x="84" y="0"/>
                    </a:lnTo>
                    <a:lnTo>
                      <a:pt x="200" y="0"/>
                    </a:lnTo>
                    <a:lnTo>
                      <a:pt x="230" y="96"/>
                    </a:lnTo>
                    <a:lnTo>
                      <a:pt x="230" y="96"/>
                    </a:lnTo>
                    <a:lnTo>
                      <a:pt x="236" y="118"/>
                    </a:lnTo>
                    <a:lnTo>
                      <a:pt x="236" y="118"/>
                    </a:lnTo>
                    <a:lnTo>
                      <a:pt x="258" y="78"/>
                    </a:lnTo>
                    <a:lnTo>
                      <a:pt x="306" y="0"/>
                    </a:lnTo>
                    <a:lnTo>
                      <a:pt x="438" y="0"/>
                    </a:lnTo>
                    <a:lnTo>
                      <a:pt x="286" y="204"/>
                    </a:lnTo>
                    <a:lnTo>
                      <a:pt x="364" y="412"/>
                    </a:lnTo>
                    <a:close/>
                  </a:path>
                </a:pathLst>
              </a:custGeom>
              <a:solidFill>
                <a:srgbClr val="003F6E"/>
              </a:solidFill>
              <a:ln w="9525">
                <a:noFill/>
                <a:round/>
                <a:headEnd/>
                <a:tailEnd/>
              </a:ln>
            </p:spPr>
            <p:txBody>
              <a:bodyPr/>
              <a:lstStyle/>
              <a:p>
                <a:endParaRPr lang="en-US"/>
              </a:p>
            </p:txBody>
          </p:sp>
          <p:sp>
            <p:nvSpPr>
              <p:cNvPr id="18" name="Freeform 1084"/>
              <p:cNvSpPr>
                <a:spLocks/>
              </p:cNvSpPr>
              <p:nvPr userDrawn="1"/>
            </p:nvSpPr>
            <p:spPr bwMode="auto">
              <a:xfrm>
                <a:off x="2158" y="103"/>
                <a:ext cx="225" cy="249"/>
              </a:xfrm>
              <a:custGeom>
                <a:avLst/>
                <a:gdLst/>
                <a:ahLst/>
                <a:cxnLst>
                  <a:cxn ang="0">
                    <a:pos x="140" y="418"/>
                  </a:cxn>
                  <a:cxn ang="0">
                    <a:pos x="94" y="414"/>
                  </a:cxn>
                  <a:cxn ang="0">
                    <a:pos x="70" y="406"/>
                  </a:cxn>
                  <a:cxn ang="0">
                    <a:pos x="48" y="392"/>
                  </a:cxn>
                  <a:cxn ang="0">
                    <a:pos x="38" y="384"/>
                  </a:cxn>
                  <a:cxn ang="0">
                    <a:pos x="22" y="364"/>
                  </a:cxn>
                  <a:cxn ang="0">
                    <a:pos x="10" y="340"/>
                  </a:cxn>
                  <a:cxn ang="0">
                    <a:pos x="2" y="314"/>
                  </a:cxn>
                  <a:cxn ang="0">
                    <a:pos x="0" y="282"/>
                  </a:cxn>
                  <a:cxn ang="0">
                    <a:pos x="2" y="256"/>
                  </a:cxn>
                  <a:cxn ang="0">
                    <a:pos x="48" y="0"/>
                  </a:cxn>
                  <a:cxn ang="0">
                    <a:pos x="112" y="238"/>
                  </a:cxn>
                  <a:cxn ang="0">
                    <a:pos x="110" y="258"/>
                  </a:cxn>
                  <a:cxn ang="0">
                    <a:pos x="108" y="280"/>
                  </a:cxn>
                  <a:cxn ang="0">
                    <a:pos x="112" y="298"/>
                  </a:cxn>
                  <a:cxn ang="0">
                    <a:pos x="120" y="312"/>
                  </a:cxn>
                  <a:cxn ang="0">
                    <a:pos x="134" y="320"/>
                  </a:cxn>
                  <a:cxn ang="0">
                    <a:pos x="152" y="324"/>
                  </a:cxn>
                  <a:cxn ang="0">
                    <a:pos x="162" y="322"/>
                  </a:cxn>
                  <a:cxn ang="0">
                    <a:pos x="182" y="316"/>
                  </a:cxn>
                  <a:cxn ang="0">
                    <a:pos x="202" y="296"/>
                  </a:cxn>
                  <a:cxn ang="0">
                    <a:pos x="218" y="260"/>
                  </a:cxn>
                  <a:cxn ang="0">
                    <a:pos x="268" y="0"/>
                  </a:cxn>
                  <a:cxn ang="0">
                    <a:pos x="332" y="234"/>
                  </a:cxn>
                  <a:cxn ang="0">
                    <a:pos x="328" y="258"/>
                  </a:cxn>
                  <a:cxn ang="0">
                    <a:pos x="316" y="300"/>
                  </a:cxn>
                  <a:cxn ang="0">
                    <a:pos x="300" y="334"/>
                  </a:cxn>
                  <a:cxn ang="0">
                    <a:pos x="280" y="362"/>
                  </a:cxn>
                  <a:cxn ang="0">
                    <a:pos x="256" y="384"/>
                  </a:cxn>
                  <a:cxn ang="0">
                    <a:pos x="228" y="402"/>
                  </a:cxn>
                  <a:cxn ang="0">
                    <a:pos x="198" y="412"/>
                  </a:cxn>
                  <a:cxn ang="0">
                    <a:pos x="160" y="418"/>
                  </a:cxn>
                  <a:cxn ang="0">
                    <a:pos x="140" y="418"/>
                  </a:cxn>
                </a:cxnLst>
                <a:rect l="0" t="0" r="r" b="b"/>
                <a:pathLst>
                  <a:path w="378" h="418">
                    <a:moveTo>
                      <a:pt x="140" y="418"/>
                    </a:moveTo>
                    <a:lnTo>
                      <a:pt x="140" y="418"/>
                    </a:lnTo>
                    <a:lnTo>
                      <a:pt x="108" y="416"/>
                    </a:lnTo>
                    <a:lnTo>
                      <a:pt x="94" y="414"/>
                    </a:lnTo>
                    <a:lnTo>
                      <a:pt x="82" y="410"/>
                    </a:lnTo>
                    <a:lnTo>
                      <a:pt x="70" y="406"/>
                    </a:lnTo>
                    <a:lnTo>
                      <a:pt x="58" y="400"/>
                    </a:lnTo>
                    <a:lnTo>
                      <a:pt x="48" y="392"/>
                    </a:lnTo>
                    <a:lnTo>
                      <a:pt x="38" y="384"/>
                    </a:lnTo>
                    <a:lnTo>
                      <a:pt x="38" y="384"/>
                    </a:lnTo>
                    <a:lnTo>
                      <a:pt x="28" y="374"/>
                    </a:lnTo>
                    <a:lnTo>
                      <a:pt x="22" y="364"/>
                    </a:lnTo>
                    <a:lnTo>
                      <a:pt x="14" y="352"/>
                    </a:lnTo>
                    <a:lnTo>
                      <a:pt x="10" y="340"/>
                    </a:lnTo>
                    <a:lnTo>
                      <a:pt x="6" y="328"/>
                    </a:lnTo>
                    <a:lnTo>
                      <a:pt x="2" y="314"/>
                    </a:lnTo>
                    <a:lnTo>
                      <a:pt x="0" y="298"/>
                    </a:lnTo>
                    <a:lnTo>
                      <a:pt x="0" y="282"/>
                    </a:lnTo>
                    <a:lnTo>
                      <a:pt x="0" y="282"/>
                    </a:lnTo>
                    <a:lnTo>
                      <a:pt x="2" y="256"/>
                    </a:lnTo>
                    <a:lnTo>
                      <a:pt x="6" y="226"/>
                    </a:lnTo>
                    <a:lnTo>
                      <a:pt x="48" y="0"/>
                    </a:lnTo>
                    <a:lnTo>
                      <a:pt x="158" y="0"/>
                    </a:lnTo>
                    <a:lnTo>
                      <a:pt x="112" y="238"/>
                    </a:lnTo>
                    <a:lnTo>
                      <a:pt x="112" y="238"/>
                    </a:lnTo>
                    <a:lnTo>
                      <a:pt x="110" y="258"/>
                    </a:lnTo>
                    <a:lnTo>
                      <a:pt x="108" y="280"/>
                    </a:lnTo>
                    <a:lnTo>
                      <a:pt x="108" y="280"/>
                    </a:lnTo>
                    <a:lnTo>
                      <a:pt x="110" y="290"/>
                    </a:lnTo>
                    <a:lnTo>
                      <a:pt x="112" y="298"/>
                    </a:lnTo>
                    <a:lnTo>
                      <a:pt x="114" y="306"/>
                    </a:lnTo>
                    <a:lnTo>
                      <a:pt x="120" y="312"/>
                    </a:lnTo>
                    <a:lnTo>
                      <a:pt x="126" y="316"/>
                    </a:lnTo>
                    <a:lnTo>
                      <a:pt x="134" y="320"/>
                    </a:lnTo>
                    <a:lnTo>
                      <a:pt x="142" y="322"/>
                    </a:lnTo>
                    <a:lnTo>
                      <a:pt x="152" y="324"/>
                    </a:lnTo>
                    <a:lnTo>
                      <a:pt x="152" y="324"/>
                    </a:lnTo>
                    <a:lnTo>
                      <a:pt x="162" y="322"/>
                    </a:lnTo>
                    <a:lnTo>
                      <a:pt x="172" y="320"/>
                    </a:lnTo>
                    <a:lnTo>
                      <a:pt x="182" y="316"/>
                    </a:lnTo>
                    <a:lnTo>
                      <a:pt x="192" y="308"/>
                    </a:lnTo>
                    <a:lnTo>
                      <a:pt x="202" y="296"/>
                    </a:lnTo>
                    <a:lnTo>
                      <a:pt x="210" y="280"/>
                    </a:lnTo>
                    <a:lnTo>
                      <a:pt x="218" y="260"/>
                    </a:lnTo>
                    <a:lnTo>
                      <a:pt x="224" y="234"/>
                    </a:lnTo>
                    <a:lnTo>
                      <a:pt x="268" y="0"/>
                    </a:lnTo>
                    <a:lnTo>
                      <a:pt x="378" y="0"/>
                    </a:lnTo>
                    <a:lnTo>
                      <a:pt x="332" y="234"/>
                    </a:lnTo>
                    <a:lnTo>
                      <a:pt x="332" y="234"/>
                    </a:lnTo>
                    <a:lnTo>
                      <a:pt x="328" y="258"/>
                    </a:lnTo>
                    <a:lnTo>
                      <a:pt x="322" y="280"/>
                    </a:lnTo>
                    <a:lnTo>
                      <a:pt x="316" y="300"/>
                    </a:lnTo>
                    <a:lnTo>
                      <a:pt x="308" y="318"/>
                    </a:lnTo>
                    <a:lnTo>
                      <a:pt x="300" y="334"/>
                    </a:lnTo>
                    <a:lnTo>
                      <a:pt x="290" y="348"/>
                    </a:lnTo>
                    <a:lnTo>
                      <a:pt x="280" y="362"/>
                    </a:lnTo>
                    <a:lnTo>
                      <a:pt x="268" y="374"/>
                    </a:lnTo>
                    <a:lnTo>
                      <a:pt x="256" y="384"/>
                    </a:lnTo>
                    <a:lnTo>
                      <a:pt x="244" y="394"/>
                    </a:lnTo>
                    <a:lnTo>
                      <a:pt x="228" y="402"/>
                    </a:lnTo>
                    <a:lnTo>
                      <a:pt x="214" y="408"/>
                    </a:lnTo>
                    <a:lnTo>
                      <a:pt x="198" y="412"/>
                    </a:lnTo>
                    <a:lnTo>
                      <a:pt x="180" y="416"/>
                    </a:lnTo>
                    <a:lnTo>
                      <a:pt x="160" y="418"/>
                    </a:lnTo>
                    <a:lnTo>
                      <a:pt x="142" y="418"/>
                    </a:lnTo>
                    <a:lnTo>
                      <a:pt x="140" y="418"/>
                    </a:lnTo>
                    <a:lnTo>
                      <a:pt x="140" y="418"/>
                    </a:lnTo>
                    <a:close/>
                  </a:path>
                </a:pathLst>
              </a:custGeom>
              <a:solidFill>
                <a:srgbClr val="003F6E"/>
              </a:solidFill>
              <a:ln w="9525">
                <a:noFill/>
                <a:round/>
                <a:headEnd/>
                <a:tailEnd/>
              </a:ln>
            </p:spPr>
            <p:txBody>
              <a:bodyPr/>
              <a:lstStyle/>
              <a:p>
                <a:endParaRPr lang="en-US"/>
              </a:p>
            </p:txBody>
          </p:sp>
          <p:sp>
            <p:nvSpPr>
              <p:cNvPr id="19" name="Freeform 1085"/>
              <p:cNvSpPr>
                <a:spLocks noEditPoints="1"/>
              </p:cNvSpPr>
              <p:nvPr userDrawn="1"/>
            </p:nvSpPr>
            <p:spPr bwMode="auto">
              <a:xfrm>
                <a:off x="1733" y="392"/>
                <a:ext cx="89" cy="111"/>
              </a:xfrm>
              <a:custGeom>
                <a:avLst/>
                <a:gdLst/>
                <a:ahLst/>
                <a:cxnLst>
                  <a:cxn ang="0">
                    <a:pos x="126" y="172"/>
                  </a:cxn>
                  <a:cxn ang="0">
                    <a:pos x="102" y="182"/>
                  </a:cxn>
                  <a:cxn ang="0">
                    <a:pos x="68" y="186"/>
                  </a:cxn>
                  <a:cxn ang="0">
                    <a:pos x="52" y="186"/>
                  </a:cxn>
                  <a:cxn ang="0">
                    <a:pos x="26" y="174"/>
                  </a:cxn>
                  <a:cxn ang="0">
                    <a:pos x="8" y="154"/>
                  </a:cxn>
                  <a:cxn ang="0">
                    <a:pos x="0" y="130"/>
                  </a:cxn>
                  <a:cxn ang="0">
                    <a:pos x="0" y="114"/>
                  </a:cxn>
                  <a:cxn ang="0">
                    <a:pos x="6" y="74"/>
                  </a:cxn>
                  <a:cxn ang="0">
                    <a:pos x="26" y="38"/>
                  </a:cxn>
                  <a:cxn ang="0">
                    <a:pos x="58" y="10"/>
                  </a:cxn>
                  <a:cxn ang="0">
                    <a:pos x="76" y="2"/>
                  </a:cxn>
                  <a:cxn ang="0">
                    <a:pos x="98" y="0"/>
                  </a:cxn>
                  <a:cxn ang="0">
                    <a:pos x="110" y="0"/>
                  </a:cxn>
                  <a:cxn ang="0">
                    <a:pos x="128" y="8"/>
                  </a:cxn>
                  <a:cxn ang="0">
                    <a:pos x="142" y="20"/>
                  </a:cxn>
                  <a:cxn ang="0">
                    <a:pos x="148" y="36"/>
                  </a:cxn>
                  <a:cxn ang="0">
                    <a:pos x="150" y="46"/>
                  </a:cxn>
                  <a:cxn ang="0">
                    <a:pos x="148" y="62"/>
                  </a:cxn>
                  <a:cxn ang="0">
                    <a:pos x="140" y="76"/>
                  </a:cxn>
                  <a:cxn ang="0">
                    <a:pos x="116" y="94"/>
                  </a:cxn>
                  <a:cxn ang="0">
                    <a:pos x="78" y="102"/>
                  </a:cxn>
                  <a:cxn ang="0">
                    <a:pos x="30" y="104"/>
                  </a:cxn>
                  <a:cxn ang="0">
                    <a:pos x="30" y="120"/>
                  </a:cxn>
                  <a:cxn ang="0">
                    <a:pos x="34" y="138"/>
                  </a:cxn>
                  <a:cxn ang="0">
                    <a:pos x="42" y="148"/>
                  </a:cxn>
                  <a:cxn ang="0">
                    <a:pos x="62" y="160"/>
                  </a:cxn>
                  <a:cxn ang="0">
                    <a:pos x="74" y="162"/>
                  </a:cxn>
                  <a:cxn ang="0">
                    <a:pos x="102" y="158"/>
                  </a:cxn>
                  <a:cxn ang="0">
                    <a:pos x="122" y="150"/>
                  </a:cxn>
                  <a:cxn ang="0">
                    <a:pos x="120" y="46"/>
                  </a:cxn>
                  <a:cxn ang="0">
                    <a:pos x="118" y="36"/>
                  </a:cxn>
                  <a:cxn ang="0">
                    <a:pos x="104" y="26"/>
                  </a:cxn>
                  <a:cxn ang="0">
                    <a:pos x="92" y="24"/>
                  </a:cxn>
                  <a:cxn ang="0">
                    <a:pos x="72" y="28"/>
                  </a:cxn>
                  <a:cxn ang="0">
                    <a:pos x="56" y="42"/>
                  </a:cxn>
                  <a:cxn ang="0">
                    <a:pos x="42" y="60"/>
                  </a:cxn>
                  <a:cxn ang="0">
                    <a:pos x="34" y="80"/>
                  </a:cxn>
                  <a:cxn ang="0">
                    <a:pos x="68" y="80"/>
                  </a:cxn>
                  <a:cxn ang="0">
                    <a:pos x="96" y="74"/>
                  </a:cxn>
                  <a:cxn ang="0">
                    <a:pos x="114" y="64"/>
                  </a:cxn>
                  <a:cxn ang="0">
                    <a:pos x="120" y="46"/>
                  </a:cxn>
                </a:cxnLst>
                <a:rect l="0" t="0" r="r" b="b"/>
                <a:pathLst>
                  <a:path w="150" h="186">
                    <a:moveTo>
                      <a:pt x="126" y="172"/>
                    </a:moveTo>
                    <a:lnTo>
                      <a:pt x="126" y="172"/>
                    </a:lnTo>
                    <a:lnTo>
                      <a:pt x="116" y="178"/>
                    </a:lnTo>
                    <a:lnTo>
                      <a:pt x="102" y="182"/>
                    </a:lnTo>
                    <a:lnTo>
                      <a:pt x="86" y="186"/>
                    </a:lnTo>
                    <a:lnTo>
                      <a:pt x="68" y="186"/>
                    </a:lnTo>
                    <a:lnTo>
                      <a:pt x="68" y="186"/>
                    </a:lnTo>
                    <a:lnTo>
                      <a:pt x="52" y="186"/>
                    </a:lnTo>
                    <a:lnTo>
                      <a:pt x="38" y="182"/>
                    </a:lnTo>
                    <a:lnTo>
                      <a:pt x="26" y="174"/>
                    </a:lnTo>
                    <a:lnTo>
                      <a:pt x="16" y="166"/>
                    </a:lnTo>
                    <a:lnTo>
                      <a:pt x="8" y="154"/>
                    </a:lnTo>
                    <a:lnTo>
                      <a:pt x="4" y="142"/>
                    </a:lnTo>
                    <a:lnTo>
                      <a:pt x="0" y="130"/>
                    </a:lnTo>
                    <a:lnTo>
                      <a:pt x="0" y="114"/>
                    </a:lnTo>
                    <a:lnTo>
                      <a:pt x="0" y="114"/>
                    </a:lnTo>
                    <a:lnTo>
                      <a:pt x="2" y="94"/>
                    </a:lnTo>
                    <a:lnTo>
                      <a:pt x="6" y="74"/>
                    </a:lnTo>
                    <a:lnTo>
                      <a:pt x="16" y="54"/>
                    </a:lnTo>
                    <a:lnTo>
                      <a:pt x="26" y="38"/>
                    </a:lnTo>
                    <a:lnTo>
                      <a:pt x="42" y="22"/>
                    </a:lnTo>
                    <a:lnTo>
                      <a:pt x="58" y="10"/>
                    </a:lnTo>
                    <a:lnTo>
                      <a:pt x="66" y="6"/>
                    </a:lnTo>
                    <a:lnTo>
                      <a:pt x="76" y="2"/>
                    </a:lnTo>
                    <a:lnTo>
                      <a:pt x="86" y="0"/>
                    </a:lnTo>
                    <a:lnTo>
                      <a:pt x="98" y="0"/>
                    </a:lnTo>
                    <a:lnTo>
                      <a:pt x="98" y="0"/>
                    </a:lnTo>
                    <a:lnTo>
                      <a:pt x="110" y="0"/>
                    </a:lnTo>
                    <a:lnTo>
                      <a:pt x="120" y="4"/>
                    </a:lnTo>
                    <a:lnTo>
                      <a:pt x="128" y="8"/>
                    </a:lnTo>
                    <a:lnTo>
                      <a:pt x="136" y="14"/>
                    </a:lnTo>
                    <a:lnTo>
                      <a:pt x="142" y="20"/>
                    </a:lnTo>
                    <a:lnTo>
                      <a:pt x="146" y="28"/>
                    </a:lnTo>
                    <a:lnTo>
                      <a:pt x="148" y="36"/>
                    </a:lnTo>
                    <a:lnTo>
                      <a:pt x="150" y="46"/>
                    </a:lnTo>
                    <a:lnTo>
                      <a:pt x="150" y="46"/>
                    </a:lnTo>
                    <a:lnTo>
                      <a:pt x="150" y="54"/>
                    </a:lnTo>
                    <a:lnTo>
                      <a:pt x="148" y="62"/>
                    </a:lnTo>
                    <a:lnTo>
                      <a:pt x="144" y="70"/>
                    </a:lnTo>
                    <a:lnTo>
                      <a:pt x="140" y="76"/>
                    </a:lnTo>
                    <a:lnTo>
                      <a:pt x="130" y="86"/>
                    </a:lnTo>
                    <a:lnTo>
                      <a:pt x="116" y="94"/>
                    </a:lnTo>
                    <a:lnTo>
                      <a:pt x="98" y="98"/>
                    </a:lnTo>
                    <a:lnTo>
                      <a:pt x="78" y="102"/>
                    </a:lnTo>
                    <a:lnTo>
                      <a:pt x="54" y="104"/>
                    </a:lnTo>
                    <a:lnTo>
                      <a:pt x="30" y="104"/>
                    </a:lnTo>
                    <a:lnTo>
                      <a:pt x="30" y="104"/>
                    </a:lnTo>
                    <a:lnTo>
                      <a:pt x="30" y="120"/>
                    </a:lnTo>
                    <a:lnTo>
                      <a:pt x="32" y="130"/>
                    </a:lnTo>
                    <a:lnTo>
                      <a:pt x="34" y="138"/>
                    </a:lnTo>
                    <a:lnTo>
                      <a:pt x="34" y="138"/>
                    </a:lnTo>
                    <a:lnTo>
                      <a:pt x="42" y="148"/>
                    </a:lnTo>
                    <a:lnTo>
                      <a:pt x="50" y="156"/>
                    </a:lnTo>
                    <a:lnTo>
                      <a:pt x="62" y="160"/>
                    </a:lnTo>
                    <a:lnTo>
                      <a:pt x="74" y="162"/>
                    </a:lnTo>
                    <a:lnTo>
                      <a:pt x="74" y="162"/>
                    </a:lnTo>
                    <a:lnTo>
                      <a:pt x="90" y="160"/>
                    </a:lnTo>
                    <a:lnTo>
                      <a:pt x="102" y="158"/>
                    </a:lnTo>
                    <a:lnTo>
                      <a:pt x="114" y="154"/>
                    </a:lnTo>
                    <a:lnTo>
                      <a:pt x="122" y="150"/>
                    </a:lnTo>
                    <a:lnTo>
                      <a:pt x="126" y="172"/>
                    </a:lnTo>
                    <a:close/>
                    <a:moveTo>
                      <a:pt x="120" y="46"/>
                    </a:moveTo>
                    <a:lnTo>
                      <a:pt x="120" y="46"/>
                    </a:lnTo>
                    <a:lnTo>
                      <a:pt x="118" y="36"/>
                    </a:lnTo>
                    <a:lnTo>
                      <a:pt x="112" y="30"/>
                    </a:lnTo>
                    <a:lnTo>
                      <a:pt x="104" y="26"/>
                    </a:lnTo>
                    <a:lnTo>
                      <a:pt x="92" y="24"/>
                    </a:lnTo>
                    <a:lnTo>
                      <a:pt x="92" y="24"/>
                    </a:lnTo>
                    <a:lnTo>
                      <a:pt x="82" y="26"/>
                    </a:lnTo>
                    <a:lnTo>
                      <a:pt x="72" y="28"/>
                    </a:lnTo>
                    <a:lnTo>
                      <a:pt x="64" y="34"/>
                    </a:lnTo>
                    <a:lnTo>
                      <a:pt x="56" y="42"/>
                    </a:lnTo>
                    <a:lnTo>
                      <a:pt x="48" y="50"/>
                    </a:lnTo>
                    <a:lnTo>
                      <a:pt x="42" y="60"/>
                    </a:lnTo>
                    <a:lnTo>
                      <a:pt x="38" y="70"/>
                    </a:lnTo>
                    <a:lnTo>
                      <a:pt x="34" y="80"/>
                    </a:lnTo>
                    <a:lnTo>
                      <a:pt x="34" y="80"/>
                    </a:lnTo>
                    <a:lnTo>
                      <a:pt x="68" y="80"/>
                    </a:lnTo>
                    <a:lnTo>
                      <a:pt x="82" y="78"/>
                    </a:lnTo>
                    <a:lnTo>
                      <a:pt x="96" y="74"/>
                    </a:lnTo>
                    <a:lnTo>
                      <a:pt x="106" y="70"/>
                    </a:lnTo>
                    <a:lnTo>
                      <a:pt x="114" y="64"/>
                    </a:lnTo>
                    <a:lnTo>
                      <a:pt x="118" y="56"/>
                    </a:lnTo>
                    <a:lnTo>
                      <a:pt x="120" y="46"/>
                    </a:lnTo>
                    <a:lnTo>
                      <a:pt x="120" y="46"/>
                    </a:lnTo>
                    <a:close/>
                  </a:path>
                </a:pathLst>
              </a:custGeom>
              <a:solidFill>
                <a:srgbClr val="003F6E"/>
              </a:solidFill>
              <a:ln w="9525">
                <a:noFill/>
                <a:round/>
                <a:headEnd/>
                <a:tailEnd/>
              </a:ln>
            </p:spPr>
            <p:txBody>
              <a:bodyPr/>
              <a:lstStyle/>
              <a:p>
                <a:endParaRPr lang="en-US"/>
              </a:p>
            </p:txBody>
          </p:sp>
          <p:sp>
            <p:nvSpPr>
              <p:cNvPr id="20" name="Freeform 1086"/>
              <p:cNvSpPr>
                <a:spLocks/>
              </p:cNvSpPr>
              <p:nvPr userDrawn="1"/>
            </p:nvSpPr>
            <p:spPr bwMode="auto">
              <a:xfrm>
                <a:off x="1829" y="392"/>
                <a:ext cx="100" cy="108"/>
              </a:xfrm>
              <a:custGeom>
                <a:avLst/>
                <a:gdLst/>
                <a:ahLst/>
                <a:cxnLst>
                  <a:cxn ang="0">
                    <a:pos x="0" y="182"/>
                  </a:cxn>
                  <a:cxn ang="0">
                    <a:pos x="24" y="56"/>
                  </a:cxn>
                  <a:cxn ang="0">
                    <a:pos x="24" y="56"/>
                  </a:cxn>
                  <a:cxn ang="0">
                    <a:pos x="30" y="28"/>
                  </a:cxn>
                  <a:cxn ang="0">
                    <a:pos x="32" y="4"/>
                  </a:cxn>
                  <a:cxn ang="0">
                    <a:pos x="60" y="4"/>
                  </a:cxn>
                  <a:cxn ang="0">
                    <a:pos x="56" y="40"/>
                  </a:cxn>
                  <a:cxn ang="0">
                    <a:pos x="56" y="40"/>
                  </a:cxn>
                  <a:cxn ang="0">
                    <a:pos x="56" y="40"/>
                  </a:cxn>
                  <a:cxn ang="0">
                    <a:pos x="64" y="30"/>
                  </a:cxn>
                  <a:cxn ang="0">
                    <a:pos x="70" y="22"/>
                  </a:cxn>
                  <a:cxn ang="0">
                    <a:pos x="78" y="16"/>
                  </a:cxn>
                  <a:cxn ang="0">
                    <a:pos x="86" y="10"/>
                  </a:cxn>
                  <a:cxn ang="0">
                    <a:pos x="94" y="6"/>
                  </a:cxn>
                  <a:cxn ang="0">
                    <a:pos x="104" y="2"/>
                  </a:cxn>
                  <a:cxn ang="0">
                    <a:pos x="114" y="0"/>
                  </a:cxn>
                  <a:cxn ang="0">
                    <a:pos x="124" y="0"/>
                  </a:cxn>
                  <a:cxn ang="0">
                    <a:pos x="124" y="0"/>
                  </a:cxn>
                  <a:cxn ang="0">
                    <a:pos x="130" y="0"/>
                  </a:cxn>
                  <a:cxn ang="0">
                    <a:pos x="138" y="2"/>
                  </a:cxn>
                  <a:cxn ang="0">
                    <a:pos x="146" y="6"/>
                  </a:cxn>
                  <a:cxn ang="0">
                    <a:pos x="154" y="10"/>
                  </a:cxn>
                  <a:cxn ang="0">
                    <a:pos x="160" y="18"/>
                  </a:cxn>
                  <a:cxn ang="0">
                    <a:pos x="164" y="26"/>
                  </a:cxn>
                  <a:cxn ang="0">
                    <a:pos x="166" y="36"/>
                  </a:cxn>
                  <a:cxn ang="0">
                    <a:pos x="168" y="50"/>
                  </a:cxn>
                  <a:cxn ang="0">
                    <a:pos x="168" y="50"/>
                  </a:cxn>
                  <a:cxn ang="0">
                    <a:pos x="168" y="64"/>
                  </a:cxn>
                  <a:cxn ang="0">
                    <a:pos x="164" y="78"/>
                  </a:cxn>
                  <a:cxn ang="0">
                    <a:pos x="144" y="182"/>
                  </a:cxn>
                  <a:cxn ang="0">
                    <a:pos x="114" y="182"/>
                  </a:cxn>
                  <a:cxn ang="0">
                    <a:pos x="134" y="80"/>
                  </a:cxn>
                  <a:cxn ang="0">
                    <a:pos x="134" y="80"/>
                  </a:cxn>
                  <a:cxn ang="0">
                    <a:pos x="136" y="56"/>
                  </a:cxn>
                  <a:cxn ang="0">
                    <a:pos x="136" y="56"/>
                  </a:cxn>
                  <a:cxn ang="0">
                    <a:pos x="134" y="44"/>
                  </a:cxn>
                  <a:cxn ang="0">
                    <a:pos x="130" y="34"/>
                  </a:cxn>
                  <a:cxn ang="0">
                    <a:pos x="126" y="30"/>
                  </a:cxn>
                  <a:cxn ang="0">
                    <a:pos x="122" y="28"/>
                  </a:cxn>
                  <a:cxn ang="0">
                    <a:pos x="116" y="26"/>
                  </a:cxn>
                  <a:cxn ang="0">
                    <a:pos x="108" y="26"/>
                  </a:cxn>
                  <a:cxn ang="0">
                    <a:pos x="108" y="26"/>
                  </a:cxn>
                  <a:cxn ang="0">
                    <a:pos x="100" y="26"/>
                  </a:cxn>
                  <a:cxn ang="0">
                    <a:pos x="90" y="30"/>
                  </a:cxn>
                  <a:cxn ang="0">
                    <a:pos x="82" y="36"/>
                  </a:cxn>
                  <a:cxn ang="0">
                    <a:pos x="72" y="44"/>
                  </a:cxn>
                  <a:cxn ang="0">
                    <a:pos x="64" y="54"/>
                  </a:cxn>
                  <a:cxn ang="0">
                    <a:pos x="58" y="66"/>
                  </a:cxn>
                  <a:cxn ang="0">
                    <a:pos x="52" y="80"/>
                  </a:cxn>
                  <a:cxn ang="0">
                    <a:pos x="48" y="96"/>
                  </a:cxn>
                  <a:cxn ang="0">
                    <a:pos x="32" y="182"/>
                  </a:cxn>
                  <a:cxn ang="0">
                    <a:pos x="0" y="182"/>
                  </a:cxn>
                </a:cxnLst>
                <a:rect l="0" t="0" r="r" b="b"/>
                <a:pathLst>
                  <a:path w="168" h="182">
                    <a:moveTo>
                      <a:pt x="0" y="182"/>
                    </a:moveTo>
                    <a:lnTo>
                      <a:pt x="24" y="56"/>
                    </a:lnTo>
                    <a:lnTo>
                      <a:pt x="24" y="56"/>
                    </a:lnTo>
                    <a:lnTo>
                      <a:pt x="30" y="28"/>
                    </a:lnTo>
                    <a:lnTo>
                      <a:pt x="32" y="4"/>
                    </a:lnTo>
                    <a:lnTo>
                      <a:pt x="60" y="4"/>
                    </a:lnTo>
                    <a:lnTo>
                      <a:pt x="56" y="40"/>
                    </a:lnTo>
                    <a:lnTo>
                      <a:pt x="56" y="40"/>
                    </a:lnTo>
                    <a:lnTo>
                      <a:pt x="56" y="40"/>
                    </a:lnTo>
                    <a:lnTo>
                      <a:pt x="64" y="30"/>
                    </a:lnTo>
                    <a:lnTo>
                      <a:pt x="70" y="22"/>
                    </a:lnTo>
                    <a:lnTo>
                      <a:pt x="78" y="16"/>
                    </a:lnTo>
                    <a:lnTo>
                      <a:pt x="86" y="10"/>
                    </a:lnTo>
                    <a:lnTo>
                      <a:pt x="94" y="6"/>
                    </a:lnTo>
                    <a:lnTo>
                      <a:pt x="104" y="2"/>
                    </a:lnTo>
                    <a:lnTo>
                      <a:pt x="114" y="0"/>
                    </a:lnTo>
                    <a:lnTo>
                      <a:pt x="124" y="0"/>
                    </a:lnTo>
                    <a:lnTo>
                      <a:pt x="124" y="0"/>
                    </a:lnTo>
                    <a:lnTo>
                      <a:pt x="130" y="0"/>
                    </a:lnTo>
                    <a:lnTo>
                      <a:pt x="138" y="2"/>
                    </a:lnTo>
                    <a:lnTo>
                      <a:pt x="146" y="6"/>
                    </a:lnTo>
                    <a:lnTo>
                      <a:pt x="154" y="10"/>
                    </a:lnTo>
                    <a:lnTo>
                      <a:pt x="160" y="18"/>
                    </a:lnTo>
                    <a:lnTo>
                      <a:pt x="164" y="26"/>
                    </a:lnTo>
                    <a:lnTo>
                      <a:pt x="166" y="36"/>
                    </a:lnTo>
                    <a:lnTo>
                      <a:pt x="168" y="50"/>
                    </a:lnTo>
                    <a:lnTo>
                      <a:pt x="168" y="50"/>
                    </a:lnTo>
                    <a:lnTo>
                      <a:pt x="168" y="64"/>
                    </a:lnTo>
                    <a:lnTo>
                      <a:pt x="164" y="78"/>
                    </a:lnTo>
                    <a:lnTo>
                      <a:pt x="144" y="182"/>
                    </a:lnTo>
                    <a:lnTo>
                      <a:pt x="114" y="182"/>
                    </a:lnTo>
                    <a:lnTo>
                      <a:pt x="134" y="80"/>
                    </a:lnTo>
                    <a:lnTo>
                      <a:pt x="134" y="80"/>
                    </a:lnTo>
                    <a:lnTo>
                      <a:pt x="136" y="56"/>
                    </a:lnTo>
                    <a:lnTo>
                      <a:pt x="136" y="56"/>
                    </a:lnTo>
                    <a:lnTo>
                      <a:pt x="134" y="44"/>
                    </a:lnTo>
                    <a:lnTo>
                      <a:pt x="130" y="34"/>
                    </a:lnTo>
                    <a:lnTo>
                      <a:pt x="126" y="30"/>
                    </a:lnTo>
                    <a:lnTo>
                      <a:pt x="122" y="28"/>
                    </a:lnTo>
                    <a:lnTo>
                      <a:pt x="116" y="26"/>
                    </a:lnTo>
                    <a:lnTo>
                      <a:pt x="108" y="26"/>
                    </a:lnTo>
                    <a:lnTo>
                      <a:pt x="108" y="26"/>
                    </a:lnTo>
                    <a:lnTo>
                      <a:pt x="100" y="26"/>
                    </a:lnTo>
                    <a:lnTo>
                      <a:pt x="90" y="30"/>
                    </a:lnTo>
                    <a:lnTo>
                      <a:pt x="82" y="36"/>
                    </a:lnTo>
                    <a:lnTo>
                      <a:pt x="72" y="44"/>
                    </a:lnTo>
                    <a:lnTo>
                      <a:pt x="64" y="54"/>
                    </a:lnTo>
                    <a:lnTo>
                      <a:pt x="58" y="66"/>
                    </a:lnTo>
                    <a:lnTo>
                      <a:pt x="52" y="80"/>
                    </a:lnTo>
                    <a:lnTo>
                      <a:pt x="48" y="96"/>
                    </a:lnTo>
                    <a:lnTo>
                      <a:pt x="32" y="182"/>
                    </a:lnTo>
                    <a:lnTo>
                      <a:pt x="0" y="182"/>
                    </a:lnTo>
                    <a:close/>
                  </a:path>
                </a:pathLst>
              </a:custGeom>
              <a:solidFill>
                <a:srgbClr val="003F6E"/>
              </a:solidFill>
              <a:ln w="9525">
                <a:noFill/>
                <a:round/>
                <a:headEnd/>
                <a:tailEnd/>
              </a:ln>
            </p:spPr>
            <p:txBody>
              <a:bodyPr/>
              <a:lstStyle/>
              <a:p>
                <a:endParaRPr lang="en-US"/>
              </a:p>
            </p:txBody>
          </p:sp>
          <p:sp>
            <p:nvSpPr>
              <p:cNvPr id="21" name="Freeform 1087"/>
              <p:cNvSpPr>
                <a:spLocks noEditPoints="1"/>
              </p:cNvSpPr>
              <p:nvPr userDrawn="1"/>
            </p:nvSpPr>
            <p:spPr bwMode="auto">
              <a:xfrm>
                <a:off x="1947" y="392"/>
                <a:ext cx="89" cy="111"/>
              </a:xfrm>
              <a:custGeom>
                <a:avLst/>
                <a:gdLst/>
                <a:ahLst/>
                <a:cxnLst>
                  <a:cxn ang="0">
                    <a:pos x="126" y="172"/>
                  </a:cxn>
                  <a:cxn ang="0">
                    <a:pos x="102" y="182"/>
                  </a:cxn>
                  <a:cxn ang="0">
                    <a:pos x="68" y="186"/>
                  </a:cxn>
                  <a:cxn ang="0">
                    <a:pos x="52" y="186"/>
                  </a:cxn>
                  <a:cxn ang="0">
                    <a:pos x="26" y="174"/>
                  </a:cxn>
                  <a:cxn ang="0">
                    <a:pos x="8" y="154"/>
                  </a:cxn>
                  <a:cxn ang="0">
                    <a:pos x="0" y="130"/>
                  </a:cxn>
                  <a:cxn ang="0">
                    <a:pos x="0" y="114"/>
                  </a:cxn>
                  <a:cxn ang="0">
                    <a:pos x="8" y="74"/>
                  </a:cxn>
                  <a:cxn ang="0">
                    <a:pos x="28" y="38"/>
                  </a:cxn>
                  <a:cxn ang="0">
                    <a:pos x="58" y="10"/>
                  </a:cxn>
                  <a:cxn ang="0">
                    <a:pos x="76" y="2"/>
                  </a:cxn>
                  <a:cxn ang="0">
                    <a:pos x="98" y="0"/>
                  </a:cxn>
                  <a:cxn ang="0">
                    <a:pos x="110" y="0"/>
                  </a:cxn>
                  <a:cxn ang="0">
                    <a:pos x="128" y="8"/>
                  </a:cxn>
                  <a:cxn ang="0">
                    <a:pos x="142" y="20"/>
                  </a:cxn>
                  <a:cxn ang="0">
                    <a:pos x="148" y="36"/>
                  </a:cxn>
                  <a:cxn ang="0">
                    <a:pos x="150" y="46"/>
                  </a:cxn>
                  <a:cxn ang="0">
                    <a:pos x="148" y="62"/>
                  </a:cxn>
                  <a:cxn ang="0">
                    <a:pos x="140" y="76"/>
                  </a:cxn>
                  <a:cxn ang="0">
                    <a:pos x="116" y="94"/>
                  </a:cxn>
                  <a:cxn ang="0">
                    <a:pos x="78" y="102"/>
                  </a:cxn>
                  <a:cxn ang="0">
                    <a:pos x="30" y="104"/>
                  </a:cxn>
                  <a:cxn ang="0">
                    <a:pos x="30" y="120"/>
                  </a:cxn>
                  <a:cxn ang="0">
                    <a:pos x="34" y="138"/>
                  </a:cxn>
                  <a:cxn ang="0">
                    <a:pos x="42" y="148"/>
                  </a:cxn>
                  <a:cxn ang="0">
                    <a:pos x="62" y="160"/>
                  </a:cxn>
                  <a:cxn ang="0">
                    <a:pos x="74" y="162"/>
                  </a:cxn>
                  <a:cxn ang="0">
                    <a:pos x="102" y="158"/>
                  </a:cxn>
                  <a:cxn ang="0">
                    <a:pos x="122" y="150"/>
                  </a:cxn>
                  <a:cxn ang="0">
                    <a:pos x="120" y="46"/>
                  </a:cxn>
                  <a:cxn ang="0">
                    <a:pos x="118" y="36"/>
                  </a:cxn>
                  <a:cxn ang="0">
                    <a:pos x="104" y="26"/>
                  </a:cxn>
                  <a:cxn ang="0">
                    <a:pos x="92" y="24"/>
                  </a:cxn>
                  <a:cxn ang="0">
                    <a:pos x="72" y="28"/>
                  </a:cxn>
                  <a:cxn ang="0">
                    <a:pos x="56" y="42"/>
                  </a:cxn>
                  <a:cxn ang="0">
                    <a:pos x="42" y="60"/>
                  </a:cxn>
                  <a:cxn ang="0">
                    <a:pos x="34" y="80"/>
                  </a:cxn>
                  <a:cxn ang="0">
                    <a:pos x="68" y="80"/>
                  </a:cxn>
                  <a:cxn ang="0">
                    <a:pos x="96" y="74"/>
                  </a:cxn>
                  <a:cxn ang="0">
                    <a:pos x="114" y="64"/>
                  </a:cxn>
                  <a:cxn ang="0">
                    <a:pos x="120" y="46"/>
                  </a:cxn>
                </a:cxnLst>
                <a:rect l="0" t="0" r="r" b="b"/>
                <a:pathLst>
                  <a:path w="150" h="186">
                    <a:moveTo>
                      <a:pt x="126" y="172"/>
                    </a:moveTo>
                    <a:lnTo>
                      <a:pt x="126" y="172"/>
                    </a:lnTo>
                    <a:lnTo>
                      <a:pt x="116" y="178"/>
                    </a:lnTo>
                    <a:lnTo>
                      <a:pt x="102" y="182"/>
                    </a:lnTo>
                    <a:lnTo>
                      <a:pt x="86" y="186"/>
                    </a:lnTo>
                    <a:lnTo>
                      <a:pt x="68" y="186"/>
                    </a:lnTo>
                    <a:lnTo>
                      <a:pt x="68" y="186"/>
                    </a:lnTo>
                    <a:lnTo>
                      <a:pt x="52" y="186"/>
                    </a:lnTo>
                    <a:lnTo>
                      <a:pt x="38" y="182"/>
                    </a:lnTo>
                    <a:lnTo>
                      <a:pt x="26" y="174"/>
                    </a:lnTo>
                    <a:lnTo>
                      <a:pt x="16" y="166"/>
                    </a:lnTo>
                    <a:lnTo>
                      <a:pt x="8" y="154"/>
                    </a:lnTo>
                    <a:lnTo>
                      <a:pt x="4" y="142"/>
                    </a:lnTo>
                    <a:lnTo>
                      <a:pt x="0" y="130"/>
                    </a:lnTo>
                    <a:lnTo>
                      <a:pt x="0" y="114"/>
                    </a:lnTo>
                    <a:lnTo>
                      <a:pt x="0" y="114"/>
                    </a:lnTo>
                    <a:lnTo>
                      <a:pt x="2" y="94"/>
                    </a:lnTo>
                    <a:lnTo>
                      <a:pt x="8" y="74"/>
                    </a:lnTo>
                    <a:lnTo>
                      <a:pt x="16" y="54"/>
                    </a:lnTo>
                    <a:lnTo>
                      <a:pt x="28" y="38"/>
                    </a:lnTo>
                    <a:lnTo>
                      <a:pt x="42" y="22"/>
                    </a:lnTo>
                    <a:lnTo>
                      <a:pt x="58" y="10"/>
                    </a:lnTo>
                    <a:lnTo>
                      <a:pt x="66" y="6"/>
                    </a:lnTo>
                    <a:lnTo>
                      <a:pt x="76" y="2"/>
                    </a:lnTo>
                    <a:lnTo>
                      <a:pt x="86" y="0"/>
                    </a:lnTo>
                    <a:lnTo>
                      <a:pt x="98" y="0"/>
                    </a:lnTo>
                    <a:lnTo>
                      <a:pt x="98" y="0"/>
                    </a:lnTo>
                    <a:lnTo>
                      <a:pt x="110" y="0"/>
                    </a:lnTo>
                    <a:lnTo>
                      <a:pt x="120" y="4"/>
                    </a:lnTo>
                    <a:lnTo>
                      <a:pt x="128" y="8"/>
                    </a:lnTo>
                    <a:lnTo>
                      <a:pt x="136" y="14"/>
                    </a:lnTo>
                    <a:lnTo>
                      <a:pt x="142" y="20"/>
                    </a:lnTo>
                    <a:lnTo>
                      <a:pt x="146" y="28"/>
                    </a:lnTo>
                    <a:lnTo>
                      <a:pt x="148" y="36"/>
                    </a:lnTo>
                    <a:lnTo>
                      <a:pt x="150" y="46"/>
                    </a:lnTo>
                    <a:lnTo>
                      <a:pt x="150" y="46"/>
                    </a:lnTo>
                    <a:lnTo>
                      <a:pt x="150" y="54"/>
                    </a:lnTo>
                    <a:lnTo>
                      <a:pt x="148" y="62"/>
                    </a:lnTo>
                    <a:lnTo>
                      <a:pt x="144" y="70"/>
                    </a:lnTo>
                    <a:lnTo>
                      <a:pt x="140" y="76"/>
                    </a:lnTo>
                    <a:lnTo>
                      <a:pt x="130" y="86"/>
                    </a:lnTo>
                    <a:lnTo>
                      <a:pt x="116" y="94"/>
                    </a:lnTo>
                    <a:lnTo>
                      <a:pt x="98" y="98"/>
                    </a:lnTo>
                    <a:lnTo>
                      <a:pt x="78" y="102"/>
                    </a:lnTo>
                    <a:lnTo>
                      <a:pt x="54" y="104"/>
                    </a:lnTo>
                    <a:lnTo>
                      <a:pt x="30" y="104"/>
                    </a:lnTo>
                    <a:lnTo>
                      <a:pt x="30" y="104"/>
                    </a:lnTo>
                    <a:lnTo>
                      <a:pt x="30" y="120"/>
                    </a:lnTo>
                    <a:lnTo>
                      <a:pt x="32" y="130"/>
                    </a:lnTo>
                    <a:lnTo>
                      <a:pt x="34" y="138"/>
                    </a:lnTo>
                    <a:lnTo>
                      <a:pt x="34" y="138"/>
                    </a:lnTo>
                    <a:lnTo>
                      <a:pt x="42" y="148"/>
                    </a:lnTo>
                    <a:lnTo>
                      <a:pt x="50" y="156"/>
                    </a:lnTo>
                    <a:lnTo>
                      <a:pt x="62" y="160"/>
                    </a:lnTo>
                    <a:lnTo>
                      <a:pt x="74" y="162"/>
                    </a:lnTo>
                    <a:lnTo>
                      <a:pt x="74" y="162"/>
                    </a:lnTo>
                    <a:lnTo>
                      <a:pt x="90" y="160"/>
                    </a:lnTo>
                    <a:lnTo>
                      <a:pt x="102" y="158"/>
                    </a:lnTo>
                    <a:lnTo>
                      <a:pt x="114" y="154"/>
                    </a:lnTo>
                    <a:lnTo>
                      <a:pt x="122" y="150"/>
                    </a:lnTo>
                    <a:lnTo>
                      <a:pt x="126" y="172"/>
                    </a:lnTo>
                    <a:close/>
                    <a:moveTo>
                      <a:pt x="120" y="46"/>
                    </a:moveTo>
                    <a:lnTo>
                      <a:pt x="120" y="46"/>
                    </a:lnTo>
                    <a:lnTo>
                      <a:pt x="118" y="36"/>
                    </a:lnTo>
                    <a:lnTo>
                      <a:pt x="112" y="30"/>
                    </a:lnTo>
                    <a:lnTo>
                      <a:pt x="104" y="26"/>
                    </a:lnTo>
                    <a:lnTo>
                      <a:pt x="92" y="24"/>
                    </a:lnTo>
                    <a:lnTo>
                      <a:pt x="92" y="24"/>
                    </a:lnTo>
                    <a:lnTo>
                      <a:pt x="82" y="26"/>
                    </a:lnTo>
                    <a:lnTo>
                      <a:pt x="72" y="28"/>
                    </a:lnTo>
                    <a:lnTo>
                      <a:pt x="64" y="34"/>
                    </a:lnTo>
                    <a:lnTo>
                      <a:pt x="56" y="42"/>
                    </a:lnTo>
                    <a:lnTo>
                      <a:pt x="48" y="50"/>
                    </a:lnTo>
                    <a:lnTo>
                      <a:pt x="42" y="60"/>
                    </a:lnTo>
                    <a:lnTo>
                      <a:pt x="38" y="70"/>
                    </a:lnTo>
                    <a:lnTo>
                      <a:pt x="34" y="80"/>
                    </a:lnTo>
                    <a:lnTo>
                      <a:pt x="34" y="80"/>
                    </a:lnTo>
                    <a:lnTo>
                      <a:pt x="68" y="80"/>
                    </a:lnTo>
                    <a:lnTo>
                      <a:pt x="82" y="78"/>
                    </a:lnTo>
                    <a:lnTo>
                      <a:pt x="96" y="74"/>
                    </a:lnTo>
                    <a:lnTo>
                      <a:pt x="106" y="70"/>
                    </a:lnTo>
                    <a:lnTo>
                      <a:pt x="114" y="64"/>
                    </a:lnTo>
                    <a:lnTo>
                      <a:pt x="118" y="56"/>
                    </a:lnTo>
                    <a:lnTo>
                      <a:pt x="120" y="46"/>
                    </a:lnTo>
                    <a:lnTo>
                      <a:pt x="120" y="46"/>
                    </a:lnTo>
                    <a:close/>
                  </a:path>
                </a:pathLst>
              </a:custGeom>
              <a:solidFill>
                <a:srgbClr val="003F6E"/>
              </a:solidFill>
              <a:ln w="9525">
                <a:noFill/>
                <a:round/>
                <a:headEnd/>
                <a:tailEnd/>
              </a:ln>
            </p:spPr>
            <p:txBody>
              <a:bodyPr/>
              <a:lstStyle/>
              <a:p>
                <a:endParaRPr lang="en-US"/>
              </a:p>
            </p:txBody>
          </p:sp>
          <p:sp>
            <p:nvSpPr>
              <p:cNvPr id="22" name="Freeform 1088"/>
              <p:cNvSpPr>
                <a:spLocks/>
              </p:cNvSpPr>
              <p:nvPr userDrawn="1"/>
            </p:nvSpPr>
            <p:spPr bwMode="auto">
              <a:xfrm>
                <a:off x="2048" y="392"/>
                <a:ext cx="70" cy="108"/>
              </a:xfrm>
              <a:custGeom>
                <a:avLst/>
                <a:gdLst/>
                <a:ahLst/>
                <a:cxnLst>
                  <a:cxn ang="0">
                    <a:pos x="0" y="182"/>
                  </a:cxn>
                  <a:cxn ang="0">
                    <a:pos x="22" y="68"/>
                  </a:cxn>
                  <a:cxn ang="0">
                    <a:pos x="22" y="68"/>
                  </a:cxn>
                  <a:cxn ang="0">
                    <a:pos x="28" y="34"/>
                  </a:cxn>
                  <a:cxn ang="0">
                    <a:pos x="30" y="4"/>
                  </a:cxn>
                  <a:cxn ang="0">
                    <a:pos x="58" y="4"/>
                  </a:cxn>
                  <a:cxn ang="0">
                    <a:pos x="58" y="4"/>
                  </a:cxn>
                  <a:cxn ang="0">
                    <a:pos x="54" y="42"/>
                  </a:cxn>
                  <a:cxn ang="0">
                    <a:pos x="54" y="42"/>
                  </a:cxn>
                  <a:cxn ang="0">
                    <a:pos x="54" y="42"/>
                  </a:cxn>
                  <a:cxn ang="0">
                    <a:pos x="64" y="26"/>
                  </a:cxn>
                  <a:cxn ang="0">
                    <a:pos x="76" y="12"/>
                  </a:cxn>
                  <a:cxn ang="0">
                    <a:pos x="84" y="8"/>
                  </a:cxn>
                  <a:cxn ang="0">
                    <a:pos x="92" y="4"/>
                  </a:cxn>
                  <a:cxn ang="0">
                    <a:pos x="100" y="0"/>
                  </a:cxn>
                  <a:cxn ang="0">
                    <a:pos x="108" y="0"/>
                  </a:cxn>
                  <a:cxn ang="0">
                    <a:pos x="108" y="0"/>
                  </a:cxn>
                  <a:cxn ang="0">
                    <a:pos x="118" y="0"/>
                  </a:cxn>
                  <a:cxn ang="0">
                    <a:pos x="112" y="32"/>
                  </a:cxn>
                  <a:cxn ang="0">
                    <a:pos x="112" y="32"/>
                  </a:cxn>
                  <a:cxn ang="0">
                    <a:pos x="104" y="30"/>
                  </a:cxn>
                  <a:cxn ang="0">
                    <a:pos x="104" y="30"/>
                  </a:cxn>
                  <a:cxn ang="0">
                    <a:pos x="94" y="32"/>
                  </a:cxn>
                  <a:cxn ang="0">
                    <a:pos x="84" y="36"/>
                  </a:cxn>
                  <a:cxn ang="0">
                    <a:pos x="76" y="42"/>
                  </a:cxn>
                  <a:cxn ang="0">
                    <a:pos x="68" y="52"/>
                  </a:cxn>
                  <a:cxn ang="0">
                    <a:pos x="60" y="62"/>
                  </a:cxn>
                  <a:cxn ang="0">
                    <a:pos x="54" y="74"/>
                  </a:cxn>
                  <a:cxn ang="0">
                    <a:pos x="50" y="88"/>
                  </a:cxn>
                  <a:cxn ang="0">
                    <a:pos x="46" y="104"/>
                  </a:cxn>
                  <a:cxn ang="0">
                    <a:pos x="30" y="182"/>
                  </a:cxn>
                  <a:cxn ang="0">
                    <a:pos x="0" y="182"/>
                  </a:cxn>
                </a:cxnLst>
                <a:rect l="0" t="0" r="r" b="b"/>
                <a:pathLst>
                  <a:path w="118" h="182">
                    <a:moveTo>
                      <a:pt x="0" y="182"/>
                    </a:moveTo>
                    <a:lnTo>
                      <a:pt x="22" y="68"/>
                    </a:lnTo>
                    <a:lnTo>
                      <a:pt x="22" y="68"/>
                    </a:lnTo>
                    <a:lnTo>
                      <a:pt x="28" y="34"/>
                    </a:lnTo>
                    <a:lnTo>
                      <a:pt x="30" y="4"/>
                    </a:lnTo>
                    <a:lnTo>
                      <a:pt x="58" y="4"/>
                    </a:lnTo>
                    <a:lnTo>
                      <a:pt x="58" y="4"/>
                    </a:lnTo>
                    <a:lnTo>
                      <a:pt x="54" y="42"/>
                    </a:lnTo>
                    <a:lnTo>
                      <a:pt x="54" y="42"/>
                    </a:lnTo>
                    <a:lnTo>
                      <a:pt x="54" y="42"/>
                    </a:lnTo>
                    <a:lnTo>
                      <a:pt x="64" y="26"/>
                    </a:lnTo>
                    <a:lnTo>
                      <a:pt x="76" y="12"/>
                    </a:lnTo>
                    <a:lnTo>
                      <a:pt x="84" y="8"/>
                    </a:lnTo>
                    <a:lnTo>
                      <a:pt x="92" y="4"/>
                    </a:lnTo>
                    <a:lnTo>
                      <a:pt x="100" y="0"/>
                    </a:lnTo>
                    <a:lnTo>
                      <a:pt x="108" y="0"/>
                    </a:lnTo>
                    <a:lnTo>
                      <a:pt x="108" y="0"/>
                    </a:lnTo>
                    <a:lnTo>
                      <a:pt x="118" y="0"/>
                    </a:lnTo>
                    <a:lnTo>
                      <a:pt x="112" y="32"/>
                    </a:lnTo>
                    <a:lnTo>
                      <a:pt x="112" y="32"/>
                    </a:lnTo>
                    <a:lnTo>
                      <a:pt x="104" y="30"/>
                    </a:lnTo>
                    <a:lnTo>
                      <a:pt x="104" y="30"/>
                    </a:lnTo>
                    <a:lnTo>
                      <a:pt x="94" y="32"/>
                    </a:lnTo>
                    <a:lnTo>
                      <a:pt x="84" y="36"/>
                    </a:lnTo>
                    <a:lnTo>
                      <a:pt x="76" y="42"/>
                    </a:lnTo>
                    <a:lnTo>
                      <a:pt x="68" y="52"/>
                    </a:lnTo>
                    <a:lnTo>
                      <a:pt x="60" y="62"/>
                    </a:lnTo>
                    <a:lnTo>
                      <a:pt x="54" y="74"/>
                    </a:lnTo>
                    <a:lnTo>
                      <a:pt x="50" y="88"/>
                    </a:lnTo>
                    <a:lnTo>
                      <a:pt x="46" y="104"/>
                    </a:lnTo>
                    <a:lnTo>
                      <a:pt x="30" y="182"/>
                    </a:lnTo>
                    <a:lnTo>
                      <a:pt x="0" y="182"/>
                    </a:lnTo>
                    <a:close/>
                  </a:path>
                </a:pathLst>
              </a:custGeom>
              <a:solidFill>
                <a:srgbClr val="003F6E"/>
              </a:solidFill>
              <a:ln w="9525">
                <a:noFill/>
                <a:round/>
                <a:headEnd/>
                <a:tailEnd/>
              </a:ln>
            </p:spPr>
            <p:txBody>
              <a:bodyPr/>
              <a:lstStyle/>
              <a:p>
                <a:endParaRPr lang="en-US"/>
              </a:p>
            </p:txBody>
          </p:sp>
          <p:sp>
            <p:nvSpPr>
              <p:cNvPr id="23" name="Freeform 1089"/>
              <p:cNvSpPr>
                <a:spLocks noEditPoints="1"/>
              </p:cNvSpPr>
              <p:nvPr userDrawn="1"/>
            </p:nvSpPr>
            <p:spPr bwMode="auto">
              <a:xfrm>
                <a:off x="2110" y="392"/>
                <a:ext cx="107" cy="155"/>
              </a:xfrm>
              <a:custGeom>
                <a:avLst/>
                <a:gdLst/>
                <a:ahLst/>
                <a:cxnLst>
                  <a:cxn ang="0">
                    <a:pos x="8" y="224"/>
                  </a:cxn>
                  <a:cxn ang="0">
                    <a:pos x="30" y="232"/>
                  </a:cxn>
                  <a:cxn ang="0">
                    <a:pos x="56" y="236"/>
                  </a:cxn>
                  <a:cxn ang="0">
                    <a:pos x="66" y="234"/>
                  </a:cxn>
                  <a:cxn ang="0">
                    <a:pos x="86" y="228"/>
                  </a:cxn>
                  <a:cxn ang="0">
                    <a:pos x="104" y="212"/>
                  </a:cxn>
                  <a:cxn ang="0">
                    <a:pos x="116" y="188"/>
                  </a:cxn>
                  <a:cxn ang="0">
                    <a:pos x="126" y="144"/>
                  </a:cxn>
                  <a:cxn ang="0">
                    <a:pos x="126" y="144"/>
                  </a:cxn>
                  <a:cxn ang="0">
                    <a:pos x="104" y="168"/>
                  </a:cxn>
                  <a:cxn ang="0">
                    <a:pos x="90" y="178"/>
                  </a:cxn>
                  <a:cxn ang="0">
                    <a:pos x="72" y="182"/>
                  </a:cxn>
                  <a:cxn ang="0">
                    <a:pos x="64" y="182"/>
                  </a:cxn>
                  <a:cxn ang="0">
                    <a:pos x="40" y="178"/>
                  </a:cxn>
                  <a:cxn ang="0">
                    <a:pos x="22" y="164"/>
                  </a:cxn>
                  <a:cxn ang="0">
                    <a:pos x="12" y="144"/>
                  </a:cxn>
                  <a:cxn ang="0">
                    <a:pos x="8" y="120"/>
                  </a:cxn>
                  <a:cxn ang="0">
                    <a:pos x="10" y="98"/>
                  </a:cxn>
                  <a:cxn ang="0">
                    <a:pos x="26" y="56"/>
                  </a:cxn>
                  <a:cxn ang="0">
                    <a:pos x="56" y="22"/>
                  </a:cxn>
                  <a:cxn ang="0">
                    <a:pos x="74" y="10"/>
                  </a:cxn>
                  <a:cxn ang="0">
                    <a:pos x="98" y="2"/>
                  </a:cxn>
                  <a:cxn ang="0">
                    <a:pos x="122" y="0"/>
                  </a:cxn>
                  <a:cxn ang="0">
                    <a:pos x="138" y="2"/>
                  </a:cxn>
                  <a:cxn ang="0">
                    <a:pos x="168" y="8"/>
                  </a:cxn>
                  <a:cxn ang="0">
                    <a:pos x="152" y="160"/>
                  </a:cxn>
                  <a:cxn ang="0">
                    <a:pos x="146" y="186"/>
                  </a:cxn>
                  <a:cxn ang="0">
                    <a:pos x="128" y="226"/>
                  </a:cxn>
                  <a:cxn ang="0">
                    <a:pos x="116" y="240"/>
                  </a:cxn>
                  <a:cxn ang="0">
                    <a:pos x="86" y="256"/>
                  </a:cxn>
                  <a:cxn ang="0">
                    <a:pos x="54" y="260"/>
                  </a:cxn>
                  <a:cxn ang="0">
                    <a:pos x="38" y="258"/>
                  </a:cxn>
                  <a:cxn ang="0">
                    <a:pos x="10" y="252"/>
                  </a:cxn>
                  <a:cxn ang="0">
                    <a:pos x="8" y="224"/>
                  </a:cxn>
                  <a:cxn ang="0">
                    <a:pos x="146" y="30"/>
                  </a:cxn>
                  <a:cxn ang="0">
                    <a:pos x="116" y="24"/>
                  </a:cxn>
                  <a:cxn ang="0">
                    <a:pos x="100" y="26"/>
                  </a:cxn>
                  <a:cxn ang="0">
                    <a:pos x="72" y="42"/>
                  </a:cxn>
                  <a:cxn ang="0">
                    <a:pos x="52" y="68"/>
                  </a:cxn>
                  <a:cxn ang="0">
                    <a:pos x="42" y="98"/>
                  </a:cxn>
                  <a:cxn ang="0">
                    <a:pos x="40" y="116"/>
                  </a:cxn>
                  <a:cxn ang="0">
                    <a:pos x="44" y="138"/>
                  </a:cxn>
                  <a:cxn ang="0">
                    <a:pos x="52" y="150"/>
                  </a:cxn>
                  <a:cxn ang="0">
                    <a:pos x="66" y="158"/>
                  </a:cxn>
                  <a:cxn ang="0">
                    <a:pos x="74" y="158"/>
                  </a:cxn>
                  <a:cxn ang="0">
                    <a:pos x="94" y="152"/>
                  </a:cxn>
                  <a:cxn ang="0">
                    <a:pos x="112" y="138"/>
                  </a:cxn>
                  <a:cxn ang="0">
                    <a:pos x="126" y="116"/>
                  </a:cxn>
                  <a:cxn ang="0">
                    <a:pos x="134" y="90"/>
                  </a:cxn>
                </a:cxnLst>
                <a:rect l="0" t="0" r="r" b="b"/>
                <a:pathLst>
                  <a:path w="180" h="260">
                    <a:moveTo>
                      <a:pt x="8" y="224"/>
                    </a:moveTo>
                    <a:lnTo>
                      <a:pt x="8" y="224"/>
                    </a:lnTo>
                    <a:lnTo>
                      <a:pt x="18" y="228"/>
                    </a:lnTo>
                    <a:lnTo>
                      <a:pt x="30" y="232"/>
                    </a:lnTo>
                    <a:lnTo>
                      <a:pt x="42" y="234"/>
                    </a:lnTo>
                    <a:lnTo>
                      <a:pt x="56" y="236"/>
                    </a:lnTo>
                    <a:lnTo>
                      <a:pt x="56" y="236"/>
                    </a:lnTo>
                    <a:lnTo>
                      <a:pt x="66" y="234"/>
                    </a:lnTo>
                    <a:lnTo>
                      <a:pt x="78" y="232"/>
                    </a:lnTo>
                    <a:lnTo>
                      <a:pt x="86" y="228"/>
                    </a:lnTo>
                    <a:lnTo>
                      <a:pt x="96" y="222"/>
                    </a:lnTo>
                    <a:lnTo>
                      <a:pt x="104" y="212"/>
                    </a:lnTo>
                    <a:lnTo>
                      <a:pt x="110" y="202"/>
                    </a:lnTo>
                    <a:lnTo>
                      <a:pt x="116" y="188"/>
                    </a:lnTo>
                    <a:lnTo>
                      <a:pt x="120" y="172"/>
                    </a:lnTo>
                    <a:lnTo>
                      <a:pt x="126" y="144"/>
                    </a:lnTo>
                    <a:lnTo>
                      <a:pt x="126" y="144"/>
                    </a:lnTo>
                    <a:lnTo>
                      <a:pt x="126" y="144"/>
                    </a:lnTo>
                    <a:lnTo>
                      <a:pt x="112" y="162"/>
                    </a:lnTo>
                    <a:lnTo>
                      <a:pt x="104" y="168"/>
                    </a:lnTo>
                    <a:lnTo>
                      <a:pt x="98" y="174"/>
                    </a:lnTo>
                    <a:lnTo>
                      <a:pt x="90" y="178"/>
                    </a:lnTo>
                    <a:lnTo>
                      <a:pt x="80" y="180"/>
                    </a:lnTo>
                    <a:lnTo>
                      <a:pt x="72" y="182"/>
                    </a:lnTo>
                    <a:lnTo>
                      <a:pt x="64" y="182"/>
                    </a:lnTo>
                    <a:lnTo>
                      <a:pt x="64" y="182"/>
                    </a:lnTo>
                    <a:lnTo>
                      <a:pt x="50" y="182"/>
                    </a:lnTo>
                    <a:lnTo>
                      <a:pt x="40" y="178"/>
                    </a:lnTo>
                    <a:lnTo>
                      <a:pt x="30" y="172"/>
                    </a:lnTo>
                    <a:lnTo>
                      <a:pt x="22" y="164"/>
                    </a:lnTo>
                    <a:lnTo>
                      <a:pt x="16" y="154"/>
                    </a:lnTo>
                    <a:lnTo>
                      <a:pt x="12" y="144"/>
                    </a:lnTo>
                    <a:lnTo>
                      <a:pt x="10" y="132"/>
                    </a:lnTo>
                    <a:lnTo>
                      <a:pt x="8" y="120"/>
                    </a:lnTo>
                    <a:lnTo>
                      <a:pt x="8" y="120"/>
                    </a:lnTo>
                    <a:lnTo>
                      <a:pt x="10" y="98"/>
                    </a:lnTo>
                    <a:lnTo>
                      <a:pt x="16" y="76"/>
                    </a:lnTo>
                    <a:lnTo>
                      <a:pt x="26" y="56"/>
                    </a:lnTo>
                    <a:lnTo>
                      <a:pt x="40" y="38"/>
                    </a:lnTo>
                    <a:lnTo>
                      <a:pt x="56" y="22"/>
                    </a:lnTo>
                    <a:lnTo>
                      <a:pt x="64" y="16"/>
                    </a:lnTo>
                    <a:lnTo>
                      <a:pt x="74" y="10"/>
                    </a:lnTo>
                    <a:lnTo>
                      <a:pt x="86" y="6"/>
                    </a:lnTo>
                    <a:lnTo>
                      <a:pt x="98" y="2"/>
                    </a:lnTo>
                    <a:lnTo>
                      <a:pt x="110" y="0"/>
                    </a:lnTo>
                    <a:lnTo>
                      <a:pt x="122" y="0"/>
                    </a:lnTo>
                    <a:lnTo>
                      <a:pt x="122" y="0"/>
                    </a:lnTo>
                    <a:lnTo>
                      <a:pt x="138" y="2"/>
                    </a:lnTo>
                    <a:lnTo>
                      <a:pt x="154" y="4"/>
                    </a:lnTo>
                    <a:lnTo>
                      <a:pt x="168" y="8"/>
                    </a:lnTo>
                    <a:lnTo>
                      <a:pt x="180" y="12"/>
                    </a:lnTo>
                    <a:lnTo>
                      <a:pt x="152" y="160"/>
                    </a:lnTo>
                    <a:lnTo>
                      <a:pt x="152" y="160"/>
                    </a:lnTo>
                    <a:lnTo>
                      <a:pt x="146" y="186"/>
                    </a:lnTo>
                    <a:lnTo>
                      <a:pt x="138" y="208"/>
                    </a:lnTo>
                    <a:lnTo>
                      <a:pt x="128" y="226"/>
                    </a:lnTo>
                    <a:lnTo>
                      <a:pt x="116" y="240"/>
                    </a:lnTo>
                    <a:lnTo>
                      <a:pt x="116" y="240"/>
                    </a:lnTo>
                    <a:lnTo>
                      <a:pt x="102" y="250"/>
                    </a:lnTo>
                    <a:lnTo>
                      <a:pt x="86" y="256"/>
                    </a:lnTo>
                    <a:lnTo>
                      <a:pt x="70" y="258"/>
                    </a:lnTo>
                    <a:lnTo>
                      <a:pt x="54" y="260"/>
                    </a:lnTo>
                    <a:lnTo>
                      <a:pt x="54" y="260"/>
                    </a:lnTo>
                    <a:lnTo>
                      <a:pt x="38" y="258"/>
                    </a:lnTo>
                    <a:lnTo>
                      <a:pt x="22" y="256"/>
                    </a:lnTo>
                    <a:lnTo>
                      <a:pt x="10" y="252"/>
                    </a:lnTo>
                    <a:lnTo>
                      <a:pt x="0" y="248"/>
                    </a:lnTo>
                    <a:lnTo>
                      <a:pt x="8" y="224"/>
                    </a:lnTo>
                    <a:close/>
                    <a:moveTo>
                      <a:pt x="146" y="30"/>
                    </a:moveTo>
                    <a:lnTo>
                      <a:pt x="146" y="30"/>
                    </a:lnTo>
                    <a:lnTo>
                      <a:pt x="134" y="26"/>
                    </a:lnTo>
                    <a:lnTo>
                      <a:pt x="116" y="24"/>
                    </a:lnTo>
                    <a:lnTo>
                      <a:pt x="116" y="24"/>
                    </a:lnTo>
                    <a:lnTo>
                      <a:pt x="100" y="26"/>
                    </a:lnTo>
                    <a:lnTo>
                      <a:pt x="86" y="32"/>
                    </a:lnTo>
                    <a:lnTo>
                      <a:pt x="72" y="42"/>
                    </a:lnTo>
                    <a:lnTo>
                      <a:pt x="62" y="54"/>
                    </a:lnTo>
                    <a:lnTo>
                      <a:pt x="52" y="68"/>
                    </a:lnTo>
                    <a:lnTo>
                      <a:pt x="46" y="82"/>
                    </a:lnTo>
                    <a:lnTo>
                      <a:pt x="42" y="98"/>
                    </a:lnTo>
                    <a:lnTo>
                      <a:pt x="40" y="116"/>
                    </a:lnTo>
                    <a:lnTo>
                      <a:pt x="40" y="116"/>
                    </a:lnTo>
                    <a:lnTo>
                      <a:pt x="42" y="130"/>
                    </a:lnTo>
                    <a:lnTo>
                      <a:pt x="44" y="138"/>
                    </a:lnTo>
                    <a:lnTo>
                      <a:pt x="48" y="144"/>
                    </a:lnTo>
                    <a:lnTo>
                      <a:pt x="52" y="150"/>
                    </a:lnTo>
                    <a:lnTo>
                      <a:pt x="58" y="154"/>
                    </a:lnTo>
                    <a:lnTo>
                      <a:pt x="66" y="158"/>
                    </a:lnTo>
                    <a:lnTo>
                      <a:pt x="74" y="158"/>
                    </a:lnTo>
                    <a:lnTo>
                      <a:pt x="74" y="158"/>
                    </a:lnTo>
                    <a:lnTo>
                      <a:pt x="84" y="156"/>
                    </a:lnTo>
                    <a:lnTo>
                      <a:pt x="94" y="152"/>
                    </a:lnTo>
                    <a:lnTo>
                      <a:pt x="104" y="146"/>
                    </a:lnTo>
                    <a:lnTo>
                      <a:pt x="112" y="138"/>
                    </a:lnTo>
                    <a:lnTo>
                      <a:pt x="120" y="128"/>
                    </a:lnTo>
                    <a:lnTo>
                      <a:pt x="126" y="116"/>
                    </a:lnTo>
                    <a:lnTo>
                      <a:pt x="130" y="104"/>
                    </a:lnTo>
                    <a:lnTo>
                      <a:pt x="134" y="90"/>
                    </a:lnTo>
                    <a:lnTo>
                      <a:pt x="146" y="30"/>
                    </a:lnTo>
                    <a:close/>
                  </a:path>
                </a:pathLst>
              </a:custGeom>
              <a:solidFill>
                <a:srgbClr val="003F6E"/>
              </a:solidFill>
              <a:ln w="9525">
                <a:noFill/>
                <a:round/>
                <a:headEnd/>
                <a:tailEnd/>
              </a:ln>
            </p:spPr>
            <p:txBody>
              <a:bodyPr/>
              <a:lstStyle/>
              <a:p>
                <a:endParaRPr lang="en-US"/>
              </a:p>
            </p:txBody>
          </p:sp>
          <p:sp>
            <p:nvSpPr>
              <p:cNvPr id="24" name="Freeform 1090"/>
              <p:cNvSpPr>
                <a:spLocks/>
              </p:cNvSpPr>
              <p:nvPr userDrawn="1"/>
            </p:nvSpPr>
            <p:spPr bwMode="auto">
              <a:xfrm>
                <a:off x="2215" y="395"/>
                <a:ext cx="112" cy="154"/>
              </a:xfrm>
              <a:custGeom>
                <a:avLst/>
                <a:gdLst/>
                <a:ahLst/>
                <a:cxnLst>
                  <a:cxn ang="0">
                    <a:pos x="64" y="0"/>
                  </a:cxn>
                  <a:cxn ang="0">
                    <a:pos x="82" y="96"/>
                  </a:cxn>
                  <a:cxn ang="0">
                    <a:pos x="82" y="96"/>
                  </a:cxn>
                  <a:cxn ang="0">
                    <a:pos x="90" y="144"/>
                  </a:cxn>
                  <a:cxn ang="0">
                    <a:pos x="90" y="144"/>
                  </a:cxn>
                  <a:cxn ang="0">
                    <a:pos x="90" y="144"/>
                  </a:cxn>
                  <a:cxn ang="0">
                    <a:pos x="110" y="100"/>
                  </a:cxn>
                  <a:cxn ang="0">
                    <a:pos x="156" y="0"/>
                  </a:cxn>
                  <a:cxn ang="0">
                    <a:pos x="188" y="0"/>
                  </a:cxn>
                  <a:cxn ang="0">
                    <a:pos x="120" y="136"/>
                  </a:cxn>
                  <a:cxn ang="0">
                    <a:pos x="120" y="136"/>
                  </a:cxn>
                  <a:cxn ang="0">
                    <a:pos x="106" y="164"/>
                  </a:cxn>
                  <a:cxn ang="0">
                    <a:pos x="92" y="188"/>
                  </a:cxn>
                  <a:cxn ang="0">
                    <a:pos x="76" y="210"/>
                  </a:cxn>
                  <a:cxn ang="0">
                    <a:pos x="58" y="230"/>
                  </a:cxn>
                  <a:cxn ang="0">
                    <a:pos x="58" y="230"/>
                  </a:cxn>
                  <a:cxn ang="0">
                    <a:pos x="44" y="242"/>
                  </a:cxn>
                  <a:cxn ang="0">
                    <a:pos x="30" y="252"/>
                  </a:cxn>
                  <a:cxn ang="0">
                    <a:pos x="16" y="258"/>
                  </a:cxn>
                  <a:cxn ang="0">
                    <a:pos x="8" y="260"/>
                  </a:cxn>
                  <a:cxn ang="0">
                    <a:pos x="0" y="234"/>
                  </a:cxn>
                  <a:cxn ang="0">
                    <a:pos x="0" y="234"/>
                  </a:cxn>
                  <a:cxn ang="0">
                    <a:pos x="14" y="228"/>
                  </a:cxn>
                  <a:cxn ang="0">
                    <a:pos x="24" y="224"/>
                  </a:cxn>
                  <a:cxn ang="0">
                    <a:pos x="32" y="218"/>
                  </a:cxn>
                  <a:cxn ang="0">
                    <a:pos x="32" y="218"/>
                  </a:cxn>
                  <a:cxn ang="0">
                    <a:pos x="42" y="210"/>
                  </a:cxn>
                  <a:cxn ang="0">
                    <a:pos x="50" y="200"/>
                  </a:cxn>
                  <a:cxn ang="0">
                    <a:pos x="60" y="188"/>
                  </a:cxn>
                  <a:cxn ang="0">
                    <a:pos x="66" y="176"/>
                  </a:cxn>
                  <a:cxn ang="0">
                    <a:pos x="66" y="176"/>
                  </a:cxn>
                  <a:cxn ang="0">
                    <a:pos x="68" y="172"/>
                  </a:cxn>
                  <a:cxn ang="0">
                    <a:pos x="68" y="168"/>
                  </a:cxn>
                  <a:cxn ang="0">
                    <a:pos x="32" y="0"/>
                  </a:cxn>
                  <a:cxn ang="0">
                    <a:pos x="64" y="0"/>
                  </a:cxn>
                </a:cxnLst>
                <a:rect l="0" t="0" r="r" b="b"/>
                <a:pathLst>
                  <a:path w="188" h="260">
                    <a:moveTo>
                      <a:pt x="64" y="0"/>
                    </a:moveTo>
                    <a:lnTo>
                      <a:pt x="82" y="96"/>
                    </a:lnTo>
                    <a:lnTo>
                      <a:pt x="82" y="96"/>
                    </a:lnTo>
                    <a:lnTo>
                      <a:pt x="90" y="144"/>
                    </a:lnTo>
                    <a:lnTo>
                      <a:pt x="90" y="144"/>
                    </a:lnTo>
                    <a:lnTo>
                      <a:pt x="90" y="144"/>
                    </a:lnTo>
                    <a:lnTo>
                      <a:pt x="110" y="100"/>
                    </a:lnTo>
                    <a:lnTo>
                      <a:pt x="156" y="0"/>
                    </a:lnTo>
                    <a:lnTo>
                      <a:pt x="188" y="0"/>
                    </a:lnTo>
                    <a:lnTo>
                      <a:pt x="120" y="136"/>
                    </a:lnTo>
                    <a:lnTo>
                      <a:pt x="120" y="136"/>
                    </a:lnTo>
                    <a:lnTo>
                      <a:pt x="106" y="164"/>
                    </a:lnTo>
                    <a:lnTo>
                      <a:pt x="92" y="188"/>
                    </a:lnTo>
                    <a:lnTo>
                      <a:pt x="76" y="210"/>
                    </a:lnTo>
                    <a:lnTo>
                      <a:pt x="58" y="230"/>
                    </a:lnTo>
                    <a:lnTo>
                      <a:pt x="58" y="230"/>
                    </a:lnTo>
                    <a:lnTo>
                      <a:pt x="44" y="242"/>
                    </a:lnTo>
                    <a:lnTo>
                      <a:pt x="30" y="252"/>
                    </a:lnTo>
                    <a:lnTo>
                      <a:pt x="16" y="258"/>
                    </a:lnTo>
                    <a:lnTo>
                      <a:pt x="8" y="260"/>
                    </a:lnTo>
                    <a:lnTo>
                      <a:pt x="0" y="234"/>
                    </a:lnTo>
                    <a:lnTo>
                      <a:pt x="0" y="234"/>
                    </a:lnTo>
                    <a:lnTo>
                      <a:pt x="14" y="228"/>
                    </a:lnTo>
                    <a:lnTo>
                      <a:pt x="24" y="224"/>
                    </a:lnTo>
                    <a:lnTo>
                      <a:pt x="32" y="218"/>
                    </a:lnTo>
                    <a:lnTo>
                      <a:pt x="32" y="218"/>
                    </a:lnTo>
                    <a:lnTo>
                      <a:pt x="42" y="210"/>
                    </a:lnTo>
                    <a:lnTo>
                      <a:pt x="50" y="200"/>
                    </a:lnTo>
                    <a:lnTo>
                      <a:pt x="60" y="188"/>
                    </a:lnTo>
                    <a:lnTo>
                      <a:pt x="66" y="176"/>
                    </a:lnTo>
                    <a:lnTo>
                      <a:pt x="66" y="176"/>
                    </a:lnTo>
                    <a:lnTo>
                      <a:pt x="68" y="172"/>
                    </a:lnTo>
                    <a:lnTo>
                      <a:pt x="68" y="168"/>
                    </a:lnTo>
                    <a:lnTo>
                      <a:pt x="32" y="0"/>
                    </a:lnTo>
                    <a:lnTo>
                      <a:pt x="64" y="0"/>
                    </a:lnTo>
                    <a:close/>
                  </a:path>
                </a:pathLst>
              </a:custGeom>
              <a:solidFill>
                <a:srgbClr val="003F6E"/>
              </a:solidFill>
              <a:ln w="9525">
                <a:noFill/>
                <a:round/>
                <a:headEnd/>
                <a:tailEnd/>
              </a:ln>
            </p:spPr>
            <p:txBody>
              <a:bodyPr/>
              <a:lstStyle/>
              <a:p>
                <a:endParaRPr lang="en-US"/>
              </a:p>
            </p:txBody>
          </p:sp>
          <p:pic>
            <p:nvPicPr>
              <p:cNvPr id="25" name="Picture 1091"/>
              <p:cNvPicPr>
                <a:picLocks noChangeAspect="1" noChangeArrowheads="1"/>
              </p:cNvPicPr>
              <p:nvPr userDrawn="1"/>
            </p:nvPicPr>
            <p:blipFill>
              <a:blip r:embed="rId4" cstate="email"/>
              <a:srcRect/>
              <a:stretch>
                <a:fillRect/>
              </a:stretch>
            </p:blipFill>
            <p:spPr bwMode="auto">
              <a:xfrm>
                <a:off x="1103" y="0"/>
                <a:ext cx="599" cy="599"/>
              </a:xfrm>
              <a:prstGeom prst="rect">
                <a:avLst/>
              </a:prstGeom>
              <a:noFill/>
              <a:ln w="9525">
                <a:noFill/>
                <a:miter lim="800000"/>
                <a:headEnd/>
                <a:tailEnd/>
              </a:ln>
            </p:spPr>
          </p:pic>
        </p:grpSp>
      </p:grpSp>
      <p:sp>
        <p:nvSpPr>
          <p:cNvPr id="44" name="Text Placeholder 43"/>
          <p:cNvSpPr>
            <a:spLocks noGrp="1"/>
          </p:cNvSpPr>
          <p:nvPr>
            <p:ph type="body" sz="quarter" idx="10"/>
          </p:nvPr>
        </p:nvSpPr>
        <p:spPr>
          <a:xfrm>
            <a:off x="1428749" y="4329117"/>
            <a:ext cx="7578725" cy="471487"/>
          </a:xfrm>
        </p:spPr>
        <p:txBody>
          <a:bodyPr wrap="square">
            <a:spAutoFit/>
          </a:bodyPr>
          <a:lstStyle>
            <a:lvl1pPr>
              <a:buNone/>
              <a:defRPr sz="2400">
                <a:solidFill>
                  <a:schemeClr val="bg2"/>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0554347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125412" y="430210"/>
            <a:ext cx="8882066" cy="480131"/>
          </a:xfrm>
          <a:prstGeom prst="rect">
            <a:avLst/>
          </a:prstGeom>
        </p:spPr>
        <p:txBody>
          <a:bodyPr anchor="t" anchorCtr="0">
            <a:spAutoFit/>
          </a:bodyPr>
          <a:lstStyle>
            <a:lvl1pPr>
              <a:lnSpc>
                <a:spcPct val="90000"/>
              </a:lnSpc>
              <a:defRPr/>
            </a:lvl1pPr>
          </a:lstStyle>
          <a:p>
            <a:r>
              <a:rPr lang="en-US" dirty="0" smtClean="0"/>
              <a:t>Click to edit Master title style</a:t>
            </a:r>
            <a:endParaRPr lang="en-US" dirty="0"/>
          </a:p>
        </p:txBody>
      </p:sp>
      <p:sp>
        <p:nvSpPr>
          <p:cNvPr id="7" name="Slide Number Placeholder 5"/>
          <p:cNvSpPr>
            <a:spLocks noGrp="1"/>
          </p:cNvSpPr>
          <p:nvPr>
            <p:ph type="sldNum" sz="quarter" idx="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
        <p:nvSpPr>
          <p:cNvPr id="11" name="Text Placeholder 10"/>
          <p:cNvSpPr>
            <a:spLocks noGrp="1"/>
          </p:cNvSpPr>
          <p:nvPr>
            <p:ph type="body" sz="quarter" idx="10"/>
          </p:nvPr>
        </p:nvSpPr>
        <p:spPr>
          <a:xfrm>
            <a:off x="125412" y="1119188"/>
            <a:ext cx="8882066" cy="369332"/>
          </a:xfrm>
        </p:spPr>
        <p:txBody>
          <a:bodyPr>
            <a:spAutoFit/>
          </a:bodyPr>
          <a:lstStyle>
            <a:lvl1pPr marL="0" indent="0">
              <a:spcBef>
                <a:spcPts val="0"/>
              </a:spcBef>
              <a:buNone/>
              <a:defRPr sz="1800" b="1"/>
            </a:lvl1pPr>
          </a:lstStyle>
          <a:p>
            <a:pPr lvl="0"/>
            <a:r>
              <a:rPr lang="en-US" dirty="0" smtClean="0"/>
              <a:t>Click to edit Master text styles</a:t>
            </a:r>
            <a:endParaRPr lang="en-US" dirty="0"/>
          </a:p>
        </p:txBody>
      </p:sp>
      <p:sp>
        <p:nvSpPr>
          <p:cNvPr id="14" name="Text Placeholder 12"/>
          <p:cNvSpPr>
            <a:spLocks noGrp="1"/>
          </p:cNvSpPr>
          <p:nvPr>
            <p:ph type="body" sz="quarter" idx="12"/>
          </p:nvPr>
        </p:nvSpPr>
        <p:spPr>
          <a:xfrm>
            <a:off x="139697" y="6511765"/>
            <a:ext cx="8447091" cy="246221"/>
          </a:xfrm>
        </p:spPr>
        <p:txBody>
          <a:bodyPr anchor="b" anchorCtr="0">
            <a:spAutoFit/>
          </a:bodyPr>
          <a:lstStyle>
            <a:lvl1pPr marL="114248" indent="-114248">
              <a:buNone/>
              <a:defRPr sz="1000"/>
            </a:lvl1pPr>
          </a:lstStyle>
          <a:p>
            <a:pPr lvl="0"/>
            <a:r>
              <a:rPr lang="en-US" dirty="0" smtClean="0"/>
              <a:t>Click to edit</a:t>
            </a:r>
            <a:endParaRPr lang="en-US" dirty="0"/>
          </a:p>
        </p:txBody>
      </p:sp>
      <p:sp>
        <p:nvSpPr>
          <p:cNvPr id="9" name="Table Placeholder 8"/>
          <p:cNvSpPr>
            <a:spLocks noGrp="1"/>
          </p:cNvSpPr>
          <p:nvPr>
            <p:ph type="tbl" sz="quarter" idx="13"/>
          </p:nvPr>
        </p:nvSpPr>
        <p:spPr>
          <a:xfrm>
            <a:off x="239713" y="1613650"/>
            <a:ext cx="8767762" cy="400097"/>
          </a:xfrm>
        </p:spPr>
        <p:txBody>
          <a:bodyPr/>
          <a:lstStyle>
            <a:lvl1pPr marL="0" indent="0">
              <a:buNone/>
              <a:defRPr/>
            </a:lvl1pPr>
          </a:lstStyle>
          <a:p>
            <a:endParaRPr lang="en-US" dirty="0"/>
          </a:p>
        </p:txBody>
      </p:sp>
    </p:spTree>
    <p:extLst>
      <p:ext uri="{BB962C8B-B14F-4D97-AF65-F5344CB8AC3E}">
        <p14:creationId xmlns:p14="http://schemas.microsoft.com/office/powerpoint/2010/main" val="21110476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Double Columns">
    <p:spTree>
      <p:nvGrpSpPr>
        <p:cNvPr id="1" name=""/>
        <p:cNvGrpSpPr/>
        <p:nvPr/>
      </p:nvGrpSpPr>
      <p:grpSpPr>
        <a:xfrm>
          <a:off x="0" y="0"/>
          <a:ext cx="0" cy="0"/>
          <a:chOff x="0" y="0"/>
          <a:chExt cx="0" cy="0"/>
        </a:xfrm>
      </p:grpSpPr>
      <p:sp>
        <p:nvSpPr>
          <p:cNvPr id="2" name="Title 1"/>
          <p:cNvSpPr>
            <a:spLocks noGrp="1"/>
          </p:cNvSpPr>
          <p:nvPr>
            <p:ph type="title"/>
          </p:nvPr>
        </p:nvSpPr>
        <p:spPr>
          <a:xfrm>
            <a:off x="125412" y="387346"/>
            <a:ext cx="8882066" cy="523220"/>
          </a:xfrm>
          <a:prstGeom prst="rect">
            <a:avLst/>
          </a:prstGeom>
        </p:spPr>
        <p:txBody>
          <a:bodyPr>
            <a:spAutoFit/>
          </a:bodyPr>
          <a:lstStyle/>
          <a:p>
            <a:r>
              <a:rPr lang="en-US" dirty="0" smtClean="0"/>
              <a:t>Click to edit Master title style</a:t>
            </a:r>
            <a:endParaRPr lang="en-US" dirty="0"/>
          </a:p>
        </p:txBody>
      </p:sp>
      <p:sp>
        <p:nvSpPr>
          <p:cNvPr id="31" name="Slide Number Placeholder 5"/>
          <p:cNvSpPr>
            <a:spLocks noGrp="1"/>
          </p:cNvSpPr>
          <p:nvPr>
            <p:ph type="sldNum" sz="quarter" idx="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
        <p:nvSpPr>
          <p:cNvPr id="35" name="Text Placeholder 34"/>
          <p:cNvSpPr>
            <a:spLocks noGrp="1"/>
          </p:cNvSpPr>
          <p:nvPr>
            <p:ph type="body" sz="quarter" idx="10"/>
          </p:nvPr>
        </p:nvSpPr>
        <p:spPr>
          <a:xfrm>
            <a:off x="239713" y="1119193"/>
            <a:ext cx="4297680" cy="1803571"/>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1"/>
          </p:nvPr>
        </p:nvSpPr>
        <p:spPr>
          <a:xfrm>
            <a:off x="4586288" y="1119192"/>
            <a:ext cx="4297680" cy="1803571"/>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70435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125412" y="387346"/>
            <a:ext cx="8882066" cy="523220"/>
          </a:xfrm>
          <a:prstGeom prst="rect">
            <a:avLst/>
          </a:prstGeom>
        </p:spPr>
        <p:txBody>
          <a:bodyPr>
            <a:spAutoFit/>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39697" y="1119188"/>
            <a:ext cx="4297680" cy="400110"/>
          </a:xfrm>
          <a:prstGeom prst="rect">
            <a:avLst/>
          </a:prstGeom>
        </p:spPr>
        <p:txBody>
          <a:bodyPr anchor="t" anchorCtr="0">
            <a:spAutoFit/>
          </a:bodyPr>
          <a:lstStyle>
            <a:lvl1pPr marL="0" indent="0">
              <a:buNone/>
              <a:defRPr sz="2000" b="0"/>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33826" y="1879600"/>
            <a:ext cx="4297680" cy="3951288"/>
          </a:xfrm>
          <a:prstGeom prst="rect">
            <a:avLst/>
          </a:prstGeom>
        </p:spPr>
        <p:txBody>
          <a:bodyPr>
            <a:normAutofit/>
          </a:bodyPr>
          <a:lstStyle>
            <a:lvl1pPr>
              <a:defRPr sz="20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13281" y="1119188"/>
            <a:ext cx="4297680" cy="400110"/>
          </a:xfrm>
          <a:prstGeom prst="rect">
            <a:avLst/>
          </a:prstGeom>
        </p:spPr>
        <p:txBody>
          <a:bodyPr anchor="t" anchorCtr="0">
            <a:spAutoFit/>
          </a:bodyPr>
          <a:lstStyle>
            <a:lvl1pPr marL="0" indent="0">
              <a:buNone/>
              <a:defRPr sz="2000" b="0"/>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07410" y="1879600"/>
            <a:ext cx="4297680" cy="3951288"/>
          </a:xfrm>
          <a:prstGeom prst="rect">
            <a:avLst/>
          </a:prstGeom>
        </p:spPr>
        <p:txBody>
          <a:bodyPr>
            <a:normAutofit/>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2"/>
          <p:cNvSpPr>
            <a:spLocks noGrp="1"/>
          </p:cNvSpPr>
          <p:nvPr>
            <p:ph type="body" sz="quarter" idx="13"/>
          </p:nvPr>
        </p:nvSpPr>
        <p:spPr>
          <a:xfrm>
            <a:off x="139697" y="6511765"/>
            <a:ext cx="8447091" cy="246221"/>
          </a:xfrm>
        </p:spPr>
        <p:txBody>
          <a:bodyPr anchor="b" anchorCtr="0">
            <a:spAutoFit/>
          </a:bodyPr>
          <a:lstStyle>
            <a:lvl1pPr marL="114248" indent="-114248">
              <a:buNone/>
              <a:defRPr sz="1000"/>
            </a:lvl1pPr>
          </a:lstStyle>
          <a:p>
            <a:pPr lvl="0"/>
            <a:r>
              <a:rPr lang="en-US" dirty="0" smtClean="0"/>
              <a:t>Click to edit</a:t>
            </a:r>
            <a:endParaRPr lang="en-US" dirty="0"/>
          </a:p>
        </p:txBody>
      </p:sp>
      <p:sp>
        <p:nvSpPr>
          <p:cNvPr id="10" name="Slide Number Placeholder 5"/>
          <p:cNvSpPr>
            <a:spLocks noGrp="1"/>
          </p:cNvSpPr>
          <p:nvPr>
            <p:ph type="sldNum" sz="quarter" idx="1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Tree>
    <p:extLst>
      <p:ext uri="{BB962C8B-B14F-4D97-AF65-F5344CB8AC3E}">
        <p14:creationId xmlns:p14="http://schemas.microsoft.com/office/powerpoint/2010/main" val="4281489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uble Columns">
    <p:spTree>
      <p:nvGrpSpPr>
        <p:cNvPr id="1" name=""/>
        <p:cNvGrpSpPr/>
        <p:nvPr/>
      </p:nvGrpSpPr>
      <p:grpSpPr>
        <a:xfrm>
          <a:off x="0" y="0"/>
          <a:ext cx="0" cy="0"/>
          <a:chOff x="0" y="0"/>
          <a:chExt cx="0" cy="0"/>
        </a:xfrm>
      </p:grpSpPr>
      <p:sp>
        <p:nvSpPr>
          <p:cNvPr id="2" name="Title 1"/>
          <p:cNvSpPr>
            <a:spLocks noGrp="1"/>
          </p:cNvSpPr>
          <p:nvPr>
            <p:ph type="title"/>
          </p:nvPr>
        </p:nvSpPr>
        <p:spPr>
          <a:xfrm>
            <a:off x="128576" y="387346"/>
            <a:ext cx="8229600" cy="523220"/>
          </a:xfrm>
          <a:prstGeom prst="rect">
            <a:avLst/>
          </a:prstGeom>
        </p:spPr>
        <p:txBody>
          <a:bodyPr>
            <a:spAutoFit/>
          </a:bodyPr>
          <a:lstStyle/>
          <a:p>
            <a:r>
              <a:rPr lang="en-US" dirty="0" smtClean="0"/>
              <a:t>Click to edit Master title style</a:t>
            </a:r>
            <a:endParaRPr lang="en-US" dirty="0"/>
          </a:p>
        </p:txBody>
      </p:sp>
      <p:sp>
        <p:nvSpPr>
          <p:cNvPr id="3" name="Content Placeholder 2"/>
          <p:cNvSpPr>
            <a:spLocks noGrp="1"/>
          </p:cNvSpPr>
          <p:nvPr>
            <p:ph sz="half" idx="1"/>
          </p:nvPr>
        </p:nvSpPr>
        <p:spPr>
          <a:xfrm>
            <a:off x="239713" y="1119192"/>
            <a:ext cx="4297680" cy="4525963"/>
          </a:xfrm>
          <a:prstGeom prst="rect">
            <a:avLst/>
          </a:prstGeo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00576" y="1119192"/>
            <a:ext cx="4297680" cy="4525963"/>
          </a:xfrm>
          <a:prstGeom prst="rect">
            <a:avLst/>
          </a:prstGeo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lgn="r">
              <a:defRPr/>
            </a:lvl1pPr>
          </a:lstStyle>
          <a:p>
            <a:fld id="{5856A09A-0C76-4932-B5AF-B95783A5C065}" type="slidenum">
              <a:rPr lang="en-US" smtClean="0"/>
              <a:pPr/>
              <a:t>‹#›</a:t>
            </a:fld>
            <a:endParaRPr lang="en-US"/>
          </a:p>
        </p:txBody>
      </p:sp>
      <p:sp>
        <p:nvSpPr>
          <p:cNvPr id="6" name="Text Placeholder 12"/>
          <p:cNvSpPr>
            <a:spLocks noGrp="1"/>
          </p:cNvSpPr>
          <p:nvPr>
            <p:ph type="body" sz="quarter" idx="13"/>
          </p:nvPr>
        </p:nvSpPr>
        <p:spPr>
          <a:xfrm>
            <a:off x="139697" y="6511765"/>
            <a:ext cx="8447091" cy="246221"/>
          </a:xfrm>
        </p:spPr>
        <p:txBody>
          <a:bodyPr anchor="b" anchorCtr="0">
            <a:spAutoFit/>
          </a:bodyPr>
          <a:lstStyle>
            <a:lvl1pPr marL="114248" indent="-114248">
              <a:buNone/>
              <a:defRPr sz="1000"/>
            </a:lvl1pPr>
          </a:lstStyle>
          <a:p>
            <a:pPr lvl="0"/>
            <a:r>
              <a:rPr lang="en-US" dirty="0" smtClean="0"/>
              <a:t>Click to edit</a:t>
            </a:r>
            <a:endParaRPr lang="en-US" dirty="0"/>
          </a:p>
        </p:txBody>
      </p:sp>
    </p:spTree>
    <p:extLst>
      <p:ext uri="{BB962C8B-B14F-4D97-AF65-F5344CB8AC3E}">
        <p14:creationId xmlns:p14="http://schemas.microsoft.com/office/powerpoint/2010/main" val="35918765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p:nvPr>
        </p:nvSpPr>
        <p:spPr>
          <a:xfrm>
            <a:off x="125409" y="387346"/>
            <a:ext cx="8229600" cy="523220"/>
          </a:xfrm>
          <a:prstGeom prst="rect">
            <a:avLst/>
          </a:prstGeom>
        </p:spPr>
        <p:txBody>
          <a:bodyPr>
            <a:spAutoFit/>
          </a:bodyPr>
          <a:lstStyle/>
          <a:p>
            <a:r>
              <a:rPr lang="en-US" dirty="0" smtClean="0"/>
              <a:t>Click to edit Master title style</a:t>
            </a:r>
            <a:endParaRPr lang="en-US" dirty="0"/>
          </a:p>
        </p:txBody>
      </p:sp>
      <p:sp>
        <p:nvSpPr>
          <p:cNvPr id="3" name="Content Placeholder 2"/>
          <p:cNvSpPr>
            <a:spLocks noGrp="1"/>
          </p:cNvSpPr>
          <p:nvPr>
            <p:ph sz="half" idx="1"/>
          </p:nvPr>
        </p:nvSpPr>
        <p:spPr>
          <a:xfrm>
            <a:off x="239713" y="1128713"/>
            <a:ext cx="4297680" cy="2286000"/>
          </a:xfrm>
          <a:prstGeom prst="rect">
            <a:avLst/>
          </a:prstGeo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00575" y="1128713"/>
            <a:ext cx="4297680" cy="2286000"/>
          </a:xfrm>
          <a:prstGeom prst="rect">
            <a:avLst/>
          </a:prstGeo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sz="half" idx="13"/>
          </p:nvPr>
        </p:nvSpPr>
        <p:spPr>
          <a:xfrm>
            <a:off x="239713" y="3665000"/>
            <a:ext cx="4297680" cy="2286000"/>
          </a:xfrm>
          <a:prstGeom prst="rect">
            <a:avLst/>
          </a:prstGeo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14"/>
          </p:nvPr>
        </p:nvSpPr>
        <p:spPr>
          <a:xfrm>
            <a:off x="4600575" y="3665000"/>
            <a:ext cx="4297680" cy="2286000"/>
          </a:xfrm>
          <a:prstGeom prst="rect">
            <a:avLst/>
          </a:prstGeo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
        <p:nvSpPr>
          <p:cNvPr id="10" name="Text Placeholder 12"/>
          <p:cNvSpPr>
            <a:spLocks noGrp="1"/>
          </p:cNvSpPr>
          <p:nvPr>
            <p:ph type="body" sz="quarter" idx="12"/>
          </p:nvPr>
        </p:nvSpPr>
        <p:spPr>
          <a:xfrm>
            <a:off x="139697" y="6511765"/>
            <a:ext cx="8447091" cy="246221"/>
          </a:xfrm>
        </p:spPr>
        <p:txBody>
          <a:bodyPr anchor="b" anchorCtr="0">
            <a:spAutoFit/>
          </a:bodyPr>
          <a:lstStyle>
            <a:lvl1pPr marL="114248" indent="-114248">
              <a:buNone/>
              <a:defRPr sz="1000"/>
            </a:lvl1pPr>
          </a:lstStyle>
          <a:p>
            <a:pPr lvl="0"/>
            <a:r>
              <a:rPr lang="en-US" dirty="0" smtClean="0"/>
              <a:t>Click to edit</a:t>
            </a:r>
            <a:endParaRPr lang="en-US" dirty="0"/>
          </a:p>
        </p:txBody>
      </p:sp>
    </p:spTree>
    <p:extLst>
      <p:ext uri="{BB962C8B-B14F-4D97-AF65-F5344CB8AC3E}">
        <p14:creationId xmlns:p14="http://schemas.microsoft.com/office/powerpoint/2010/main" val="25391697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with Pictures">
    <p:spTree>
      <p:nvGrpSpPr>
        <p:cNvPr id="1" name=""/>
        <p:cNvGrpSpPr/>
        <p:nvPr/>
      </p:nvGrpSpPr>
      <p:grpSpPr>
        <a:xfrm>
          <a:off x="0" y="0"/>
          <a:ext cx="0" cy="0"/>
          <a:chOff x="0" y="0"/>
          <a:chExt cx="0" cy="0"/>
        </a:xfrm>
      </p:grpSpPr>
      <p:sp>
        <p:nvSpPr>
          <p:cNvPr id="2" name="Title 1"/>
          <p:cNvSpPr>
            <a:spLocks noGrp="1"/>
          </p:cNvSpPr>
          <p:nvPr>
            <p:ph type="title"/>
          </p:nvPr>
        </p:nvSpPr>
        <p:spPr>
          <a:xfrm>
            <a:off x="125412" y="368634"/>
            <a:ext cx="8882066" cy="523220"/>
          </a:xfrm>
          <a:prstGeom prst="rect">
            <a:avLst/>
          </a:prstGeom>
        </p:spPr>
        <p:txBody>
          <a:bodyPr wrap="square" anchor="t" anchorCtr="0">
            <a:spAutoFit/>
          </a:bodyPr>
          <a:lstStyle>
            <a:lvl1pPr>
              <a:defRPr sz="2800"/>
            </a:lvl1pPr>
          </a:lstStyle>
          <a:p>
            <a:r>
              <a:rPr lang="en-US" dirty="0" smtClean="0"/>
              <a:t>Click to edit Master title style</a:t>
            </a:r>
            <a:endParaRPr lang="en-US" dirty="0"/>
          </a:p>
        </p:txBody>
      </p:sp>
      <p:sp>
        <p:nvSpPr>
          <p:cNvPr id="4" name="Text Placeholder 4"/>
          <p:cNvSpPr>
            <a:spLocks noGrp="1"/>
          </p:cNvSpPr>
          <p:nvPr>
            <p:ph type="body" sz="quarter" idx="11"/>
          </p:nvPr>
        </p:nvSpPr>
        <p:spPr>
          <a:xfrm>
            <a:off x="239717" y="1119192"/>
            <a:ext cx="5157783" cy="1803571"/>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6"/>
          <p:cNvSpPr>
            <a:spLocks noGrp="1"/>
          </p:cNvSpPr>
          <p:nvPr>
            <p:ph type="pic" sz="quarter" idx="13"/>
          </p:nvPr>
        </p:nvSpPr>
        <p:spPr>
          <a:xfrm>
            <a:off x="6717242" y="1403541"/>
            <a:ext cx="1828800" cy="707874"/>
          </a:xfrm>
          <a:ln w="19050">
            <a:solidFill>
              <a:schemeClr val="accent2"/>
            </a:solidFill>
          </a:ln>
          <a:effectLst>
            <a:outerShdw blurRad="101600" dist="50800" dir="2700000" sx="101000" sy="101000" algn="tl" rotWithShape="0">
              <a:prstClr val="black">
                <a:alpha val="40000"/>
              </a:prstClr>
            </a:outerShdw>
          </a:effectLst>
        </p:spPr>
        <p:txBody>
          <a:bodyPr/>
          <a:lstStyle>
            <a:lvl1pPr>
              <a:buFontTx/>
              <a:buNone/>
              <a:defRPr/>
            </a:lvl1pPr>
          </a:lstStyle>
          <a:p>
            <a:r>
              <a:rPr lang="en-US" dirty="0" smtClean="0"/>
              <a:t>Click icon to add picture</a:t>
            </a:r>
            <a:endParaRPr lang="en-US" dirty="0"/>
          </a:p>
        </p:txBody>
      </p:sp>
      <p:sp>
        <p:nvSpPr>
          <p:cNvPr id="7" name="Picture Placeholder 8"/>
          <p:cNvSpPr>
            <a:spLocks noGrp="1"/>
          </p:cNvSpPr>
          <p:nvPr>
            <p:ph type="pic" sz="quarter" idx="14"/>
          </p:nvPr>
        </p:nvSpPr>
        <p:spPr>
          <a:xfrm>
            <a:off x="5521856" y="2721516"/>
            <a:ext cx="1828800" cy="707874"/>
          </a:xfrm>
          <a:ln w="19050">
            <a:solidFill>
              <a:schemeClr val="accent2"/>
            </a:solidFill>
          </a:ln>
          <a:effectLst>
            <a:outerShdw blurRad="101600" dist="50800" dir="2700000" sx="101000" sy="101000" algn="tl" rotWithShape="0">
              <a:prstClr val="black">
                <a:alpha val="40000"/>
              </a:prstClr>
            </a:outerShdw>
          </a:effectLst>
        </p:spPr>
        <p:txBody>
          <a:bodyPr/>
          <a:lstStyle>
            <a:lvl1pPr>
              <a:buFontTx/>
              <a:buNone/>
              <a:defRPr/>
            </a:lvl1pPr>
          </a:lstStyle>
          <a:p>
            <a:r>
              <a:rPr lang="en-US" dirty="0" smtClean="0"/>
              <a:t>Click icon to add picture</a:t>
            </a:r>
            <a:endParaRPr lang="en-US" dirty="0"/>
          </a:p>
        </p:txBody>
      </p:sp>
      <p:sp>
        <p:nvSpPr>
          <p:cNvPr id="8" name="Picture Placeholder 10"/>
          <p:cNvSpPr>
            <a:spLocks noGrp="1"/>
          </p:cNvSpPr>
          <p:nvPr>
            <p:ph type="pic" sz="quarter" idx="15"/>
          </p:nvPr>
        </p:nvSpPr>
        <p:spPr>
          <a:xfrm>
            <a:off x="6321777" y="4594416"/>
            <a:ext cx="1828800" cy="707874"/>
          </a:xfrm>
          <a:ln w="19050">
            <a:solidFill>
              <a:schemeClr val="accent2"/>
            </a:solidFill>
          </a:ln>
          <a:effectLst>
            <a:outerShdw blurRad="101600" dist="50800" dir="2700000" sx="101000" sy="101000" algn="tl" rotWithShape="0">
              <a:prstClr val="black">
                <a:alpha val="40000"/>
              </a:prstClr>
            </a:outerShdw>
          </a:effectLst>
        </p:spPr>
        <p:txBody>
          <a:bodyPr/>
          <a:lstStyle>
            <a:lvl1pPr>
              <a:buFontTx/>
              <a:buNone/>
              <a:defRPr/>
            </a:lvl1pPr>
          </a:lstStyle>
          <a:p>
            <a:r>
              <a:rPr lang="en-US" dirty="0" smtClean="0"/>
              <a:t>Click icon to add picture</a:t>
            </a:r>
            <a:endParaRPr lang="en-US" dirty="0"/>
          </a:p>
        </p:txBody>
      </p:sp>
      <p:sp>
        <p:nvSpPr>
          <p:cNvPr id="9" name="Slide Number Placeholder 5"/>
          <p:cNvSpPr>
            <a:spLocks noGrp="1"/>
          </p:cNvSpPr>
          <p:nvPr>
            <p:ph type="sldNum" sz="quarter" idx="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Tree>
    <p:extLst>
      <p:ext uri="{BB962C8B-B14F-4D97-AF65-F5344CB8AC3E}">
        <p14:creationId xmlns:p14="http://schemas.microsoft.com/office/powerpoint/2010/main" val="42862627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9713" y="1119192"/>
            <a:ext cx="8686800" cy="4595811"/>
          </a:xfrm>
          <a:prstGeom prst="rect">
            <a:avLst/>
          </a:prstGeom>
        </p:spPr>
        <p:txBody>
          <a:bodyPr>
            <a:normAutofit/>
          </a:bodyPr>
          <a:lstStyle>
            <a:lvl1pPr marL="0" indent="0">
              <a:buNone/>
              <a:defRPr sz="20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9713" y="5781690"/>
            <a:ext cx="8767762" cy="369332"/>
          </a:xfrm>
          <a:prstGeom prst="rect">
            <a:avLst/>
          </a:prstGeom>
        </p:spPr>
        <p:txBody>
          <a:bodyPr>
            <a:spAutoFit/>
          </a:bodyPr>
          <a:lstStyle>
            <a:lvl1pPr marL="0" indent="0" algn="ctr">
              <a:buNone/>
              <a:defRPr sz="18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lvl1pPr algn="r">
              <a:defRPr/>
            </a:lvl1pPr>
          </a:lstStyle>
          <a:p>
            <a:fld id="{5856A09A-0C76-4932-B5AF-B95783A5C065}" type="slidenum">
              <a:rPr lang="en-US" smtClean="0"/>
              <a:pPr/>
              <a:t>‹#›</a:t>
            </a:fld>
            <a:endParaRPr lang="en-US"/>
          </a:p>
        </p:txBody>
      </p:sp>
      <p:sp>
        <p:nvSpPr>
          <p:cNvPr id="8" name="Title 1"/>
          <p:cNvSpPr>
            <a:spLocks noGrp="1"/>
          </p:cNvSpPr>
          <p:nvPr>
            <p:ph type="title"/>
          </p:nvPr>
        </p:nvSpPr>
        <p:spPr>
          <a:xfrm>
            <a:off x="125412" y="368634"/>
            <a:ext cx="8882066" cy="523220"/>
          </a:xfrm>
          <a:prstGeom prst="rect">
            <a:avLst/>
          </a:prstGeom>
        </p:spPr>
        <p:txBody>
          <a:bodyPr wrap="square" anchor="t" anchorCtr="0">
            <a:spAutoFit/>
          </a:bodyPr>
          <a:lstStyle>
            <a:lvl1pPr>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39598680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549275"/>
            <a:ext cx="8213251" cy="523198"/>
          </a:xfrm>
          <a:prstGeom prst="rect">
            <a:avLst/>
          </a:prstGeom>
        </p:spPr>
        <p:txBody>
          <a:bodyPr/>
          <a:lstStyle>
            <a:lvl1pPr>
              <a:defRPr spc="0" baseline="0"/>
            </a:lvl1pPr>
          </a:lstStyle>
          <a:p>
            <a:r>
              <a:rPr lang="en-US" smtClean="0"/>
              <a:t>Click to edit Master title style</a:t>
            </a:r>
            <a:endParaRPr lang="en-US" dirty="0"/>
          </a:p>
        </p:txBody>
      </p:sp>
      <p:sp>
        <p:nvSpPr>
          <p:cNvPr id="3" name="Content Placeholder 2"/>
          <p:cNvSpPr>
            <a:spLocks noGrp="1"/>
          </p:cNvSpPr>
          <p:nvPr>
            <p:ph idx="1"/>
          </p:nvPr>
        </p:nvSpPr>
        <p:spPr>
          <a:xfrm>
            <a:off x="457202" y="1484313"/>
            <a:ext cx="8220075" cy="1803548"/>
          </a:xfrm>
        </p:spPr>
        <p:txBody>
          <a:bodyPr/>
          <a:lstStyle>
            <a:lvl4pPr marL="1082294" indent="-228519">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0"/>
          </p:nvPr>
        </p:nvSpPr>
        <p:spPr>
          <a:xfrm>
            <a:off x="8100489" y="6510528"/>
            <a:ext cx="576785" cy="219456"/>
          </a:xfrm>
          <a:prstGeom prst="rect">
            <a:avLst/>
          </a:prstGeom>
        </p:spPr>
        <p:txBody>
          <a:bodyPr/>
          <a:lstStyle/>
          <a:p>
            <a:fld id="{C1654822-CBA3-4BDF-80A9-3FE33B17E59A}" type="slidenum">
              <a:rPr lang="en-US" smtClean="0"/>
              <a:pPr/>
              <a:t>‹#›</a:t>
            </a:fld>
            <a:endParaRPr lang="en-US" dirty="0"/>
          </a:p>
        </p:txBody>
      </p:sp>
      <p:sp>
        <p:nvSpPr>
          <p:cNvPr id="8" name="Footer Placeholder 4"/>
          <p:cNvSpPr>
            <a:spLocks noGrp="1"/>
          </p:cNvSpPr>
          <p:nvPr>
            <p:ph type="ftr" sz="quarter" idx="3"/>
          </p:nvPr>
        </p:nvSpPr>
        <p:spPr>
          <a:xfrm>
            <a:off x="4356100" y="260350"/>
            <a:ext cx="3888410" cy="219456"/>
          </a:xfrm>
          <a:prstGeom prst="rect">
            <a:avLst/>
          </a:prstGeom>
        </p:spPr>
        <p:txBody>
          <a:bodyPr vert="horz" lIns="91407" tIns="45704" rIns="0" bIns="45704" rtlCol="0" anchor="b"/>
          <a:lstStyle>
            <a:lvl1pPr algn="r" rtl="0" fontAlgn="base">
              <a:spcBef>
                <a:spcPct val="0"/>
              </a:spcBef>
              <a:spcAft>
                <a:spcPct val="0"/>
              </a:spcAft>
              <a:defRPr lang="en-US" sz="800" kern="1200" dirty="0">
                <a:solidFill>
                  <a:schemeClr val="tx1"/>
                </a:solidFill>
                <a:latin typeface="Arial" pitchFamily="34" charset="0"/>
                <a:ea typeface="ＭＳ Ｐゴシック" charset="-128"/>
                <a:cs typeface="+mn-cs"/>
              </a:defRPr>
            </a:lvl1pPr>
          </a:lstStyle>
          <a:p>
            <a:r>
              <a:rPr lang="en-US" smtClean="0"/>
              <a:t>Digesting EPA’s Proposed Clean Power Plan | 10 June 2014 Webcast</a:t>
            </a:r>
            <a:endParaRPr lang="en-US" dirty="0"/>
          </a:p>
        </p:txBody>
      </p:sp>
    </p:spTree>
    <p:extLst>
      <p:ext uri="{BB962C8B-B14F-4D97-AF65-F5344CB8AC3E}">
        <p14:creationId xmlns:p14="http://schemas.microsoft.com/office/powerpoint/2010/main" val="2140266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33" descr="EFH PPT Title Header"/>
          <p:cNvPicPr>
            <a:picLocks noChangeAspect="1" noChangeArrowheads="1"/>
          </p:cNvPicPr>
          <p:nvPr userDrawn="1"/>
        </p:nvPicPr>
        <p:blipFill>
          <a:blip r:embed="rId3" cstate="print"/>
          <a:srcRect/>
          <a:stretch>
            <a:fillRect/>
          </a:stretch>
        </p:blipFill>
        <p:spPr bwMode="auto">
          <a:xfrm>
            <a:off x="0" y="4"/>
            <a:ext cx="9144000" cy="741363"/>
          </a:xfrm>
          <a:prstGeom prst="rect">
            <a:avLst/>
          </a:prstGeom>
          <a:noFill/>
          <a:ln w="9525">
            <a:noFill/>
            <a:miter lim="800000"/>
            <a:headEnd/>
            <a:tailEnd/>
          </a:ln>
        </p:spPr>
      </p:pic>
      <p:grpSp>
        <p:nvGrpSpPr>
          <p:cNvPr id="2" name="Group 1054"/>
          <p:cNvGrpSpPr>
            <a:grpSpLocks/>
          </p:cNvGrpSpPr>
          <p:nvPr userDrawn="1"/>
        </p:nvGrpSpPr>
        <p:grpSpPr bwMode="auto">
          <a:xfrm>
            <a:off x="3629025" y="914402"/>
            <a:ext cx="1852613" cy="955675"/>
            <a:chOff x="1056" y="201"/>
            <a:chExt cx="1051" cy="543"/>
          </a:xfrm>
        </p:grpSpPr>
        <p:sp>
          <p:nvSpPr>
            <p:cNvPr id="6" name="Rectangle 1055"/>
            <p:cNvSpPr>
              <a:spLocks noChangeArrowheads="1"/>
            </p:cNvSpPr>
            <p:nvPr userDrawn="1"/>
          </p:nvSpPr>
          <p:spPr bwMode="gray">
            <a:xfrm>
              <a:off x="1601" y="202"/>
              <a:ext cx="204" cy="201"/>
            </a:xfrm>
            <a:prstGeom prst="rect">
              <a:avLst/>
            </a:prstGeom>
            <a:solidFill>
              <a:srgbClr val="FFFFFF"/>
            </a:solidFill>
            <a:ln w="9525">
              <a:noFill/>
              <a:miter lim="800000"/>
              <a:headEnd/>
              <a:tailEnd/>
            </a:ln>
          </p:spPr>
          <p:txBody>
            <a:bodyPr/>
            <a:lstStyle/>
            <a:p>
              <a:pPr>
                <a:defRPr/>
              </a:pPr>
              <a:endParaRPr lang="en-US" dirty="0"/>
            </a:p>
          </p:txBody>
        </p:sp>
        <p:sp>
          <p:nvSpPr>
            <p:cNvPr id="7" name="Freeform 1056"/>
            <p:cNvSpPr>
              <a:spLocks/>
            </p:cNvSpPr>
            <p:nvPr userDrawn="1"/>
          </p:nvSpPr>
          <p:spPr bwMode="black">
            <a:xfrm>
              <a:off x="1056" y="562"/>
              <a:ext cx="114" cy="179"/>
            </a:xfrm>
            <a:custGeom>
              <a:avLst/>
              <a:gdLst/>
              <a:ahLst/>
              <a:cxnLst>
                <a:cxn ang="0">
                  <a:pos x="412" y="646"/>
                </a:cxn>
                <a:cxn ang="0">
                  <a:pos x="0" y="646"/>
                </a:cxn>
                <a:cxn ang="0">
                  <a:pos x="0" y="0"/>
                </a:cxn>
                <a:cxn ang="0">
                  <a:pos x="182" y="0"/>
                </a:cxn>
                <a:cxn ang="0">
                  <a:pos x="182" y="488"/>
                </a:cxn>
                <a:cxn ang="0">
                  <a:pos x="412" y="488"/>
                </a:cxn>
                <a:cxn ang="0">
                  <a:pos x="412" y="646"/>
                </a:cxn>
              </a:cxnLst>
              <a:rect l="0" t="0" r="r" b="b"/>
              <a:pathLst>
                <a:path w="412" h="646">
                  <a:moveTo>
                    <a:pt x="412" y="646"/>
                  </a:moveTo>
                  <a:lnTo>
                    <a:pt x="0" y="646"/>
                  </a:lnTo>
                  <a:lnTo>
                    <a:pt x="0" y="0"/>
                  </a:lnTo>
                  <a:lnTo>
                    <a:pt x="182" y="0"/>
                  </a:lnTo>
                  <a:lnTo>
                    <a:pt x="182" y="488"/>
                  </a:lnTo>
                  <a:lnTo>
                    <a:pt x="412" y="488"/>
                  </a:lnTo>
                  <a:lnTo>
                    <a:pt x="412" y="646"/>
                  </a:lnTo>
                  <a:close/>
                </a:path>
              </a:pathLst>
            </a:custGeom>
            <a:solidFill>
              <a:srgbClr val="6DB43F"/>
            </a:solidFill>
            <a:ln w="9525">
              <a:noFill/>
              <a:round/>
              <a:headEnd/>
              <a:tailEnd/>
            </a:ln>
          </p:spPr>
          <p:txBody>
            <a:bodyPr/>
            <a:lstStyle/>
            <a:p>
              <a:pPr>
                <a:defRPr/>
              </a:pPr>
              <a:endParaRPr lang="en-US" dirty="0"/>
            </a:p>
          </p:txBody>
        </p:sp>
        <p:sp>
          <p:nvSpPr>
            <p:cNvPr id="8" name="Freeform 1057"/>
            <p:cNvSpPr>
              <a:spLocks/>
            </p:cNvSpPr>
            <p:nvPr userDrawn="1"/>
          </p:nvSpPr>
          <p:spPr bwMode="black">
            <a:xfrm>
              <a:off x="1186" y="608"/>
              <a:ext cx="118" cy="136"/>
            </a:xfrm>
            <a:custGeom>
              <a:avLst/>
              <a:gdLst/>
              <a:ahLst/>
              <a:cxnLst>
                <a:cxn ang="0">
                  <a:pos x="268" y="480"/>
                </a:cxn>
                <a:cxn ang="0">
                  <a:pos x="268" y="402"/>
                </a:cxn>
                <a:cxn ang="0">
                  <a:pos x="266" y="402"/>
                </a:cxn>
                <a:cxn ang="0">
                  <a:pos x="266" y="402"/>
                </a:cxn>
                <a:cxn ang="0">
                  <a:pos x="258" y="424"/>
                </a:cxn>
                <a:cxn ang="0">
                  <a:pos x="246" y="442"/>
                </a:cxn>
                <a:cxn ang="0">
                  <a:pos x="230" y="458"/>
                </a:cxn>
                <a:cxn ang="0">
                  <a:pos x="214" y="470"/>
                </a:cxn>
                <a:cxn ang="0">
                  <a:pos x="196" y="478"/>
                </a:cxn>
                <a:cxn ang="0">
                  <a:pos x="174" y="486"/>
                </a:cxn>
                <a:cxn ang="0">
                  <a:pos x="154" y="488"/>
                </a:cxn>
                <a:cxn ang="0">
                  <a:pos x="132" y="490"/>
                </a:cxn>
                <a:cxn ang="0">
                  <a:pos x="132" y="490"/>
                </a:cxn>
                <a:cxn ang="0">
                  <a:pos x="106" y="488"/>
                </a:cxn>
                <a:cxn ang="0">
                  <a:pos x="94" y="486"/>
                </a:cxn>
                <a:cxn ang="0">
                  <a:pos x="80" y="482"/>
                </a:cxn>
                <a:cxn ang="0">
                  <a:pos x="68" y="478"/>
                </a:cxn>
                <a:cxn ang="0">
                  <a:pos x="56" y="470"/>
                </a:cxn>
                <a:cxn ang="0">
                  <a:pos x="46" y="462"/>
                </a:cxn>
                <a:cxn ang="0">
                  <a:pos x="36" y="454"/>
                </a:cxn>
                <a:cxn ang="0">
                  <a:pos x="36" y="454"/>
                </a:cxn>
                <a:cxn ang="0">
                  <a:pos x="24" y="440"/>
                </a:cxn>
                <a:cxn ang="0">
                  <a:pos x="16" y="426"/>
                </a:cxn>
                <a:cxn ang="0">
                  <a:pos x="10" y="412"/>
                </a:cxn>
                <a:cxn ang="0">
                  <a:pos x="6" y="396"/>
                </a:cxn>
                <a:cxn ang="0">
                  <a:pos x="4" y="382"/>
                </a:cxn>
                <a:cxn ang="0">
                  <a:pos x="2" y="366"/>
                </a:cxn>
                <a:cxn ang="0">
                  <a:pos x="0" y="332"/>
                </a:cxn>
                <a:cxn ang="0">
                  <a:pos x="0" y="0"/>
                </a:cxn>
                <a:cxn ang="0">
                  <a:pos x="170" y="0"/>
                </a:cxn>
                <a:cxn ang="0">
                  <a:pos x="170" y="290"/>
                </a:cxn>
                <a:cxn ang="0">
                  <a:pos x="170" y="290"/>
                </a:cxn>
                <a:cxn ang="0">
                  <a:pos x="172" y="314"/>
                </a:cxn>
                <a:cxn ang="0">
                  <a:pos x="172" y="324"/>
                </a:cxn>
                <a:cxn ang="0">
                  <a:pos x="174" y="334"/>
                </a:cxn>
                <a:cxn ang="0">
                  <a:pos x="180" y="342"/>
                </a:cxn>
                <a:cxn ang="0">
                  <a:pos x="186" y="348"/>
                </a:cxn>
                <a:cxn ang="0">
                  <a:pos x="196" y="354"/>
                </a:cxn>
                <a:cxn ang="0">
                  <a:pos x="208" y="354"/>
                </a:cxn>
                <a:cxn ang="0">
                  <a:pos x="208" y="354"/>
                </a:cxn>
                <a:cxn ang="0">
                  <a:pos x="220" y="352"/>
                </a:cxn>
                <a:cxn ang="0">
                  <a:pos x="232" y="348"/>
                </a:cxn>
                <a:cxn ang="0">
                  <a:pos x="242" y="338"/>
                </a:cxn>
                <a:cxn ang="0">
                  <a:pos x="250" y="328"/>
                </a:cxn>
                <a:cxn ang="0">
                  <a:pos x="250" y="328"/>
                </a:cxn>
                <a:cxn ang="0">
                  <a:pos x="254" y="314"/>
                </a:cxn>
                <a:cxn ang="0">
                  <a:pos x="256" y="302"/>
                </a:cxn>
                <a:cxn ang="0">
                  <a:pos x="258" y="276"/>
                </a:cxn>
                <a:cxn ang="0">
                  <a:pos x="258" y="0"/>
                </a:cxn>
                <a:cxn ang="0">
                  <a:pos x="428" y="0"/>
                </a:cxn>
                <a:cxn ang="0">
                  <a:pos x="428" y="480"/>
                </a:cxn>
                <a:cxn ang="0">
                  <a:pos x="268" y="480"/>
                </a:cxn>
              </a:cxnLst>
              <a:rect l="0" t="0" r="r" b="b"/>
              <a:pathLst>
                <a:path w="428" h="490">
                  <a:moveTo>
                    <a:pt x="268" y="480"/>
                  </a:moveTo>
                  <a:lnTo>
                    <a:pt x="268" y="402"/>
                  </a:lnTo>
                  <a:lnTo>
                    <a:pt x="266" y="402"/>
                  </a:lnTo>
                  <a:lnTo>
                    <a:pt x="266" y="402"/>
                  </a:lnTo>
                  <a:lnTo>
                    <a:pt x="258" y="424"/>
                  </a:lnTo>
                  <a:lnTo>
                    <a:pt x="246" y="442"/>
                  </a:lnTo>
                  <a:lnTo>
                    <a:pt x="230" y="458"/>
                  </a:lnTo>
                  <a:lnTo>
                    <a:pt x="214" y="470"/>
                  </a:lnTo>
                  <a:lnTo>
                    <a:pt x="196" y="478"/>
                  </a:lnTo>
                  <a:lnTo>
                    <a:pt x="174" y="486"/>
                  </a:lnTo>
                  <a:lnTo>
                    <a:pt x="154" y="488"/>
                  </a:lnTo>
                  <a:lnTo>
                    <a:pt x="132" y="490"/>
                  </a:lnTo>
                  <a:lnTo>
                    <a:pt x="132" y="490"/>
                  </a:lnTo>
                  <a:lnTo>
                    <a:pt x="106" y="488"/>
                  </a:lnTo>
                  <a:lnTo>
                    <a:pt x="94" y="486"/>
                  </a:lnTo>
                  <a:lnTo>
                    <a:pt x="80" y="482"/>
                  </a:lnTo>
                  <a:lnTo>
                    <a:pt x="68" y="478"/>
                  </a:lnTo>
                  <a:lnTo>
                    <a:pt x="56" y="470"/>
                  </a:lnTo>
                  <a:lnTo>
                    <a:pt x="46" y="462"/>
                  </a:lnTo>
                  <a:lnTo>
                    <a:pt x="36" y="454"/>
                  </a:lnTo>
                  <a:lnTo>
                    <a:pt x="36" y="454"/>
                  </a:lnTo>
                  <a:lnTo>
                    <a:pt x="24" y="440"/>
                  </a:lnTo>
                  <a:lnTo>
                    <a:pt x="16" y="426"/>
                  </a:lnTo>
                  <a:lnTo>
                    <a:pt x="10" y="412"/>
                  </a:lnTo>
                  <a:lnTo>
                    <a:pt x="6" y="396"/>
                  </a:lnTo>
                  <a:lnTo>
                    <a:pt x="4" y="382"/>
                  </a:lnTo>
                  <a:lnTo>
                    <a:pt x="2" y="366"/>
                  </a:lnTo>
                  <a:lnTo>
                    <a:pt x="0" y="332"/>
                  </a:lnTo>
                  <a:lnTo>
                    <a:pt x="0" y="0"/>
                  </a:lnTo>
                  <a:lnTo>
                    <a:pt x="170" y="0"/>
                  </a:lnTo>
                  <a:lnTo>
                    <a:pt x="170" y="290"/>
                  </a:lnTo>
                  <a:lnTo>
                    <a:pt x="170" y="290"/>
                  </a:lnTo>
                  <a:lnTo>
                    <a:pt x="172" y="314"/>
                  </a:lnTo>
                  <a:lnTo>
                    <a:pt x="172" y="324"/>
                  </a:lnTo>
                  <a:lnTo>
                    <a:pt x="174" y="334"/>
                  </a:lnTo>
                  <a:lnTo>
                    <a:pt x="180" y="342"/>
                  </a:lnTo>
                  <a:lnTo>
                    <a:pt x="186" y="348"/>
                  </a:lnTo>
                  <a:lnTo>
                    <a:pt x="196" y="354"/>
                  </a:lnTo>
                  <a:lnTo>
                    <a:pt x="208" y="354"/>
                  </a:lnTo>
                  <a:lnTo>
                    <a:pt x="208" y="354"/>
                  </a:lnTo>
                  <a:lnTo>
                    <a:pt x="220" y="352"/>
                  </a:lnTo>
                  <a:lnTo>
                    <a:pt x="232" y="348"/>
                  </a:lnTo>
                  <a:lnTo>
                    <a:pt x="242" y="338"/>
                  </a:lnTo>
                  <a:lnTo>
                    <a:pt x="250" y="328"/>
                  </a:lnTo>
                  <a:lnTo>
                    <a:pt x="250" y="328"/>
                  </a:lnTo>
                  <a:lnTo>
                    <a:pt x="254" y="314"/>
                  </a:lnTo>
                  <a:lnTo>
                    <a:pt x="256" y="302"/>
                  </a:lnTo>
                  <a:lnTo>
                    <a:pt x="258" y="276"/>
                  </a:lnTo>
                  <a:lnTo>
                    <a:pt x="258" y="0"/>
                  </a:lnTo>
                  <a:lnTo>
                    <a:pt x="428" y="0"/>
                  </a:lnTo>
                  <a:lnTo>
                    <a:pt x="428" y="480"/>
                  </a:lnTo>
                  <a:lnTo>
                    <a:pt x="268" y="480"/>
                  </a:lnTo>
                  <a:close/>
                </a:path>
              </a:pathLst>
            </a:custGeom>
            <a:solidFill>
              <a:srgbClr val="6DB43F"/>
            </a:solidFill>
            <a:ln w="9525">
              <a:noFill/>
              <a:round/>
              <a:headEnd/>
              <a:tailEnd/>
            </a:ln>
          </p:spPr>
          <p:txBody>
            <a:bodyPr/>
            <a:lstStyle/>
            <a:p>
              <a:pPr>
                <a:defRPr/>
              </a:pPr>
              <a:endParaRPr lang="en-US" dirty="0"/>
            </a:p>
          </p:txBody>
        </p:sp>
        <p:sp>
          <p:nvSpPr>
            <p:cNvPr id="9" name="Freeform 1058"/>
            <p:cNvSpPr>
              <a:spLocks/>
            </p:cNvSpPr>
            <p:nvPr userDrawn="1"/>
          </p:nvSpPr>
          <p:spPr bwMode="black">
            <a:xfrm>
              <a:off x="1329" y="605"/>
              <a:ext cx="183" cy="136"/>
            </a:xfrm>
            <a:custGeom>
              <a:avLst/>
              <a:gdLst/>
              <a:ahLst/>
              <a:cxnLst>
                <a:cxn ang="0">
                  <a:pos x="154" y="74"/>
                </a:cxn>
                <a:cxn ang="0">
                  <a:pos x="156" y="74"/>
                </a:cxn>
                <a:cxn ang="0">
                  <a:pos x="178" y="42"/>
                </a:cxn>
                <a:cxn ang="0">
                  <a:pos x="206" y="18"/>
                </a:cxn>
                <a:cxn ang="0">
                  <a:pos x="238" y="4"/>
                </a:cxn>
                <a:cxn ang="0">
                  <a:pos x="276" y="0"/>
                </a:cxn>
                <a:cxn ang="0">
                  <a:pos x="296" y="0"/>
                </a:cxn>
                <a:cxn ang="0">
                  <a:pos x="332" y="10"/>
                </a:cxn>
                <a:cxn ang="0">
                  <a:pos x="362" y="28"/>
                </a:cxn>
                <a:cxn ang="0">
                  <a:pos x="388" y="56"/>
                </a:cxn>
                <a:cxn ang="0">
                  <a:pos x="398" y="74"/>
                </a:cxn>
                <a:cxn ang="0">
                  <a:pos x="424" y="40"/>
                </a:cxn>
                <a:cxn ang="0">
                  <a:pos x="454" y="16"/>
                </a:cxn>
                <a:cxn ang="0">
                  <a:pos x="490" y="4"/>
                </a:cxn>
                <a:cxn ang="0">
                  <a:pos x="530" y="0"/>
                </a:cxn>
                <a:cxn ang="0">
                  <a:pos x="544" y="0"/>
                </a:cxn>
                <a:cxn ang="0">
                  <a:pos x="572" y="6"/>
                </a:cxn>
                <a:cxn ang="0">
                  <a:pos x="598" y="16"/>
                </a:cxn>
                <a:cxn ang="0">
                  <a:pos x="622" y="32"/>
                </a:cxn>
                <a:cxn ang="0">
                  <a:pos x="632" y="42"/>
                </a:cxn>
                <a:cxn ang="0">
                  <a:pos x="650" y="70"/>
                </a:cxn>
                <a:cxn ang="0">
                  <a:pos x="660" y="102"/>
                </a:cxn>
                <a:cxn ang="0">
                  <a:pos x="662" y="138"/>
                </a:cxn>
                <a:cxn ang="0">
                  <a:pos x="664" y="490"/>
                </a:cxn>
                <a:cxn ang="0">
                  <a:pos x="498" y="202"/>
                </a:cxn>
                <a:cxn ang="0">
                  <a:pos x="498" y="178"/>
                </a:cxn>
                <a:cxn ang="0">
                  <a:pos x="494" y="156"/>
                </a:cxn>
                <a:cxn ang="0">
                  <a:pos x="484" y="142"/>
                </a:cxn>
                <a:cxn ang="0">
                  <a:pos x="462" y="136"/>
                </a:cxn>
                <a:cxn ang="0">
                  <a:pos x="452" y="136"/>
                </a:cxn>
                <a:cxn ang="0">
                  <a:pos x="440" y="140"/>
                </a:cxn>
                <a:cxn ang="0">
                  <a:pos x="426" y="152"/>
                </a:cxn>
                <a:cxn ang="0">
                  <a:pos x="416" y="178"/>
                </a:cxn>
                <a:cxn ang="0">
                  <a:pos x="414" y="224"/>
                </a:cxn>
                <a:cxn ang="0">
                  <a:pos x="248" y="490"/>
                </a:cxn>
                <a:cxn ang="0">
                  <a:pos x="248" y="202"/>
                </a:cxn>
                <a:cxn ang="0">
                  <a:pos x="246" y="166"/>
                </a:cxn>
                <a:cxn ang="0">
                  <a:pos x="238" y="146"/>
                </a:cxn>
                <a:cxn ang="0">
                  <a:pos x="222" y="134"/>
                </a:cxn>
                <a:cxn ang="0">
                  <a:pos x="210" y="132"/>
                </a:cxn>
                <a:cxn ang="0">
                  <a:pos x="186" y="138"/>
                </a:cxn>
                <a:cxn ang="0">
                  <a:pos x="174" y="154"/>
                </a:cxn>
                <a:cxn ang="0">
                  <a:pos x="168" y="176"/>
                </a:cxn>
                <a:cxn ang="0">
                  <a:pos x="166" y="490"/>
                </a:cxn>
                <a:cxn ang="0">
                  <a:pos x="0" y="10"/>
                </a:cxn>
              </a:cxnLst>
              <a:rect l="0" t="0" r="r" b="b"/>
              <a:pathLst>
                <a:path w="664" h="490">
                  <a:moveTo>
                    <a:pt x="154" y="10"/>
                  </a:moveTo>
                  <a:lnTo>
                    <a:pt x="154" y="74"/>
                  </a:lnTo>
                  <a:lnTo>
                    <a:pt x="156" y="74"/>
                  </a:lnTo>
                  <a:lnTo>
                    <a:pt x="156" y="74"/>
                  </a:lnTo>
                  <a:lnTo>
                    <a:pt x="166" y="56"/>
                  </a:lnTo>
                  <a:lnTo>
                    <a:pt x="178" y="42"/>
                  </a:lnTo>
                  <a:lnTo>
                    <a:pt x="190" y="30"/>
                  </a:lnTo>
                  <a:lnTo>
                    <a:pt x="206" y="18"/>
                  </a:lnTo>
                  <a:lnTo>
                    <a:pt x="222" y="10"/>
                  </a:lnTo>
                  <a:lnTo>
                    <a:pt x="238" y="4"/>
                  </a:lnTo>
                  <a:lnTo>
                    <a:pt x="256" y="0"/>
                  </a:lnTo>
                  <a:lnTo>
                    <a:pt x="276" y="0"/>
                  </a:lnTo>
                  <a:lnTo>
                    <a:pt x="276" y="0"/>
                  </a:lnTo>
                  <a:lnTo>
                    <a:pt x="296" y="0"/>
                  </a:lnTo>
                  <a:lnTo>
                    <a:pt x="314" y="4"/>
                  </a:lnTo>
                  <a:lnTo>
                    <a:pt x="332" y="10"/>
                  </a:lnTo>
                  <a:lnTo>
                    <a:pt x="348" y="18"/>
                  </a:lnTo>
                  <a:lnTo>
                    <a:pt x="362" y="28"/>
                  </a:lnTo>
                  <a:lnTo>
                    <a:pt x="376" y="40"/>
                  </a:lnTo>
                  <a:lnTo>
                    <a:pt x="388" y="56"/>
                  </a:lnTo>
                  <a:lnTo>
                    <a:pt x="398" y="74"/>
                  </a:lnTo>
                  <a:lnTo>
                    <a:pt x="398" y="74"/>
                  </a:lnTo>
                  <a:lnTo>
                    <a:pt x="410" y="56"/>
                  </a:lnTo>
                  <a:lnTo>
                    <a:pt x="424" y="40"/>
                  </a:lnTo>
                  <a:lnTo>
                    <a:pt x="438" y="28"/>
                  </a:lnTo>
                  <a:lnTo>
                    <a:pt x="454" y="16"/>
                  </a:lnTo>
                  <a:lnTo>
                    <a:pt x="472" y="10"/>
                  </a:lnTo>
                  <a:lnTo>
                    <a:pt x="490" y="4"/>
                  </a:lnTo>
                  <a:lnTo>
                    <a:pt x="508" y="0"/>
                  </a:lnTo>
                  <a:lnTo>
                    <a:pt x="530" y="0"/>
                  </a:lnTo>
                  <a:lnTo>
                    <a:pt x="530" y="0"/>
                  </a:lnTo>
                  <a:lnTo>
                    <a:pt x="544" y="0"/>
                  </a:lnTo>
                  <a:lnTo>
                    <a:pt x="558" y="2"/>
                  </a:lnTo>
                  <a:lnTo>
                    <a:pt x="572" y="6"/>
                  </a:lnTo>
                  <a:lnTo>
                    <a:pt x="584" y="10"/>
                  </a:lnTo>
                  <a:lnTo>
                    <a:pt x="598" y="16"/>
                  </a:lnTo>
                  <a:lnTo>
                    <a:pt x="610" y="22"/>
                  </a:lnTo>
                  <a:lnTo>
                    <a:pt x="622" y="32"/>
                  </a:lnTo>
                  <a:lnTo>
                    <a:pt x="632" y="42"/>
                  </a:lnTo>
                  <a:lnTo>
                    <a:pt x="632" y="42"/>
                  </a:lnTo>
                  <a:lnTo>
                    <a:pt x="642" y="56"/>
                  </a:lnTo>
                  <a:lnTo>
                    <a:pt x="650" y="70"/>
                  </a:lnTo>
                  <a:lnTo>
                    <a:pt x="656" y="86"/>
                  </a:lnTo>
                  <a:lnTo>
                    <a:pt x="660" y="102"/>
                  </a:lnTo>
                  <a:lnTo>
                    <a:pt x="662" y="120"/>
                  </a:lnTo>
                  <a:lnTo>
                    <a:pt x="662" y="138"/>
                  </a:lnTo>
                  <a:lnTo>
                    <a:pt x="664" y="174"/>
                  </a:lnTo>
                  <a:lnTo>
                    <a:pt x="664" y="490"/>
                  </a:lnTo>
                  <a:lnTo>
                    <a:pt x="498" y="490"/>
                  </a:lnTo>
                  <a:lnTo>
                    <a:pt x="498" y="202"/>
                  </a:lnTo>
                  <a:lnTo>
                    <a:pt x="498" y="202"/>
                  </a:lnTo>
                  <a:lnTo>
                    <a:pt x="498" y="178"/>
                  </a:lnTo>
                  <a:lnTo>
                    <a:pt x="496" y="166"/>
                  </a:lnTo>
                  <a:lnTo>
                    <a:pt x="494" y="156"/>
                  </a:lnTo>
                  <a:lnTo>
                    <a:pt x="490" y="148"/>
                  </a:lnTo>
                  <a:lnTo>
                    <a:pt x="484" y="142"/>
                  </a:lnTo>
                  <a:lnTo>
                    <a:pt x="474" y="136"/>
                  </a:lnTo>
                  <a:lnTo>
                    <a:pt x="462" y="136"/>
                  </a:lnTo>
                  <a:lnTo>
                    <a:pt x="462" y="136"/>
                  </a:lnTo>
                  <a:lnTo>
                    <a:pt x="452" y="136"/>
                  </a:lnTo>
                  <a:lnTo>
                    <a:pt x="446" y="138"/>
                  </a:lnTo>
                  <a:lnTo>
                    <a:pt x="440" y="140"/>
                  </a:lnTo>
                  <a:lnTo>
                    <a:pt x="434" y="144"/>
                  </a:lnTo>
                  <a:lnTo>
                    <a:pt x="426" y="152"/>
                  </a:lnTo>
                  <a:lnTo>
                    <a:pt x="420" y="164"/>
                  </a:lnTo>
                  <a:lnTo>
                    <a:pt x="416" y="178"/>
                  </a:lnTo>
                  <a:lnTo>
                    <a:pt x="416" y="194"/>
                  </a:lnTo>
                  <a:lnTo>
                    <a:pt x="414" y="224"/>
                  </a:lnTo>
                  <a:lnTo>
                    <a:pt x="414" y="490"/>
                  </a:lnTo>
                  <a:lnTo>
                    <a:pt x="248" y="490"/>
                  </a:lnTo>
                  <a:lnTo>
                    <a:pt x="248" y="202"/>
                  </a:lnTo>
                  <a:lnTo>
                    <a:pt x="248" y="202"/>
                  </a:lnTo>
                  <a:lnTo>
                    <a:pt x="248" y="178"/>
                  </a:lnTo>
                  <a:lnTo>
                    <a:pt x="246" y="166"/>
                  </a:lnTo>
                  <a:lnTo>
                    <a:pt x="244" y="156"/>
                  </a:lnTo>
                  <a:lnTo>
                    <a:pt x="238" y="146"/>
                  </a:lnTo>
                  <a:lnTo>
                    <a:pt x="232" y="140"/>
                  </a:lnTo>
                  <a:lnTo>
                    <a:pt x="222" y="134"/>
                  </a:lnTo>
                  <a:lnTo>
                    <a:pt x="210" y="132"/>
                  </a:lnTo>
                  <a:lnTo>
                    <a:pt x="210" y="132"/>
                  </a:lnTo>
                  <a:lnTo>
                    <a:pt x="196" y="134"/>
                  </a:lnTo>
                  <a:lnTo>
                    <a:pt x="186" y="138"/>
                  </a:lnTo>
                  <a:lnTo>
                    <a:pt x="178" y="144"/>
                  </a:lnTo>
                  <a:lnTo>
                    <a:pt x="174" y="154"/>
                  </a:lnTo>
                  <a:lnTo>
                    <a:pt x="170" y="164"/>
                  </a:lnTo>
                  <a:lnTo>
                    <a:pt x="168" y="176"/>
                  </a:lnTo>
                  <a:lnTo>
                    <a:pt x="166" y="202"/>
                  </a:lnTo>
                  <a:lnTo>
                    <a:pt x="166" y="490"/>
                  </a:lnTo>
                  <a:lnTo>
                    <a:pt x="0" y="490"/>
                  </a:lnTo>
                  <a:lnTo>
                    <a:pt x="0" y="10"/>
                  </a:lnTo>
                  <a:lnTo>
                    <a:pt x="154" y="10"/>
                  </a:lnTo>
                  <a:close/>
                </a:path>
              </a:pathLst>
            </a:custGeom>
            <a:solidFill>
              <a:srgbClr val="6DB43F"/>
            </a:solidFill>
            <a:ln w="9525">
              <a:noFill/>
              <a:round/>
              <a:headEnd/>
              <a:tailEnd/>
            </a:ln>
          </p:spPr>
          <p:txBody>
            <a:bodyPr/>
            <a:lstStyle/>
            <a:p>
              <a:pPr>
                <a:defRPr/>
              </a:pPr>
              <a:endParaRPr lang="en-US" dirty="0"/>
            </a:p>
          </p:txBody>
        </p:sp>
        <p:sp>
          <p:nvSpPr>
            <p:cNvPr id="10" name="Freeform 1059"/>
            <p:cNvSpPr>
              <a:spLocks noEditPoints="1"/>
            </p:cNvSpPr>
            <p:nvPr userDrawn="1"/>
          </p:nvSpPr>
          <p:spPr bwMode="black">
            <a:xfrm>
              <a:off x="1536" y="559"/>
              <a:ext cx="46" cy="182"/>
            </a:xfrm>
            <a:custGeom>
              <a:avLst/>
              <a:gdLst/>
              <a:ahLst/>
              <a:cxnLst>
                <a:cxn ang="0">
                  <a:pos x="168" y="128"/>
                </a:cxn>
                <a:cxn ang="0">
                  <a:pos x="0" y="128"/>
                </a:cxn>
                <a:cxn ang="0">
                  <a:pos x="0" y="0"/>
                </a:cxn>
                <a:cxn ang="0">
                  <a:pos x="168" y="0"/>
                </a:cxn>
                <a:cxn ang="0">
                  <a:pos x="168" y="128"/>
                </a:cxn>
                <a:cxn ang="0">
                  <a:pos x="168" y="656"/>
                </a:cxn>
                <a:cxn ang="0">
                  <a:pos x="0" y="656"/>
                </a:cxn>
                <a:cxn ang="0">
                  <a:pos x="0" y="176"/>
                </a:cxn>
                <a:cxn ang="0">
                  <a:pos x="168" y="176"/>
                </a:cxn>
                <a:cxn ang="0">
                  <a:pos x="168" y="656"/>
                </a:cxn>
              </a:cxnLst>
              <a:rect l="0" t="0" r="r" b="b"/>
              <a:pathLst>
                <a:path w="168" h="656">
                  <a:moveTo>
                    <a:pt x="168" y="128"/>
                  </a:moveTo>
                  <a:lnTo>
                    <a:pt x="0" y="128"/>
                  </a:lnTo>
                  <a:lnTo>
                    <a:pt x="0" y="0"/>
                  </a:lnTo>
                  <a:lnTo>
                    <a:pt x="168" y="0"/>
                  </a:lnTo>
                  <a:lnTo>
                    <a:pt x="168" y="128"/>
                  </a:lnTo>
                  <a:close/>
                  <a:moveTo>
                    <a:pt x="168" y="656"/>
                  </a:moveTo>
                  <a:lnTo>
                    <a:pt x="0" y="656"/>
                  </a:lnTo>
                  <a:lnTo>
                    <a:pt x="0" y="176"/>
                  </a:lnTo>
                  <a:lnTo>
                    <a:pt x="168" y="176"/>
                  </a:lnTo>
                  <a:lnTo>
                    <a:pt x="168" y="656"/>
                  </a:lnTo>
                  <a:close/>
                </a:path>
              </a:pathLst>
            </a:custGeom>
            <a:solidFill>
              <a:srgbClr val="6DB43F"/>
            </a:solidFill>
            <a:ln w="9525">
              <a:noFill/>
              <a:round/>
              <a:headEnd/>
              <a:tailEnd/>
            </a:ln>
          </p:spPr>
          <p:txBody>
            <a:bodyPr/>
            <a:lstStyle/>
            <a:p>
              <a:pPr>
                <a:defRPr/>
              </a:pPr>
              <a:endParaRPr lang="en-US" dirty="0"/>
            </a:p>
          </p:txBody>
        </p:sp>
        <p:sp>
          <p:nvSpPr>
            <p:cNvPr id="11" name="Freeform 1060"/>
            <p:cNvSpPr>
              <a:spLocks/>
            </p:cNvSpPr>
            <p:nvPr userDrawn="1"/>
          </p:nvSpPr>
          <p:spPr bwMode="black">
            <a:xfrm>
              <a:off x="1607" y="605"/>
              <a:ext cx="118" cy="136"/>
            </a:xfrm>
            <a:custGeom>
              <a:avLst/>
              <a:gdLst/>
              <a:ahLst/>
              <a:cxnLst>
                <a:cxn ang="0">
                  <a:pos x="0" y="10"/>
                </a:cxn>
                <a:cxn ang="0">
                  <a:pos x="160" y="10"/>
                </a:cxn>
                <a:cxn ang="0">
                  <a:pos x="160" y="78"/>
                </a:cxn>
                <a:cxn ang="0">
                  <a:pos x="162" y="78"/>
                </a:cxn>
                <a:cxn ang="0">
                  <a:pos x="162" y="78"/>
                </a:cxn>
                <a:cxn ang="0">
                  <a:pos x="170" y="58"/>
                </a:cxn>
                <a:cxn ang="0">
                  <a:pos x="182" y="42"/>
                </a:cxn>
                <a:cxn ang="0">
                  <a:pos x="196" y="28"/>
                </a:cxn>
                <a:cxn ang="0">
                  <a:pos x="212" y="18"/>
                </a:cxn>
                <a:cxn ang="0">
                  <a:pos x="228" y="10"/>
                </a:cxn>
                <a:cxn ang="0">
                  <a:pos x="246" y="4"/>
                </a:cxn>
                <a:cxn ang="0">
                  <a:pos x="266" y="0"/>
                </a:cxn>
                <a:cxn ang="0">
                  <a:pos x="286" y="0"/>
                </a:cxn>
                <a:cxn ang="0">
                  <a:pos x="286" y="0"/>
                </a:cxn>
                <a:cxn ang="0">
                  <a:pos x="302" y="0"/>
                </a:cxn>
                <a:cxn ang="0">
                  <a:pos x="318" y="2"/>
                </a:cxn>
                <a:cxn ang="0">
                  <a:pos x="334" y="6"/>
                </a:cxn>
                <a:cxn ang="0">
                  <a:pos x="348" y="10"/>
                </a:cxn>
                <a:cxn ang="0">
                  <a:pos x="364" y="18"/>
                </a:cxn>
                <a:cxn ang="0">
                  <a:pos x="376" y="26"/>
                </a:cxn>
                <a:cxn ang="0">
                  <a:pos x="390" y="36"/>
                </a:cxn>
                <a:cxn ang="0">
                  <a:pos x="400" y="50"/>
                </a:cxn>
                <a:cxn ang="0">
                  <a:pos x="400" y="50"/>
                </a:cxn>
                <a:cxn ang="0">
                  <a:pos x="408" y="66"/>
                </a:cxn>
                <a:cxn ang="0">
                  <a:pos x="416" y="82"/>
                </a:cxn>
                <a:cxn ang="0">
                  <a:pos x="420" y="100"/>
                </a:cxn>
                <a:cxn ang="0">
                  <a:pos x="424" y="118"/>
                </a:cxn>
                <a:cxn ang="0">
                  <a:pos x="426" y="156"/>
                </a:cxn>
                <a:cxn ang="0">
                  <a:pos x="428" y="194"/>
                </a:cxn>
                <a:cxn ang="0">
                  <a:pos x="428" y="490"/>
                </a:cxn>
                <a:cxn ang="0">
                  <a:pos x="258" y="490"/>
                </a:cxn>
                <a:cxn ang="0">
                  <a:pos x="258" y="198"/>
                </a:cxn>
                <a:cxn ang="0">
                  <a:pos x="258" y="198"/>
                </a:cxn>
                <a:cxn ang="0">
                  <a:pos x="256" y="176"/>
                </a:cxn>
                <a:cxn ang="0">
                  <a:pos x="256" y="164"/>
                </a:cxn>
                <a:cxn ang="0">
                  <a:pos x="252" y="152"/>
                </a:cxn>
                <a:cxn ang="0">
                  <a:pos x="248" y="144"/>
                </a:cxn>
                <a:cxn ang="0">
                  <a:pos x="242" y="136"/>
                </a:cxn>
                <a:cxn ang="0">
                  <a:pos x="232" y="130"/>
                </a:cxn>
                <a:cxn ang="0">
                  <a:pos x="220" y="128"/>
                </a:cxn>
                <a:cxn ang="0">
                  <a:pos x="220" y="128"/>
                </a:cxn>
                <a:cxn ang="0">
                  <a:pos x="204" y="130"/>
                </a:cxn>
                <a:cxn ang="0">
                  <a:pos x="192" y="136"/>
                </a:cxn>
                <a:cxn ang="0">
                  <a:pos x="184" y="144"/>
                </a:cxn>
                <a:cxn ang="0">
                  <a:pos x="178" y="156"/>
                </a:cxn>
                <a:cxn ang="0">
                  <a:pos x="174" y="168"/>
                </a:cxn>
                <a:cxn ang="0">
                  <a:pos x="170" y="182"/>
                </a:cxn>
                <a:cxn ang="0">
                  <a:pos x="170" y="212"/>
                </a:cxn>
                <a:cxn ang="0">
                  <a:pos x="170" y="490"/>
                </a:cxn>
                <a:cxn ang="0">
                  <a:pos x="0" y="490"/>
                </a:cxn>
                <a:cxn ang="0">
                  <a:pos x="0" y="10"/>
                </a:cxn>
              </a:cxnLst>
              <a:rect l="0" t="0" r="r" b="b"/>
              <a:pathLst>
                <a:path w="428" h="490">
                  <a:moveTo>
                    <a:pt x="0" y="10"/>
                  </a:moveTo>
                  <a:lnTo>
                    <a:pt x="160" y="10"/>
                  </a:lnTo>
                  <a:lnTo>
                    <a:pt x="160" y="78"/>
                  </a:lnTo>
                  <a:lnTo>
                    <a:pt x="162" y="78"/>
                  </a:lnTo>
                  <a:lnTo>
                    <a:pt x="162" y="78"/>
                  </a:lnTo>
                  <a:lnTo>
                    <a:pt x="170" y="58"/>
                  </a:lnTo>
                  <a:lnTo>
                    <a:pt x="182" y="42"/>
                  </a:lnTo>
                  <a:lnTo>
                    <a:pt x="196" y="28"/>
                  </a:lnTo>
                  <a:lnTo>
                    <a:pt x="212" y="18"/>
                  </a:lnTo>
                  <a:lnTo>
                    <a:pt x="228" y="10"/>
                  </a:lnTo>
                  <a:lnTo>
                    <a:pt x="246" y="4"/>
                  </a:lnTo>
                  <a:lnTo>
                    <a:pt x="266" y="0"/>
                  </a:lnTo>
                  <a:lnTo>
                    <a:pt x="286" y="0"/>
                  </a:lnTo>
                  <a:lnTo>
                    <a:pt x="286" y="0"/>
                  </a:lnTo>
                  <a:lnTo>
                    <a:pt x="302" y="0"/>
                  </a:lnTo>
                  <a:lnTo>
                    <a:pt x="318" y="2"/>
                  </a:lnTo>
                  <a:lnTo>
                    <a:pt x="334" y="6"/>
                  </a:lnTo>
                  <a:lnTo>
                    <a:pt x="348" y="10"/>
                  </a:lnTo>
                  <a:lnTo>
                    <a:pt x="364" y="18"/>
                  </a:lnTo>
                  <a:lnTo>
                    <a:pt x="376" y="26"/>
                  </a:lnTo>
                  <a:lnTo>
                    <a:pt x="390" y="36"/>
                  </a:lnTo>
                  <a:lnTo>
                    <a:pt x="400" y="50"/>
                  </a:lnTo>
                  <a:lnTo>
                    <a:pt x="400" y="50"/>
                  </a:lnTo>
                  <a:lnTo>
                    <a:pt x="408" y="66"/>
                  </a:lnTo>
                  <a:lnTo>
                    <a:pt x="416" y="82"/>
                  </a:lnTo>
                  <a:lnTo>
                    <a:pt x="420" y="100"/>
                  </a:lnTo>
                  <a:lnTo>
                    <a:pt x="424" y="118"/>
                  </a:lnTo>
                  <a:lnTo>
                    <a:pt x="426" y="156"/>
                  </a:lnTo>
                  <a:lnTo>
                    <a:pt x="428" y="194"/>
                  </a:lnTo>
                  <a:lnTo>
                    <a:pt x="428" y="490"/>
                  </a:lnTo>
                  <a:lnTo>
                    <a:pt x="258" y="490"/>
                  </a:lnTo>
                  <a:lnTo>
                    <a:pt x="258" y="198"/>
                  </a:lnTo>
                  <a:lnTo>
                    <a:pt x="258" y="198"/>
                  </a:lnTo>
                  <a:lnTo>
                    <a:pt x="256" y="176"/>
                  </a:lnTo>
                  <a:lnTo>
                    <a:pt x="256" y="164"/>
                  </a:lnTo>
                  <a:lnTo>
                    <a:pt x="252" y="152"/>
                  </a:lnTo>
                  <a:lnTo>
                    <a:pt x="248" y="144"/>
                  </a:lnTo>
                  <a:lnTo>
                    <a:pt x="242" y="136"/>
                  </a:lnTo>
                  <a:lnTo>
                    <a:pt x="232" y="130"/>
                  </a:lnTo>
                  <a:lnTo>
                    <a:pt x="220" y="128"/>
                  </a:lnTo>
                  <a:lnTo>
                    <a:pt x="220" y="128"/>
                  </a:lnTo>
                  <a:lnTo>
                    <a:pt x="204" y="130"/>
                  </a:lnTo>
                  <a:lnTo>
                    <a:pt x="192" y="136"/>
                  </a:lnTo>
                  <a:lnTo>
                    <a:pt x="184" y="144"/>
                  </a:lnTo>
                  <a:lnTo>
                    <a:pt x="178" y="156"/>
                  </a:lnTo>
                  <a:lnTo>
                    <a:pt x="174" y="168"/>
                  </a:lnTo>
                  <a:lnTo>
                    <a:pt x="170" y="182"/>
                  </a:lnTo>
                  <a:lnTo>
                    <a:pt x="170" y="212"/>
                  </a:lnTo>
                  <a:lnTo>
                    <a:pt x="170" y="490"/>
                  </a:lnTo>
                  <a:lnTo>
                    <a:pt x="0" y="490"/>
                  </a:lnTo>
                  <a:lnTo>
                    <a:pt x="0" y="10"/>
                  </a:lnTo>
                  <a:close/>
                </a:path>
              </a:pathLst>
            </a:custGeom>
            <a:solidFill>
              <a:srgbClr val="6DB43F"/>
            </a:solidFill>
            <a:ln w="9525">
              <a:noFill/>
              <a:round/>
              <a:headEnd/>
              <a:tailEnd/>
            </a:ln>
          </p:spPr>
          <p:txBody>
            <a:bodyPr/>
            <a:lstStyle/>
            <a:p>
              <a:pPr>
                <a:defRPr/>
              </a:pPr>
              <a:endParaRPr lang="en-US" dirty="0"/>
            </a:p>
          </p:txBody>
        </p:sp>
        <p:sp>
          <p:nvSpPr>
            <p:cNvPr id="12" name="Freeform 1061"/>
            <p:cNvSpPr>
              <a:spLocks noEditPoints="1"/>
            </p:cNvSpPr>
            <p:nvPr userDrawn="1"/>
          </p:nvSpPr>
          <p:spPr bwMode="black">
            <a:xfrm>
              <a:off x="1741" y="605"/>
              <a:ext cx="129" cy="139"/>
            </a:xfrm>
            <a:custGeom>
              <a:avLst/>
              <a:gdLst/>
              <a:ahLst/>
              <a:cxnLst>
                <a:cxn ang="0">
                  <a:pos x="298" y="458"/>
                </a:cxn>
                <a:cxn ang="0">
                  <a:pos x="282" y="444"/>
                </a:cxn>
                <a:cxn ang="0">
                  <a:pos x="234" y="482"/>
                </a:cxn>
                <a:cxn ang="0">
                  <a:pos x="176" y="500"/>
                </a:cxn>
                <a:cxn ang="0">
                  <a:pos x="124" y="498"/>
                </a:cxn>
                <a:cxn ang="0">
                  <a:pos x="82" y="486"/>
                </a:cxn>
                <a:cxn ang="0">
                  <a:pos x="46" y="464"/>
                </a:cxn>
                <a:cxn ang="0">
                  <a:pos x="20" y="432"/>
                </a:cxn>
                <a:cxn ang="0">
                  <a:pos x="4" y="388"/>
                </a:cxn>
                <a:cxn ang="0">
                  <a:pos x="0" y="356"/>
                </a:cxn>
                <a:cxn ang="0">
                  <a:pos x="6" y="314"/>
                </a:cxn>
                <a:cxn ang="0">
                  <a:pos x="36" y="260"/>
                </a:cxn>
                <a:cxn ang="0">
                  <a:pos x="92" y="216"/>
                </a:cxn>
                <a:cxn ang="0">
                  <a:pos x="158" y="194"/>
                </a:cxn>
                <a:cxn ang="0">
                  <a:pos x="288" y="176"/>
                </a:cxn>
                <a:cxn ang="0">
                  <a:pos x="288" y="158"/>
                </a:cxn>
                <a:cxn ang="0">
                  <a:pos x="278" y="126"/>
                </a:cxn>
                <a:cxn ang="0">
                  <a:pos x="250" y="114"/>
                </a:cxn>
                <a:cxn ang="0">
                  <a:pos x="224" y="114"/>
                </a:cxn>
                <a:cxn ang="0">
                  <a:pos x="192" y="124"/>
                </a:cxn>
                <a:cxn ang="0">
                  <a:pos x="172" y="152"/>
                </a:cxn>
                <a:cxn ang="0">
                  <a:pos x="14" y="150"/>
                </a:cxn>
                <a:cxn ang="0">
                  <a:pos x="36" y="92"/>
                </a:cxn>
                <a:cxn ang="0">
                  <a:pos x="70" y="50"/>
                </a:cxn>
                <a:cxn ang="0">
                  <a:pos x="116" y="22"/>
                </a:cxn>
                <a:cxn ang="0">
                  <a:pos x="168" y="6"/>
                </a:cxn>
                <a:cxn ang="0">
                  <a:pos x="242" y="0"/>
                </a:cxn>
                <a:cxn ang="0">
                  <a:pos x="324" y="8"/>
                </a:cxn>
                <a:cxn ang="0">
                  <a:pos x="384" y="30"/>
                </a:cxn>
                <a:cxn ang="0">
                  <a:pos x="412" y="50"/>
                </a:cxn>
                <a:cxn ang="0">
                  <a:pos x="434" y="78"/>
                </a:cxn>
                <a:cxn ang="0">
                  <a:pos x="452" y="142"/>
                </a:cxn>
                <a:cxn ang="0">
                  <a:pos x="452" y="386"/>
                </a:cxn>
                <a:cxn ang="0">
                  <a:pos x="454" y="438"/>
                </a:cxn>
                <a:cxn ang="0">
                  <a:pos x="302" y="490"/>
                </a:cxn>
                <a:cxn ang="0">
                  <a:pos x="272" y="268"/>
                </a:cxn>
                <a:cxn ang="0">
                  <a:pos x="218" y="284"/>
                </a:cxn>
                <a:cxn ang="0">
                  <a:pos x="190" y="306"/>
                </a:cxn>
                <a:cxn ang="0">
                  <a:pos x="178" y="332"/>
                </a:cxn>
                <a:cxn ang="0">
                  <a:pos x="178" y="354"/>
                </a:cxn>
                <a:cxn ang="0">
                  <a:pos x="190" y="376"/>
                </a:cxn>
                <a:cxn ang="0">
                  <a:pos x="212" y="386"/>
                </a:cxn>
                <a:cxn ang="0">
                  <a:pos x="234" y="386"/>
                </a:cxn>
                <a:cxn ang="0">
                  <a:pos x="260" y="378"/>
                </a:cxn>
                <a:cxn ang="0">
                  <a:pos x="280" y="350"/>
                </a:cxn>
                <a:cxn ang="0">
                  <a:pos x="288" y="274"/>
                </a:cxn>
              </a:cxnLst>
              <a:rect l="0" t="0" r="r" b="b"/>
              <a:pathLst>
                <a:path w="466" h="500">
                  <a:moveTo>
                    <a:pt x="302" y="490"/>
                  </a:moveTo>
                  <a:lnTo>
                    <a:pt x="302" y="490"/>
                  </a:lnTo>
                  <a:lnTo>
                    <a:pt x="298" y="458"/>
                  </a:lnTo>
                  <a:lnTo>
                    <a:pt x="296" y="424"/>
                  </a:lnTo>
                  <a:lnTo>
                    <a:pt x="296" y="424"/>
                  </a:lnTo>
                  <a:lnTo>
                    <a:pt x="282" y="444"/>
                  </a:lnTo>
                  <a:lnTo>
                    <a:pt x="268" y="460"/>
                  </a:lnTo>
                  <a:lnTo>
                    <a:pt x="252" y="472"/>
                  </a:lnTo>
                  <a:lnTo>
                    <a:pt x="234" y="482"/>
                  </a:lnTo>
                  <a:lnTo>
                    <a:pt x="216" y="490"/>
                  </a:lnTo>
                  <a:lnTo>
                    <a:pt x="196" y="496"/>
                  </a:lnTo>
                  <a:lnTo>
                    <a:pt x="176" y="500"/>
                  </a:lnTo>
                  <a:lnTo>
                    <a:pt x="154" y="500"/>
                  </a:lnTo>
                  <a:lnTo>
                    <a:pt x="154" y="500"/>
                  </a:lnTo>
                  <a:lnTo>
                    <a:pt x="124" y="498"/>
                  </a:lnTo>
                  <a:lnTo>
                    <a:pt x="108" y="496"/>
                  </a:lnTo>
                  <a:lnTo>
                    <a:pt x="94" y="492"/>
                  </a:lnTo>
                  <a:lnTo>
                    <a:pt x="82" y="486"/>
                  </a:lnTo>
                  <a:lnTo>
                    <a:pt x="70" y="480"/>
                  </a:lnTo>
                  <a:lnTo>
                    <a:pt x="58" y="472"/>
                  </a:lnTo>
                  <a:lnTo>
                    <a:pt x="46" y="464"/>
                  </a:lnTo>
                  <a:lnTo>
                    <a:pt x="36" y="454"/>
                  </a:lnTo>
                  <a:lnTo>
                    <a:pt x="28" y="444"/>
                  </a:lnTo>
                  <a:lnTo>
                    <a:pt x="20" y="432"/>
                  </a:lnTo>
                  <a:lnTo>
                    <a:pt x="12" y="418"/>
                  </a:lnTo>
                  <a:lnTo>
                    <a:pt x="8" y="404"/>
                  </a:lnTo>
                  <a:lnTo>
                    <a:pt x="4" y="388"/>
                  </a:lnTo>
                  <a:lnTo>
                    <a:pt x="2" y="372"/>
                  </a:lnTo>
                  <a:lnTo>
                    <a:pt x="0" y="356"/>
                  </a:lnTo>
                  <a:lnTo>
                    <a:pt x="0" y="356"/>
                  </a:lnTo>
                  <a:lnTo>
                    <a:pt x="2" y="342"/>
                  </a:lnTo>
                  <a:lnTo>
                    <a:pt x="2" y="328"/>
                  </a:lnTo>
                  <a:lnTo>
                    <a:pt x="6" y="314"/>
                  </a:lnTo>
                  <a:lnTo>
                    <a:pt x="10" y="302"/>
                  </a:lnTo>
                  <a:lnTo>
                    <a:pt x="20" y="280"/>
                  </a:lnTo>
                  <a:lnTo>
                    <a:pt x="36" y="260"/>
                  </a:lnTo>
                  <a:lnTo>
                    <a:pt x="52" y="242"/>
                  </a:lnTo>
                  <a:lnTo>
                    <a:pt x="72" y="228"/>
                  </a:lnTo>
                  <a:lnTo>
                    <a:pt x="92" y="216"/>
                  </a:lnTo>
                  <a:lnTo>
                    <a:pt x="116" y="208"/>
                  </a:lnTo>
                  <a:lnTo>
                    <a:pt x="116" y="208"/>
                  </a:lnTo>
                  <a:lnTo>
                    <a:pt x="158" y="194"/>
                  </a:lnTo>
                  <a:lnTo>
                    <a:pt x="200" y="186"/>
                  </a:lnTo>
                  <a:lnTo>
                    <a:pt x="244" y="180"/>
                  </a:lnTo>
                  <a:lnTo>
                    <a:pt x="288" y="176"/>
                  </a:lnTo>
                  <a:lnTo>
                    <a:pt x="288" y="174"/>
                  </a:lnTo>
                  <a:lnTo>
                    <a:pt x="288" y="174"/>
                  </a:lnTo>
                  <a:lnTo>
                    <a:pt x="288" y="158"/>
                  </a:lnTo>
                  <a:lnTo>
                    <a:pt x="286" y="146"/>
                  </a:lnTo>
                  <a:lnTo>
                    <a:pt x="282" y="136"/>
                  </a:lnTo>
                  <a:lnTo>
                    <a:pt x="278" y="126"/>
                  </a:lnTo>
                  <a:lnTo>
                    <a:pt x="270" y="120"/>
                  </a:lnTo>
                  <a:lnTo>
                    <a:pt x="262" y="116"/>
                  </a:lnTo>
                  <a:lnTo>
                    <a:pt x="250" y="114"/>
                  </a:lnTo>
                  <a:lnTo>
                    <a:pt x="236" y="112"/>
                  </a:lnTo>
                  <a:lnTo>
                    <a:pt x="236" y="112"/>
                  </a:lnTo>
                  <a:lnTo>
                    <a:pt x="224" y="114"/>
                  </a:lnTo>
                  <a:lnTo>
                    <a:pt x="212" y="116"/>
                  </a:lnTo>
                  <a:lnTo>
                    <a:pt x="202" y="120"/>
                  </a:lnTo>
                  <a:lnTo>
                    <a:pt x="192" y="124"/>
                  </a:lnTo>
                  <a:lnTo>
                    <a:pt x="184" y="132"/>
                  </a:lnTo>
                  <a:lnTo>
                    <a:pt x="178" y="142"/>
                  </a:lnTo>
                  <a:lnTo>
                    <a:pt x="172" y="152"/>
                  </a:lnTo>
                  <a:lnTo>
                    <a:pt x="170" y="166"/>
                  </a:lnTo>
                  <a:lnTo>
                    <a:pt x="14" y="150"/>
                  </a:lnTo>
                  <a:lnTo>
                    <a:pt x="14" y="150"/>
                  </a:lnTo>
                  <a:lnTo>
                    <a:pt x="20" y="130"/>
                  </a:lnTo>
                  <a:lnTo>
                    <a:pt x="26" y="110"/>
                  </a:lnTo>
                  <a:lnTo>
                    <a:pt x="36" y="92"/>
                  </a:lnTo>
                  <a:lnTo>
                    <a:pt x="46" y="76"/>
                  </a:lnTo>
                  <a:lnTo>
                    <a:pt x="58" y="62"/>
                  </a:lnTo>
                  <a:lnTo>
                    <a:pt x="70" y="50"/>
                  </a:lnTo>
                  <a:lnTo>
                    <a:pt x="84" y="40"/>
                  </a:lnTo>
                  <a:lnTo>
                    <a:pt x="100" y="30"/>
                  </a:lnTo>
                  <a:lnTo>
                    <a:pt x="116" y="22"/>
                  </a:lnTo>
                  <a:lnTo>
                    <a:pt x="132" y="16"/>
                  </a:lnTo>
                  <a:lnTo>
                    <a:pt x="150" y="10"/>
                  </a:lnTo>
                  <a:lnTo>
                    <a:pt x="168" y="6"/>
                  </a:lnTo>
                  <a:lnTo>
                    <a:pt x="204" y="2"/>
                  </a:lnTo>
                  <a:lnTo>
                    <a:pt x="242" y="0"/>
                  </a:lnTo>
                  <a:lnTo>
                    <a:pt x="242" y="0"/>
                  </a:lnTo>
                  <a:lnTo>
                    <a:pt x="282" y="2"/>
                  </a:lnTo>
                  <a:lnTo>
                    <a:pt x="304" y="4"/>
                  </a:lnTo>
                  <a:lnTo>
                    <a:pt x="324" y="8"/>
                  </a:lnTo>
                  <a:lnTo>
                    <a:pt x="346" y="14"/>
                  </a:lnTo>
                  <a:lnTo>
                    <a:pt x="366" y="20"/>
                  </a:lnTo>
                  <a:lnTo>
                    <a:pt x="384" y="30"/>
                  </a:lnTo>
                  <a:lnTo>
                    <a:pt x="402" y="42"/>
                  </a:lnTo>
                  <a:lnTo>
                    <a:pt x="402" y="42"/>
                  </a:lnTo>
                  <a:lnTo>
                    <a:pt x="412" y="50"/>
                  </a:lnTo>
                  <a:lnTo>
                    <a:pt x="420" y="58"/>
                  </a:lnTo>
                  <a:lnTo>
                    <a:pt x="428" y="68"/>
                  </a:lnTo>
                  <a:lnTo>
                    <a:pt x="434" y="78"/>
                  </a:lnTo>
                  <a:lnTo>
                    <a:pt x="442" y="98"/>
                  </a:lnTo>
                  <a:lnTo>
                    <a:pt x="448" y="120"/>
                  </a:lnTo>
                  <a:lnTo>
                    <a:pt x="452" y="142"/>
                  </a:lnTo>
                  <a:lnTo>
                    <a:pt x="452" y="166"/>
                  </a:lnTo>
                  <a:lnTo>
                    <a:pt x="452" y="216"/>
                  </a:lnTo>
                  <a:lnTo>
                    <a:pt x="452" y="386"/>
                  </a:lnTo>
                  <a:lnTo>
                    <a:pt x="452" y="386"/>
                  </a:lnTo>
                  <a:lnTo>
                    <a:pt x="452" y="412"/>
                  </a:lnTo>
                  <a:lnTo>
                    <a:pt x="454" y="438"/>
                  </a:lnTo>
                  <a:lnTo>
                    <a:pt x="458" y="466"/>
                  </a:lnTo>
                  <a:lnTo>
                    <a:pt x="466" y="490"/>
                  </a:lnTo>
                  <a:lnTo>
                    <a:pt x="302" y="490"/>
                  </a:lnTo>
                  <a:close/>
                  <a:moveTo>
                    <a:pt x="288" y="266"/>
                  </a:moveTo>
                  <a:lnTo>
                    <a:pt x="288" y="266"/>
                  </a:lnTo>
                  <a:lnTo>
                    <a:pt x="272" y="268"/>
                  </a:lnTo>
                  <a:lnTo>
                    <a:pt x="254" y="272"/>
                  </a:lnTo>
                  <a:lnTo>
                    <a:pt x="234" y="276"/>
                  </a:lnTo>
                  <a:lnTo>
                    <a:pt x="218" y="284"/>
                  </a:lnTo>
                  <a:lnTo>
                    <a:pt x="202" y="294"/>
                  </a:lnTo>
                  <a:lnTo>
                    <a:pt x="196" y="300"/>
                  </a:lnTo>
                  <a:lnTo>
                    <a:pt x="190" y="306"/>
                  </a:lnTo>
                  <a:lnTo>
                    <a:pt x="184" y="314"/>
                  </a:lnTo>
                  <a:lnTo>
                    <a:pt x="180" y="322"/>
                  </a:lnTo>
                  <a:lnTo>
                    <a:pt x="178" y="332"/>
                  </a:lnTo>
                  <a:lnTo>
                    <a:pt x="178" y="342"/>
                  </a:lnTo>
                  <a:lnTo>
                    <a:pt x="178" y="342"/>
                  </a:lnTo>
                  <a:lnTo>
                    <a:pt x="178" y="354"/>
                  </a:lnTo>
                  <a:lnTo>
                    <a:pt x="182" y="362"/>
                  </a:lnTo>
                  <a:lnTo>
                    <a:pt x="186" y="370"/>
                  </a:lnTo>
                  <a:lnTo>
                    <a:pt x="190" y="376"/>
                  </a:lnTo>
                  <a:lnTo>
                    <a:pt x="196" y="382"/>
                  </a:lnTo>
                  <a:lnTo>
                    <a:pt x="204" y="384"/>
                  </a:lnTo>
                  <a:lnTo>
                    <a:pt x="212" y="386"/>
                  </a:lnTo>
                  <a:lnTo>
                    <a:pt x="222" y="388"/>
                  </a:lnTo>
                  <a:lnTo>
                    <a:pt x="222" y="388"/>
                  </a:lnTo>
                  <a:lnTo>
                    <a:pt x="234" y="386"/>
                  </a:lnTo>
                  <a:lnTo>
                    <a:pt x="244" y="384"/>
                  </a:lnTo>
                  <a:lnTo>
                    <a:pt x="252" y="382"/>
                  </a:lnTo>
                  <a:lnTo>
                    <a:pt x="260" y="378"/>
                  </a:lnTo>
                  <a:lnTo>
                    <a:pt x="266" y="372"/>
                  </a:lnTo>
                  <a:lnTo>
                    <a:pt x="272" y="366"/>
                  </a:lnTo>
                  <a:lnTo>
                    <a:pt x="280" y="350"/>
                  </a:lnTo>
                  <a:lnTo>
                    <a:pt x="284" y="334"/>
                  </a:lnTo>
                  <a:lnTo>
                    <a:pt x="286" y="314"/>
                  </a:lnTo>
                  <a:lnTo>
                    <a:pt x="288" y="274"/>
                  </a:lnTo>
                  <a:lnTo>
                    <a:pt x="288" y="266"/>
                  </a:lnTo>
                  <a:close/>
                </a:path>
              </a:pathLst>
            </a:custGeom>
            <a:solidFill>
              <a:srgbClr val="6DB43F"/>
            </a:solidFill>
            <a:ln w="9525">
              <a:noFill/>
              <a:round/>
              <a:headEnd/>
              <a:tailEnd/>
            </a:ln>
          </p:spPr>
          <p:txBody>
            <a:bodyPr/>
            <a:lstStyle/>
            <a:p>
              <a:pPr>
                <a:defRPr/>
              </a:pPr>
              <a:endParaRPr lang="en-US" dirty="0"/>
            </a:p>
          </p:txBody>
        </p:sp>
        <p:sp>
          <p:nvSpPr>
            <p:cNvPr id="13" name="Freeform 1062"/>
            <p:cNvSpPr>
              <a:spLocks/>
            </p:cNvSpPr>
            <p:nvPr userDrawn="1"/>
          </p:nvSpPr>
          <p:spPr bwMode="black">
            <a:xfrm>
              <a:off x="1888" y="605"/>
              <a:ext cx="118" cy="136"/>
            </a:xfrm>
            <a:custGeom>
              <a:avLst/>
              <a:gdLst/>
              <a:ahLst/>
              <a:cxnLst>
                <a:cxn ang="0">
                  <a:pos x="0" y="10"/>
                </a:cxn>
                <a:cxn ang="0">
                  <a:pos x="160" y="10"/>
                </a:cxn>
                <a:cxn ang="0">
                  <a:pos x="160" y="78"/>
                </a:cxn>
                <a:cxn ang="0">
                  <a:pos x="162" y="78"/>
                </a:cxn>
                <a:cxn ang="0">
                  <a:pos x="162" y="78"/>
                </a:cxn>
                <a:cxn ang="0">
                  <a:pos x="170" y="58"/>
                </a:cxn>
                <a:cxn ang="0">
                  <a:pos x="182" y="42"/>
                </a:cxn>
                <a:cxn ang="0">
                  <a:pos x="196" y="28"/>
                </a:cxn>
                <a:cxn ang="0">
                  <a:pos x="212" y="18"/>
                </a:cxn>
                <a:cxn ang="0">
                  <a:pos x="228" y="10"/>
                </a:cxn>
                <a:cxn ang="0">
                  <a:pos x="246" y="4"/>
                </a:cxn>
                <a:cxn ang="0">
                  <a:pos x="266" y="0"/>
                </a:cxn>
                <a:cxn ang="0">
                  <a:pos x="286" y="0"/>
                </a:cxn>
                <a:cxn ang="0">
                  <a:pos x="286" y="0"/>
                </a:cxn>
                <a:cxn ang="0">
                  <a:pos x="302" y="0"/>
                </a:cxn>
                <a:cxn ang="0">
                  <a:pos x="318" y="2"/>
                </a:cxn>
                <a:cxn ang="0">
                  <a:pos x="334" y="6"/>
                </a:cxn>
                <a:cxn ang="0">
                  <a:pos x="348" y="10"/>
                </a:cxn>
                <a:cxn ang="0">
                  <a:pos x="364" y="18"/>
                </a:cxn>
                <a:cxn ang="0">
                  <a:pos x="376" y="26"/>
                </a:cxn>
                <a:cxn ang="0">
                  <a:pos x="390" y="36"/>
                </a:cxn>
                <a:cxn ang="0">
                  <a:pos x="400" y="50"/>
                </a:cxn>
                <a:cxn ang="0">
                  <a:pos x="400" y="50"/>
                </a:cxn>
                <a:cxn ang="0">
                  <a:pos x="408" y="66"/>
                </a:cxn>
                <a:cxn ang="0">
                  <a:pos x="416" y="82"/>
                </a:cxn>
                <a:cxn ang="0">
                  <a:pos x="420" y="100"/>
                </a:cxn>
                <a:cxn ang="0">
                  <a:pos x="424" y="118"/>
                </a:cxn>
                <a:cxn ang="0">
                  <a:pos x="426" y="156"/>
                </a:cxn>
                <a:cxn ang="0">
                  <a:pos x="428" y="194"/>
                </a:cxn>
                <a:cxn ang="0">
                  <a:pos x="428" y="490"/>
                </a:cxn>
                <a:cxn ang="0">
                  <a:pos x="258" y="490"/>
                </a:cxn>
                <a:cxn ang="0">
                  <a:pos x="258" y="198"/>
                </a:cxn>
                <a:cxn ang="0">
                  <a:pos x="258" y="198"/>
                </a:cxn>
                <a:cxn ang="0">
                  <a:pos x="258" y="176"/>
                </a:cxn>
                <a:cxn ang="0">
                  <a:pos x="256" y="164"/>
                </a:cxn>
                <a:cxn ang="0">
                  <a:pos x="254" y="152"/>
                </a:cxn>
                <a:cxn ang="0">
                  <a:pos x="248" y="144"/>
                </a:cxn>
                <a:cxn ang="0">
                  <a:pos x="242" y="136"/>
                </a:cxn>
                <a:cxn ang="0">
                  <a:pos x="232" y="130"/>
                </a:cxn>
                <a:cxn ang="0">
                  <a:pos x="220" y="128"/>
                </a:cxn>
                <a:cxn ang="0">
                  <a:pos x="220" y="128"/>
                </a:cxn>
                <a:cxn ang="0">
                  <a:pos x="206" y="130"/>
                </a:cxn>
                <a:cxn ang="0">
                  <a:pos x="192" y="136"/>
                </a:cxn>
                <a:cxn ang="0">
                  <a:pos x="184" y="144"/>
                </a:cxn>
                <a:cxn ang="0">
                  <a:pos x="178" y="156"/>
                </a:cxn>
                <a:cxn ang="0">
                  <a:pos x="174" y="168"/>
                </a:cxn>
                <a:cxn ang="0">
                  <a:pos x="170" y="182"/>
                </a:cxn>
                <a:cxn ang="0">
                  <a:pos x="170" y="212"/>
                </a:cxn>
                <a:cxn ang="0">
                  <a:pos x="170" y="490"/>
                </a:cxn>
                <a:cxn ang="0">
                  <a:pos x="0" y="490"/>
                </a:cxn>
                <a:cxn ang="0">
                  <a:pos x="0" y="10"/>
                </a:cxn>
              </a:cxnLst>
              <a:rect l="0" t="0" r="r" b="b"/>
              <a:pathLst>
                <a:path w="428" h="490">
                  <a:moveTo>
                    <a:pt x="0" y="10"/>
                  </a:moveTo>
                  <a:lnTo>
                    <a:pt x="160" y="10"/>
                  </a:lnTo>
                  <a:lnTo>
                    <a:pt x="160" y="78"/>
                  </a:lnTo>
                  <a:lnTo>
                    <a:pt x="162" y="78"/>
                  </a:lnTo>
                  <a:lnTo>
                    <a:pt x="162" y="78"/>
                  </a:lnTo>
                  <a:lnTo>
                    <a:pt x="170" y="58"/>
                  </a:lnTo>
                  <a:lnTo>
                    <a:pt x="182" y="42"/>
                  </a:lnTo>
                  <a:lnTo>
                    <a:pt x="196" y="28"/>
                  </a:lnTo>
                  <a:lnTo>
                    <a:pt x="212" y="18"/>
                  </a:lnTo>
                  <a:lnTo>
                    <a:pt x="228" y="10"/>
                  </a:lnTo>
                  <a:lnTo>
                    <a:pt x="246" y="4"/>
                  </a:lnTo>
                  <a:lnTo>
                    <a:pt x="266" y="0"/>
                  </a:lnTo>
                  <a:lnTo>
                    <a:pt x="286" y="0"/>
                  </a:lnTo>
                  <a:lnTo>
                    <a:pt x="286" y="0"/>
                  </a:lnTo>
                  <a:lnTo>
                    <a:pt x="302" y="0"/>
                  </a:lnTo>
                  <a:lnTo>
                    <a:pt x="318" y="2"/>
                  </a:lnTo>
                  <a:lnTo>
                    <a:pt x="334" y="6"/>
                  </a:lnTo>
                  <a:lnTo>
                    <a:pt x="348" y="10"/>
                  </a:lnTo>
                  <a:lnTo>
                    <a:pt x="364" y="18"/>
                  </a:lnTo>
                  <a:lnTo>
                    <a:pt x="376" y="26"/>
                  </a:lnTo>
                  <a:lnTo>
                    <a:pt x="390" y="36"/>
                  </a:lnTo>
                  <a:lnTo>
                    <a:pt x="400" y="50"/>
                  </a:lnTo>
                  <a:lnTo>
                    <a:pt x="400" y="50"/>
                  </a:lnTo>
                  <a:lnTo>
                    <a:pt x="408" y="66"/>
                  </a:lnTo>
                  <a:lnTo>
                    <a:pt x="416" y="82"/>
                  </a:lnTo>
                  <a:lnTo>
                    <a:pt x="420" y="100"/>
                  </a:lnTo>
                  <a:lnTo>
                    <a:pt x="424" y="118"/>
                  </a:lnTo>
                  <a:lnTo>
                    <a:pt x="426" y="156"/>
                  </a:lnTo>
                  <a:lnTo>
                    <a:pt x="428" y="194"/>
                  </a:lnTo>
                  <a:lnTo>
                    <a:pt x="428" y="490"/>
                  </a:lnTo>
                  <a:lnTo>
                    <a:pt x="258" y="490"/>
                  </a:lnTo>
                  <a:lnTo>
                    <a:pt x="258" y="198"/>
                  </a:lnTo>
                  <a:lnTo>
                    <a:pt x="258" y="198"/>
                  </a:lnTo>
                  <a:lnTo>
                    <a:pt x="258" y="176"/>
                  </a:lnTo>
                  <a:lnTo>
                    <a:pt x="256" y="164"/>
                  </a:lnTo>
                  <a:lnTo>
                    <a:pt x="254" y="152"/>
                  </a:lnTo>
                  <a:lnTo>
                    <a:pt x="248" y="144"/>
                  </a:lnTo>
                  <a:lnTo>
                    <a:pt x="242" y="136"/>
                  </a:lnTo>
                  <a:lnTo>
                    <a:pt x="232" y="130"/>
                  </a:lnTo>
                  <a:lnTo>
                    <a:pt x="220" y="128"/>
                  </a:lnTo>
                  <a:lnTo>
                    <a:pt x="220" y="128"/>
                  </a:lnTo>
                  <a:lnTo>
                    <a:pt x="206" y="130"/>
                  </a:lnTo>
                  <a:lnTo>
                    <a:pt x="192" y="136"/>
                  </a:lnTo>
                  <a:lnTo>
                    <a:pt x="184" y="144"/>
                  </a:lnTo>
                  <a:lnTo>
                    <a:pt x="178" y="156"/>
                  </a:lnTo>
                  <a:lnTo>
                    <a:pt x="174" y="168"/>
                  </a:lnTo>
                  <a:lnTo>
                    <a:pt x="170" y="182"/>
                  </a:lnTo>
                  <a:lnTo>
                    <a:pt x="170" y="212"/>
                  </a:lnTo>
                  <a:lnTo>
                    <a:pt x="170" y="490"/>
                  </a:lnTo>
                  <a:lnTo>
                    <a:pt x="0" y="490"/>
                  </a:lnTo>
                  <a:lnTo>
                    <a:pt x="0" y="10"/>
                  </a:lnTo>
                  <a:close/>
                </a:path>
              </a:pathLst>
            </a:custGeom>
            <a:solidFill>
              <a:srgbClr val="6DB43F"/>
            </a:solidFill>
            <a:ln w="9525">
              <a:noFill/>
              <a:round/>
              <a:headEnd/>
              <a:tailEnd/>
            </a:ln>
          </p:spPr>
          <p:txBody>
            <a:bodyPr/>
            <a:lstStyle/>
            <a:p>
              <a:pPr>
                <a:defRPr/>
              </a:pPr>
              <a:endParaRPr lang="en-US" dirty="0"/>
            </a:p>
          </p:txBody>
        </p:sp>
        <p:sp>
          <p:nvSpPr>
            <p:cNvPr id="14" name="Freeform 1063"/>
            <p:cNvSpPr>
              <a:spLocks/>
            </p:cNvSpPr>
            <p:nvPr userDrawn="1"/>
          </p:nvSpPr>
          <p:spPr bwMode="black">
            <a:xfrm>
              <a:off x="2019" y="564"/>
              <a:ext cx="88" cy="180"/>
            </a:xfrm>
            <a:custGeom>
              <a:avLst/>
              <a:gdLst/>
              <a:ahLst/>
              <a:cxnLst>
                <a:cxn ang="0">
                  <a:pos x="232" y="160"/>
                </a:cxn>
                <a:cxn ang="0">
                  <a:pos x="320" y="160"/>
                </a:cxn>
                <a:cxn ang="0">
                  <a:pos x="320" y="282"/>
                </a:cxn>
                <a:cxn ang="0">
                  <a:pos x="234" y="282"/>
                </a:cxn>
                <a:cxn ang="0">
                  <a:pos x="234" y="448"/>
                </a:cxn>
                <a:cxn ang="0">
                  <a:pos x="234" y="448"/>
                </a:cxn>
                <a:cxn ang="0">
                  <a:pos x="234" y="472"/>
                </a:cxn>
                <a:cxn ang="0">
                  <a:pos x="234" y="482"/>
                </a:cxn>
                <a:cxn ang="0">
                  <a:pos x="238" y="492"/>
                </a:cxn>
                <a:cxn ang="0">
                  <a:pos x="242" y="500"/>
                </a:cxn>
                <a:cxn ang="0">
                  <a:pos x="248" y="504"/>
                </a:cxn>
                <a:cxn ang="0">
                  <a:pos x="258" y="508"/>
                </a:cxn>
                <a:cxn ang="0">
                  <a:pos x="270" y="510"/>
                </a:cxn>
                <a:cxn ang="0">
                  <a:pos x="270" y="510"/>
                </a:cxn>
                <a:cxn ang="0">
                  <a:pos x="282" y="510"/>
                </a:cxn>
                <a:cxn ang="0">
                  <a:pos x="296" y="508"/>
                </a:cxn>
                <a:cxn ang="0">
                  <a:pos x="320" y="502"/>
                </a:cxn>
                <a:cxn ang="0">
                  <a:pos x="320" y="636"/>
                </a:cxn>
                <a:cxn ang="0">
                  <a:pos x="320" y="636"/>
                </a:cxn>
                <a:cxn ang="0">
                  <a:pos x="288" y="644"/>
                </a:cxn>
                <a:cxn ang="0">
                  <a:pos x="254" y="648"/>
                </a:cxn>
                <a:cxn ang="0">
                  <a:pos x="224" y="652"/>
                </a:cxn>
                <a:cxn ang="0">
                  <a:pos x="202" y="652"/>
                </a:cxn>
                <a:cxn ang="0">
                  <a:pos x="202" y="652"/>
                </a:cxn>
                <a:cxn ang="0">
                  <a:pos x="188" y="652"/>
                </a:cxn>
                <a:cxn ang="0">
                  <a:pos x="174" y="650"/>
                </a:cxn>
                <a:cxn ang="0">
                  <a:pos x="160" y="646"/>
                </a:cxn>
                <a:cxn ang="0">
                  <a:pos x="146" y="640"/>
                </a:cxn>
                <a:cxn ang="0">
                  <a:pos x="132" y="632"/>
                </a:cxn>
                <a:cxn ang="0">
                  <a:pos x="120" y="624"/>
                </a:cxn>
                <a:cxn ang="0">
                  <a:pos x="108" y="614"/>
                </a:cxn>
                <a:cxn ang="0">
                  <a:pos x="96" y="602"/>
                </a:cxn>
                <a:cxn ang="0">
                  <a:pos x="96" y="602"/>
                </a:cxn>
                <a:cxn ang="0">
                  <a:pos x="86" y="586"/>
                </a:cxn>
                <a:cxn ang="0">
                  <a:pos x="78" y="570"/>
                </a:cxn>
                <a:cxn ang="0">
                  <a:pos x="72" y="554"/>
                </a:cxn>
                <a:cxn ang="0">
                  <a:pos x="68" y="538"/>
                </a:cxn>
                <a:cxn ang="0">
                  <a:pos x="66" y="520"/>
                </a:cxn>
                <a:cxn ang="0">
                  <a:pos x="64" y="502"/>
                </a:cxn>
                <a:cxn ang="0">
                  <a:pos x="64" y="464"/>
                </a:cxn>
                <a:cxn ang="0">
                  <a:pos x="64" y="282"/>
                </a:cxn>
                <a:cxn ang="0">
                  <a:pos x="0" y="282"/>
                </a:cxn>
                <a:cxn ang="0">
                  <a:pos x="0" y="160"/>
                </a:cxn>
                <a:cxn ang="0">
                  <a:pos x="72" y="160"/>
                </a:cxn>
                <a:cxn ang="0">
                  <a:pos x="74" y="62"/>
                </a:cxn>
                <a:cxn ang="0">
                  <a:pos x="232" y="0"/>
                </a:cxn>
                <a:cxn ang="0">
                  <a:pos x="232" y="160"/>
                </a:cxn>
              </a:cxnLst>
              <a:rect l="0" t="0" r="r" b="b"/>
              <a:pathLst>
                <a:path w="320" h="652">
                  <a:moveTo>
                    <a:pt x="232" y="160"/>
                  </a:moveTo>
                  <a:lnTo>
                    <a:pt x="320" y="160"/>
                  </a:lnTo>
                  <a:lnTo>
                    <a:pt x="320" y="282"/>
                  </a:lnTo>
                  <a:lnTo>
                    <a:pt x="234" y="282"/>
                  </a:lnTo>
                  <a:lnTo>
                    <a:pt x="234" y="448"/>
                  </a:lnTo>
                  <a:lnTo>
                    <a:pt x="234" y="448"/>
                  </a:lnTo>
                  <a:lnTo>
                    <a:pt x="234" y="472"/>
                  </a:lnTo>
                  <a:lnTo>
                    <a:pt x="234" y="482"/>
                  </a:lnTo>
                  <a:lnTo>
                    <a:pt x="238" y="492"/>
                  </a:lnTo>
                  <a:lnTo>
                    <a:pt x="242" y="500"/>
                  </a:lnTo>
                  <a:lnTo>
                    <a:pt x="248" y="504"/>
                  </a:lnTo>
                  <a:lnTo>
                    <a:pt x="258" y="508"/>
                  </a:lnTo>
                  <a:lnTo>
                    <a:pt x="270" y="510"/>
                  </a:lnTo>
                  <a:lnTo>
                    <a:pt x="270" y="510"/>
                  </a:lnTo>
                  <a:lnTo>
                    <a:pt x="282" y="510"/>
                  </a:lnTo>
                  <a:lnTo>
                    <a:pt x="296" y="508"/>
                  </a:lnTo>
                  <a:lnTo>
                    <a:pt x="320" y="502"/>
                  </a:lnTo>
                  <a:lnTo>
                    <a:pt x="320" y="636"/>
                  </a:lnTo>
                  <a:lnTo>
                    <a:pt x="320" y="636"/>
                  </a:lnTo>
                  <a:lnTo>
                    <a:pt x="288" y="644"/>
                  </a:lnTo>
                  <a:lnTo>
                    <a:pt x="254" y="648"/>
                  </a:lnTo>
                  <a:lnTo>
                    <a:pt x="224" y="652"/>
                  </a:lnTo>
                  <a:lnTo>
                    <a:pt x="202" y="652"/>
                  </a:lnTo>
                  <a:lnTo>
                    <a:pt x="202" y="652"/>
                  </a:lnTo>
                  <a:lnTo>
                    <a:pt x="188" y="652"/>
                  </a:lnTo>
                  <a:lnTo>
                    <a:pt x="174" y="650"/>
                  </a:lnTo>
                  <a:lnTo>
                    <a:pt x="160" y="646"/>
                  </a:lnTo>
                  <a:lnTo>
                    <a:pt x="146" y="640"/>
                  </a:lnTo>
                  <a:lnTo>
                    <a:pt x="132" y="632"/>
                  </a:lnTo>
                  <a:lnTo>
                    <a:pt x="120" y="624"/>
                  </a:lnTo>
                  <a:lnTo>
                    <a:pt x="108" y="614"/>
                  </a:lnTo>
                  <a:lnTo>
                    <a:pt x="96" y="602"/>
                  </a:lnTo>
                  <a:lnTo>
                    <a:pt x="96" y="602"/>
                  </a:lnTo>
                  <a:lnTo>
                    <a:pt x="86" y="586"/>
                  </a:lnTo>
                  <a:lnTo>
                    <a:pt x="78" y="570"/>
                  </a:lnTo>
                  <a:lnTo>
                    <a:pt x="72" y="554"/>
                  </a:lnTo>
                  <a:lnTo>
                    <a:pt x="68" y="538"/>
                  </a:lnTo>
                  <a:lnTo>
                    <a:pt x="66" y="520"/>
                  </a:lnTo>
                  <a:lnTo>
                    <a:pt x="64" y="502"/>
                  </a:lnTo>
                  <a:lnTo>
                    <a:pt x="64" y="464"/>
                  </a:lnTo>
                  <a:lnTo>
                    <a:pt x="64" y="282"/>
                  </a:lnTo>
                  <a:lnTo>
                    <a:pt x="0" y="282"/>
                  </a:lnTo>
                  <a:lnTo>
                    <a:pt x="0" y="160"/>
                  </a:lnTo>
                  <a:lnTo>
                    <a:pt x="72" y="160"/>
                  </a:lnTo>
                  <a:lnTo>
                    <a:pt x="74" y="62"/>
                  </a:lnTo>
                  <a:lnTo>
                    <a:pt x="232" y="0"/>
                  </a:lnTo>
                  <a:lnTo>
                    <a:pt x="232" y="160"/>
                  </a:lnTo>
                  <a:close/>
                </a:path>
              </a:pathLst>
            </a:custGeom>
            <a:solidFill>
              <a:srgbClr val="6DB43F"/>
            </a:solidFill>
            <a:ln w="9525">
              <a:noFill/>
              <a:round/>
              <a:headEnd/>
              <a:tailEnd/>
            </a:ln>
          </p:spPr>
          <p:txBody>
            <a:bodyPr/>
            <a:lstStyle/>
            <a:p>
              <a:pPr>
                <a:defRPr/>
              </a:pPr>
              <a:endParaRPr lang="en-US" dirty="0"/>
            </a:p>
          </p:txBody>
        </p:sp>
        <p:sp>
          <p:nvSpPr>
            <p:cNvPr id="15" name="Freeform 1064"/>
            <p:cNvSpPr>
              <a:spLocks/>
            </p:cNvSpPr>
            <p:nvPr userDrawn="1"/>
          </p:nvSpPr>
          <p:spPr bwMode="black">
            <a:xfrm>
              <a:off x="1536" y="202"/>
              <a:ext cx="268" cy="267"/>
            </a:xfrm>
            <a:custGeom>
              <a:avLst/>
              <a:gdLst/>
              <a:ahLst/>
              <a:cxnLst>
                <a:cxn ang="0">
                  <a:pos x="238" y="728"/>
                </a:cxn>
                <a:cxn ang="0">
                  <a:pos x="238" y="0"/>
                </a:cxn>
                <a:cxn ang="0">
                  <a:pos x="0" y="0"/>
                </a:cxn>
                <a:cxn ang="0">
                  <a:pos x="0" y="964"/>
                </a:cxn>
                <a:cxn ang="0">
                  <a:pos x="970" y="964"/>
                </a:cxn>
                <a:cxn ang="0">
                  <a:pos x="970" y="728"/>
                </a:cxn>
                <a:cxn ang="0">
                  <a:pos x="238" y="728"/>
                </a:cxn>
                <a:cxn ang="0">
                  <a:pos x="238" y="728"/>
                </a:cxn>
              </a:cxnLst>
              <a:rect l="0" t="0" r="r" b="b"/>
              <a:pathLst>
                <a:path w="970" h="964">
                  <a:moveTo>
                    <a:pt x="238" y="728"/>
                  </a:moveTo>
                  <a:lnTo>
                    <a:pt x="238" y="0"/>
                  </a:lnTo>
                  <a:lnTo>
                    <a:pt x="0" y="0"/>
                  </a:lnTo>
                  <a:lnTo>
                    <a:pt x="0" y="964"/>
                  </a:lnTo>
                  <a:lnTo>
                    <a:pt x="970" y="964"/>
                  </a:lnTo>
                  <a:lnTo>
                    <a:pt x="970" y="728"/>
                  </a:lnTo>
                  <a:lnTo>
                    <a:pt x="238" y="728"/>
                  </a:lnTo>
                  <a:lnTo>
                    <a:pt x="238" y="728"/>
                  </a:lnTo>
                  <a:close/>
                </a:path>
              </a:pathLst>
            </a:custGeom>
            <a:solidFill>
              <a:srgbClr val="6DB43F"/>
            </a:solidFill>
            <a:ln w="9525">
              <a:noFill/>
              <a:round/>
              <a:headEnd/>
              <a:tailEnd/>
            </a:ln>
          </p:spPr>
          <p:txBody>
            <a:bodyPr/>
            <a:lstStyle/>
            <a:p>
              <a:pPr>
                <a:defRPr/>
              </a:pPr>
              <a:endParaRPr lang="en-US" dirty="0"/>
            </a:p>
          </p:txBody>
        </p:sp>
        <p:sp>
          <p:nvSpPr>
            <p:cNvPr id="16" name="Freeform 1065"/>
            <p:cNvSpPr>
              <a:spLocks/>
            </p:cNvSpPr>
            <p:nvPr userDrawn="1"/>
          </p:nvSpPr>
          <p:spPr bwMode="black">
            <a:xfrm>
              <a:off x="1609" y="357"/>
              <a:ext cx="39" cy="39"/>
            </a:xfrm>
            <a:custGeom>
              <a:avLst/>
              <a:gdLst/>
              <a:ahLst/>
              <a:cxnLst>
                <a:cxn ang="0">
                  <a:pos x="0" y="0"/>
                </a:cxn>
                <a:cxn ang="0">
                  <a:pos x="0" y="18"/>
                </a:cxn>
                <a:cxn ang="0">
                  <a:pos x="0" y="18"/>
                </a:cxn>
                <a:cxn ang="0">
                  <a:pos x="22" y="24"/>
                </a:cxn>
                <a:cxn ang="0">
                  <a:pos x="44" y="32"/>
                </a:cxn>
                <a:cxn ang="0">
                  <a:pos x="64" y="44"/>
                </a:cxn>
                <a:cxn ang="0">
                  <a:pos x="80" y="60"/>
                </a:cxn>
                <a:cxn ang="0">
                  <a:pos x="96" y="76"/>
                </a:cxn>
                <a:cxn ang="0">
                  <a:pos x="108" y="96"/>
                </a:cxn>
                <a:cxn ang="0">
                  <a:pos x="118" y="116"/>
                </a:cxn>
                <a:cxn ang="0">
                  <a:pos x="124" y="140"/>
                </a:cxn>
                <a:cxn ang="0">
                  <a:pos x="142" y="140"/>
                </a:cxn>
                <a:cxn ang="0">
                  <a:pos x="142" y="140"/>
                </a:cxn>
                <a:cxn ang="0">
                  <a:pos x="134" y="114"/>
                </a:cxn>
                <a:cxn ang="0">
                  <a:pos x="124" y="88"/>
                </a:cxn>
                <a:cxn ang="0">
                  <a:pos x="110" y="66"/>
                </a:cxn>
                <a:cxn ang="0">
                  <a:pos x="94" y="46"/>
                </a:cxn>
                <a:cxn ang="0">
                  <a:pos x="74" y="30"/>
                </a:cxn>
                <a:cxn ang="0">
                  <a:pos x="50" y="16"/>
                </a:cxn>
                <a:cxn ang="0">
                  <a:pos x="26" y="6"/>
                </a:cxn>
                <a:cxn ang="0">
                  <a:pos x="0" y="0"/>
                </a:cxn>
                <a:cxn ang="0">
                  <a:pos x="0" y="0"/>
                </a:cxn>
              </a:cxnLst>
              <a:rect l="0" t="0" r="r" b="b"/>
              <a:pathLst>
                <a:path w="142" h="140">
                  <a:moveTo>
                    <a:pt x="0" y="0"/>
                  </a:moveTo>
                  <a:lnTo>
                    <a:pt x="0" y="18"/>
                  </a:lnTo>
                  <a:lnTo>
                    <a:pt x="0" y="18"/>
                  </a:lnTo>
                  <a:lnTo>
                    <a:pt x="22" y="24"/>
                  </a:lnTo>
                  <a:lnTo>
                    <a:pt x="44" y="32"/>
                  </a:lnTo>
                  <a:lnTo>
                    <a:pt x="64" y="44"/>
                  </a:lnTo>
                  <a:lnTo>
                    <a:pt x="80" y="60"/>
                  </a:lnTo>
                  <a:lnTo>
                    <a:pt x="96" y="76"/>
                  </a:lnTo>
                  <a:lnTo>
                    <a:pt x="108" y="96"/>
                  </a:lnTo>
                  <a:lnTo>
                    <a:pt x="118" y="116"/>
                  </a:lnTo>
                  <a:lnTo>
                    <a:pt x="124" y="140"/>
                  </a:lnTo>
                  <a:lnTo>
                    <a:pt x="142" y="140"/>
                  </a:lnTo>
                  <a:lnTo>
                    <a:pt x="142" y="140"/>
                  </a:lnTo>
                  <a:lnTo>
                    <a:pt x="134" y="114"/>
                  </a:lnTo>
                  <a:lnTo>
                    <a:pt x="124" y="88"/>
                  </a:lnTo>
                  <a:lnTo>
                    <a:pt x="110" y="66"/>
                  </a:lnTo>
                  <a:lnTo>
                    <a:pt x="94" y="46"/>
                  </a:lnTo>
                  <a:lnTo>
                    <a:pt x="74" y="30"/>
                  </a:lnTo>
                  <a:lnTo>
                    <a:pt x="50" y="16"/>
                  </a:lnTo>
                  <a:lnTo>
                    <a:pt x="26" y="6"/>
                  </a:lnTo>
                  <a:lnTo>
                    <a:pt x="0" y="0"/>
                  </a:lnTo>
                  <a:lnTo>
                    <a:pt x="0" y="0"/>
                  </a:lnTo>
                  <a:close/>
                </a:path>
              </a:pathLst>
            </a:custGeom>
            <a:solidFill>
              <a:srgbClr val="00ADEF"/>
            </a:solidFill>
            <a:ln w="9525">
              <a:noFill/>
              <a:round/>
              <a:headEnd/>
              <a:tailEnd/>
            </a:ln>
          </p:spPr>
          <p:txBody>
            <a:bodyPr/>
            <a:lstStyle/>
            <a:p>
              <a:pPr>
                <a:defRPr/>
              </a:pPr>
              <a:endParaRPr lang="en-US" dirty="0"/>
            </a:p>
          </p:txBody>
        </p:sp>
        <p:sp>
          <p:nvSpPr>
            <p:cNvPr id="17" name="Freeform 1066"/>
            <p:cNvSpPr>
              <a:spLocks/>
            </p:cNvSpPr>
            <p:nvPr userDrawn="1"/>
          </p:nvSpPr>
          <p:spPr bwMode="black">
            <a:xfrm>
              <a:off x="1609" y="308"/>
              <a:ext cx="88" cy="87"/>
            </a:xfrm>
            <a:custGeom>
              <a:avLst/>
              <a:gdLst/>
              <a:ahLst/>
              <a:cxnLst>
                <a:cxn ang="0">
                  <a:pos x="0" y="0"/>
                </a:cxn>
                <a:cxn ang="0">
                  <a:pos x="0" y="52"/>
                </a:cxn>
                <a:cxn ang="0">
                  <a:pos x="0" y="52"/>
                </a:cxn>
                <a:cxn ang="0">
                  <a:pos x="26" y="56"/>
                </a:cxn>
                <a:cxn ang="0">
                  <a:pos x="52" y="60"/>
                </a:cxn>
                <a:cxn ang="0">
                  <a:pos x="76" y="68"/>
                </a:cxn>
                <a:cxn ang="0">
                  <a:pos x="100" y="78"/>
                </a:cxn>
                <a:cxn ang="0">
                  <a:pos x="122" y="90"/>
                </a:cxn>
                <a:cxn ang="0">
                  <a:pos x="142" y="104"/>
                </a:cxn>
                <a:cxn ang="0">
                  <a:pos x="162" y="118"/>
                </a:cxn>
                <a:cxn ang="0">
                  <a:pos x="182" y="136"/>
                </a:cxn>
                <a:cxn ang="0">
                  <a:pos x="198" y="154"/>
                </a:cxn>
                <a:cxn ang="0">
                  <a:pos x="214" y="174"/>
                </a:cxn>
                <a:cxn ang="0">
                  <a:pos x="228" y="194"/>
                </a:cxn>
                <a:cxn ang="0">
                  <a:pos x="238" y="216"/>
                </a:cxn>
                <a:cxn ang="0">
                  <a:pos x="248" y="240"/>
                </a:cxn>
                <a:cxn ang="0">
                  <a:pos x="256" y="264"/>
                </a:cxn>
                <a:cxn ang="0">
                  <a:pos x="262" y="290"/>
                </a:cxn>
                <a:cxn ang="0">
                  <a:pos x="266" y="316"/>
                </a:cxn>
                <a:cxn ang="0">
                  <a:pos x="320" y="316"/>
                </a:cxn>
                <a:cxn ang="0">
                  <a:pos x="320" y="316"/>
                </a:cxn>
                <a:cxn ang="0">
                  <a:pos x="316" y="284"/>
                </a:cxn>
                <a:cxn ang="0">
                  <a:pos x="308" y="254"/>
                </a:cxn>
                <a:cxn ang="0">
                  <a:pos x="300" y="224"/>
                </a:cxn>
                <a:cxn ang="0">
                  <a:pos x="288" y="196"/>
                </a:cxn>
                <a:cxn ang="0">
                  <a:pos x="274" y="168"/>
                </a:cxn>
                <a:cxn ang="0">
                  <a:pos x="258" y="144"/>
                </a:cxn>
                <a:cxn ang="0">
                  <a:pos x="240" y="120"/>
                </a:cxn>
                <a:cxn ang="0">
                  <a:pos x="218" y="98"/>
                </a:cxn>
                <a:cxn ang="0">
                  <a:pos x="196" y="78"/>
                </a:cxn>
                <a:cxn ang="0">
                  <a:pos x="172" y="60"/>
                </a:cxn>
                <a:cxn ang="0">
                  <a:pos x="146" y="44"/>
                </a:cxn>
                <a:cxn ang="0">
                  <a:pos x="120" y="30"/>
                </a:cxn>
                <a:cxn ang="0">
                  <a:pos x="92" y="18"/>
                </a:cxn>
                <a:cxn ang="0">
                  <a:pos x="62" y="8"/>
                </a:cxn>
                <a:cxn ang="0">
                  <a:pos x="32" y="2"/>
                </a:cxn>
                <a:cxn ang="0">
                  <a:pos x="0" y="0"/>
                </a:cxn>
                <a:cxn ang="0">
                  <a:pos x="0" y="0"/>
                </a:cxn>
              </a:cxnLst>
              <a:rect l="0" t="0" r="r" b="b"/>
              <a:pathLst>
                <a:path w="320" h="316">
                  <a:moveTo>
                    <a:pt x="0" y="0"/>
                  </a:moveTo>
                  <a:lnTo>
                    <a:pt x="0" y="52"/>
                  </a:lnTo>
                  <a:lnTo>
                    <a:pt x="0" y="52"/>
                  </a:lnTo>
                  <a:lnTo>
                    <a:pt x="26" y="56"/>
                  </a:lnTo>
                  <a:lnTo>
                    <a:pt x="52" y="60"/>
                  </a:lnTo>
                  <a:lnTo>
                    <a:pt x="76" y="68"/>
                  </a:lnTo>
                  <a:lnTo>
                    <a:pt x="100" y="78"/>
                  </a:lnTo>
                  <a:lnTo>
                    <a:pt x="122" y="90"/>
                  </a:lnTo>
                  <a:lnTo>
                    <a:pt x="142" y="104"/>
                  </a:lnTo>
                  <a:lnTo>
                    <a:pt x="162" y="118"/>
                  </a:lnTo>
                  <a:lnTo>
                    <a:pt x="182" y="136"/>
                  </a:lnTo>
                  <a:lnTo>
                    <a:pt x="198" y="154"/>
                  </a:lnTo>
                  <a:lnTo>
                    <a:pt x="214" y="174"/>
                  </a:lnTo>
                  <a:lnTo>
                    <a:pt x="228" y="194"/>
                  </a:lnTo>
                  <a:lnTo>
                    <a:pt x="238" y="216"/>
                  </a:lnTo>
                  <a:lnTo>
                    <a:pt x="248" y="240"/>
                  </a:lnTo>
                  <a:lnTo>
                    <a:pt x="256" y="264"/>
                  </a:lnTo>
                  <a:lnTo>
                    <a:pt x="262" y="290"/>
                  </a:lnTo>
                  <a:lnTo>
                    <a:pt x="266" y="316"/>
                  </a:lnTo>
                  <a:lnTo>
                    <a:pt x="320" y="316"/>
                  </a:lnTo>
                  <a:lnTo>
                    <a:pt x="320" y="316"/>
                  </a:lnTo>
                  <a:lnTo>
                    <a:pt x="316" y="284"/>
                  </a:lnTo>
                  <a:lnTo>
                    <a:pt x="308" y="254"/>
                  </a:lnTo>
                  <a:lnTo>
                    <a:pt x="300" y="224"/>
                  </a:lnTo>
                  <a:lnTo>
                    <a:pt x="288" y="196"/>
                  </a:lnTo>
                  <a:lnTo>
                    <a:pt x="274" y="168"/>
                  </a:lnTo>
                  <a:lnTo>
                    <a:pt x="258" y="144"/>
                  </a:lnTo>
                  <a:lnTo>
                    <a:pt x="240" y="120"/>
                  </a:lnTo>
                  <a:lnTo>
                    <a:pt x="218" y="98"/>
                  </a:lnTo>
                  <a:lnTo>
                    <a:pt x="196" y="78"/>
                  </a:lnTo>
                  <a:lnTo>
                    <a:pt x="172" y="60"/>
                  </a:lnTo>
                  <a:lnTo>
                    <a:pt x="146" y="44"/>
                  </a:lnTo>
                  <a:lnTo>
                    <a:pt x="120" y="30"/>
                  </a:lnTo>
                  <a:lnTo>
                    <a:pt x="92" y="18"/>
                  </a:lnTo>
                  <a:lnTo>
                    <a:pt x="62" y="8"/>
                  </a:lnTo>
                  <a:lnTo>
                    <a:pt x="32" y="2"/>
                  </a:lnTo>
                  <a:lnTo>
                    <a:pt x="0" y="0"/>
                  </a:lnTo>
                  <a:lnTo>
                    <a:pt x="0" y="0"/>
                  </a:lnTo>
                  <a:close/>
                </a:path>
              </a:pathLst>
            </a:custGeom>
            <a:solidFill>
              <a:srgbClr val="00ADEF"/>
            </a:solidFill>
            <a:ln w="9525">
              <a:noFill/>
              <a:round/>
              <a:headEnd/>
              <a:tailEnd/>
            </a:ln>
          </p:spPr>
          <p:txBody>
            <a:bodyPr/>
            <a:lstStyle/>
            <a:p>
              <a:pPr>
                <a:defRPr/>
              </a:pPr>
              <a:endParaRPr lang="en-US" dirty="0"/>
            </a:p>
          </p:txBody>
        </p:sp>
        <p:sp>
          <p:nvSpPr>
            <p:cNvPr id="18" name="Freeform 1067"/>
            <p:cNvSpPr>
              <a:spLocks/>
            </p:cNvSpPr>
            <p:nvPr userDrawn="1"/>
          </p:nvSpPr>
          <p:spPr bwMode="black">
            <a:xfrm>
              <a:off x="1609" y="259"/>
              <a:ext cx="137" cy="137"/>
            </a:xfrm>
            <a:custGeom>
              <a:avLst/>
              <a:gdLst/>
              <a:ahLst/>
              <a:cxnLst>
                <a:cxn ang="0">
                  <a:pos x="0" y="0"/>
                </a:cxn>
                <a:cxn ang="0">
                  <a:pos x="0" y="88"/>
                </a:cxn>
                <a:cxn ang="0">
                  <a:pos x="0" y="88"/>
                </a:cxn>
                <a:cxn ang="0">
                  <a:pos x="40" y="92"/>
                </a:cxn>
                <a:cxn ang="0">
                  <a:pos x="80" y="100"/>
                </a:cxn>
                <a:cxn ang="0">
                  <a:pos x="118" y="112"/>
                </a:cxn>
                <a:cxn ang="0">
                  <a:pos x="154" y="126"/>
                </a:cxn>
                <a:cxn ang="0">
                  <a:pos x="188" y="144"/>
                </a:cxn>
                <a:cxn ang="0">
                  <a:pos x="222" y="164"/>
                </a:cxn>
                <a:cxn ang="0">
                  <a:pos x="252" y="188"/>
                </a:cxn>
                <a:cxn ang="0">
                  <a:pos x="282" y="214"/>
                </a:cxn>
                <a:cxn ang="0">
                  <a:pos x="308" y="242"/>
                </a:cxn>
                <a:cxn ang="0">
                  <a:pos x="330" y="272"/>
                </a:cxn>
                <a:cxn ang="0">
                  <a:pos x="352" y="304"/>
                </a:cxn>
                <a:cxn ang="0">
                  <a:pos x="370" y="340"/>
                </a:cxn>
                <a:cxn ang="0">
                  <a:pos x="384" y="376"/>
                </a:cxn>
                <a:cxn ang="0">
                  <a:pos x="396" y="414"/>
                </a:cxn>
                <a:cxn ang="0">
                  <a:pos x="404" y="452"/>
                </a:cxn>
                <a:cxn ang="0">
                  <a:pos x="408" y="494"/>
                </a:cxn>
                <a:cxn ang="0">
                  <a:pos x="496" y="494"/>
                </a:cxn>
                <a:cxn ang="0">
                  <a:pos x="496" y="494"/>
                </a:cxn>
                <a:cxn ang="0">
                  <a:pos x="492" y="444"/>
                </a:cxn>
                <a:cxn ang="0">
                  <a:pos x="482" y="396"/>
                </a:cxn>
                <a:cxn ang="0">
                  <a:pos x="468" y="350"/>
                </a:cxn>
                <a:cxn ang="0">
                  <a:pos x="452" y="304"/>
                </a:cxn>
                <a:cxn ang="0">
                  <a:pos x="430" y="262"/>
                </a:cxn>
                <a:cxn ang="0">
                  <a:pos x="404" y="222"/>
                </a:cxn>
                <a:cxn ang="0">
                  <a:pos x="376" y="186"/>
                </a:cxn>
                <a:cxn ang="0">
                  <a:pos x="344" y="150"/>
                </a:cxn>
                <a:cxn ang="0">
                  <a:pos x="308" y="118"/>
                </a:cxn>
                <a:cxn ang="0">
                  <a:pos x="272" y="90"/>
                </a:cxn>
                <a:cxn ang="0">
                  <a:pos x="232" y="66"/>
                </a:cxn>
                <a:cxn ang="0">
                  <a:pos x="188" y="44"/>
                </a:cxn>
                <a:cxn ang="0">
                  <a:pos x="144" y="26"/>
                </a:cxn>
                <a:cxn ang="0">
                  <a:pos x="98" y="14"/>
                </a:cxn>
                <a:cxn ang="0">
                  <a:pos x="50" y="4"/>
                </a:cxn>
                <a:cxn ang="0">
                  <a:pos x="0" y="0"/>
                </a:cxn>
                <a:cxn ang="0">
                  <a:pos x="0" y="0"/>
                </a:cxn>
              </a:cxnLst>
              <a:rect l="0" t="0" r="r" b="b"/>
              <a:pathLst>
                <a:path w="496" h="494">
                  <a:moveTo>
                    <a:pt x="0" y="0"/>
                  </a:moveTo>
                  <a:lnTo>
                    <a:pt x="0" y="88"/>
                  </a:lnTo>
                  <a:lnTo>
                    <a:pt x="0" y="88"/>
                  </a:lnTo>
                  <a:lnTo>
                    <a:pt x="40" y="92"/>
                  </a:lnTo>
                  <a:lnTo>
                    <a:pt x="80" y="100"/>
                  </a:lnTo>
                  <a:lnTo>
                    <a:pt x="118" y="112"/>
                  </a:lnTo>
                  <a:lnTo>
                    <a:pt x="154" y="126"/>
                  </a:lnTo>
                  <a:lnTo>
                    <a:pt x="188" y="144"/>
                  </a:lnTo>
                  <a:lnTo>
                    <a:pt x="222" y="164"/>
                  </a:lnTo>
                  <a:lnTo>
                    <a:pt x="252" y="188"/>
                  </a:lnTo>
                  <a:lnTo>
                    <a:pt x="282" y="214"/>
                  </a:lnTo>
                  <a:lnTo>
                    <a:pt x="308" y="242"/>
                  </a:lnTo>
                  <a:lnTo>
                    <a:pt x="330" y="272"/>
                  </a:lnTo>
                  <a:lnTo>
                    <a:pt x="352" y="304"/>
                  </a:lnTo>
                  <a:lnTo>
                    <a:pt x="370" y="340"/>
                  </a:lnTo>
                  <a:lnTo>
                    <a:pt x="384" y="376"/>
                  </a:lnTo>
                  <a:lnTo>
                    <a:pt x="396" y="414"/>
                  </a:lnTo>
                  <a:lnTo>
                    <a:pt x="404" y="452"/>
                  </a:lnTo>
                  <a:lnTo>
                    <a:pt x="408" y="494"/>
                  </a:lnTo>
                  <a:lnTo>
                    <a:pt x="496" y="494"/>
                  </a:lnTo>
                  <a:lnTo>
                    <a:pt x="496" y="494"/>
                  </a:lnTo>
                  <a:lnTo>
                    <a:pt x="492" y="444"/>
                  </a:lnTo>
                  <a:lnTo>
                    <a:pt x="482" y="396"/>
                  </a:lnTo>
                  <a:lnTo>
                    <a:pt x="468" y="350"/>
                  </a:lnTo>
                  <a:lnTo>
                    <a:pt x="452" y="304"/>
                  </a:lnTo>
                  <a:lnTo>
                    <a:pt x="430" y="262"/>
                  </a:lnTo>
                  <a:lnTo>
                    <a:pt x="404" y="222"/>
                  </a:lnTo>
                  <a:lnTo>
                    <a:pt x="376" y="186"/>
                  </a:lnTo>
                  <a:lnTo>
                    <a:pt x="344" y="150"/>
                  </a:lnTo>
                  <a:lnTo>
                    <a:pt x="308" y="118"/>
                  </a:lnTo>
                  <a:lnTo>
                    <a:pt x="272" y="90"/>
                  </a:lnTo>
                  <a:lnTo>
                    <a:pt x="232" y="66"/>
                  </a:lnTo>
                  <a:lnTo>
                    <a:pt x="188" y="44"/>
                  </a:lnTo>
                  <a:lnTo>
                    <a:pt x="144" y="26"/>
                  </a:lnTo>
                  <a:lnTo>
                    <a:pt x="98" y="14"/>
                  </a:lnTo>
                  <a:lnTo>
                    <a:pt x="50" y="4"/>
                  </a:lnTo>
                  <a:lnTo>
                    <a:pt x="0" y="0"/>
                  </a:lnTo>
                  <a:lnTo>
                    <a:pt x="0" y="0"/>
                  </a:lnTo>
                  <a:close/>
                </a:path>
              </a:pathLst>
            </a:custGeom>
            <a:solidFill>
              <a:srgbClr val="00ADEF"/>
            </a:solidFill>
            <a:ln w="9525">
              <a:noFill/>
              <a:round/>
              <a:headEnd/>
              <a:tailEnd/>
            </a:ln>
          </p:spPr>
          <p:txBody>
            <a:bodyPr/>
            <a:lstStyle/>
            <a:p>
              <a:pPr>
                <a:defRPr/>
              </a:pPr>
              <a:endParaRPr lang="en-US" dirty="0"/>
            </a:p>
          </p:txBody>
        </p:sp>
        <p:sp>
          <p:nvSpPr>
            <p:cNvPr id="19" name="Freeform 1068"/>
            <p:cNvSpPr>
              <a:spLocks/>
            </p:cNvSpPr>
            <p:nvPr userDrawn="1"/>
          </p:nvSpPr>
          <p:spPr bwMode="black">
            <a:xfrm>
              <a:off x="1609" y="208"/>
              <a:ext cx="189" cy="188"/>
            </a:xfrm>
            <a:custGeom>
              <a:avLst/>
              <a:gdLst/>
              <a:ahLst/>
              <a:cxnLst>
                <a:cxn ang="0">
                  <a:pos x="0" y="0"/>
                </a:cxn>
                <a:cxn ang="0">
                  <a:pos x="0" y="142"/>
                </a:cxn>
                <a:cxn ang="0">
                  <a:pos x="0" y="142"/>
                </a:cxn>
                <a:cxn ang="0">
                  <a:pos x="26" y="144"/>
                </a:cxn>
                <a:cxn ang="0">
                  <a:pos x="54" y="146"/>
                </a:cxn>
                <a:cxn ang="0">
                  <a:pos x="80" y="150"/>
                </a:cxn>
                <a:cxn ang="0">
                  <a:pos x="106" y="156"/>
                </a:cxn>
                <a:cxn ang="0">
                  <a:pos x="132" y="162"/>
                </a:cxn>
                <a:cxn ang="0">
                  <a:pos x="158" y="170"/>
                </a:cxn>
                <a:cxn ang="0">
                  <a:pos x="182" y="180"/>
                </a:cxn>
                <a:cxn ang="0">
                  <a:pos x="206" y="190"/>
                </a:cxn>
                <a:cxn ang="0">
                  <a:pos x="252" y="212"/>
                </a:cxn>
                <a:cxn ang="0">
                  <a:pos x="296" y="240"/>
                </a:cxn>
                <a:cxn ang="0">
                  <a:pos x="338" y="270"/>
                </a:cxn>
                <a:cxn ang="0">
                  <a:pos x="376" y="306"/>
                </a:cxn>
                <a:cxn ang="0">
                  <a:pos x="410" y="344"/>
                </a:cxn>
                <a:cxn ang="0">
                  <a:pos x="440" y="384"/>
                </a:cxn>
                <a:cxn ang="0">
                  <a:pos x="468" y="428"/>
                </a:cxn>
                <a:cxn ang="0">
                  <a:pos x="492" y="474"/>
                </a:cxn>
                <a:cxn ang="0">
                  <a:pos x="502" y="498"/>
                </a:cxn>
                <a:cxn ang="0">
                  <a:pos x="512" y="522"/>
                </a:cxn>
                <a:cxn ang="0">
                  <a:pos x="520" y="548"/>
                </a:cxn>
                <a:cxn ang="0">
                  <a:pos x="526" y="572"/>
                </a:cxn>
                <a:cxn ang="0">
                  <a:pos x="532" y="598"/>
                </a:cxn>
                <a:cxn ang="0">
                  <a:pos x="536" y="626"/>
                </a:cxn>
                <a:cxn ang="0">
                  <a:pos x="540" y="652"/>
                </a:cxn>
                <a:cxn ang="0">
                  <a:pos x="542" y="680"/>
                </a:cxn>
                <a:cxn ang="0">
                  <a:pos x="682" y="680"/>
                </a:cxn>
                <a:cxn ang="0">
                  <a:pos x="682" y="680"/>
                </a:cxn>
                <a:cxn ang="0">
                  <a:pos x="680" y="644"/>
                </a:cxn>
                <a:cxn ang="0">
                  <a:pos x="676" y="610"/>
                </a:cxn>
                <a:cxn ang="0">
                  <a:pos x="672" y="578"/>
                </a:cxn>
                <a:cxn ang="0">
                  <a:pos x="664" y="544"/>
                </a:cxn>
                <a:cxn ang="0">
                  <a:pos x="656" y="512"/>
                </a:cxn>
                <a:cxn ang="0">
                  <a:pos x="646" y="480"/>
                </a:cxn>
                <a:cxn ang="0">
                  <a:pos x="636" y="450"/>
                </a:cxn>
                <a:cxn ang="0">
                  <a:pos x="622" y="418"/>
                </a:cxn>
                <a:cxn ang="0">
                  <a:pos x="608" y="388"/>
                </a:cxn>
                <a:cxn ang="0">
                  <a:pos x="592" y="360"/>
                </a:cxn>
                <a:cxn ang="0">
                  <a:pos x="576" y="332"/>
                </a:cxn>
                <a:cxn ang="0">
                  <a:pos x="558" y="304"/>
                </a:cxn>
                <a:cxn ang="0">
                  <a:pos x="540" y="278"/>
                </a:cxn>
                <a:cxn ang="0">
                  <a:pos x="518" y="254"/>
                </a:cxn>
                <a:cxn ang="0">
                  <a:pos x="498" y="228"/>
                </a:cxn>
                <a:cxn ang="0">
                  <a:pos x="476" y="206"/>
                </a:cxn>
                <a:cxn ang="0">
                  <a:pos x="452" y="182"/>
                </a:cxn>
                <a:cxn ang="0">
                  <a:pos x="428" y="162"/>
                </a:cxn>
                <a:cxn ang="0">
                  <a:pos x="402" y="142"/>
                </a:cxn>
                <a:cxn ang="0">
                  <a:pos x="376" y="122"/>
                </a:cxn>
                <a:cxn ang="0">
                  <a:pos x="348" y="104"/>
                </a:cxn>
                <a:cxn ang="0">
                  <a:pos x="320" y="88"/>
                </a:cxn>
                <a:cxn ang="0">
                  <a:pos x="290" y="72"/>
                </a:cxn>
                <a:cxn ang="0">
                  <a:pos x="260" y="58"/>
                </a:cxn>
                <a:cxn ang="0">
                  <a:pos x="230" y="46"/>
                </a:cxn>
                <a:cxn ang="0">
                  <a:pos x="200" y="36"/>
                </a:cxn>
                <a:cxn ang="0">
                  <a:pos x="168" y="26"/>
                </a:cxn>
                <a:cxn ang="0">
                  <a:pos x="134" y="18"/>
                </a:cxn>
                <a:cxn ang="0">
                  <a:pos x="102" y="10"/>
                </a:cxn>
                <a:cxn ang="0">
                  <a:pos x="68" y="6"/>
                </a:cxn>
                <a:cxn ang="0">
                  <a:pos x="34" y="2"/>
                </a:cxn>
                <a:cxn ang="0">
                  <a:pos x="0" y="0"/>
                </a:cxn>
                <a:cxn ang="0">
                  <a:pos x="0" y="0"/>
                </a:cxn>
              </a:cxnLst>
              <a:rect l="0" t="0" r="r" b="b"/>
              <a:pathLst>
                <a:path w="682" h="680">
                  <a:moveTo>
                    <a:pt x="0" y="0"/>
                  </a:moveTo>
                  <a:lnTo>
                    <a:pt x="0" y="142"/>
                  </a:lnTo>
                  <a:lnTo>
                    <a:pt x="0" y="142"/>
                  </a:lnTo>
                  <a:lnTo>
                    <a:pt x="26" y="144"/>
                  </a:lnTo>
                  <a:lnTo>
                    <a:pt x="54" y="146"/>
                  </a:lnTo>
                  <a:lnTo>
                    <a:pt x="80" y="150"/>
                  </a:lnTo>
                  <a:lnTo>
                    <a:pt x="106" y="156"/>
                  </a:lnTo>
                  <a:lnTo>
                    <a:pt x="132" y="162"/>
                  </a:lnTo>
                  <a:lnTo>
                    <a:pt x="158" y="170"/>
                  </a:lnTo>
                  <a:lnTo>
                    <a:pt x="182" y="180"/>
                  </a:lnTo>
                  <a:lnTo>
                    <a:pt x="206" y="190"/>
                  </a:lnTo>
                  <a:lnTo>
                    <a:pt x="252" y="212"/>
                  </a:lnTo>
                  <a:lnTo>
                    <a:pt x="296" y="240"/>
                  </a:lnTo>
                  <a:lnTo>
                    <a:pt x="338" y="270"/>
                  </a:lnTo>
                  <a:lnTo>
                    <a:pt x="376" y="306"/>
                  </a:lnTo>
                  <a:lnTo>
                    <a:pt x="410" y="344"/>
                  </a:lnTo>
                  <a:lnTo>
                    <a:pt x="440" y="384"/>
                  </a:lnTo>
                  <a:lnTo>
                    <a:pt x="468" y="428"/>
                  </a:lnTo>
                  <a:lnTo>
                    <a:pt x="492" y="474"/>
                  </a:lnTo>
                  <a:lnTo>
                    <a:pt x="502" y="498"/>
                  </a:lnTo>
                  <a:lnTo>
                    <a:pt x="512" y="522"/>
                  </a:lnTo>
                  <a:lnTo>
                    <a:pt x="520" y="548"/>
                  </a:lnTo>
                  <a:lnTo>
                    <a:pt x="526" y="572"/>
                  </a:lnTo>
                  <a:lnTo>
                    <a:pt x="532" y="598"/>
                  </a:lnTo>
                  <a:lnTo>
                    <a:pt x="536" y="626"/>
                  </a:lnTo>
                  <a:lnTo>
                    <a:pt x="540" y="652"/>
                  </a:lnTo>
                  <a:lnTo>
                    <a:pt x="542" y="680"/>
                  </a:lnTo>
                  <a:lnTo>
                    <a:pt x="682" y="680"/>
                  </a:lnTo>
                  <a:lnTo>
                    <a:pt x="682" y="680"/>
                  </a:lnTo>
                  <a:lnTo>
                    <a:pt x="680" y="644"/>
                  </a:lnTo>
                  <a:lnTo>
                    <a:pt x="676" y="610"/>
                  </a:lnTo>
                  <a:lnTo>
                    <a:pt x="672" y="578"/>
                  </a:lnTo>
                  <a:lnTo>
                    <a:pt x="664" y="544"/>
                  </a:lnTo>
                  <a:lnTo>
                    <a:pt x="656" y="512"/>
                  </a:lnTo>
                  <a:lnTo>
                    <a:pt x="646" y="480"/>
                  </a:lnTo>
                  <a:lnTo>
                    <a:pt x="636" y="450"/>
                  </a:lnTo>
                  <a:lnTo>
                    <a:pt x="622" y="418"/>
                  </a:lnTo>
                  <a:lnTo>
                    <a:pt x="608" y="388"/>
                  </a:lnTo>
                  <a:lnTo>
                    <a:pt x="592" y="360"/>
                  </a:lnTo>
                  <a:lnTo>
                    <a:pt x="576" y="332"/>
                  </a:lnTo>
                  <a:lnTo>
                    <a:pt x="558" y="304"/>
                  </a:lnTo>
                  <a:lnTo>
                    <a:pt x="540" y="278"/>
                  </a:lnTo>
                  <a:lnTo>
                    <a:pt x="518" y="254"/>
                  </a:lnTo>
                  <a:lnTo>
                    <a:pt x="498" y="228"/>
                  </a:lnTo>
                  <a:lnTo>
                    <a:pt x="476" y="206"/>
                  </a:lnTo>
                  <a:lnTo>
                    <a:pt x="452" y="182"/>
                  </a:lnTo>
                  <a:lnTo>
                    <a:pt x="428" y="162"/>
                  </a:lnTo>
                  <a:lnTo>
                    <a:pt x="402" y="142"/>
                  </a:lnTo>
                  <a:lnTo>
                    <a:pt x="376" y="122"/>
                  </a:lnTo>
                  <a:lnTo>
                    <a:pt x="348" y="104"/>
                  </a:lnTo>
                  <a:lnTo>
                    <a:pt x="320" y="88"/>
                  </a:lnTo>
                  <a:lnTo>
                    <a:pt x="290" y="72"/>
                  </a:lnTo>
                  <a:lnTo>
                    <a:pt x="260" y="58"/>
                  </a:lnTo>
                  <a:lnTo>
                    <a:pt x="230" y="46"/>
                  </a:lnTo>
                  <a:lnTo>
                    <a:pt x="200" y="36"/>
                  </a:lnTo>
                  <a:lnTo>
                    <a:pt x="168" y="26"/>
                  </a:lnTo>
                  <a:lnTo>
                    <a:pt x="134" y="18"/>
                  </a:lnTo>
                  <a:lnTo>
                    <a:pt x="102" y="10"/>
                  </a:lnTo>
                  <a:lnTo>
                    <a:pt x="68" y="6"/>
                  </a:lnTo>
                  <a:lnTo>
                    <a:pt x="34" y="2"/>
                  </a:lnTo>
                  <a:lnTo>
                    <a:pt x="0" y="0"/>
                  </a:lnTo>
                  <a:lnTo>
                    <a:pt x="0" y="0"/>
                  </a:lnTo>
                  <a:close/>
                </a:path>
              </a:pathLst>
            </a:custGeom>
            <a:solidFill>
              <a:srgbClr val="00ADEF"/>
            </a:solidFill>
            <a:ln w="9525">
              <a:noFill/>
              <a:round/>
              <a:headEnd/>
              <a:tailEnd/>
            </a:ln>
          </p:spPr>
          <p:txBody>
            <a:bodyPr/>
            <a:lstStyle/>
            <a:p>
              <a:pPr>
                <a:defRPr/>
              </a:pPr>
              <a:endParaRPr lang="en-US" dirty="0"/>
            </a:p>
          </p:txBody>
        </p:sp>
        <p:sp>
          <p:nvSpPr>
            <p:cNvPr id="20" name="Freeform 1069"/>
            <p:cNvSpPr>
              <a:spLocks/>
            </p:cNvSpPr>
            <p:nvPr userDrawn="1"/>
          </p:nvSpPr>
          <p:spPr bwMode="black">
            <a:xfrm>
              <a:off x="1609" y="201"/>
              <a:ext cx="195" cy="195"/>
            </a:xfrm>
            <a:custGeom>
              <a:avLst/>
              <a:gdLst/>
              <a:ahLst/>
              <a:cxnLst>
                <a:cxn ang="0">
                  <a:pos x="0" y="6"/>
                </a:cxn>
                <a:cxn ang="0">
                  <a:pos x="0" y="6"/>
                </a:cxn>
                <a:cxn ang="0">
                  <a:pos x="36" y="8"/>
                </a:cxn>
                <a:cxn ang="0">
                  <a:pos x="70" y="12"/>
                </a:cxn>
                <a:cxn ang="0">
                  <a:pos x="104" y="18"/>
                </a:cxn>
                <a:cxn ang="0">
                  <a:pos x="138" y="24"/>
                </a:cxn>
                <a:cxn ang="0">
                  <a:pos x="172" y="32"/>
                </a:cxn>
                <a:cxn ang="0">
                  <a:pos x="204" y="42"/>
                </a:cxn>
                <a:cxn ang="0">
                  <a:pos x="236" y="54"/>
                </a:cxn>
                <a:cxn ang="0">
                  <a:pos x="268" y="68"/>
                </a:cxn>
                <a:cxn ang="0">
                  <a:pos x="298" y="82"/>
                </a:cxn>
                <a:cxn ang="0">
                  <a:pos x="328" y="96"/>
                </a:cxn>
                <a:cxn ang="0">
                  <a:pos x="356" y="114"/>
                </a:cxn>
                <a:cxn ang="0">
                  <a:pos x="384" y="132"/>
                </a:cxn>
                <a:cxn ang="0">
                  <a:pos x="412" y="152"/>
                </a:cxn>
                <a:cxn ang="0">
                  <a:pos x="438" y="172"/>
                </a:cxn>
                <a:cxn ang="0">
                  <a:pos x="464" y="194"/>
                </a:cxn>
                <a:cxn ang="0">
                  <a:pos x="488" y="216"/>
                </a:cxn>
                <a:cxn ang="0">
                  <a:pos x="510" y="240"/>
                </a:cxn>
                <a:cxn ang="0">
                  <a:pos x="532" y="266"/>
                </a:cxn>
                <a:cxn ang="0">
                  <a:pos x="554" y="292"/>
                </a:cxn>
                <a:cxn ang="0">
                  <a:pos x="574" y="320"/>
                </a:cxn>
                <a:cxn ang="0">
                  <a:pos x="592" y="346"/>
                </a:cxn>
                <a:cxn ang="0">
                  <a:pos x="608" y="376"/>
                </a:cxn>
                <a:cxn ang="0">
                  <a:pos x="624" y="406"/>
                </a:cxn>
                <a:cxn ang="0">
                  <a:pos x="638" y="436"/>
                </a:cxn>
                <a:cxn ang="0">
                  <a:pos x="652" y="468"/>
                </a:cxn>
                <a:cxn ang="0">
                  <a:pos x="664" y="498"/>
                </a:cxn>
                <a:cxn ang="0">
                  <a:pos x="674" y="532"/>
                </a:cxn>
                <a:cxn ang="0">
                  <a:pos x="682" y="564"/>
                </a:cxn>
                <a:cxn ang="0">
                  <a:pos x="690" y="598"/>
                </a:cxn>
                <a:cxn ang="0">
                  <a:pos x="694" y="634"/>
                </a:cxn>
                <a:cxn ang="0">
                  <a:pos x="698" y="668"/>
                </a:cxn>
                <a:cxn ang="0">
                  <a:pos x="700" y="704"/>
                </a:cxn>
                <a:cxn ang="0">
                  <a:pos x="706" y="704"/>
                </a:cxn>
                <a:cxn ang="0">
                  <a:pos x="706" y="0"/>
                </a:cxn>
                <a:cxn ang="0">
                  <a:pos x="0" y="0"/>
                </a:cxn>
                <a:cxn ang="0">
                  <a:pos x="0" y="6"/>
                </a:cxn>
              </a:cxnLst>
              <a:rect l="0" t="0" r="r" b="b"/>
              <a:pathLst>
                <a:path w="706" h="704">
                  <a:moveTo>
                    <a:pt x="0" y="6"/>
                  </a:moveTo>
                  <a:lnTo>
                    <a:pt x="0" y="6"/>
                  </a:lnTo>
                  <a:lnTo>
                    <a:pt x="36" y="8"/>
                  </a:lnTo>
                  <a:lnTo>
                    <a:pt x="70" y="12"/>
                  </a:lnTo>
                  <a:lnTo>
                    <a:pt x="104" y="18"/>
                  </a:lnTo>
                  <a:lnTo>
                    <a:pt x="138" y="24"/>
                  </a:lnTo>
                  <a:lnTo>
                    <a:pt x="172" y="32"/>
                  </a:lnTo>
                  <a:lnTo>
                    <a:pt x="204" y="42"/>
                  </a:lnTo>
                  <a:lnTo>
                    <a:pt x="236" y="54"/>
                  </a:lnTo>
                  <a:lnTo>
                    <a:pt x="268" y="68"/>
                  </a:lnTo>
                  <a:lnTo>
                    <a:pt x="298" y="82"/>
                  </a:lnTo>
                  <a:lnTo>
                    <a:pt x="328" y="96"/>
                  </a:lnTo>
                  <a:lnTo>
                    <a:pt x="356" y="114"/>
                  </a:lnTo>
                  <a:lnTo>
                    <a:pt x="384" y="132"/>
                  </a:lnTo>
                  <a:lnTo>
                    <a:pt x="412" y="152"/>
                  </a:lnTo>
                  <a:lnTo>
                    <a:pt x="438" y="172"/>
                  </a:lnTo>
                  <a:lnTo>
                    <a:pt x="464" y="194"/>
                  </a:lnTo>
                  <a:lnTo>
                    <a:pt x="488" y="216"/>
                  </a:lnTo>
                  <a:lnTo>
                    <a:pt x="510" y="240"/>
                  </a:lnTo>
                  <a:lnTo>
                    <a:pt x="532" y="266"/>
                  </a:lnTo>
                  <a:lnTo>
                    <a:pt x="554" y="292"/>
                  </a:lnTo>
                  <a:lnTo>
                    <a:pt x="574" y="320"/>
                  </a:lnTo>
                  <a:lnTo>
                    <a:pt x="592" y="346"/>
                  </a:lnTo>
                  <a:lnTo>
                    <a:pt x="608" y="376"/>
                  </a:lnTo>
                  <a:lnTo>
                    <a:pt x="624" y="406"/>
                  </a:lnTo>
                  <a:lnTo>
                    <a:pt x="638" y="436"/>
                  </a:lnTo>
                  <a:lnTo>
                    <a:pt x="652" y="468"/>
                  </a:lnTo>
                  <a:lnTo>
                    <a:pt x="664" y="498"/>
                  </a:lnTo>
                  <a:lnTo>
                    <a:pt x="674" y="532"/>
                  </a:lnTo>
                  <a:lnTo>
                    <a:pt x="682" y="564"/>
                  </a:lnTo>
                  <a:lnTo>
                    <a:pt x="690" y="598"/>
                  </a:lnTo>
                  <a:lnTo>
                    <a:pt x="694" y="634"/>
                  </a:lnTo>
                  <a:lnTo>
                    <a:pt x="698" y="668"/>
                  </a:lnTo>
                  <a:lnTo>
                    <a:pt x="700" y="704"/>
                  </a:lnTo>
                  <a:lnTo>
                    <a:pt x="706" y="704"/>
                  </a:lnTo>
                  <a:lnTo>
                    <a:pt x="706" y="0"/>
                  </a:lnTo>
                  <a:lnTo>
                    <a:pt x="0" y="0"/>
                  </a:lnTo>
                  <a:lnTo>
                    <a:pt x="0" y="6"/>
                  </a:lnTo>
                  <a:close/>
                </a:path>
              </a:pathLst>
            </a:custGeom>
            <a:solidFill>
              <a:srgbClr val="00ADEF"/>
            </a:solidFill>
            <a:ln w="9525">
              <a:noFill/>
              <a:round/>
              <a:headEnd/>
              <a:tailEnd/>
            </a:ln>
          </p:spPr>
          <p:txBody>
            <a:bodyPr/>
            <a:lstStyle/>
            <a:p>
              <a:pPr>
                <a:defRPr/>
              </a:pPr>
              <a:endParaRPr lang="en-US" dirty="0"/>
            </a:p>
          </p:txBody>
        </p:sp>
      </p:grpSp>
      <p:grpSp>
        <p:nvGrpSpPr>
          <p:cNvPr id="3" name="Group 1070"/>
          <p:cNvGrpSpPr>
            <a:grpSpLocks/>
          </p:cNvGrpSpPr>
          <p:nvPr userDrawn="1"/>
        </p:nvGrpSpPr>
        <p:grpSpPr bwMode="auto">
          <a:xfrm>
            <a:off x="6959601" y="912817"/>
            <a:ext cx="1525588" cy="960437"/>
            <a:chOff x="1248" y="144"/>
            <a:chExt cx="1288" cy="812"/>
          </a:xfrm>
        </p:grpSpPr>
        <p:sp>
          <p:nvSpPr>
            <p:cNvPr id="22" name="Freeform 1071"/>
            <p:cNvSpPr>
              <a:spLocks/>
            </p:cNvSpPr>
            <p:nvPr userDrawn="1"/>
          </p:nvSpPr>
          <p:spPr bwMode="auto">
            <a:xfrm>
              <a:off x="2366" y="416"/>
              <a:ext cx="170" cy="267"/>
            </a:xfrm>
            <a:custGeom>
              <a:avLst/>
              <a:gdLst/>
              <a:ahLst/>
              <a:cxnLst>
                <a:cxn ang="0">
                  <a:pos x="52" y="128"/>
                </a:cxn>
                <a:cxn ang="0">
                  <a:pos x="52" y="128"/>
                </a:cxn>
                <a:cxn ang="0">
                  <a:pos x="68" y="126"/>
                </a:cxn>
                <a:cxn ang="0">
                  <a:pos x="82" y="124"/>
                </a:cxn>
                <a:cxn ang="0">
                  <a:pos x="96" y="122"/>
                </a:cxn>
                <a:cxn ang="0">
                  <a:pos x="106" y="116"/>
                </a:cxn>
                <a:cxn ang="0">
                  <a:pos x="116" y="110"/>
                </a:cxn>
                <a:cxn ang="0">
                  <a:pos x="122" y="102"/>
                </a:cxn>
                <a:cxn ang="0">
                  <a:pos x="126" y="90"/>
                </a:cxn>
                <a:cxn ang="0">
                  <a:pos x="128" y="76"/>
                </a:cxn>
                <a:cxn ang="0">
                  <a:pos x="128" y="76"/>
                </a:cxn>
                <a:cxn ang="0">
                  <a:pos x="126" y="66"/>
                </a:cxn>
                <a:cxn ang="0">
                  <a:pos x="124" y="56"/>
                </a:cxn>
                <a:cxn ang="0">
                  <a:pos x="118" y="48"/>
                </a:cxn>
                <a:cxn ang="0">
                  <a:pos x="112" y="42"/>
                </a:cxn>
                <a:cxn ang="0">
                  <a:pos x="104" y="38"/>
                </a:cxn>
                <a:cxn ang="0">
                  <a:pos x="92" y="34"/>
                </a:cxn>
                <a:cxn ang="0">
                  <a:pos x="82" y="32"/>
                </a:cxn>
                <a:cxn ang="0">
                  <a:pos x="68" y="32"/>
                </a:cxn>
                <a:cxn ang="0">
                  <a:pos x="36" y="32"/>
                </a:cxn>
                <a:cxn ang="0">
                  <a:pos x="36" y="268"/>
                </a:cxn>
                <a:cxn ang="0">
                  <a:pos x="0" y="268"/>
                </a:cxn>
                <a:cxn ang="0">
                  <a:pos x="0" y="0"/>
                </a:cxn>
                <a:cxn ang="0">
                  <a:pos x="66" y="0"/>
                </a:cxn>
                <a:cxn ang="0">
                  <a:pos x="66" y="0"/>
                </a:cxn>
                <a:cxn ang="0">
                  <a:pos x="94" y="2"/>
                </a:cxn>
                <a:cxn ang="0">
                  <a:pos x="114" y="6"/>
                </a:cxn>
                <a:cxn ang="0">
                  <a:pos x="130" y="14"/>
                </a:cxn>
                <a:cxn ang="0">
                  <a:pos x="144" y="24"/>
                </a:cxn>
                <a:cxn ang="0">
                  <a:pos x="144" y="24"/>
                </a:cxn>
                <a:cxn ang="0">
                  <a:pos x="152" y="34"/>
                </a:cxn>
                <a:cxn ang="0">
                  <a:pos x="158" y="46"/>
                </a:cxn>
                <a:cxn ang="0">
                  <a:pos x="162" y="60"/>
                </a:cxn>
                <a:cxn ang="0">
                  <a:pos x="164" y="76"/>
                </a:cxn>
                <a:cxn ang="0">
                  <a:pos x="164" y="76"/>
                </a:cxn>
                <a:cxn ang="0">
                  <a:pos x="162" y="90"/>
                </a:cxn>
                <a:cxn ang="0">
                  <a:pos x="160" y="102"/>
                </a:cxn>
                <a:cxn ang="0">
                  <a:pos x="154" y="114"/>
                </a:cxn>
                <a:cxn ang="0">
                  <a:pos x="148" y="124"/>
                </a:cxn>
                <a:cxn ang="0">
                  <a:pos x="138" y="134"/>
                </a:cxn>
                <a:cxn ang="0">
                  <a:pos x="128" y="140"/>
                </a:cxn>
                <a:cxn ang="0">
                  <a:pos x="116" y="146"/>
                </a:cxn>
                <a:cxn ang="0">
                  <a:pos x="104" y="150"/>
                </a:cxn>
                <a:cxn ang="0">
                  <a:pos x="170" y="268"/>
                </a:cxn>
                <a:cxn ang="0">
                  <a:pos x="128" y="268"/>
                </a:cxn>
                <a:cxn ang="0">
                  <a:pos x="52" y="128"/>
                </a:cxn>
              </a:cxnLst>
              <a:rect l="0" t="0" r="r" b="b"/>
              <a:pathLst>
                <a:path w="170" h="268">
                  <a:moveTo>
                    <a:pt x="52" y="128"/>
                  </a:moveTo>
                  <a:lnTo>
                    <a:pt x="52" y="128"/>
                  </a:lnTo>
                  <a:lnTo>
                    <a:pt x="68" y="126"/>
                  </a:lnTo>
                  <a:lnTo>
                    <a:pt x="82" y="124"/>
                  </a:lnTo>
                  <a:lnTo>
                    <a:pt x="96" y="122"/>
                  </a:lnTo>
                  <a:lnTo>
                    <a:pt x="106" y="116"/>
                  </a:lnTo>
                  <a:lnTo>
                    <a:pt x="116" y="110"/>
                  </a:lnTo>
                  <a:lnTo>
                    <a:pt x="122" y="102"/>
                  </a:lnTo>
                  <a:lnTo>
                    <a:pt x="126" y="90"/>
                  </a:lnTo>
                  <a:lnTo>
                    <a:pt x="128" y="76"/>
                  </a:lnTo>
                  <a:lnTo>
                    <a:pt x="128" y="76"/>
                  </a:lnTo>
                  <a:lnTo>
                    <a:pt x="126" y="66"/>
                  </a:lnTo>
                  <a:lnTo>
                    <a:pt x="124" y="56"/>
                  </a:lnTo>
                  <a:lnTo>
                    <a:pt x="118" y="48"/>
                  </a:lnTo>
                  <a:lnTo>
                    <a:pt x="112" y="42"/>
                  </a:lnTo>
                  <a:lnTo>
                    <a:pt x="104" y="38"/>
                  </a:lnTo>
                  <a:lnTo>
                    <a:pt x="92" y="34"/>
                  </a:lnTo>
                  <a:lnTo>
                    <a:pt x="82" y="32"/>
                  </a:lnTo>
                  <a:lnTo>
                    <a:pt x="68" y="32"/>
                  </a:lnTo>
                  <a:lnTo>
                    <a:pt x="36" y="32"/>
                  </a:lnTo>
                  <a:lnTo>
                    <a:pt x="36" y="268"/>
                  </a:lnTo>
                  <a:lnTo>
                    <a:pt x="0" y="268"/>
                  </a:lnTo>
                  <a:lnTo>
                    <a:pt x="0" y="0"/>
                  </a:lnTo>
                  <a:lnTo>
                    <a:pt x="66" y="0"/>
                  </a:lnTo>
                  <a:lnTo>
                    <a:pt x="66" y="0"/>
                  </a:lnTo>
                  <a:lnTo>
                    <a:pt x="94" y="2"/>
                  </a:lnTo>
                  <a:lnTo>
                    <a:pt x="114" y="6"/>
                  </a:lnTo>
                  <a:lnTo>
                    <a:pt x="130" y="14"/>
                  </a:lnTo>
                  <a:lnTo>
                    <a:pt x="144" y="24"/>
                  </a:lnTo>
                  <a:lnTo>
                    <a:pt x="144" y="24"/>
                  </a:lnTo>
                  <a:lnTo>
                    <a:pt x="152" y="34"/>
                  </a:lnTo>
                  <a:lnTo>
                    <a:pt x="158" y="46"/>
                  </a:lnTo>
                  <a:lnTo>
                    <a:pt x="162" y="60"/>
                  </a:lnTo>
                  <a:lnTo>
                    <a:pt x="164" y="76"/>
                  </a:lnTo>
                  <a:lnTo>
                    <a:pt x="164" y="76"/>
                  </a:lnTo>
                  <a:lnTo>
                    <a:pt x="162" y="90"/>
                  </a:lnTo>
                  <a:lnTo>
                    <a:pt x="160" y="102"/>
                  </a:lnTo>
                  <a:lnTo>
                    <a:pt x="154" y="114"/>
                  </a:lnTo>
                  <a:lnTo>
                    <a:pt x="148" y="124"/>
                  </a:lnTo>
                  <a:lnTo>
                    <a:pt x="138" y="134"/>
                  </a:lnTo>
                  <a:lnTo>
                    <a:pt x="128" y="140"/>
                  </a:lnTo>
                  <a:lnTo>
                    <a:pt x="116" y="146"/>
                  </a:lnTo>
                  <a:lnTo>
                    <a:pt x="104" y="150"/>
                  </a:lnTo>
                  <a:lnTo>
                    <a:pt x="170" y="268"/>
                  </a:lnTo>
                  <a:lnTo>
                    <a:pt x="128" y="268"/>
                  </a:lnTo>
                  <a:lnTo>
                    <a:pt x="52" y="128"/>
                  </a:lnTo>
                  <a:close/>
                </a:path>
              </a:pathLst>
            </a:custGeom>
            <a:solidFill>
              <a:srgbClr val="730027"/>
            </a:solidFill>
            <a:ln w="9525">
              <a:noFill/>
              <a:round/>
              <a:headEnd/>
              <a:tailEnd/>
            </a:ln>
          </p:spPr>
          <p:txBody>
            <a:bodyPr/>
            <a:lstStyle/>
            <a:p>
              <a:pPr>
                <a:defRPr/>
              </a:pPr>
              <a:endParaRPr lang="en-US" dirty="0"/>
            </a:p>
          </p:txBody>
        </p:sp>
        <p:sp>
          <p:nvSpPr>
            <p:cNvPr id="23" name="Freeform 1072"/>
            <p:cNvSpPr>
              <a:spLocks/>
            </p:cNvSpPr>
            <p:nvPr userDrawn="1"/>
          </p:nvSpPr>
          <p:spPr bwMode="auto">
            <a:xfrm>
              <a:off x="1560" y="404"/>
              <a:ext cx="233" cy="290"/>
            </a:xfrm>
            <a:custGeom>
              <a:avLst/>
              <a:gdLst/>
              <a:ahLst/>
              <a:cxnLst>
                <a:cxn ang="0">
                  <a:pos x="0" y="0"/>
                </a:cxn>
                <a:cxn ang="0">
                  <a:pos x="198" y="202"/>
                </a:cxn>
                <a:cxn ang="0">
                  <a:pos x="198" y="12"/>
                </a:cxn>
                <a:cxn ang="0">
                  <a:pos x="234" y="12"/>
                </a:cxn>
                <a:cxn ang="0">
                  <a:pos x="234" y="290"/>
                </a:cxn>
                <a:cxn ang="0">
                  <a:pos x="38" y="88"/>
                </a:cxn>
                <a:cxn ang="0">
                  <a:pos x="38" y="280"/>
                </a:cxn>
                <a:cxn ang="0">
                  <a:pos x="0" y="280"/>
                </a:cxn>
                <a:cxn ang="0">
                  <a:pos x="0" y="0"/>
                </a:cxn>
              </a:cxnLst>
              <a:rect l="0" t="0" r="r" b="b"/>
              <a:pathLst>
                <a:path w="234" h="290">
                  <a:moveTo>
                    <a:pt x="0" y="0"/>
                  </a:moveTo>
                  <a:lnTo>
                    <a:pt x="198" y="202"/>
                  </a:lnTo>
                  <a:lnTo>
                    <a:pt x="198" y="12"/>
                  </a:lnTo>
                  <a:lnTo>
                    <a:pt x="234" y="12"/>
                  </a:lnTo>
                  <a:lnTo>
                    <a:pt x="234" y="290"/>
                  </a:lnTo>
                  <a:lnTo>
                    <a:pt x="38" y="88"/>
                  </a:lnTo>
                  <a:lnTo>
                    <a:pt x="38" y="280"/>
                  </a:lnTo>
                  <a:lnTo>
                    <a:pt x="0" y="280"/>
                  </a:lnTo>
                  <a:lnTo>
                    <a:pt x="0" y="0"/>
                  </a:lnTo>
                  <a:close/>
                </a:path>
              </a:pathLst>
            </a:custGeom>
            <a:solidFill>
              <a:srgbClr val="730027"/>
            </a:solidFill>
            <a:ln w="9525">
              <a:noFill/>
              <a:round/>
              <a:headEnd/>
              <a:tailEnd/>
            </a:ln>
          </p:spPr>
          <p:txBody>
            <a:bodyPr/>
            <a:lstStyle/>
            <a:p>
              <a:pPr>
                <a:defRPr/>
              </a:pPr>
              <a:endParaRPr lang="en-US" dirty="0"/>
            </a:p>
          </p:txBody>
        </p:sp>
        <p:sp>
          <p:nvSpPr>
            <p:cNvPr id="24" name="Freeform 1073"/>
            <p:cNvSpPr>
              <a:spLocks/>
            </p:cNvSpPr>
            <p:nvPr userDrawn="1"/>
          </p:nvSpPr>
          <p:spPr bwMode="auto">
            <a:xfrm>
              <a:off x="1828" y="412"/>
              <a:ext cx="209" cy="278"/>
            </a:xfrm>
            <a:custGeom>
              <a:avLst/>
              <a:gdLst/>
              <a:ahLst/>
              <a:cxnLst>
                <a:cxn ang="0">
                  <a:pos x="210" y="56"/>
                </a:cxn>
                <a:cxn ang="0">
                  <a:pos x="176" y="38"/>
                </a:cxn>
                <a:cxn ang="0">
                  <a:pos x="138" y="32"/>
                </a:cxn>
                <a:cxn ang="0">
                  <a:pos x="118" y="34"/>
                </a:cxn>
                <a:cxn ang="0">
                  <a:pos x="82" y="50"/>
                </a:cxn>
                <a:cxn ang="0">
                  <a:pos x="54" y="80"/>
                </a:cxn>
                <a:cxn ang="0">
                  <a:pos x="40" y="118"/>
                </a:cxn>
                <a:cxn ang="0">
                  <a:pos x="38" y="138"/>
                </a:cxn>
                <a:cxn ang="0">
                  <a:pos x="46" y="180"/>
                </a:cxn>
                <a:cxn ang="0">
                  <a:pos x="68" y="214"/>
                </a:cxn>
                <a:cxn ang="0">
                  <a:pos x="100" y="236"/>
                </a:cxn>
                <a:cxn ang="0">
                  <a:pos x="138" y="244"/>
                </a:cxn>
                <a:cxn ang="0">
                  <a:pos x="158" y="242"/>
                </a:cxn>
                <a:cxn ang="0">
                  <a:pos x="194" y="230"/>
                </a:cxn>
                <a:cxn ang="0">
                  <a:pos x="210" y="258"/>
                </a:cxn>
                <a:cxn ang="0">
                  <a:pos x="192" y="266"/>
                </a:cxn>
                <a:cxn ang="0">
                  <a:pos x="158" y="276"/>
                </a:cxn>
                <a:cxn ang="0">
                  <a:pos x="140" y="278"/>
                </a:cxn>
                <a:cxn ang="0">
                  <a:pos x="112" y="274"/>
                </a:cxn>
                <a:cxn ang="0">
                  <a:pos x="86" y="268"/>
                </a:cxn>
                <a:cxn ang="0">
                  <a:pos x="62" y="254"/>
                </a:cxn>
                <a:cxn ang="0">
                  <a:pos x="42" y="238"/>
                </a:cxn>
                <a:cxn ang="0">
                  <a:pos x="24" y="218"/>
                </a:cxn>
                <a:cxn ang="0">
                  <a:pos x="12" y="194"/>
                </a:cxn>
                <a:cxn ang="0">
                  <a:pos x="2" y="168"/>
                </a:cxn>
                <a:cxn ang="0">
                  <a:pos x="0" y="140"/>
                </a:cxn>
                <a:cxn ang="0">
                  <a:pos x="0" y="124"/>
                </a:cxn>
                <a:cxn ang="0">
                  <a:pos x="6" y="96"/>
                </a:cxn>
                <a:cxn ang="0">
                  <a:pos x="18" y="72"/>
                </a:cxn>
                <a:cxn ang="0">
                  <a:pos x="32" y="48"/>
                </a:cxn>
                <a:cxn ang="0">
                  <a:pos x="52" y="30"/>
                </a:cxn>
                <a:cxn ang="0">
                  <a:pos x="74" y="16"/>
                </a:cxn>
                <a:cxn ang="0">
                  <a:pos x="100" y="6"/>
                </a:cxn>
                <a:cxn ang="0">
                  <a:pos x="128" y="0"/>
                </a:cxn>
                <a:cxn ang="0">
                  <a:pos x="142" y="0"/>
                </a:cxn>
                <a:cxn ang="0">
                  <a:pos x="176" y="4"/>
                </a:cxn>
                <a:cxn ang="0">
                  <a:pos x="210" y="18"/>
                </a:cxn>
              </a:cxnLst>
              <a:rect l="0" t="0" r="r" b="b"/>
              <a:pathLst>
                <a:path w="210" h="278">
                  <a:moveTo>
                    <a:pt x="210" y="56"/>
                  </a:moveTo>
                  <a:lnTo>
                    <a:pt x="210" y="56"/>
                  </a:lnTo>
                  <a:lnTo>
                    <a:pt x="194" y="46"/>
                  </a:lnTo>
                  <a:lnTo>
                    <a:pt x="176" y="38"/>
                  </a:lnTo>
                  <a:lnTo>
                    <a:pt x="158" y="34"/>
                  </a:lnTo>
                  <a:lnTo>
                    <a:pt x="138" y="32"/>
                  </a:lnTo>
                  <a:lnTo>
                    <a:pt x="138" y="32"/>
                  </a:lnTo>
                  <a:lnTo>
                    <a:pt x="118" y="34"/>
                  </a:lnTo>
                  <a:lnTo>
                    <a:pt x="98" y="40"/>
                  </a:lnTo>
                  <a:lnTo>
                    <a:pt x="82" y="50"/>
                  </a:lnTo>
                  <a:lnTo>
                    <a:pt x="66" y="64"/>
                  </a:lnTo>
                  <a:lnTo>
                    <a:pt x="54" y="80"/>
                  </a:lnTo>
                  <a:lnTo>
                    <a:pt x="46" y="98"/>
                  </a:lnTo>
                  <a:lnTo>
                    <a:pt x="40" y="118"/>
                  </a:lnTo>
                  <a:lnTo>
                    <a:pt x="38" y="138"/>
                  </a:lnTo>
                  <a:lnTo>
                    <a:pt x="38" y="138"/>
                  </a:lnTo>
                  <a:lnTo>
                    <a:pt x="40" y="160"/>
                  </a:lnTo>
                  <a:lnTo>
                    <a:pt x="46" y="180"/>
                  </a:lnTo>
                  <a:lnTo>
                    <a:pt x="56" y="198"/>
                  </a:lnTo>
                  <a:lnTo>
                    <a:pt x="68" y="214"/>
                  </a:lnTo>
                  <a:lnTo>
                    <a:pt x="84" y="226"/>
                  </a:lnTo>
                  <a:lnTo>
                    <a:pt x="100" y="236"/>
                  </a:lnTo>
                  <a:lnTo>
                    <a:pt x="118" y="242"/>
                  </a:lnTo>
                  <a:lnTo>
                    <a:pt x="138" y="244"/>
                  </a:lnTo>
                  <a:lnTo>
                    <a:pt x="138" y="244"/>
                  </a:lnTo>
                  <a:lnTo>
                    <a:pt x="158" y="242"/>
                  </a:lnTo>
                  <a:lnTo>
                    <a:pt x="176" y="238"/>
                  </a:lnTo>
                  <a:lnTo>
                    <a:pt x="194" y="230"/>
                  </a:lnTo>
                  <a:lnTo>
                    <a:pt x="210" y="218"/>
                  </a:lnTo>
                  <a:lnTo>
                    <a:pt x="210" y="258"/>
                  </a:lnTo>
                  <a:lnTo>
                    <a:pt x="210" y="258"/>
                  </a:lnTo>
                  <a:lnTo>
                    <a:pt x="192" y="266"/>
                  </a:lnTo>
                  <a:lnTo>
                    <a:pt x="176" y="272"/>
                  </a:lnTo>
                  <a:lnTo>
                    <a:pt x="158" y="276"/>
                  </a:lnTo>
                  <a:lnTo>
                    <a:pt x="140" y="278"/>
                  </a:lnTo>
                  <a:lnTo>
                    <a:pt x="140" y="278"/>
                  </a:lnTo>
                  <a:lnTo>
                    <a:pt x="126" y="276"/>
                  </a:lnTo>
                  <a:lnTo>
                    <a:pt x="112" y="274"/>
                  </a:lnTo>
                  <a:lnTo>
                    <a:pt x="98" y="272"/>
                  </a:lnTo>
                  <a:lnTo>
                    <a:pt x="86" y="268"/>
                  </a:lnTo>
                  <a:lnTo>
                    <a:pt x="74" y="262"/>
                  </a:lnTo>
                  <a:lnTo>
                    <a:pt x="62" y="254"/>
                  </a:lnTo>
                  <a:lnTo>
                    <a:pt x="52" y="248"/>
                  </a:lnTo>
                  <a:lnTo>
                    <a:pt x="42" y="238"/>
                  </a:lnTo>
                  <a:lnTo>
                    <a:pt x="32" y="228"/>
                  </a:lnTo>
                  <a:lnTo>
                    <a:pt x="24" y="218"/>
                  </a:lnTo>
                  <a:lnTo>
                    <a:pt x="18" y="208"/>
                  </a:lnTo>
                  <a:lnTo>
                    <a:pt x="12" y="194"/>
                  </a:lnTo>
                  <a:lnTo>
                    <a:pt x="6" y="182"/>
                  </a:lnTo>
                  <a:lnTo>
                    <a:pt x="2" y="168"/>
                  </a:lnTo>
                  <a:lnTo>
                    <a:pt x="0" y="154"/>
                  </a:lnTo>
                  <a:lnTo>
                    <a:pt x="0" y="140"/>
                  </a:lnTo>
                  <a:lnTo>
                    <a:pt x="0" y="140"/>
                  </a:lnTo>
                  <a:lnTo>
                    <a:pt x="0" y="124"/>
                  </a:lnTo>
                  <a:lnTo>
                    <a:pt x="4" y="110"/>
                  </a:lnTo>
                  <a:lnTo>
                    <a:pt x="6" y="96"/>
                  </a:lnTo>
                  <a:lnTo>
                    <a:pt x="12" y="84"/>
                  </a:lnTo>
                  <a:lnTo>
                    <a:pt x="18" y="72"/>
                  </a:lnTo>
                  <a:lnTo>
                    <a:pt x="24" y="60"/>
                  </a:lnTo>
                  <a:lnTo>
                    <a:pt x="32" y="48"/>
                  </a:lnTo>
                  <a:lnTo>
                    <a:pt x="42" y="38"/>
                  </a:lnTo>
                  <a:lnTo>
                    <a:pt x="52" y="30"/>
                  </a:lnTo>
                  <a:lnTo>
                    <a:pt x="62" y="22"/>
                  </a:lnTo>
                  <a:lnTo>
                    <a:pt x="74" y="16"/>
                  </a:lnTo>
                  <a:lnTo>
                    <a:pt x="86" y="10"/>
                  </a:lnTo>
                  <a:lnTo>
                    <a:pt x="100" y="6"/>
                  </a:lnTo>
                  <a:lnTo>
                    <a:pt x="114" y="2"/>
                  </a:lnTo>
                  <a:lnTo>
                    <a:pt x="128" y="0"/>
                  </a:lnTo>
                  <a:lnTo>
                    <a:pt x="142" y="0"/>
                  </a:lnTo>
                  <a:lnTo>
                    <a:pt x="142" y="0"/>
                  </a:lnTo>
                  <a:lnTo>
                    <a:pt x="160" y="0"/>
                  </a:lnTo>
                  <a:lnTo>
                    <a:pt x="176" y="4"/>
                  </a:lnTo>
                  <a:lnTo>
                    <a:pt x="194" y="10"/>
                  </a:lnTo>
                  <a:lnTo>
                    <a:pt x="210" y="18"/>
                  </a:lnTo>
                  <a:lnTo>
                    <a:pt x="210" y="56"/>
                  </a:lnTo>
                  <a:close/>
                </a:path>
              </a:pathLst>
            </a:custGeom>
            <a:solidFill>
              <a:srgbClr val="730027"/>
            </a:solidFill>
            <a:ln w="9525">
              <a:noFill/>
              <a:round/>
              <a:headEnd/>
              <a:tailEnd/>
            </a:ln>
          </p:spPr>
          <p:txBody>
            <a:bodyPr/>
            <a:lstStyle/>
            <a:p>
              <a:pPr>
                <a:defRPr/>
              </a:pPr>
              <a:endParaRPr lang="en-US" dirty="0"/>
            </a:p>
          </p:txBody>
        </p:sp>
        <p:sp>
          <p:nvSpPr>
            <p:cNvPr id="25" name="Freeform 1074"/>
            <p:cNvSpPr>
              <a:spLocks noEditPoints="1"/>
            </p:cNvSpPr>
            <p:nvPr userDrawn="1"/>
          </p:nvSpPr>
          <p:spPr bwMode="auto">
            <a:xfrm>
              <a:off x="2052" y="412"/>
              <a:ext cx="280" cy="278"/>
            </a:xfrm>
            <a:custGeom>
              <a:avLst/>
              <a:gdLst/>
              <a:ahLst/>
              <a:cxnLst>
                <a:cxn ang="0">
                  <a:pos x="280" y="138"/>
                </a:cxn>
                <a:cxn ang="0">
                  <a:pos x="278" y="166"/>
                </a:cxn>
                <a:cxn ang="0">
                  <a:pos x="268" y="194"/>
                </a:cxn>
                <a:cxn ang="0">
                  <a:pos x="256" y="218"/>
                </a:cxn>
                <a:cxn ang="0">
                  <a:pos x="238" y="238"/>
                </a:cxn>
                <a:cxn ang="0">
                  <a:pos x="218" y="254"/>
                </a:cxn>
                <a:cxn ang="0">
                  <a:pos x="194" y="266"/>
                </a:cxn>
                <a:cxn ang="0">
                  <a:pos x="168" y="274"/>
                </a:cxn>
                <a:cxn ang="0">
                  <a:pos x="140" y="278"/>
                </a:cxn>
                <a:cxn ang="0">
                  <a:pos x="126" y="276"/>
                </a:cxn>
                <a:cxn ang="0">
                  <a:pos x="98" y="272"/>
                </a:cxn>
                <a:cxn ang="0">
                  <a:pos x="74" y="262"/>
                </a:cxn>
                <a:cxn ang="0">
                  <a:pos x="52" y="246"/>
                </a:cxn>
                <a:cxn ang="0">
                  <a:pos x="32" y="228"/>
                </a:cxn>
                <a:cxn ang="0">
                  <a:pos x="18" y="206"/>
                </a:cxn>
                <a:cxn ang="0">
                  <a:pos x="6" y="180"/>
                </a:cxn>
                <a:cxn ang="0">
                  <a:pos x="2" y="152"/>
                </a:cxn>
                <a:cxn ang="0">
                  <a:pos x="0" y="138"/>
                </a:cxn>
                <a:cxn ang="0">
                  <a:pos x="4" y="110"/>
                </a:cxn>
                <a:cxn ang="0">
                  <a:pos x="12" y="84"/>
                </a:cxn>
                <a:cxn ang="0">
                  <a:pos x="24" y="60"/>
                </a:cxn>
                <a:cxn ang="0">
                  <a:pos x="42" y="40"/>
                </a:cxn>
                <a:cxn ang="0">
                  <a:pos x="62" y="22"/>
                </a:cxn>
                <a:cxn ang="0">
                  <a:pos x="86" y="10"/>
                </a:cxn>
                <a:cxn ang="0">
                  <a:pos x="112" y="2"/>
                </a:cxn>
                <a:cxn ang="0">
                  <a:pos x="140" y="0"/>
                </a:cxn>
                <a:cxn ang="0">
                  <a:pos x="154" y="0"/>
                </a:cxn>
                <a:cxn ang="0">
                  <a:pos x="182" y="6"/>
                </a:cxn>
                <a:cxn ang="0">
                  <a:pos x="206" y="16"/>
                </a:cxn>
                <a:cxn ang="0">
                  <a:pos x="228" y="32"/>
                </a:cxn>
                <a:cxn ang="0">
                  <a:pos x="248" y="50"/>
                </a:cxn>
                <a:cxn ang="0">
                  <a:pos x="262" y="72"/>
                </a:cxn>
                <a:cxn ang="0">
                  <a:pos x="274" y="96"/>
                </a:cxn>
                <a:cxn ang="0">
                  <a:pos x="280" y="124"/>
                </a:cxn>
                <a:cxn ang="0">
                  <a:pos x="280" y="138"/>
                </a:cxn>
                <a:cxn ang="0">
                  <a:pos x="242" y="138"/>
                </a:cxn>
                <a:cxn ang="0">
                  <a:pos x="234" y="98"/>
                </a:cxn>
                <a:cxn ang="0">
                  <a:pos x="214" y="64"/>
                </a:cxn>
                <a:cxn ang="0">
                  <a:pos x="182" y="40"/>
                </a:cxn>
                <a:cxn ang="0">
                  <a:pos x="140" y="32"/>
                </a:cxn>
                <a:cxn ang="0">
                  <a:pos x="118" y="34"/>
                </a:cxn>
                <a:cxn ang="0">
                  <a:pos x="82" y="50"/>
                </a:cxn>
                <a:cxn ang="0">
                  <a:pos x="54" y="80"/>
                </a:cxn>
                <a:cxn ang="0">
                  <a:pos x="40" y="118"/>
                </a:cxn>
                <a:cxn ang="0">
                  <a:pos x="38" y="138"/>
                </a:cxn>
                <a:cxn ang="0">
                  <a:pos x="46" y="180"/>
                </a:cxn>
                <a:cxn ang="0">
                  <a:pos x="68" y="214"/>
                </a:cxn>
                <a:cxn ang="0">
                  <a:pos x="100" y="236"/>
                </a:cxn>
                <a:cxn ang="0">
                  <a:pos x="140" y="244"/>
                </a:cxn>
                <a:cxn ang="0">
                  <a:pos x="160" y="242"/>
                </a:cxn>
                <a:cxn ang="0">
                  <a:pos x="196" y="226"/>
                </a:cxn>
                <a:cxn ang="0">
                  <a:pos x="224" y="198"/>
                </a:cxn>
                <a:cxn ang="0">
                  <a:pos x="240" y="160"/>
                </a:cxn>
                <a:cxn ang="0">
                  <a:pos x="242" y="138"/>
                </a:cxn>
              </a:cxnLst>
              <a:rect l="0" t="0" r="r" b="b"/>
              <a:pathLst>
                <a:path w="280" h="278">
                  <a:moveTo>
                    <a:pt x="280" y="138"/>
                  </a:moveTo>
                  <a:lnTo>
                    <a:pt x="280" y="138"/>
                  </a:lnTo>
                  <a:lnTo>
                    <a:pt x="280" y="152"/>
                  </a:lnTo>
                  <a:lnTo>
                    <a:pt x="278" y="166"/>
                  </a:lnTo>
                  <a:lnTo>
                    <a:pt x="274" y="180"/>
                  </a:lnTo>
                  <a:lnTo>
                    <a:pt x="268" y="194"/>
                  </a:lnTo>
                  <a:lnTo>
                    <a:pt x="264" y="206"/>
                  </a:lnTo>
                  <a:lnTo>
                    <a:pt x="256" y="218"/>
                  </a:lnTo>
                  <a:lnTo>
                    <a:pt x="248" y="228"/>
                  </a:lnTo>
                  <a:lnTo>
                    <a:pt x="238" y="238"/>
                  </a:lnTo>
                  <a:lnTo>
                    <a:pt x="230" y="246"/>
                  </a:lnTo>
                  <a:lnTo>
                    <a:pt x="218" y="254"/>
                  </a:lnTo>
                  <a:lnTo>
                    <a:pt x="206" y="262"/>
                  </a:lnTo>
                  <a:lnTo>
                    <a:pt x="194" y="266"/>
                  </a:lnTo>
                  <a:lnTo>
                    <a:pt x="182" y="272"/>
                  </a:lnTo>
                  <a:lnTo>
                    <a:pt x="168" y="274"/>
                  </a:lnTo>
                  <a:lnTo>
                    <a:pt x="154" y="276"/>
                  </a:lnTo>
                  <a:lnTo>
                    <a:pt x="140" y="278"/>
                  </a:lnTo>
                  <a:lnTo>
                    <a:pt x="140" y="278"/>
                  </a:lnTo>
                  <a:lnTo>
                    <a:pt x="126" y="276"/>
                  </a:lnTo>
                  <a:lnTo>
                    <a:pt x="112" y="274"/>
                  </a:lnTo>
                  <a:lnTo>
                    <a:pt x="98" y="272"/>
                  </a:lnTo>
                  <a:lnTo>
                    <a:pt x="86" y="266"/>
                  </a:lnTo>
                  <a:lnTo>
                    <a:pt x="74" y="262"/>
                  </a:lnTo>
                  <a:lnTo>
                    <a:pt x="62" y="254"/>
                  </a:lnTo>
                  <a:lnTo>
                    <a:pt x="52" y="246"/>
                  </a:lnTo>
                  <a:lnTo>
                    <a:pt x="42" y="238"/>
                  </a:lnTo>
                  <a:lnTo>
                    <a:pt x="32" y="228"/>
                  </a:lnTo>
                  <a:lnTo>
                    <a:pt x="24" y="218"/>
                  </a:lnTo>
                  <a:lnTo>
                    <a:pt x="18" y="206"/>
                  </a:lnTo>
                  <a:lnTo>
                    <a:pt x="12" y="194"/>
                  </a:lnTo>
                  <a:lnTo>
                    <a:pt x="6" y="180"/>
                  </a:lnTo>
                  <a:lnTo>
                    <a:pt x="4" y="166"/>
                  </a:lnTo>
                  <a:lnTo>
                    <a:pt x="2" y="152"/>
                  </a:lnTo>
                  <a:lnTo>
                    <a:pt x="0" y="138"/>
                  </a:lnTo>
                  <a:lnTo>
                    <a:pt x="0" y="138"/>
                  </a:lnTo>
                  <a:lnTo>
                    <a:pt x="2" y="124"/>
                  </a:lnTo>
                  <a:lnTo>
                    <a:pt x="4" y="110"/>
                  </a:lnTo>
                  <a:lnTo>
                    <a:pt x="6" y="96"/>
                  </a:lnTo>
                  <a:lnTo>
                    <a:pt x="12" y="84"/>
                  </a:lnTo>
                  <a:lnTo>
                    <a:pt x="18" y="72"/>
                  </a:lnTo>
                  <a:lnTo>
                    <a:pt x="24" y="60"/>
                  </a:lnTo>
                  <a:lnTo>
                    <a:pt x="32" y="50"/>
                  </a:lnTo>
                  <a:lnTo>
                    <a:pt x="42" y="40"/>
                  </a:lnTo>
                  <a:lnTo>
                    <a:pt x="52" y="32"/>
                  </a:lnTo>
                  <a:lnTo>
                    <a:pt x="62" y="22"/>
                  </a:lnTo>
                  <a:lnTo>
                    <a:pt x="74" y="16"/>
                  </a:lnTo>
                  <a:lnTo>
                    <a:pt x="86" y="10"/>
                  </a:lnTo>
                  <a:lnTo>
                    <a:pt x="98" y="6"/>
                  </a:lnTo>
                  <a:lnTo>
                    <a:pt x="112" y="2"/>
                  </a:lnTo>
                  <a:lnTo>
                    <a:pt x="126" y="0"/>
                  </a:lnTo>
                  <a:lnTo>
                    <a:pt x="140" y="0"/>
                  </a:lnTo>
                  <a:lnTo>
                    <a:pt x="140" y="0"/>
                  </a:lnTo>
                  <a:lnTo>
                    <a:pt x="154" y="0"/>
                  </a:lnTo>
                  <a:lnTo>
                    <a:pt x="168" y="2"/>
                  </a:lnTo>
                  <a:lnTo>
                    <a:pt x="182" y="6"/>
                  </a:lnTo>
                  <a:lnTo>
                    <a:pt x="194" y="10"/>
                  </a:lnTo>
                  <a:lnTo>
                    <a:pt x="206" y="16"/>
                  </a:lnTo>
                  <a:lnTo>
                    <a:pt x="218" y="22"/>
                  </a:lnTo>
                  <a:lnTo>
                    <a:pt x="228" y="32"/>
                  </a:lnTo>
                  <a:lnTo>
                    <a:pt x="238" y="40"/>
                  </a:lnTo>
                  <a:lnTo>
                    <a:pt x="248" y="50"/>
                  </a:lnTo>
                  <a:lnTo>
                    <a:pt x="256" y="60"/>
                  </a:lnTo>
                  <a:lnTo>
                    <a:pt x="262" y="72"/>
                  </a:lnTo>
                  <a:lnTo>
                    <a:pt x="268" y="84"/>
                  </a:lnTo>
                  <a:lnTo>
                    <a:pt x="274" y="96"/>
                  </a:lnTo>
                  <a:lnTo>
                    <a:pt x="278" y="110"/>
                  </a:lnTo>
                  <a:lnTo>
                    <a:pt x="280" y="124"/>
                  </a:lnTo>
                  <a:lnTo>
                    <a:pt x="280" y="138"/>
                  </a:lnTo>
                  <a:lnTo>
                    <a:pt x="280" y="138"/>
                  </a:lnTo>
                  <a:close/>
                  <a:moveTo>
                    <a:pt x="242" y="138"/>
                  </a:moveTo>
                  <a:lnTo>
                    <a:pt x="242" y="138"/>
                  </a:lnTo>
                  <a:lnTo>
                    <a:pt x="240" y="118"/>
                  </a:lnTo>
                  <a:lnTo>
                    <a:pt x="234" y="98"/>
                  </a:lnTo>
                  <a:lnTo>
                    <a:pt x="226" y="80"/>
                  </a:lnTo>
                  <a:lnTo>
                    <a:pt x="214" y="64"/>
                  </a:lnTo>
                  <a:lnTo>
                    <a:pt x="198" y="50"/>
                  </a:lnTo>
                  <a:lnTo>
                    <a:pt x="182" y="40"/>
                  </a:lnTo>
                  <a:lnTo>
                    <a:pt x="162" y="34"/>
                  </a:lnTo>
                  <a:lnTo>
                    <a:pt x="140" y="32"/>
                  </a:lnTo>
                  <a:lnTo>
                    <a:pt x="140" y="32"/>
                  </a:lnTo>
                  <a:lnTo>
                    <a:pt x="118" y="34"/>
                  </a:lnTo>
                  <a:lnTo>
                    <a:pt x="98" y="40"/>
                  </a:lnTo>
                  <a:lnTo>
                    <a:pt x="82" y="50"/>
                  </a:lnTo>
                  <a:lnTo>
                    <a:pt x="66" y="64"/>
                  </a:lnTo>
                  <a:lnTo>
                    <a:pt x="54" y="80"/>
                  </a:lnTo>
                  <a:lnTo>
                    <a:pt x="46" y="98"/>
                  </a:lnTo>
                  <a:lnTo>
                    <a:pt x="40" y="118"/>
                  </a:lnTo>
                  <a:lnTo>
                    <a:pt x="38" y="138"/>
                  </a:lnTo>
                  <a:lnTo>
                    <a:pt x="38" y="138"/>
                  </a:lnTo>
                  <a:lnTo>
                    <a:pt x="40" y="160"/>
                  </a:lnTo>
                  <a:lnTo>
                    <a:pt x="46" y="180"/>
                  </a:lnTo>
                  <a:lnTo>
                    <a:pt x="56" y="198"/>
                  </a:lnTo>
                  <a:lnTo>
                    <a:pt x="68" y="214"/>
                  </a:lnTo>
                  <a:lnTo>
                    <a:pt x="84" y="226"/>
                  </a:lnTo>
                  <a:lnTo>
                    <a:pt x="100" y="236"/>
                  </a:lnTo>
                  <a:lnTo>
                    <a:pt x="120" y="242"/>
                  </a:lnTo>
                  <a:lnTo>
                    <a:pt x="140" y="244"/>
                  </a:lnTo>
                  <a:lnTo>
                    <a:pt x="140" y="244"/>
                  </a:lnTo>
                  <a:lnTo>
                    <a:pt x="160" y="242"/>
                  </a:lnTo>
                  <a:lnTo>
                    <a:pt x="180" y="236"/>
                  </a:lnTo>
                  <a:lnTo>
                    <a:pt x="196" y="226"/>
                  </a:lnTo>
                  <a:lnTo>
                    <a:pt x="212" y="214"/>
                  </a:lnTo>
                  <a:lnTo>
                    <a:pt x="224" y="198"/>
                  </a:lnTo>
                  <a:lnTo>
                    <a:pt x="234" y="180"/>
                  </a:lnTo>
                  <a:lnTo>
                    <a:pt x="240" y="160"/>
                  </a:lnTo>
                  <a:lnTo>
                    <a:pt x="242" y="138"/>
                  </a:lnTo>
                  <a:lnTo>
                    <a:pt x="242" y="138"/>
                  </a:lnTo>
                  <a:close/>
                </a:path>
              </a:pathLst>
            </a:custGeom>
            <a:solidFill>
              <a:srgbClr val="730027"/>
            </a:solidFill>
            <a:ln w="9525">
              <a:noFill/>
              <a:round/>
              <a:headEnd/>
              <a:tailEnd/>
            </a:ln>
          </p:spPr>
          <p:txBody>
            <a:bodyPr/>
            <a:lstStyle/>
            <a:p>
              <a:pPr>
                <a:defRPr/>
              </a:pPr>
              <a:endParaRPr lang="en-US" dirty="0"/>
            </a:p>
          </p:txBody>
        </p:sp>
        <p:sp>
          <p:nvSpPr>
            <p:cNvPr id="26" name="Freeform 1075"/>
            <p:cNvSpPr>
              <a:spLocks noEditPoints="1"/>
            </p:cNvSpPr>
            <p:nvPr userDrawn="1"/>
          </p:nvSpPr>
          <p:spPr bwMode="auto">
            <a:xfrm>
              <a:off x="1248" y="412"/>
              <a:ext cx="280" cy="278"/>
            </a:xfrm>
            <a:custGeom>
              <a:avLst/>
              <a:gdLst/>
              <a:ahLst/>
              <a:cxnLst>
                <a:cxn ang="0">
                  <a:pos x="280" y="138"/>
                </a:cxn>
                <a:cxn ang="0">
                  <a:pos x="276" y="166"/>
                </a:cxn>
                <a:cxn ang="0">
                  <a:pos x="268" y="194"/>
                </a:cxn>
                <a:cxn ang="0">
                  <a:pos x="256" y="218"/>
                </a:cxn>
                <a:cxn ang="0">
                  <a:pos x="238" y="238"/>
                </a:cxn>
                <a:cxn ang="0">
                  <a:pos x="218" y="254"/>
                </a:cxn>
                <a:cxn ang="0">
                  <a:pos x="194" y="266"/>
                </a:cxn>
                <a:cxn ang="0">
                  <a:pos x="168" y="274"/>
                </a:cxn>
                <a:cxn ang="0">
                  <a:pos x="140" y="278"/>
                </a:cxn>
                <a:cxn ang="0">
                  <a:pos x="126" y="276"/>
                </a:cxn>
                <a:cxn ang="0">
                  <a:pos x="98" y="272"/>
                </a:cxn>
                <a:cxn ang="0">
                  <a:pos x="72" y="262"/>
                </a:cxn>
                <a:cxn ang="0">
                  <a:pos x="50" y="246"/>
                </a:cxn>
                <a:cxn ang="0">
                  <a:pos x="32" y="228"/>
                </a:cxn>
                <a:cxn ang="0">
                  <a:pos x="16" y="206"/>
                </a:cxn>
                <a:cxn ang="0">
                  <a:pos x="6" y="180"/>
                </a:cxn>
                <a:cxn ang="0">
                  <a:pos x="0" y="152"/>
                </a:cxn>
                <a:cxn ang="0">
                  <a:pos x="0" y="138"/>
                </a:cxn>
                <a:cxn ang="0">
                  <a:pos x="2" y="110"/>
                </a:cxn>
                <a:cxn ang="0">
                  <a:pos x="10" y="84"/>
                </a:cxn>
                <a:cxn ang="0">
                  <a:pos x="24" y="60"/>
                </a:cxn>
                <a:cxn ang="0">
                  <a:pos x="40" y="40"/>
                </a:cxn>
                <a:cxn ang="0">
                  <a:pos x="62" y="22"/>
                </a:cxn>
                <a:cxn ang="0">
                  <a:pos x="86" y="10"/>
                </a:cxn>
                <a:cxn ang="0">
                  <a:pos x="112" y="2"/>
                </a:cxn>
                <a:cxn ang="0">
                  <a:pos x="140" y="0"/>
                </a:cxn>
                <a:cxn ang="0">
                  <a:pos x="154" y="0"/>
                </a:cxn>
                <a:cxn ang="0">
                  <a:pos x="180" y="6"/>
                </a:cxn>
                <a:cxn ang="0">
                  <a:pos x="206" y="16"/>
                </a:cxn>
                <a:cxn ang="0">
                  <a:pos x="228" y="32"/>
                </a:cxn>
                <a:cxn ang="0">
                  <a:pos x="248" y="50"/>
                </a:cxn>
                <a:cxn ang="0">
                  <a:pos x="262" y="72"/>
                </a:cxn>
                <a:cxn ang="0">
                  <a:pos x="272" y="96"/>
                </a:cxn>
                <a:cxn ang="0">
                  <a:pos x="278" y="124"/>
                </a:cxn>
                <a:cxn ang="0">
                  <a:pos x="280" y="138"/>
                </a:cxn>
                <a:cxn ang="0">
                  <a:pos x="242" y="138"/>
                </a:cxn>
                <a:cxn ang="0">
                  <a:pos x="234" y="98"/>
                </a:cxn>
                <a:cxn ang="0">
                  <a:pos x="214" y="64"/>
                </a:cxn>
                <a:cxn ang="0">
                  <a:pos x="180" y="40"/>
                </a:cxn>
                <a:cxn ang="0">
                  <a:pos x="140" y="32"/>
                </a:cxn>
                <a:cxn ang="0">
                  <a:pos x="118" y="34"/>
                </a:cxn>
                <a:cxn ang="0">
                  <a:pos x="80" y="50"/>
                </a:cxn>
                <a:cxn ang="0">
                  <a:pos x="54" y="80"/>
                </a:cxn>
                <a:cxn ang="0">
                  <a:pos x="40" y="118"/>
                </a:cxn>
                <a:cxn ang="0">
                  <a:pos x="38" y="138"/>
                </a:cxn>
                <a:cxn ang="0">
                  <a:pos x="46" y="180"/>
                </a:cxn>
                <a:cxn ang="0">
                  <a:pos x="68" y="214"/>
                </a:cxn>
                <a:cxn ang="0">
                  <a:pos x="100" y="236"/>
                </a:cxn>
                <a:cxn ang="0">
                  <a:pos x="140" y="244"/>
                </a:cxn>
                <a:cxn ang="0">
                  <a:pos x="160" y="242"/>
                </a:cxn>
                <a:cxn ang="0">
                  <a:pos x="196" y="226"/>
                </a:cxn>
                <a:cxn ang="0">
                  <a:pos x="224" y="198"/>
                </a:cxn>
                <a:cxn ang="0">
                  <a:pos x="240" y="160"/>
                </a:cxn>
                <a:cxn ang="0">
                  <a:pos x="242" y="138"/>
                </a:cxn>
              </a:cxnLst>
              <a:rect l="0" t="0" r="r" b="b"/>
              <a:pathLst>
                <a:path w="280" h="278">
                  <a:moveTo>
                    <a:pt x="280" y="138"/>
                  </a:moveTo>
                  <a:lnTo>
                    <a:pt x="280" y="138"/>
                  </a:lnTo>
                  <a:lnTo>
                    <a:pt x="278" y="152"/>
                  </a:lnTo>
                  <a:lnTo>
                    <a:pt x="276" y="166"/>
                  </a:lnTo>
                  <a:lnTo>
                    <a:pt x="272" y="180"/>
                  </a:lnTo>
                  <a:lnTo>
                    <a:pt x="268" y="194"/>
                  </a:lnTo>
                  <a:lnTo>
                    <a:pt x="262" y="206"/>
                  </a:lnTo>
                  <a:lnTo>
                    <a:pt x="256" y="218"/>
                  </a:lnTo>
                  <a:lnTo>
                    <a:pt x="248" y="228"/>
                  </a:lnTo>
                  <a:lnTo>
                    <a:pt x="238" y="238"/>
                  </a:lnTo>
                  <a:lnTo>
                    <a:pt x="228" y="246"/>
                  </a:lnTo>
                  <a:lnTo>
                    <a:pt x="218" y="254"/>
                  </a:lnTo>
                  <a:lnTo>
                    <a:pt x="206" y="262"/>
                  </a:lnTo>
                  <a:lnTo>
                    <a:pt x="194" y="266"/>
                  </a:lnTo>
                  <a:lnTo>
                    <a:pt x="180" y="272"/>
                  </a:lnTo>
                  <a:lnTo>
                    <a:pt x="168" y="274"/>
                  </a:lnTo>
                  <a:lnTo>
                    <a:pt x="154" y="276"/>
                  </a:lnTo>
                  <a:lnTo>
                    <a:pt x="140" y="278"/>
                  </a:lnTo>
                  <a:lnTo>
                    <a:pt x="140" y="278"/>
                  </a:lnTo>
                  <a:lnTo>
                    <a:pt x="126" y="276"/>
                  </a:lnTo>
                  <a:lnTo>
                    <a:pt x="112" y="274"/>
                  </a:lnTo>
                  <a:lnTo>
                    <a:pt x="98" y="272"/>
                  </a:lnTo>
                  <a:lnTo>
                    <a:pt x="84" y="266"/>
                  </a:lnTo>
                  <a:lnTo>
                    <a:pt x="72" y="262"/>
                  </a:lnTo>
                  <a:lnTo>
                    <a:pt x="62" y="254"/>
                  </a:lnTo>
                  <a:lnTo>
                    <a:pt x="50" y="246"/>
                  </a:lnTo>
                  <a:lnTo>
                    <a:pt x="40" y="238"/>
                  </a:lnTo>
                  <a:lnTo>
                    <a:pt x="32" y="228"/>
                  </a:lnTo>
                  <a:lnTo>
                    <a:pt x="24" y="218"/>
                  </a:lnTo>
                  <a:lnTo>
                    <a:pt x="16" y="206"/>
                  </a:lnTo>
                  <a:lnTo>
                    <a:pt x="10" y="194"/>
                  </a:lnTo>
                  <a:lnTo>
                    <a:pt x="6" y="180"/>
                  </a:lnTo>
                  <a:lnTo>
                    <a:pt x="2" y="166"/>
                  </a:lnTo>
                  <a:lnTo>
                    <a:pt x="0" y="152"/>
                  </a:lnTo>
                  <a:lnTo>
                    <a:pt x="0" y="138"/>
                  </a:lnTo>
                  <a:lnTo>
                    <a:pt x="0" y="138"/>
                  </a:lnTo>
                  <a:lnTo>
                    <a:pt x="0" y="124"/>
                  </a:lnTo>
                  <a:lnTo>
                    <a:pt x="2" y="110"/>
                  </a:lnTo>
                  <a:lnTo>
                    <a:pt x="6" y="96"/>
                  </a:lnTo>
                  <a:lnTo>
                    <a:pt x="10" y="84"/>
                  </a:lnTo>
                  <a:lnTo>
                    <a:pt x="16" y="72"/>
                  </a:lnTo>
                  <a:lnTo>
                    <a:pt x="24" y="60"/>
                  </a:lnTo>
                  <a:lnTo>
                    <a:pt x="32" y="50"/>
                  </a:lnTo>
                  <a:lnTo>
                    <a:pt x="40" y="40"/>
                  </a:lnTo>
                  <a:lnTo>
                    <a:pt x="50" y="32"/>
                  </a:lnTo>
                  <a:lnTo>
                    <a:pt x="62" y="22"/>
                  </a:lnTo>
                  <a:lnTo>
                    <a:pt x="74" y="16"/>
                  </a:lnTo>
                  <a:lnTo>
                    <a:pt x="86" y="10"/>
                  </a:lnTo>
                  <a:lnTo>
                    <a:pt x="98" y="6"/>
                  </a:lnTo>
                  <a:lnTo>
                    <a:pt x="112" y="2"/>
                  </a:lnTo>
                  <a:lnTo>
                    <a:pt x="126" y="0"/>
                  </a:lnTo>
                  <a:lnTo>
                    <a:pt x="140" y="0"/>
                  </a:lnTo>
                  <a:lnTo>
                    <a:pt x="140" y="0"/>
                  </a:lnTo>
                  <a:lnTo>
                    <a:pt x="154" y="0"/>
                  </a:lnTo>
                  <a:lnTo>
                    <a:pt x="168" y="2"/>
                  </a:lnTo>
                  <a:lnTo>
                    <a:pt x="180" y="6"/>
                  </a:lnTo>
                  <a:lnTo>
                    <a:pt x="194" y="10"/>
                  </a:lnTo>
                  <a:lnTo>
                    <a:pt x="206" y="16"/>
                  </a:lnTo>
                  <a:lnTo>
                    <a:pt x="218" y="22"/>
                  </a:lnTo>
                  <a:lnTo>
                    <a:pt x="228" y="32"/>
                  </a:lnTo>
                  <a:lnTo>
                    <a:pt x="238" y="40"/>
                  </a:lnTo>
                  <a:lnTo>
                    <a:pt x="248" y="50"/>
                  </a:lnTo>
                  <a:lnTo>
                    <a:pt x="256" y="60"/>
                  </a:lnTo>
                  <a:lnTo>
                    <a:pt x="262" y="72"/>
                  </a:lnTo>
                  <a:lnTo>
                    <a:pt x="268" y="84"/>
                  </a:lnTo>
                  <a:lnTo>
                    <a:pt x="272" y="96"/>
                  </a:lnTo>
                  <a:lnTo>
                    <a:pt x="276" y="110"/>
                  </a:lnTo>
                  <a:lnTo>
                    <a:pt x="278" y="124"/>
                  </a:lnTo>
                  <a:lnTo>
                    <a:pt x="280" y="138"/>
                  </a:lnTo>
                  <a:lnTo>
                    <a:pt x="280" y="138"/>
                  </a:lnTo>
                  <a:close/>
                  <a:moveTo>
                    <a:pt x="242" y="138"/>
                  </a:moveTo>
                  <a:lnTo>
                    <a:pt x="242" y="138"/>
                  </a:lnTo>
                  <a:lnTo>
                    <a:pt x="240" y="118"/>
                  </a:lnTo>
                  <a:lnTo>
                    <a:pt x="234" y="98"/>
                  </a:lnTo>
                  <a:lnTo>
                    <a:pt x="226" y="80"/>
                  </a:lnTo>
                  <a:lnTo>
                    <a:pt x="214" y="64"/>
                  </a:lnTo>
                  <a:lnTo>
                    <a:pt x="198" y="50"/>
                  </a:lnTo>
                  <a:lnTo>
                    <a:pt x="180" y="40"/>
                  </a:lnTo>
                  <a:lnTo>
                    <a:pt x="162" y="34"/>
                  </a:lnTo>
                  <a:lnTo>
                    <a:pt x="140" y="32"/>
                  </a:lnTo>
                  <a:lnTo>
                    <a:pt x="140" y="32"/>
                  </a:lnTo>
                  <a:lnTo>
                    <a:pt x="118" y="34"/>
                  </a:lnTo>
                  <a:lnTo>
                    <a:pt x="98" y="40"/>
                  </a:lnTo>
                  <a:lnTo>
                    <a:pt x="80" y="50"/>
                  </a:lnTo>
                  <a:lnTo>
                    <a:pt x="66" y="64"/>
                  </a:lnTo>
                  <a:lnTo>
                    <a:pt x="54" y="80"/>
                  </a:lnTo>
                  <a:lnTo>
                    <a:pt x="44" y="98"/>
                  </a:lnTo>
                  <a:lnTo>
                    <a:pt x="40" y="118"/>
                  </a:lnTo>
                  <a:lnTo>
                    <a:pt x="38" y="138"/>
                  </a:lnTo>
                  <a:lnTo>
                    <a:pt x="38" y="138"/>
                  </a:lnTo>
                  <a:lnTo>
                    <a:pt x="40" y="160"/>
                  </a:lnTo>
                  <a:lnTo>
                    <a:pt x="46" y="180"/>
                  </a:lnTo>
                  <a:lnTo>
                    <a:pt x="54" y="198"/>
                  </a:lnTo>
                  <a:lnTo>
                    <a:pt x="68" y="214"/>
                  </a:lnTo>
                  <a:lnTo>
                    <a:pt x="82" y="226"/>
                  </a:lnTo>
                  <a:lnTo>
                    <a:pt x="100" y="236"/>
                  </a:lnTo>
                  <a:lnTo>
                    <a:pt x="120" y="242"/>
                  </a:lnTo>
                  <a:lnTo>
                    <a:pt x="140" y="244"/>
                  </a:lnTo>
                  <a:lnTo>
                    <a:pt x="140" y="244"/>
                  </a:lnTo>
                  <a:lnTo>
                    <a:pt x="160" y="242"/>
                  </a:lnTo>
                  <a:lnTo>
                    <a:pt x="178" y="236"/>
                  </a:lnTo>
                  <a:lnTo>
                    <a:pt x="196" y="226"/>
                  </a:lnTo>
                  <a:lnTo>
                    <a:pt x="212" y="214"/>
                  </a:lnTo>
                  <a:lnTo>
                    <a:pt x="224" y="198"/>
                  </a:lnTo>
                  <a:lnTo>
                    <a:pt x="234" y="180"/>
                  </a:lnTo>
                  <a:lnTo>
                    <a:pt x="240" y="160"/>
                  </a:lnTo>
                  <a:lnTo>
                    <a:pt x="242" y="138"/>
                  </a:lnTo>
                  <a:lnTo>
                    <a:pt x="242" y="138"/>
                  </a:lnTo>
                  <a:close/>
                </a:path>
              </a:pathLst>
            </a:custGeom>
            <a:solidFill>
              <a:srgbClr val="730027"/>
            </a:solidFill>
            <a:ln w="9525">
              <a:noFill/>
              <a:round/>
              <a:headEnd/>
              <a:tailEnd/>
            </a:ln>
          </p:spPr>
          <p:txBody>
            <a:bodyPr/>
            <a:lstStyle/>
            <a:p>
              <a:pPr>
                <a:defRPr/>
              </a:pPr>
              <a:endParaRPr lang="en-US" dirty="0"/>
            </a:p>
          </p:txBody>
        </p:sp>
        <p:sp>
          <p:nvSpPr>
            <p:cNvPr id="27" name="Freeform 1076"/>
            <p:cNvSpPr>
              <a:spLocks/>
            </p:cNvSpPr>
            <p:nvPr userDrawn="1"/>
          </p:nvSpPr>
          <p:spPr bwMode="auto">
            <a:xfrm>
              <a:off x="1383" y="144"/>
              <a:ext cx="666" cy="407"/>
            </a:xfrm>
            <a:custGeom>
              <a:avLst/>
              <a:gdLst/>
              <a:ahLst/>
              <a:cxnLst>
                <a:cxn ang="0">
                  <a:pos x="418" y="32"/>
                </a:cxn>
                <a:cxn ang="0">
                  <a:pos x="418" y="32"/>
                </a:cxn>
                <a:cxn ang="0">
                  <a:pos x="450" y="32"/>
                </a:cxn>
                <a:cxn ang="0">
                  <a:pos x="484" y="36"/>
                </a:cxn>
                <a:cxn ang="0">
                  <a:pos x="516" y="40"/>
                </a:cxn>
                <a:cxn ang="0">
                  <a:pos x="546" y="48"/>
                </a:cxn>
                <a:cxn ang="0">
                  <a:pos x="576" y="58"/>
                </a:cxn>
                <a:cxn ang="0">
                  <a:pos x="604" y="72"/>
                </a:cxn>
                <a:cxn ang="0">
                  <a:pos x="632" y="86"/>
                </a:cxn>
                <a:cxn ang="0">
                  <a:pos x="658" y="102"/>
                </a:cxn>
                <a:cxn ang="0">
                  <a:pos x="666" y="94"/>
                </a:cxn>
                <a:cxn ang="0">
                  <a:pos x="666" y="94"/>
                </a:cxn>
                <a:cxn ang="0">
                  <a:pos x="638" y="74"/>
                </a:cxn>
                <a:cxn ang="0">
                  <a:pos x="610" y="54"/>
                </a:cxn>
                <a:cxn ang="0">
                  <a:pos x="578" y="38"/>
                </a:cxn>
                <a:cxn ang="0">
                  <a:pos x="546" y="26"/>
                </a:cxn>
                <a:cxn ang="0">
                  <a:pos x="512" y="14"/>
                </a:cxn>
                <a:cxn ang="0">
                  <a:pos x="478" y="6"/>
                </a:cxn>
                <a:cxn ang="0">
                  <a:pos x="442" y="2"/>
                </a:cxn>
                <a:cxn ang="0">
                  <a:pos x="406" y="0"/>
                </a:cxn>
                <a:cxn ang="0">
                  <a:pos x="406" y="0"/>
                </a:cxn>
                <a:cxn ang="0">
                  <a:pos x="364" y="2"/>
                </a:cxn>
                <a:cxn ang="0">
                  <a:pos x="324" y="8"/>
                </a:cxn>
                <a:cxn ang="0">
                  <a:pos x="284" y="18"/>
                </a:cxn>
                <a:cxn ang="0">
                  <a:pos x="248" y="32"/>
                </a:cxn>
                <a:cxn ang="0">
                  <a:pos x="212" y="50"/>
                </a:cxn>
                <a:cxn ang="0">
                  <a:pos x="178" y="70"/>
                </a:cxn>
                <a:cxn ang="0">
                  <a:pos x="148" y="92"/>
                </a:cxn>
                <a:cxn ang="0">
                  <a:pos x="118" y="120"/>
                </a:cxn>
                <a:cxn ang="0">
                  <a:pos x="92" y="148"/>
                </a:cxn>
                <a:cxn ang="0">
                  <a:pos x="68" y="180"/>
                </a:cxn>
                <a:cxn ang="0">
                  <a:pos x="48" y="212"/>
                </a:cxn>
                <a:cxn ang="0">
                  <a:pos x="32" y="248"/>
                </a:cxn>
                <a:cxn ang="0">
                  <a:pos x="18" y="286"/>
                </a:cxn>
                <a:cxn ang="0">
                  <a:pos x="8" y="324"/>
                </a:cxn>
                <a:cxn ang="0">
                  <a:pos x="2" y="364"/>
                </a:cxn>
                <a:cxn ang="0">
                  <a:pos x="0" y="406"/>
                </a:cxn>
                <a:cxn ang="0">
                  <a:pos x="12" y="406"/>
                </a:cxn>
                <a:cxn ang="0">
                  <a:pos x="12" y="406"/>
                </a:cxn>
                <a:cxn ang="0">
                  <a:pos x="16" y="370"/>
                </a:cxn>
                <a:cxn ang="0">
                  <a:pos x="24" y="332"/>
                </a:cxn>
                <a:cxn ang="0">
                  <a:pos x="36" y="298"/>
                </a:cxn>
                <a:cxn ang="0">
                  <a:pos x="50" y="264"/>
                </a:cxn>
                <a:cxn ang="0">
                  <a:pos x="68" y="232"/>
                </a:cxn>
                <a:cxn ang="0">
                  <a:pos x="90" y="202"/>
                </a:cxn>
                <a:cxn ang="0">
                  <a:pos x="114" y="172"/>
                </a:cxn>
                <a:cxn ang="0">
                  <a:pos x="140" y="146"/>
                </a:cxn>
                <a:cxn ang="0">
                  <a:pos x="168" y="122"/>
                </a:cxn>
                <a:cxn ang="0">
                  <a:pos x="198" y="100"/>
                </a:cxn>
                <a:cxn ang="0">
                  <a:pos x="232" y="82"/>
                </a:cxn>
                <a:cxn ang="0">
                  <a:pos x="266" y="66"/>
                </a:cxn>
                <a:cxn ang="0">
                  <a:pos x="302" y="52"/>
                </a:cxn>
                <a:cxn ang="0">
                  <a:pos x="338" y="42"/>
                </a:cxn>
                <a:cxn ang="0">
                  <a:pos x="378" y="36"/>
                </a:cxn>
                <a:cxn ang="0">
                  <a:pos x="418" y="32"/>
                </a:cxn>
                <a:cxn ang="0">
                  <a:pos x="418" y="32"/>
                </a:cxn>
              </a:cxnLst>
              <a:rect l="0" t="0" r="r" b="b"/>
              <a:pathLst>
                <a:path w="666" h="406">
                  <a:moveTo>
                    <a:pt x="418" y="32"/>
                  </a:moveTo>
                  <a:lnTo>
                    <a:pt x="418" y="32"/>
                  </a:lnTo>
                  <a:lnTo>
                    <a:pt x="450" y="32"/>
                  </a:lnTo>
                  <a:lnTo>
                    <a:pt x="484" y="36"/>
                  </a:lnTo>
                  <a:lnTo>
                    <a:pt x="516" y="40"/>
                  </a:lnTo>
                  <a:lnTo>
                    <a:pt x="546" y="48"/>
                  </a:lnTo>
                  <a:lnTo>
                    <a:pt x="576" y="58"/>
                  </a:lnTo>
                  <a:lnTo>
                    <a:pt x="604" y="72"/>
                  </a:lnTo>
                  <a:lnTo>
                    <a:pt x="632" y="86"/>
                  </a:lnTo>
                  <a:lnTo>
                    <a:pt x="658" y="102"/>
                  </a:lnTo>
                  <a:lnTo>
                    <a:pt x="666" y="94"/>
                  </a:lnTo>
                  <a:lnTo>
                    <a:pt x="666" y="94"/>
                  </a:lnTo>
                  <a:lnTo>
                    <a:pt x="638" y="74"/>
                  </a:lnTo>
                  <a:lnTo>
                    <a:pt x="610" y="54"/>
                  </a:lnTo>
                  <a:lnTo>
                    <a:pt x="578" y="38"/>
                  </a:lnTo>
                  <a:lnTo>
                    <a:pt x="546" y="26"/>
                  </a:lnTo>
                  <a:lnTo>
                    <a:pt x="512" y="14"/>
                  </a:lnTo>
                  <a:lnTo>
                    <a:pt x="478" y="6"/>
                  </a:lnTo>
                  <a:lnTo>
                    <a:pt x="442" y="2"/>
                  </a:lnTo>
                  <a:lnTo>
                    <a:pt x="406" y="0"/>
                  </a:lnTo>
                  <a:lnTo>
                    <a:pt x="406" y="0"/>
                  </a:lnTo>
                  <a:lnTo>
                    <a:pt x="364" y="2"/>
                  </a:lnTo>
                  <a:lnTo>
                    <a:pt x="324" y="8"/>
                  </a:lnTo>
                  <a:lnTo>
                    <a:pt x="284" y="18"/>
                  </a:lnTo>
                  <a:lnTo>
                    <a:pt x="248" y="32"/>
                  </a:lnTo>
                  <a:lnTo>
                    <a:pt x="212" y="50"/>
                  </a:lnTo>
                  <a:lnTo>
                    <a:pt x="178" y="70"/>
                  </a:lnTo>
                  <a:lnTo>
                    <a:pt x="148" y="92"/>
                  </a:lnTo>
                  <a:lnTo>
                    <a:pt x="118" y="120"/>
                  </a:lnTo>
                  <a:lnTo>
                    <a:pt x="92" y="148"/>
                  </a:lnTo>
                  <a:lnTo>
                    <a:pt x="68" y="180"/>
                  </a:lnTo>
                  <a:lnTo>
                    <a:pt x="48" y="212"/>
                  </a:lnTo>
                  <a:lnTo>
                    <a:pt x="32" y="248"/>
                  </a:lnTo>
                  <a:lnTo>
                    <a:pt x="18" y="286"/>
                  </a:lnTo>
                  <a:lnTo>
                    <a:pt x="8" y="324"/>
                  </a:lnTo>
                  <a:lnTo>
                    <a:pt x="2" y="364"/>
                  </a:lnTo>
                  <a:lnTo>
                    <a:pt x="0" y="406"/>
                  </a:lnTo>
                  <a:lnTo>
                    <a:pt x="12" y="406"/>
                  </a:lnTo>
                  <a:lnTo>
                    <a:pt x="12" y="406"/>
                  </a:lnTo>
                  <a:lnTo>
                    <a:pt x="16" y="370"/>
                  </a:lnTo>
                  <a:lnTo>
                    <a:pt x="24" y="332"/>
                  </a:lnTo>
                  <a:lnTo>
                    <a:pt x="36" y="298"/>
                  </a:lnTo>
                  <a:lnTo>
                    <a:pt x="50" y="264"/>
                  </a:lnTo>
                  <a:lnTo>
                    <a:pt x="68" y="232"/>
                  </a:lnTo>
                  <a:lnTo>
                    <a:pt x="90" y="202"/>
                  </a:lnTo>
                  <a:lnTo>
                    <a:pt x="114" y="172"/>
                  </a:lnTo>
                  <a:lnTo>
                    <a:pt x="140" y="146"/>
                  </a:lnTo>
                  <a:lnTo>
                    <a:pt x="168" y="122"/>
                  </a:lnTo>
                  <a:lnTo>
                    <a:pt x="198" y="100"/>
                  </a:lnTo>
                  <a:lnTo>
                    <a:pt x="232" y="82"/>
                  </a:lnTo>
                  <a:lnTo>
                    <a:pt x="266" y="66"/>
                  </a:lnTo>
                  <a:lnTo>
                    <a:pt x="302" y="52"/>
                  </a:lnTo>
                  <a:lnTo>
                    <a:pt x="338" y="42"/>
                  </a:lnTo>
                  <a:lnTo>
                    <a:pt x="378" y="36"/>
                  </a:lnTo>
                  <a:lnTo>
                    <a:pt x="418" y="32"/>
                  </a:lnTo>
                  <a:lnTo>
                    <a:pt x="418" y="32"/>
                  </a:lnTo>
                  <a:close/>
                </a:path>
              </a:pathLst>
            </a:custGeom>
            <a:solidFill>
              <a:srgbClr val="FF0000"/>
            </a:solidFill>
            <a:ln w="9525">
              <a:noFill/>
              <a:round/>
              <a:headEnd/>
              <a:tailEnd/>
            </a:ln>
          </p:spPr>
          <p:txBody>
            <a:bodyPr/>
            <a:lstStyle/>
            <a:p>
              <a:pPr>
                <a:defRPr/>
              </a:pPr>
              <a:endParaRPr lang="en-US" dirty="0"/>
            </a:p>
          </p:txBody>
        </p:sp>
        <p:sp>
          <p:nvSpPr>
            <p:cNvPr id="28" name="Freeform 1077"/>
            <p:cNvSpPr>
              <a:spLocks/>
            </p:cNvSpPr>
            <p:nvPr userDrawn="1"/>
          </p:nvSpPr>
          <p:spPr bwMode="auto">
            <a:xfrm>
              <a:off x="1529" y="551"/>
              <a:ext cx="666" cy="405"/>
            </a:xfrm>
            <a:custGeom>
              <a:avLst/>
              <a:gdLst/>
              <a:ahLst/>
              <a:cxnLst>
                <a:cxn ang="0">
                  <a:pos x="248" y="374"/>
                </a:cxn>
                <a:cxn ang="0">
                  <a:pos x="248" y="374"/>
                </a:cxn>
                <a:cxn ang="0">
                  <a:pos x="214" y="374"/>
                </a:cxn>
                <a:cxn ang="0">
                  <a:pos x="182" y="372"/>
                </a:cxn>
                <a:cxn ang="0">
                  <a:pos x="150" y="366"/>
                </a:cxn>
                <a:cxn ang="0">
                  <a:pos x="120" y="358"/>
                </a:cxn>
                <a:cxn ang="0">
                  <a:pos x="90" y="348"/>
                </a:cxn>
                <a:cxn ang="0">
                  <a:pos x="60" y="336"/>
                </a:cxn>
                <a:cxn ang="0">
                  <a:pos x="34" y="322"/>
                </a:cxn>
                <a:cxn ang="0">
                  <a:pos x="8" y="304"/>
                </a:cxn>
                <a:cxn ang="0">
                  <a:pos x="0" y="314"/>
                </a:cxn>
                <a:cxn ang="0">
                  <a:pos x="0" y="314"/>
                </a:cxn>
                <a:cxn ang="0">
                  <a:pos x="28" y="334"/>
                </a:cxn>
                <a:cxn ang="0">
                  <a:pos x="56" y="352"/>
                </a:cxn>
                <a:cxn ang="0">
                  <a:pos x="88" y="368"/>
                </a:cxn>
                <a:cxn ang="0">
                  <a:pos x="120" y="382"/>
                </a:cxn>
                <a:cxn ang="0">
                  <a:pos x="152" y="392"/>
                </a:cxn>
                <a:cxn ang="0">
                  <a:pos x="188" y="400"/>
                </a:cxn>
                <a:cxn ang="0">
                  <a:pos x="224" y="406"/>
                </a:cxn>
                <a:cxn ang="0">
                  <a:pos x="260" y="406"/>
                </a:cxn>
                <a:cxn ang="0">
                  <a:pos x="260" y="406"/>
                </a:cxn>
                <a:cxn ang="0">
                  <a:pos x="302" y="404"/>
                </a:cxn>
                <a:cxn ang="0">
                  <a:pos x="342" y="398"/>
                </a:cxn>
                <a:cxn ang="0">
                  <a:pos x="380" y="388"/>
                </a:cxn>
                <a:cxn ang="0">
                  <a:pos x="418" y="374"/>
                </a:cxn>
                <a:cxn ang="0">
                  <a:pos x="454" y="358"/>
                </a:cxn>
                <a:cxn ang="0">
                  <a:pos x="486" y="338"/>
                </a:cxn>
                <a:cxn ang="0">
                  <a:pos x="518" y="314"/>
                </a:cxn>
                <a:cxn ang="0">
                  <a:pos x="548" y="288"/>
                </a:cxn>
                <a:cxn ang="0">
                  <a:pos x="574" y="260"/>
                </a:cxn>
                <a:cxn ang="0">
                  <a:pos x="596" y="228"/>
                </a:cxn>
                <a:cxn ang="0">
                  <a:pos x="618" y="194"/>
                </a:cxn>
                <a:cxn ang="0">
                  <a:pos x="634" y="158"/>
                </a:cxn>
                <a:cxn ang="0">
                  <a:pos x="648" y="122"/>
                </a:cxn>
                <a:cxn ang="0">
                  <a:pos x="658" y="82"/>
                </a:cxn>
                <a:cxn ang="0">
                  <a:pos x="664" y="42"/>
                </a:cxn>
                <a:cxn ang="0">
                  <a:pos x="666" y="0"/>
                </a:cxn>
                <a:cxn ang="0">
                  <a:pos x="654" y="0"/>
                </a:cxn>
                <a:cxn ang="0">
                  <a:pos x="654" y="0"/>
                </a:cxn>
                <a:cxn ang="0">
                  <a:pos x="650" y="38"/>
                </a:cxn>
                <a:cxn ang="0">
                  <a:pos x="642" y="74"/>
                </a:cxn>
                <a:cxn ang="0">
                  <a:pos x="630" y="110"/>
                </a:cxn>
                <a:cxn ang="0">
                  <a:pos x="614" y="142"/>
                </a:cxn>
                <a:cxn ang="0">
                  <a:pos x="596" y="176"/>
                </a:cxn>
                <a:cxn ang="0">
                  <a:pos x="576" y="206"/>
                </a:cxn>
                <a:cxn ang="0">
                  <a:pos x="552" y="234"/>
                </a:cxn>
                <a:cxn ang="0">
                  <a:pos x="526" y="260"/>
                </a:cxn>
                <a:cxn ang="0">
                  <a:pos x="498" y="284"/>
                </a:cxn>
                <a:cxn ang="0">
                  <a:pos x="466" y="306"/>
                </a:cxn>
                <a:cxn ang="0">
                  <a:pos x="434" y="326"/>
                </a:cxn>
                <a:cxn ang="0">
                  <a:pos x="400" y="342"/>
                </a:cxn>
                <a:cxn ang="0">
                  <a:pos x="364" y="356"/>
                </a:cxn>
                <a:cxn ang="0">
                  <a:pos x="326" y="366"/>
                </a:cxn>
                <a:cxn ang="0">
                  <a:pos x="288" y="372"/>
                </a:cxn>
                <a:cxn ang="0">
                  <a:pos x="248" y="374"/>
                </a:cxn>
                <a:cxn ang="0">
                  <a:pos x="248" y="374"/>
                </a:cxn>
              </a:cxnLst>
              <a:rect l="0" t="0" r="r" b="b"/>
              <a:pathLst>
                <a:path w="666" h="406">
                  <a:moveTo>
                    <a:pt x="248" y="374"/>
                  </a:moveTo>
                  <a:lnTo>
                    <a:pt x="248" y="374"/>
                  </a:lnTo>
                  <a:lnTo>
                    <a:pt x="214" y="374"/>
                  </a:lnTo>
                  <a:lnTo>
                    <a:pt x="182" y="372"/>
                  </a:lnTo>
                  <a:lnTo>
                    <a:pt x="150" y="366"/>
                  </a:lnTo>
                  <a:lnTo>
                    <a:pt x="120" y="358"/>
                  </a:lnTo>
                  <a:lnTo>
                    <a:pt x="90" y="348"/>
                  </a:lnTo>
                  <a:lnTo>
                    <a:pt x="60" y="336"/>
                  </a:lnTo>
                  <a:lnTo>
                    <a:pt x="34" y="322"/>
                  </a:lnTo>
                  <a:lnTo>
                    <a:pt x="8" y="304"/>
                  </a:lnTo>
                  <a:lnTo>
                    <a:pt x="0" y="314"/>
                  </a:lnTo>
                  <a:lnTo>
                    <a:pt x="0" y="314"/>
                  </a:lnTo>
                  <a:lnTo>
                    <a:pt x="28" y="334"/>
                  </a:lnTo>
                  <a:lnTo>
                    <a:pt x="56" y="352"/>
                  </a:lnTo>
                  <a:lnTo>
                    <a:pt x="88" y="368"/>
                  </a:lnTo>
                  <a:lnTo>
                    <a:pt x="120" y="382"/>
                  </a:lnTo>
                  <a:lnTo>
                    <a:pt x="152" y="392"/>
                  </a:lnTo>
                  <a:lnTo>
                    <a:pt x="188" y="400"/>
                  </a:lnTo>
                  <a:lnTo>
                    <a:pt x="224" y="406"/>
                  </a:lnTo>
                  <a:lnTo>
                    <a:pt x="260" y="406"/>
                  </a:lnTo>
                  <a:lnTo>
                    <a:pt x="260" y="406"/>
                  </a:lnTo>
                  <a:lnTo>
                    <a:pt x="302" y="404"/>
                  </a:lnTo>
                  <a:lnTo>
                    <a:pt x="342" y="398"/>
                  </a:lnTo>
                  <a:lnTo>
                    <a:pt x="380" y="388"/>
                  </a:lnTo>
                  <a:lnTo>
                    <a:pt x="418" y="374"/>
                  </a:lnTo>
                  <a:lnTo>
                    <a:pt x="454" y="358"/>
                  </a:lnTo>
                  <a:lnTo>
                    <a:pt x="486" y="338"/>
                  </a:lnTo>
                  <a:lnTo>
                    <a:pt x="518" y="314"/>
                  </a:lnTo>
                  <a:lnTo>
                    <a:pt x="548" y="288"/>
                  </a:lnTo>
                  <a:lnTo>
                    <a:pt x="574" y="260"/>
                  </a:lnTo>
                  <a:lnTo>
                    <a:pt x="596" y="228"/>
                  </a:lnTo>
                  <a:lnTo>
                    <a:pt x="618" y="194"/>
                  </a:lnTo>
                  <a:lnTo>
                    <a:pt x="634" y="158"/>
                  </a:lnTo>
                  <a:lnTo>
                    <a:pt x="648" y="122"/>
                  </a:lnTo>
                  <a:lnTo>
                    <a:pt x="658" y="82"/>
                  </a:lnTo>
                  <a:lnTo>
                    <a:pt x="664" y="42"/>
                  </a:lnTo>
                  <a:lnTo>
                    <a:pt x="666" y="0"/>
                  </a:lnTo>
                  <a:lnTo>
                    <a:pt x="654" y="0"/>
                  </a:lnTo>
                  <a:lnTo>
                    <a:pt x="654" y="0"/>
                  </a:lnTo>
                  <a:lnTo>
                    <a:pt x="650" y="38"/>
                  </a:lnTo>
                  <a:lnTo>
                    <a:pt x="642" y="74"/>
                  </a:lnTo>
                  <a:lnTo>
                    <a:pt x="630" y="110"/>
                  </a:lnTo>
                  <a:lnTo>
                    <a:pt x="614" y="142"/>
                  </a:lnTo>
                  <a:lnTo>
                    <a:pt x="596" y="176"/>
                  </a:lnTo>
                  <a:lnTo>
                    <a:pt x="576" y="206"/>
                  </a:lnTo>
                  <a:lnTo>
                    <a:pt x="552" y="234"/>
                  </a:lnTo>
                  <a:lnTo>
                    <a:pt x="526" y="260"/>
                  </a:lnTo>
                  <a:lnTo>
                    <a:pt x="498" y="284"/>
                  </a:lnTo>
                  <a:lnTo>
                    <a:pt x="466" y="306"/>
                  </a:lnTo>
                  <a:lnTo>
                    <a:pt x="434" y="326"/>
                  </a:lnTo>
                  <a:lnTo>
                    <a:pt x="400" y="342"/>
                  </a:lnTo>
                  <a:lnTo>
                    <a:pt x="364" y="356"/>
                  </a:lnTo>
                  <a:lnTo>
                    <a:pt x="326" y="366"/>
                  </a:lnTo>
                  <a:lnTo>
                    <a:pt x="288" y="372"/>
                  </a:lnTo>
                  <a:lnTo>
                    <a:pt x="248" y="374"/>
                  </a:lnTo>
                  <a:lnTo>
                    <a:pt x="248" y="374"/>
                  </a:lnTo>
                  <a:close/>
                </a:path>
              </a:pathLst>
            </a:custGeom>
            <a:solidFill>
              <a:srgbClr val="FF0000"/>
            </a:solidFill>
            <a:ln w="9525">
              <a:noFill/>
              <a:round/>
              <a:headEnd/>
              <a:tailEnd/>
            </a:ln>
          </p:spPr>
          <p:txBody>
            <a:bodyPr/>
            <a:lstStyle/>
            <a:p>
              <a:pPr>
                <a:defRPr/>
              </a:pPr>
              <a:endParaRPr lang="en-US" dirty="0"/>
            </a:p>
          </p:txBody>
        </p:sp>
      </p:grpSp>
      <p:sp>
        <p:nvSpPr>
          <p:cNvPr id="29" name="Line 1078"/>
          <p:cNvSpPr>
            <a:spLocks noChangeShapeType="1"/>
          </p:cNvSpPr>
          <p:nvPr userDrawn="1"/>
        </p:nvSpPr>
        <p:spPr bwMode="auto">
          <a:xfrm>
            <a:off x="457200" y="4438650"/>
            <a:ext cx="8229600" cy="0"/>
          </a:xfrm>
          <a:prstGeom prst="line">
            <a:avLst/>
          </a:prstGeom>
          <a:noFill/>
          <a:ln w="57150">
            <a:solidFill>
              <a:srgbClr val="4AAA42"/>
            </a:solidFill>
            <a:round/>
            <a:headEnd/>
            <a:tailEnd/>
          </a:ln>
          <a:effectLst/>
        </p:spPr>
        <p:txBody>
          <a:bodyPr wrap="none" lIns="91397" tIns="45698" rIns="91397" bIns="45698" anchor="ctr"/>
          <a:lstStyle/>
          <a:p>
            <a:pPr>
              <a:defRPr/>
            </a:pPr>
            <a:endParaRPr lang="en-US" dirty="0"/>
          </a:p>
        </p:txBody>
      </p:sp>
      <p:sp>
        <p:nvSpPr>
          <p:cNvPr id="30" name="Line 1079"/>
          <p:cNvSpPr>
            <a:spLocks noChangeShapeType="1"/>
          </p:cNvSpPr>
          <p:nvPr userDrawn="1"/>
        </p:nvSpPr>
        <p:spPr bwMode="auto">
          <a:xfrm>
            <a:off x="457200" y="3105150"/>
            <a:ext cx="8229600" cy="0"/>
          </a:xfrm>
          <a:prstGeom prst="line">
            <a:avLst/>
          </a:prstGeom>
          <a:noFill/>
          <a:ln w="57150">
            <a:solidFill>
              <a:srgbClr val="3E9D33"/>
            </a:solidFill>
            <a:round/>
            <a:headEnd/>
            <a:tailEnd/>
          </a:ln>
          <a:effectLst/>
        </p:spPr>
        <p:txBody>
          <a:bodyPr wrap="none" lIns="91397" tIns="45698" rIns="91397" bIns="45698" anchor="ctr"/>
          <a:lstStyle/>
          <a:p>
            <a:pPr>
              <a:defRPr/>
            </a:pPr>
            <a:endParaRPr lang="en-US" dirty="0"/>
          </a:p>
        </p:txBody>
      </p:sp>
      <p:grpSp>
        <p:nvGrpSpPr>
          <p:cNvPr id="5" name="Group 1081"/>
          <p:cNvGrpSpPr>
            <a:grpSpLocks/>
          </p:cNvGrpSpPr>
          <p:nvPr userDrawn="1"/>
        </p:nvGrpSpPr>
        <p:grpSpPr bwMode="auto">
          <a:xfrm>
            <a:off x="625475" y="968375"/>
            <a:ext cx="1809750" cy="846138"/>
            <a:chOff x="1103" y="0"/>
            <a:chExt cx="1280" cy="599"/>
          </a:xfrm>
        </p:grpSpPr>
        <p:sp>
          <p:nvSpPr>
            <p:cNvPr id="32" name="Freeform 1082"/>
            <p:cNvSpPr>
              <a:spLocks/>
            </p:cNvSpPr>
            <p:nvPr userDrawn="1"/>
          </p:nvSpPr>
          <p:spPr bwMode="auto">
            <a:xfrm>
              <a:off x="1739" y="103"/>
              <a:ext cx="201" cy="245"/>
            </a:xfrm>
            <a:custGeom>
              <a:avLst/>
              <a:gdLst/>
              <a:ahLst/>
              <a:cxnLst>
                <a:cxn ang="0">
                  <a:pos x="152" y="412"/>
                </a:cxn>
                <a:cxn ang="0">
                  <a:pos x="42" y="412"/>
                </a:cxn>
                <a:cxn ang="0">
                  <a:pos x="102" y="98"/>
                </a:cxn>
                <a:cxn ang="0">
                  <a:pos x="0" y="98"/>
                </a:cxn>
                <a:cxn ang="0">
                  <a:pos x="20" y="0"/>
                </a:cxn>
                <a:cxn ang="0">
                  <a:pos x="334" y="0"/>
                </a:cxn>
                <a:cxn ang="0">
                  <a:pos x="314" y="98"/>
                </a:cxn>
                <a:cxn ang="0">
                  <a:pos x="212" y="98"/>
                </a:cxn>
                <a:cxn ang="0">
                  <a:pos x="152" y="412"/>
                </a:cxn>
              </a:cxnLst>
              <a:rect l="0" t="0" r="r" b="b"/>
              <a:pathLst>
                <a:path w="334" h="412">
                  <a:moveTo>
                    <a:pt x="152" y="412"/>
                  </a:moveTo>
                  <a:lnTo>
                    <a:pt x="42" y="412"/>
                  </a:lnTo>
                  <a:lnTo>
                    <a:pt x="102" y="98"/>
                  </a:lnTo>
                  <a:lnTo>
                    <a:pt x="0" y="98"/>
                  </a:lnTo>
                  <a:lnTo>
                    <a:pt x="20" y="0"/>
                  </a:lnTo>
                  <a:lnTo>
                    <a:pt x="334" y="0"/>
                  </a:lnTo>
                  <a:lnTo>
                    <a:pt x="314" y="98"/>
                  </a:lnTo>
                  <a:lnTo>
                    <a:pt x="212" y="98"/>
                  </a:lnTo>
                  <a:lnTo>
                    <a:pt x="152" y="412"/>
                  </a:lnTo>
                  <a:close/>
                </a:path>
              </a:pathLst>
            </a:custGeom>
            <a:solidFill>
              <a:srgbClr val="003F6E"/>
            </a:solidFill>
            <a:ln w="9525">
              <a:noFill/>
              <a:round/>
              <a:headEnd/>
              <a:tailEnd/>
            </a:ln>
          </p:spPr>
          <p:txBody>
            <a:bodyPr/>
            <a:lstStyle/>
            <a:p>
              <a:pPr>
                <a:defRPr/>
              </a:pPr>
              <a:endParaRPr lang="en-US" dirty="0"/>
            </a:p>
          </p:txBody>
        </p:sp>
        <p:sp>
          <p:nvSpPr>
            <p:cNvPr id="33" name="Freeform 1083"/>
            <p:cNvSpPr>
              <a:spLocks/>
            </p:cNvSpPr>
            <p:nvPr userDrawn="1"/>
          </p:nvSpPr>
          <p:spPr bwMode="auto">
            <a:xfrm>
              <a:off x="1898" y="103"/>
              <a:ext cx="260" cy="245"/>
            </a:xfrm>
            <a:custGeom>
              <a:avLst/>
              <a:gdLst/>
              <a:ahLst/>
              <a:cxnLst>
                <a:cxn ang="0">
                  <a:pos x="364" y="412"/>
                </a:cxn>
                <a:cxn ang="0">
                  <a:pos x="248" y="412"/>
                </a:cxn>
                <a:cxn ang="0">
                  <a:pos x="220" y="326"/>
                </a:cxn>
                <a:cxn ang="0">
                  <a:pos x="220" y="326"/>
                </a:cxn>
                <a:cxn ang="0">
                  <a:pos x="214" y="306"/>
                </a:cxn>
                <a:cxn ang="0">
                  <a:pos x="214" y="306"/>
                </a:cxn>
                <a:cxn ang="0">
                  <a:pos x="206" y="286"/>
                </a:cxn>
                <a:cxn ang="0">
                  <a:pos x="206" y="286"/>
                </a:cxn>
                <a:cxn ang="0">
                  <a:pos x="204" y="290"/>
                </a:cxn>
                <a:cxn ang="0">
                  <a:pos x="204" y="290"/>
                </a:cxn>
                <a:cxn ang="0">
                  <a:pos x="182" y="330"/>
                </a:cxn>
                <a:cxn ang="0">
                  <a:pos x="132" y="412"/>
                </a:cxn>
                <a:cxn ang="0">
                  <a:pos x="0" y="412"/>
                </a:cxn>
                <a:cxn ang="0">
                  <a:pos x="156" y="200"/>
                </a:cxn>
                <a:cxn ang="0">
                  <a:pos x="84" y="0"/>
                </a:cxn>
                <a:cxn ang="0">
                  <a:pos x="200" y="0"/>
                </a:cxn>
                <a:cxn ang="0">
                  <a:pos x="230" y="96"/>
                </a:cxn>
                <a:cxn ang="0">
                  <a:pos x="230" y="96"/>
                </a:cxn>
                <a:cxn ang="0">
                  <a:pos x="236" y="118"/>
                </a:cxn>
                <a:cxn ang="0">
                  <a:pos x="236" y="118"/>
                </a:cxn>
                <a:cxn ang="0">
                  <a:pos x="258" y="78"/>
                </a:cxn>
                <a:cxn ang="0">
                  <a:pos x="306" y="0"/>
                </a:cxn>
                <a:cxn ang="0">
                  <a:pos x="438" y="0"/>
                </a:cxn>
                <a:cxn ang="0">
                  <a:pos x="286" y="204"/>
                </a:cxn>
                <a:cxn ang="0">
                  <a:pos x="364" y="412"/>
                </a:cxn>
              </a:cxnLst>
              <a:rect l="0" t="0" r="r" b="b"/>
              <a:pathLst>
                <a:path w="438" h="412">
                  <a:moveTo>
                    <a:pt x="364" y="412"/>
                  </a:moveTo>
                  <a:lnTo>
                    <a:pt x="248" y="412"/>
                  </a:lnTo>
                  <a:lnTo>
                    <a:pt x="220" y="326"/>
                  </a:lnTo>
                  <a:lnTo>
                    <a:pt x="220" y="326"/>
                  </a:lnTo>
                  <a:lnTo>
                    <a:pt x="214" y="306"/>
                  </a:lnTo>
                  <a:lnTo>
                    <a:pt x="214" y="306"/>
                  </a:lnTo>
                  <a:lnTo>
                    <a:pt x="206" y="286"/>
                  </a:lnTo>
                  <a:lnTo>
                    <a:pt x="206" y="286"/>
                  </a:lnTo>
                  <a:lnTo>
                    <a:pt x="204" y="290"/>
                  </a:lnTo>
                  <a:lnTo>
                    <a:pt x="204" y="290"/>
                  </a:lnTo>
                  <a:lnTo>
                    <a:pt x="182" y="330"/>
                  </a:lnTo>
                  <a:lnTo>
                    <a:pt x="132" y="412"/>
                  </a:lnTo>
                  <a:lnTo>
                    <a:pt x="0" y="412"/>
                  </a:lnTo>
                  <a:lnTo>
                    <a:pt x="156" y="200"/>
                  </a:lnTo>
                  <a:lnTo>
                    <a:pt x="84" y="0"/>
                  </a:lnTo>
                  <a:lnTo>
                    <a:pt x="200" y="0"/>
                  </a:lnTo>
                  <a:lnTo>
                    <a:pt x="230" y="96"/>
                  </a:lnTo>
                  <a:lnTo>
                    <a:pt x="230" y="96"/>
                  </a:lnTo>
                  <a:lnTo>
                    <a:pt x="236" y="118"/>
                  </a:lnTo>
                  <a:lnTo>
                    <a:pt x="236" y="118"/>
                  </a:lnTo>
                  <a:lnTo>
                    <a:pt x="258" y="78"/>
                  </a:lnTo>
                  <a:lnTo>
                    <a:pt x="306" y="0"/>
                  </a:lnTo>
                  <a:lnTo>
                    <a:pt x="438" y="0"/>
                  </a:lnTo>
                  <a:lnTo>
                    <a:pt x="286" y="204"/>
                  </a:lnTo>
                  <a:lnTo>
                    <a:pt x="364" y="412"/>
                  </a:lnTo>
                  <a:close/>
                </a:path>
              </a:pathLst>
            </a:custGeom>
            <a:solidFill>
              <a:srgbClr val="003F6E"/>
            </a:solidFill>
            <a:ln w="9525">
              <a:noFill/>
              <a:round/>
              <a:headEnd/>
              <a:tailEnd/>
            </a:ln>
          </p:spPr>
          <p:txBody>
            <a:bodyPr/>
            <a:lstStyle/>
            <a:p>
              <a:pPr>
                <a:defRPr/>
              </a:pPr>
              <a:endParaRPr lang="en-US" dirty="0"/>
            </a:p>
          </p:txBody>
        </p:sp>
        <p:sp>
          <p:nvSpPr>
            <p:cNvPr id="34" name="Freeform 1084"/>
            <p:cNvSpPr>
              <a:spLocks/>
            </p:cNvSpPr>
            <p:nvPr userDrawn="1"/>
          </p:nvSpPr>
          <p:spPr bwMode="auto">
            <a:xfrm>
              <a:off x="2158" y="103"/>
              <a:ext cx="225" cy="246"/>
            </a:xfrm>
            <a:custGeom>
              <a:avLst/>
              <a:gdLst/>
              <a:ahLst/>
              <a:cxnLst>
                <a:cxn ang="0">
                  <a:pos x="140" y="418"/>
                </a:cxn>
                <a:cxn ang="0">
                  <a:pos x="94" y="414"/>
                </a:cxn>
                <a:cxn ang="0">
                  <a:pos x="70" y="406"/>
                </a:cxn>
                <a:cxn ang="0">
                  <a:pos x="48" y="392"/>
                </a:cxn>
                <a:cxn ang="0">
                  <a:pos x="38" y="384"/>
                </a:cxn>
                <a:cxn ang="0">
                  <a:pos x="22" y="364"/>
                </a:cxn>
                <a:cxn ang="0">
                  <a:pos x="10" y="340"/>
                </a:cxn>
                <a:cxn ang="0">
                  <a:pos x="2" y="314"/>
                </a:cxn>
                <a:cxn ang="0">
                  <a:pos x="0" y="282"/>
                </a:cxn>
                <a:cxn ang="0">
                  <a:pos x="2" y="256"/>
                </a:cxn>
                <a:cxn ang="0">
                  <a:pos x="48" y="0"/>
                </a:cxn>
                <a:cxn ang="0">
                  <a:pos x="112" y="238"/>
                </a:cxn>
                <a:cxn ang="0">
                  <a:pos x="110" y="258"/>
                </a:cxn>
                <a:cxn ang="0">
                  <a:pos x="108" y="280"/>
                </a:cxn>
                <a:cxn ang="0">
                  <a:pos x="112" y="298"/>
                </a:cxn>
                <a:cxn ang="0">
                  <a:pos x="120" y="312"/>
                </a:cxn>
                <a:cxn ang="0">
                  <a:pos x="134" y="320"/>
                </a:cxn>
                <a:cxn ang="0">
                  <a:pos x="152" y="324"/>
                </a:cxn>
                <a:cxn ang="0">
                  <a:pos x="162" y="322"/>
                </a:cxn>
                <a:cxn ang="0">
                  <a:pos x="182" y="316"/>
                </a:cxn>
                <a:cxn ang="0">
                  <a:pos x="202" y="296"/>
                </a:cxn>
                <a:cxn ang="0">
                  <a:pos x="218" y="260"/>
                </a:cxn>
                <a:cxn ang="0">
                  <a:pos x="268" y="0"/>
                </a:cxn>
                <a:cxn ang="0">
                  <a:pos x="332" y="234"/>
                </a:cxn>
                <a:cxn ang="0">
                  <a:pos x="328" y="258"/>
                </a:cxn>
                <a:cxn ang="0">
                  <a:pos x="316" y="300"/>
                </a:cxn>
                <a:cxn ang="0">
                  <a:pos x="300" y="334"/>
                </a:cxn>
                <a:cxn ang="0">
                  <a:pos x="280" y="362"/>
                </a:cxn>
                <a:cxn ang="0">
                  <a:pos x="256" y="384"/>
                </a:cxn>
                <a:cxn ang="0">
                  <a:pos x="228" y="402"/>
                </a:cxn>
                <a:cxn ang="0">
                  <a:pos x="198" y="412"/>
                </a:cxn>
                <a:cxn ang="0">
                  <a:pos x="160" y="418"/>
                </a:cxn>
                <a:cxn ang="0">
                  <a:pos x="140" y="418"/>
                </a:cxn>
              </a:cxnLst>
              <a:rect l="0" t="0" r="r" b="b"/>
              <a:pathLst>
                <a:path w="378" h="418">
                  <a:moveTo>
                    <a:pt x="140" y="418"/>
                  </a:moveTo>
                  <a:lnTo>
                    <a:pt x="140" y="418"/>
                  </a:lnTo>
                  <a:lnTo>
                    <a:pt x="108" y="416"/>
                  </a:lnTo>
                  <a:lnTo>
                    <a:pt x="94" y="414"/>
                  </a:lnTo>
                  <a:lnTo>
                    <a:pt x="82" y="410"/>
                  </a:lnTo>
                  <a:lnTo>
                    <a:pt x="70" y="406"/>
                  </a:lnTo>
                  <a:lnTo>
                    <a:pt x="58" y="400"/>
                  </a:lnTo>
                  <a:lnTo>
                    <a:pt x="48" y="392"/>
                  </a:lnTo>
                  <a:lnTo>
                    <a:pt x="38" y="384"/>
                  </a:lnTo>
                  <a:lnTo>
                    <a:pt x="38" y="384"/>
                  </a:lnTo>
                  <a:lnTo>
                    <a:pt x="28" y="374"/>
                  </a:lnTo>
                  <a:lnTo>
                    <a:pt x="22" y="364"/>
                  </a:lnTo>
                  <a:lnTo>
                    <a:pt x="14" y="352"/>
                  </a:lnTo>
                  <a:lnTo>
                    <a:pt x="10" y="340"/>
                  </a:lnTo>
                  <a:lnTo>
                    <a:pt x="6" y="328"/>
                  </a:lnTo>
                  <a:lnTo>
                    <a:pt x="2" y="314"/>
                  </a:lnTo>
                  <a:lnTo>
                    <a:pt x="0" y="298"/>
                  </a:lnTo>
                  <a:lnTo>
                    <a:pt x="0" y="282"/>
                  </a:lnTo>
                  <a:lnTo>
                    <a:pt x="0" y="282"/>
                  </a:lnTo>
                  <a:lnTo>
                    <a:pt x="2" y="256"/>
                  </a:lnTo>
                  <a:lnTo>
                    <a:pt x="6" y="226"/>
                  </a:lnTo>
                  <a:lnTo>
                    <a:pt x="48" y="0"/>
                  </a:lnTo>
                  <a:lnTo>
                    <a:pt x="158" y="0"/>
                  </a:lnTo>
                  <a:lnTo>
                    <a:pt x="112" y="238"/>
                  </a:lnTo>
                  <a:lnTo>
                    <a:pt x="112" y="238"/>
                  </a:lnTo>
                  <a:lnTo>
                    <a:pt x="110" y="258"/>
                  </a:lnTo>
                  <a:lnTo>
                    <a:pt x="108" y="280"/>
                  </a:lnTo>
                  <a:lnTo>
                    <a:pt x="108" y="280"/>
                  </a:lnTo>
                  <a:lnTo>
                    <a:pt x="110" y="290"/>
                  </a:lnTo>
                  <a:lnTo>
                    <a:pt x="112" y="298"/>
                  </a:lnTo>
                  <a:lnTo>
                    <a:pt x="114" y="306"/>
                  </a:lnTo>
                  <a:lnTo>
                    <a:pt x="120" y="312"/>
                  </a:lnTo>
                  <a:lnTo>
                    <a:pt x="126" y="316"/>
                  </a:lnTo>
                  <a:lnTo>
                    <a:pt x="134" y="320"/>
                  </a:lnTo>
                  <a:lnTo>
                    <a:pt x="142" y="322"/>
                  </a:lnTo>
                  <a:lnTo>
                    <a:pt x="152" y="324"/>
                  </a:lnTo>
                  <a:lnTo>
                    <a:pt x="152" y="324"/>
                  </a:lnTo>
                  <a:lnTo>
                    <a:pt x="162" y="322"/>
                  </a:lnTo>
                  <a:lnTo>
                    <a:pt x="172" y="320"/>
                  </a:lnTo>
                  <a:lnTo>
                    <a:pt x="182" y="316"/>
                  </a:lnTo>
                  <a:lnTo>
                    <a:pt x="192" y="308"/>
                  </a:lnTo>
                  <a:lnTo>
                    <a:pt x="202" y="296"/>
                  </a:lnTo>
                  <a:lnTo>
                    <a:pt x="210" y="280"/>
                  </a:lnTo>
                  <a:lnTo>
                    <a:pt x="218" y="260"/>
                  </a:lnTo>
                  <a:lnTo>
                    <a:pt x="224" y="234"/>
                  </a:lnTo>
                  <a:lnTo>
                    <a:pt x="268" y="0"/>
                  </a:lnTo>
                  <a:lnTo>
                    <a:pt x="378" y="0"/>
                  </a:lnTo>
                  <a:lnTo>
                    <a:pt x="332" y="234"/>
                  </a:lnTo>
                  <a:lnTo>
                    <a:pt x="332" y="234"/>
                  </a:lnTo>
                  <a:lnTo>
                    <a:pt x="328" y="258"/>
                  </a:lnTo>
                  <a:lnTo>
                    <a:pt x="322" y="280"/>
                  </a:lnTo>
                  <a:lnTo>
                    <a:pt x="316" y="300"/>
                  </a:lnTo>
                  <a:lnTo>
                    <a:pt x="308" y="318"/>
                  </a:lnTo>
                  <a:lnTo>
                    <a:pt x="300" y="334"/>
                  </a:lnTo>
                  <a:lnTo>
                    <a:pt x="290" y="348"/>
                  </a:lnTo>
                  <a:lnTo>
                    <a:pt x="280" y="362"/>
                  </a:lnTo>
                  <a:lnTo>
                    <a:pt x="268" y="374"/>
                  </a:lnTo>
                  <a:lnTo>
                    <a:pt x="256" y="384"/>
                  </a:lnTo>
                  <a:lnTo>
                    <a:pt x="244" y="394"/>
                  </a:lnTo>
                  <a:lnTo>
                    <a:pt x="228" y="402"/>
                  </a:lnTo>
                  <a:lnTo>
                    <a:pt x="214" y="408"/>
                  </a:lnTo>
                  <a:lnTo>
                    <a:pt x="198" y="412"/>
                  </a:lnTo>
                  <a:lnTo>
                    <a:pt x="180" y="416"/>
                  </a:lnTo>
                  <a:lnTo>
                    <a:pt x="160" y="418"/>
                  </a:lnTo>
                  <a:lnTo>
                    <a:pt x="142" y="418"/>
                  </a:lnTo>
                  <a:lnTo>
                    <a:pt x="140" y="418"/>
                  </a:lnTo>
                  <a:lnTo>
                    <a:pt x="140" y="418"/>
                  </a:lnTo>
                  <a:close/>
                </a:path>
              </a:pathLst>
            </a:custGeom>
            <a:solidFill>
              <a:srgbClr val="003F6E"/>
            </a:solidFill>
            <a:ln w="9525">
              <a:noFill/>
              <a:round/>
              <a:headEnd/>
              <a:tailEnd/>
            </a:ln>
          </p:spPr>
          <p:txBody>
            <a:bodyPr/>
            <a:lstStyle/>
            <a:p>
              <a:pPr>
                <a:defRPr/>
              </a:pPr>
              <a:endParaRPr lang="en-US" dirty="0"/>
            </a:p>
          </p:txBody>
        </p:sp>
        <p:sp>
          <p:nvSpPr>
            <p:cNvPr id="35" name="Freeform 1085"/>
            <p:cNvSpPr>
              <a:spLocks noEditPoints="1"/>
            </p:cNvSpPr>
            <p:nvPr userDrawn="1"/>
          </p:nvSpPr>
          <p:spPr bwMode="auto">
            <a:xfrm>
              <a:off x="1733" y="392"/>
              <a:ext cx="89" cy="111"/>
            </a:xfrm>
            <a:custGeom>
              <a:avLst/>
              <a:gdLst/>
              <a:ahLst/>
              <a:cxnLst>
                <a:cxn ang="0">
                  <a:pos x="126" y="172"/>
                </a:cxn>
                <a:cxn ang="0">
                  <a:pos x="102" y="182"/>
                </a:cxn>
                <a:cxn ang="0">
                  <a:pos x="68" y="186"/>
                </a:cxn>
                <a:cxn ang="0">
                  <a:pos x="52" y="186"/>
                </a:cxn>
                <a:cxn ang="0">
                  <a:pos x="26" y="174"/>
                </a:cxn>
                <a:cxn ang="0">
                  <a:pos x="8" y="154"/>
                </a:cxn>
                <a:cxn ang="0">
                  <a:pos x="0" y="130"/>
                </a:cxn>
                <a:cxn ang="0">
                  <a:pos x="0" y="114"/>
                </a:cxn>
                <a:cxn ang="0">
                  <a:pos x="6" y="74"/>
                </a:cxn>
                <a:cxn ang="0">
                  <a:pos x="26" y="38"/>
                </a:cxn>
                <a:cxn ang="0">
                  <a:pos x="58" y="10"/>
                </a:cxn>
                <a:cxn ang="0">
                  <a:pos x="76" y="2"/>
                </a:cxn>
                <a:cxn ang="0">
                  <a:pos x="98" y="0"/>
                </a:cxn>
                <a:cxn ang="0">
                  <a:pos x="110" y="0"/>
                </a:cxn>
                <a:cxn ang="0">
                  <a:pos x="128" y="8"/>
                </a:cxn>
                <a:cxn ang="0">
                  <a:pos x="142" y="20"/>
                </a:cxn>
                <a:cxn ang="0">
                  <a:pos x="148" y="36"/>
                </a:cxn>
                <a:cxn ang="0">
                  <a:pos x="150" y="46"/>
                </a:cxn>
                <a:cxn ang="0">
                  <a:pos x="148" y="62"/>
                </a:cxn>
                <a:cxn ang="0">
                  <a:pos x="140" y="76"/>
                </a:cxn>
                <a:cxn ang="0">
                  <a:pos x="116" y="94"/>
                </a:cxn>
                <a:cxn ang="0">
                  <a:pos x="78" y="102"/>
                </a:cxn>
                <a:cxn ang="0">
                  <a:pos x="30" y="104"/>
                </a:cxn>
                <a:cxn ang="0">
                  <a:pos x="30" y="120"/>
                </a:cxn>
                <a:cxn ang="0">
                  <a:pos x="34" y="138"/>
                </a:cxn>
                <a:cxn ang="0">
                  <a:pos x="42" y="148"/>
                </a:cxn>
                <a:cxn ang="0">
                  <a:pos x="62" y="160"/>
                </a:cxn>
                <a:cxn ang="0">
                  <a:pos x="74" y="162"/>
                </a:cxn>
                <a:cxn ang="0">
                  <a:pos x="102" y="158"/>
                </a:cxn>
                <a:cxn ang="0">
                  <a:pos x="122" y="150"/>
                </a:cxn>
                <a:cxn ang="0">
                  <a:pos x="120" y="46"/>
                </a:cxn>
                <a:cxn ang="0">
                  <a:pos x="118" y="36"/>
                </a:cxn>
                <a:cxn ang="0">
                  <a:pos x="104" y="26"/>
                </a:cxn>
                <a:cxn ang="0">
                  <a:pos x="92" y="24"/>
                </a:cxn>
                <a:cxn ang="0">
                  <a:pos x="72" y="28"/>
                </a:cxn>
                <a:cxn ang="0">
                  <a:pos x="56" y="42"/>
                </a:cxn>
                <a:cxn ang="0">
                  <a:pos x="42" y="60"/>
                </a:cxn>
                <a:cxn ang="0">
                  <a:pos x="34" y="80"/>
                </a:cxn>
                <a:cxn ang="0">
                  <a:pos x="68" y="80"/>
                </a:cxn>
                <a:cxn ang="0">
                  <a:pos x="96" y="74"/>
                </a:cxn>
                <a:cxn ang="0">
                  <a:pos x="114" y="64"/>
                </a:cxn>
                <a:cxn ang="0">
                  <a:pos x="120" y="46"/>
                </a:cxn>
              </a:cxnLst>
              <a:rect l="0" t="0" r="r" b="b"/>
              <a:pathLst>
                <a:path w="150" h="186">
                  <a:moveTo>
                    <a:pt x="126" y="172"/>
                  </a:moveTo>
                  <a:lnTo>
                    <a:pt x="126" y="172"/>
                  </a:lnTo>
                  <a:lnTo>
                    <a:pt x="116" y="178"/>
                  </a:lnTo>
                  <a:lnTo>
                    <a:pt x="102" y="182"/>
                  </a:lnTo>
                  <a:lnTo>
                    <a:pt x="86" y="186"/>
                  </a:lnTo>
                  <a:lnTo>
                    <a:pt x="68" y="186"/>
                  </a:lnTo>
                  <a:lnTo>
                    <a:pt x="68" y="186"/>
                  </a:lnTo>
                  <a:lnTo>
                    <a:pt x="52" y="186"/>
                  </a:lnTo>
                  <a:lnTo>
                    <a:pt x="38" y="182"/>
                  </a:lnTo>
                  <a:lnTo>
                    <a:pt x="26" y="174"/>
                  </a:lnTo>
                  <a:lnTo>
                    <a:pt x="16" y="166"/>
                  </a:lnTo>
                  <a:lnTo>
                    <a:pt x="8" y="154"/>
                  </a:lnTo>
                  <a:lnTo>
                    <a:pt x="4" y="142"/>
                  </a:lnTo>
                  <a:lnTo>
                    <a:pt x="0" y="130"/>
                  </a:lnTo>
                  <a:lnTo>
                    <a:pt x="0" y="114"/>
                  </a:lnTo>
                  <a:lnTo>
                    <a:pt x="0" y="114"/>
                  </a:lnTo>
                  <a:lnTo>
                    <a:pt x="2" y="94"/>
                  </a:lnTo>
                  <a:lnTo>
                    <a:pt x="6" y="74"/>
                  </a:lnTo>
                  <a:lnTo>
                    <a:pt x="16" y="54"/>
                  </a:lnTo>
                  <a:lnTo>
                    <a:pt x="26" y="38"/>
                  </a:lnTo>
                  <a:lnTo>
                    <a:pt x="42" y="22"/>
                  </a:lnTo>
                  <a:lnTo>
                    <a:pt x="58" y="10"/>
                  </a:lnTo>
                  <a:lnTo>
                    <a:pt x="66" y="6"/>
                  </a:lnTo>
                  <a:lnTo>
                    <a:pt x="76" y="2"/>
                  </a:lnTo>
                  <a:lnTo>
                    <a:pt x="86" y="0"/>
                  </a:lnTo>
                  <a:lnTo>
                    <a:pt x="98" y="0"/>
                  </a:lnTo>
                  <a:lnTo>
                    <a:pt x="98" y="0"/>
                  </a:lnTo>
                  <a:lnTo>
                    <a:pt x="110" y="0"/>
                  </a:lnTo>
                  <a:lnTo>
                    <a:pt x="120" y="4"/>
                  </a:lnTo>
                  <a:lnTo>
                    <a:pt x="128" y="8"/>
                  </a:lnTo>
                  <a:lnTo>
                    <a:pt x="136" y="14"/>
                  </a:lnTo>
                  <a:lnTo>
                    <a:pt x="142" y="20"/>
                  </a:lnTo>
                  <a:lnTo>
                    <a:pt x="146" y="28"/>
                  </a:lnTo>
                  <a:lnTo>
                    <a:pt x="148" y="36"/>
                  </a:lnTo>
                  <a:lnTo>
                    <a:pt x="150" y="46"/>
                  </a:lnTo>
                  <a:lnTo>
                    <a:pt x="150" y="46"/>
                  </a:lnTo>
                  <a:lnTo>
                    <a:pt x="150" y="54"/>
                  </a:lnTo>
                  <a:lnTo>
                    <a:pt x="148" y="62"/>
                  </a:lnTo>
                  <a:lnTo>
                    <a:pt x="144" y="70"/>
                  </a:lnTo>
                  <a:lnTo>
                    <a:pt x="140" y="76"/>
                  </a:lnTo>
                  <a:lnTo>
                    <a:pt x="130" y="86"/>
                  </a:lnTo>
                  <a:lnTo>
                    <a:pt x="116" y="94"/>
                  </a:lnTo>
                  <a:lnTo>
                    <a:pt x="98" y="98"/>
                  </a:lnTo>
                  <a:lnTo>
                    <a:pt x="78" y="102"/>
                  </a:lnTo>
                  <a:lnTo>
                    <a:pt x="54" y="104"/>
                  </a:lnTo>
                  <a:lnTo>
                    <a:pt x="30" y="104"/>
                  </a:lnTo>
                  <a:lnTo>
                    <a:pt x="30" y="104"/>
                  </a:lnTo>
                  <a:lnTo>
                    <a:pt x="30" y="120"/>
                  </a:lnTo>
                  <a:lnTo>
                    <a:pt x="32" y="130"/>
                  </a:lnTo>
                  <a:lnTo>
                    <a:pt x="34" y="138"/>
                  </a:lnTo>
                  <a:lnTo>
                    <a:pt x="34" y="138"/>
                  </a:lnTo>
                  <a:lnTo>
                    <a:pt x="42" y="148"/>
                  </a:lnTo>
                  <a:lnTo>
                    <a:pt x="50" y="156"/>
                  </a:lnTo>
                  <a:lnTo>
                    <a:pt x="62" y="160"/>
                  </a:lnTo>
                  <a:lnTo>
                    <a:pt x="74" y="162"/>
                  </a:lnTo>
                  <a:lnTo>
                    <a:pt x="74" y="162"/>
                  </a:lnTo>
                  <a:lnTo>
                    <a:pt x="90" y="160"/>
                  </a:lnTo>
                  <a:lnTo>
                    <a:pt x="102" y="158"/>
                  </a:lnTo>
                  <a:lnTo>
                    <a:pt x="114" y="154"/>
                  </a:lnTo>
                  <a:lnTo>
                    <a:pt x="122" y="150"/>
                  </a:lnTo>
                  <a:lnTo>
                    <a:pt x="126" y="172"/>
                  </a:lnTo>
                  <a:close/>
                  <a:moveTo>
                    <a:pt x="120" y="46"/>
                  </a:moveTo>
                  <a:lnTo>
                    <a:pt x="120" y="46"/>
                  </a:lnTo>
                  <a:lnTo>
                    <a:pt x="118" y="36"/>
                  </a:lnTo>
                  <a:lnTo>
                    <a:pt x="112" y="30"/>
                  </a:lnTo>
                  <a:lnTo>
                    <a:pt x="104" y="26"/>
                  </a:lnTo>
                  <a:lnTo>
                    <a:pt x="92" y="24"/>
                  </a:lnTo>
                  <a:lnTo>
                    <a:pt x="92" y="24"/>
                  </a:lnTo>
                  <a:lnTo>
                    <a:pt x="82" y="26"/>
                  </a:lnTo>
                  <a:lnTo>
                    <a:pt x="72" y="28"/>
                  </a:lnTo>
                  <a:lnTo>
                    <a:pt x="64" y="34"/>
                  </a:lnTo>
                  <a:lnTo>
                    <a:pt x="56" y="42"/>
                  </a:lnTo>
                  <a:lnTo>
                    <a:pt x="48" y="50"/>
                  </a:lnTo>
                  <a:lnTo>
                    <a:pt x="42" y="60"/>
                  </a:lnTo>
                  <a:lnTo>
                    <a:pt x="38" y="70"/>
                  </a:lnTo>
                  <a:lnTo>
                    <a:pt x="34" y="80"/>
                  </a:lnTo>
                  <a:lnTo>
                    <a:pt x="34" y="80"/>
                  </a:lnTo>
                  <a:lnTo>
                    <a:pt x="68" y="80"/>
                  </a:lnTo>
                  <a:lnTo>
                    <a:pt x="82" y="78"/>
                  </a:lnTo>
                  <a:lnTo>
                    <a:pt x="96" y="74"/>
                  </a:lnTo>
                  <a:lnTo>
                    <a:pt x="106" y="70"/>
                  </a:lnTo>
                  <a:lnTo>
                    <a:pt x="114" y="64"/>
                  </a:lnTo>
                  <a:lnTo>
                    <a:pt x="118" y="56"/>
                  </a:lnTo>
                  <a:lnTo>
                    <a:pt x="120" y="46"/>
                  </a:lnTo>
                  <a:lnTo>
                    <a:pt x="120" y="46"/>
                  </a:lnTo>
                  <a:close/>
                </a:path>
              </a:pathLst>
            </a:custGeom>
            <a:solidFill>
              <a:srgbClr val="003F6E"/>
            </a:solidFill>
            <a:ln w="9525">
              <a:noFill/>
              <a:round/>
              <a:headEnd/>
              <a:tailEnd/>
            </a:ln>
          </p:spPr>
          <p:txBody>
            <a:bodyPr/>
            <a:lstStyle/>
            <a:p>
              <a:pPr>
                <a:defRPr/>
              </a:pPr>
              <a:endParaRPr lang="en-US" dirty="0"/>
            </a:p>
          </p:txBody>
        </p:sp>
        <p:sp>
          <p:nvSpPr>
            <p:cNvPr id="36" name="Freeform 1086"/>
            <p:cNvSpPr>
              <a:spLocks/>
            </p:cNvSpPr>
            <p:nvPr userDrawn="1"/>
          </p:nvSpPr>
          <p:spPr bwMode="auto">
            <a:xfrm>
              <a:off x="1829" y="392"/>
              <a:ext cx="100" cy="108"/>
            </a:xfrm>
            <a:custGeom>
              <a:avLst/>
              <a:gdLst/>
              <a:ahLst/>
              <a:cxnLst>
                <a:cxn ang="0">
                  <a:pos x="0" y="182"/>
                </a:cxn>
                <a:cxn ang="0">
                  <a:pos x="24" y="56"/>
                </a:cxn>
                <a:cxn ang="0">
                  <a:pos x="24" y="56"/>
                </a:cxn>
                <a:cxn ang="0">
                  <a:pos x="30" y="28"/>
                </a:cxn>
                <a:cxn ang="0">
                  <a:pos x="32" y="4"/>
                </a:cxn>
                <a:cxn ang="0">
                  <a:pos x="60" y="4"/>
                </a:cxn>
                <a:cxn ang="0">
                  <a:pos x="56" y="40"/>
                </a:cxn>
                <a:cxn ang="0">
                  <a:pos x="56" y="40"/>
                </a:cxn>
                <a:cxn ang="0">
                  <a:pos x="56" y="40"/>
                </a:cxn>
                <a:cxn ang="0">
                  <a:pos x="64" y="30"/>
                </a:cxn>
                <a:cxn ang="0">
                  <a:pos x="70" y="22"/>
                </a:cxn>
                <a:cxn ang="0">
                  <a:pos x="78" y="16"/>
                </a:cxn>
                <a:cxn ang="0">
                  <a:pos x="86" y="10"/>
                </a:cxn>
                <a:cxn ang="0">
                  <a:pos x="94" y="6"/>
                </a:cxn>
                <a:cxn ang="0">
                  <a:pos x="104" y="2"/>
                </a:cxn>
                <a:cxn ang="0">
                  <a:pos x="114" y="0"/>
                </a:cxn>
                <a:cxn ang="0">
                  <a:pos x="124" y="0"/>
                </a:cxn>
                <a:cxn ang="0">
                  <a:pos x="124" y="0"/>
                </a:cxn>
                <a:cxn ang="0">
                  <a:pos x="130" y="0"/>
                </a:cxn>
                <a:cxn ang="0">
                  <a:pos x="138" y="2"/>
                </a:cxn>
                <a:cxn ang="0">
                  <a:pos x="146" y="6"/>
                </a:cxn>
                <a:cxn ang="0">
                  <a:pos x="154" y="10"/>
                </a:cxn>
                <a:cxn ang="0">
                  <a:pos x="160" y="18"/>
                </a:cxn>
                <a:cxn ang="0">
                  <a:pos x="164" y="26"/>
                </a:cxn>
                <a:cxn ang="0">
                  <a:pos x="166" y="36"/>
                </a:cxn>
                <a:cxn ang="0">
                  <a:pos x="168" y="50"/>
                </a:cxn>
                <a:cxn ang="0">
                  <a:pos x="168" y="50"/>
                </a:cxn>
                <a:cxn ang="0">
                  <a:pos x="168" y="64"/>
                </a:cxn>
                <a:cxn ang="0">
                  <a:pos x="164" y="78"/>
                </a:cxn>
                <a:cxn ang="0">
                  <a:pos x="144" y="182"/>
                </a:cxn>
                <a:cxn ang="0">
                  <a:pos x="114" y="182"/>
                </a:cxn>
                <a:cxn ang="0">
                  <a:pos x="134" y="80"/>
                </a:cxn>
                <a:cxn ang="0">
                  <a:pos x="134" y="80"/>
                </a:cxn>
                <a:cxn ang="0">
                  <a:pos x="136" y="56"/>
                </a:cxn>
                <a:cxn ang="0">
                  <a:pos x="136" y="56"/>
                </a:cxn>
                <a:cxn ang="0">
                  <a:pos x="134" y="44"/>
                </a:cxn>
                <a:cxn ang="0">
                  <a:pos x="130" y="34"/>
                </a:cxn>
                <a:cxn ang="0">
                  <a:pos x="126" y="30"/>
                </a:cxn>
                <a:cxn ang="0">
                  <a:pos x="122" y="28"/>
                </a:cxn>
                <a:cxn ang="0">
                  <a:pos x="116" y="26"/>
                </a:cxn>
                <a:cxn ang="0">
                  <a:pos x="108" y="26"/>
                </a:cxn>
                <a:cxn ang="0">
                  <a:pos x="108" y="26"/>
                </a:cxn>
                <a:cxn ang="0">
                  <a:pos x="100" y="26"/>
                </a:cxn>
                <a:cxn ang="0">
                  <a:pos x="90" y="30"/>
                </a:cxn>
                <a:cxn ang="0">
                  <a:pos x="82" y="36"/>
                </a:cxn>
                <a:cxn ang="0">
                  <a:pos x="72" y="44"/>
                </a:cxn>
                <a:cxn ang="0">
                  <a:pos x="64" y="54"/>
                </a:cxn>
                <a:cxn ang="0">
                  <a:pos x="58" y="66"/>
                </a:cxn>
                <a:cxn ang="0">
                  <a:pos x="52" y="80"/>
                </a:cxn>
                <a:cxn ang="0">
                  <a:pos x="48" y="96"/>
                </a:cxn>
                <a:cxn ang="0">
                  <a:pos x="32" y="182"/>
                </a:cxn>
                <a:cxn ang="0">
                  <a:pos x="0" y="182"/>
                </a:cxn>
              </a:cxnLst>
              <a:rect l="0" t="0" r="r" b="b"/>
              <a:pathLst>
                <a:path w="168" h="182">
                  <a:moveTo>
                    <a:pt x="0" y="182"/>
                  </a:moveTo>
                  <a:lnTo>
                    <a:pt x="24" y="56"/>
                  </a:lnTo>
                  <a:lnTo>
                    <a:pt x="24" y="56"/>
                  </a:lnTo>
                  <a:lnTo>
                    <a:pt x="30" y="28"/>
                  </a:lnTo>
                  <a:lnTo>
                    <a:pt x="32" y="4"/>
                  </a:lnTo>
                  <a:lnTo>
                    <a:pt x="60" y="4"/>
                  </a:lnTo>
                  <a:lnTo>
                    <a:pt x="56" y="40"/>
                  </a:lnTo>
                  <a:lnTo>
                    <a:pt x="56" y="40"/>
                  </a:lnTo>
                  <a:lnTo>
                    <a:pt x="56" y="40"/>
                  </a:lnTo>
                  <a:lnTo>
                    <a:pt x="64" y="30"/>
                  </a:lnTo>
                  <a:lnTo>
                    <a:pt x="70" y="22"/>
                  </a:lnTo>
                  <a:lnTo>
                    <a:pt x="78" y="16"/>
                  </a:lnTo>
                  <a:lnTo>
                    <a:pt x="86" y="10"/>
                  </a:lnTo>
                  <a:lnTo>
                    <a:pt x="94" y="6"/>
                  </a:lnTo>
                  <a:lnTo>
                    <a:pt x="104" y="2"/>
                  </a:lnTo>
                  <a:lnTo>
                    <a:pt x="114" y="0"/>
                  </a:lnTo>
                  <a:lnTo>
                    <a:pt x="124" y="0"/>
                  </a:lnTo>
                  <a:lnTo>
                    <a:pt x="124" y="0"/>
                  </a:lnTo>
                  <a:lnTo>
                    <a:pt x="130" y="0"/>
                  </a:lnTo>
                  <a:lnTo>
                    <a:pt x="138" y="2"/>
                  </a:lnTo>
                  <a:lnTo>
                    <a:pt x="146" y="6"/>
                  </a:lnTo>
                  <a:lnTo>
                    <a:pt x="154" y="10"/>
                  </a:lnTo>
                  <a:lnTo>
                    <a:pt x="160" y="18"/>
                  </a:lnTo>
                  <a:lnTo>
                    <a:pt x="164" y="26"/>
                  </a:lnTo>
                  <a:lnTo>
                    <a:pt x="166" y="36"/>
                  </a:lnTo>
                  <a:lnTo>
                    <a:pt x="168" y="50"/>
                  </a:lnTo>
                  <a:lnTo>
                    <a:pt x="168" y="50"/>
                  </a:lnTo>
                  <a:lnTo>
                    <a:pt x="168" y="64"/>
                  </a:lnTo>
                  <a:lnTo>
                    <a:pt x="164" y="78"/>
                  </a:lnTo>
                  <a:lnTo>
                    <a:pt x="144" y="182"/>
                  </a:lnTo>
                  <a:lnTo>
                    <a:pt x="114" y="182"/>
                  </a:lnTo>
                  <a:lnTo>
                    <a:pt x="134" y="80"/>
                  </a:lnTo>
                  <a:lnTo>
                    <a:pt x="134" y="80"/>
                  </a:lnTo>
                  <a:lnTo>
                    <a:pt x="136" y="56"/>
                  </a:lnTo>
                  <a:lnTo>
                    <a:pt x="136" y="56"/>
                  </a:lnTo>
                  <a:lnTo>
                    <a:pt x="134" y="44"/>
                  </a:lnTo>
                  <a:lnTo>
                    <a:pt x="130" y="34"/>
                  </a:lnTo>
                  <a:lnTo>
                    <a:pt x="126" y="30"/>
                  </a:lnTo>
                  <a:lnTo>
                    <a:pt x="122" y="28"/>
                  </a:lnTo>
                  <a:lnTo>
                    <a:pt x="116" y="26"/>
                  </a:lnTo>
                  <a:lnTo>
                    <a:pt x="108" y="26"/>
                  </a:lnTo>
                  <a:lnTo>
                    <a:pt x="108" y="26"/>
                  </a:lnTo>
                  <a:lnTo>
                    <a:pt x="100" y="26"/>
                  </a:lnTo>
                  <a:lnTo>
                    <a:pt x="90" y="30"/>
                  </a:lnTo>
                  <a:lnTo>
                    <a:pt x="82" y="36"/>
                  </a:lnTo>
                  <a:lnTo>
                    <a:pt x="72" y="44"/>
                  </a:lnTo>
                  <a:lnTo>
                    <a:pt x="64" y="54"/>
                  </a:lnTo>
                  <a:lnTo>
                    <a:pt x="58" y="66"/>
                  </a:lnTo>
                  <a:lnTo>
                    <a:pt x="52" y="80"/>
                  </a:lnTo>
                  <a:lnTo>
                    <a:pt x="48" y="96"/>
                  </a:lnTo>
                  <a:lnTo>
                    <a:pt x="32" y="182"/>
                  </a:lnTo>
                  <a:lnTo>
                    <a:pt x="0" y="182"/>
                  </a:lnTo>
                  <a:close/>
                </a:path>
              </a:pathLst>
            </a:custGeom>
            <a:solidFill>
              <a:srgbClr val="003F6E"/>
            </a:solidFill>
            <a:ln w="9525">
              <a:noFill/>
              <a:round/>
              <a:headEnd/>
              <a:tailEnd/>
            </a:ln>
          </p:spPr>
          <p:txBody>
            <a:bodyPr/>
            <a:lstStyle/>
            <a:p>
              <a:pPr>
                <a:defRPr/>
              </a:pPr>
              <a:endParaRPr lang="en-US" dirty="0"/>
            </a:p>
          </p:txBody>
        </p:sp>
        <p:sp>
          <p:nvSpPr>
            <p:cNvPr id="37" name="Freeform 1087"/>
            <p:cNvSpPr>
              <a:spLocks noEditPoints="1"/>
            </p:cNvSpPr>
            <p:nvPr userDrawn="1"/>
          </p:nvSpPr>
          <p:spPr bwMode="auto">
            <a:xfrm>
              <a:off x="1947" y="392"/>
              <a:ext cx="89" cy="111"/>
            </a:xfrm>
            <a:custGeom>
              <a:avLst/>
              <a:gdLst/>
              <a:ahLst/>
              <a:cxnLst>
                <a:cxn ang="0">
                  <a:pos x="126" y="172"/>
                </a:cxn>
                <a:cxn ang="0">
                  <a:pos x="102" y="182"/>
                </a:cxn>
                <a:cxn ang="0">
                  <a:pos x="68" y="186"/>
                </a:cxn>
                <a:cxn ang="0">
                  <a:pos x="52" y="186"/>
                </a:cxn>
                <a:cxn ang="0">
                  <a:pos x="26" y="174"/>
                </a:cxn>
                <a:cxn ang="0">
                  <a:pos x="8" y="154"/>
                </a:cxn>
                <a:cxn ang="0">
                  <a:pos x="0" y="130"/>
                </a:cxn>
                <a:cxn ang="0">
                  <a:pos x="0" y="114"/>
                </a:cxn>
                <a:cxn ang="0">
                  <a:pos x="8" y="74"/>
                </a:cxn>
                <a:cxn ang="0">
                  <a:pos x="28" y="38"/>
                </a:cxn>
                <a:cxn ang="0">
                  <a:pos x="58" y="10"/>
                </a:cxn>
                <a:cxn ang="0">
                  <a:pos x="76" y="2"/>
                </a:cxn>
                <a:cxn ang="0">
                  <a:pos x="98" y="0"/>
                </a:cxn>
                <a:cxn ang="0">
                  <a:pos x="110" y="0"/>
                </a:cxn>
                <a:cxn ang="0">
                  <a:pos x="128" y="8"/>
                </a:cxn>
                <a:cxn ang="0">
                  <a:pos x="142" y="20"/>
                </a:cxn>
                <a:cxn ang="0">
                  <a:pos x="148" y="36"/>
                </a:cxn>
                <a:cxn ang="0">
                  <a:pos x="150" y="46"/>
                </a:cxn>
                <a:cxn ang="0">
                  <a:pos x="148" y="62"/>
                </a:cxn>
                <a:cxn ang="0">
                  <a:pos x="140" y="76"/>
                </a:cxn>
                <a:cxn ang="0">
                  <a:pos x="116" y="94"/>
                </a:cxn>
                <a:cxn ang="0">
                  <a:pos x="78" y="102"/>
                </a:cxn>
                <a:cxn ang="0">
                  <a:pos x="30" y="104"/>
                </a:cxn>
                <a:cxn ang="0">
                  <a:pos x="30" y="120"/>
                </a:cxn>
                <a:cxn ang="0">
                  <a:pos x="34" y="138"/>
                </a:cxn>
                <a:cxn ang="0">
                  <a:pos x="42" y="148"/>
                </a:cxn>
                <a:cxn ang="0">
                  <a:pos x="62" y="160"/>
                </a:cxn>
                <a:cxn ang="0">
                  <a:pos x="74" y="162"/>
                </a:cxn>
                <a:cxn ang="0">
                  <a:pos x="102" y="158"/>
                </a:cxn>
                <a:cxn ang="0">
                  <a:pos x="122" y="150"/>
                </a:cxn>
                <a:cxn ang="0">
                  <a:pos x="120" y="46"/>
                </a:cxn>
                <a:cxn ang="0">
                  <a:pos x="118" y="36"/>
                </a:cxn>
                <a:cxn ang="0">
                  <a:pos x="104" y="26"/>
                </a:cxn>
                <a:cxn ang="0">
                  <a:pos x="92" y="24"/>
                </a:cxn>
                <a:cxn ang="0">
                  <a:pos x="72" y="28"/>
                </a:cxn>
                <a:cxn ang="0">
                  <a:pos x="56" y="42"/>
                </a:cxn>
                <a:cxn ang="0">
                  <a:pos x="42" y="60"/>
                </a:cxn>
                <a:cxn ang="0">
                  <a:pos x="34" y="80"/>
                </a:cxn>
                <a:cxn ang="0">
                  <a:pos x="68" y="80"/>
                </a:cxn>
                <a:cxn ang="0">
                  <a:pos x="96" y="74"/>
                </a:cxn>
                <a:cxn ang="0">
                  <a:pos x="114" y="64"/>
                </a:cxn>
                <a:cxn ang="0">
                  <a:pos x="120" y="46"/>
                </a:cxn>
              </a:cxnLst>
              <a:rect l="0" t="0" r="r" b="b"/>
              <a:pathLst>
                <a:path w="150" h="186">
                  <a:moveTo>
                    <a:pt x="126" y="172"/>
                  </a:moveTo>
                  <a:lnTo>
                    <a:pt x="126" y="172"/>
                  </a:lnTo>
                  <a:lnTo>
                    <a:pt x="116" y="178"/>
                  </a:lnTo>
                  <a:lnTo>
                    <a:pt x="102" y="182"/>
                  </a:lnTo>
                  <a:lnTo>
                    <a:pt x="86" y="186"/>
                  </a:lnTo>
                  <a:lnTo>
                    <a:pt x="68" y="186"/>
                  </a:lnTo>
                  <a:lnTo>
                    <a:pt x="68" y="186"/>
                  </a:lnTo>
                  <a:lnTo>
                    <a:pt x="52" y="186"/>
                  </a:lnTo>
                  <a:lnTo>
                    <a:pt x="38" y="182"/>
                  </a:lnTo>
                  <a:lnTo>
                    <a:pt x="26" y="174"/>
                  </a:lnTo>
                  <a:lnTo>
                    <a:pt x="16" y="166"/>
                  </a:lnTo>
                  <a:lnTo>
                    <a:pt x="8" y="154"/>
                  </a:lnTo>
                  <a:lnTo>
                    <a:pt x="4" y="142"/>
                  </a:lnTo>
                  <a:lnTo>
                    <a:pt x="0" y="130"/>
                  </a:lnTo>
                  <a:lnTo>
                    <a:pt x="0" y="114"/>
                  </a:lnTo>
                  <a:lnTo>
                    <a:pt x="0" y="114"/>
                  </a:lnTo>
                  <a:lnTo>
                    <a:pt x="2" y="94"/>
                  </a:lnTo>
                  <a:lnTo>
                    <a:pt x="8" y="74"/>
                  </a:lnTo>
                  <a:lnTo>
                    <a:pt x="16" y="54"/>
                  </a:lnTo>
                  <a:lnTo>
                    <a:pt x="28" y="38"/>
                  </a:lnTo>
                  <a:lnTo>
                    <a:pt x="42" y="22"/>
                  </a:lnTo>
                  <a:lnTo>
                    <a:pt x="58" y="10"/>
                  </a:lnTo>
                  <a:lnTo>
                    <a:pt x="66" y="6"/>
                  </a:lnTo>
                  <a:lnTo>
                    <a:pt x="76" y="2"/>
                  </a:lnTo>
                  <a:lnTo>
                    <a:pt x="86" y="0"/>
                  </a:lnTo>
                  <a:lnTo>
                    <a:pt x="98" y="0"/>
                  </a:lnTo>
                  <a:lnTo>
                    <a:pt x="98" y="0"/>
                  </a:lnTo>
                  <a:lnTo>
                    <a:pt x="110" y="0"/>
                  </a:lnTo>
                  <a:lnTo>
                    <a:pt x="120" y="4"/>
                  </a:lnTo>
                  <a:lnTo>
                    <a:pt x="128" y="8"/>
                  </a:lnTo>
                  <a:lnTo>
                    <a:pt x="136" y="14"/>
                  </a:lnTo>
                  <a:lnTo>
                    <a:pt x="142" y="20"/>
                  </a:lnTo>
                  <a:lnTo>
                    <a:pt x="146" y="28"/>
                  </a:lnTo>
                  <a:lnTo>
                    <a:pt x="148" y="36"/>
                  </a:lnTo>
                  <a:lnTo>
                    <a:pt x="150" y="46"/>
                  </a:lnTo>
                  <a:lnTo>
                    <a:pt x="150" y="46"/>
                  </a:lnTo>
                  <a:lnTo>
                    <a:pt x="150" y="54"/>
                  </a:lnTo>
                  <a:lnTo>
                    <a:pt x="148" y="62"/>
                  </a:lnTo>
                  <a:lnTo>
                    <a:pt x="144" y="70"/>
                  </a:lnTo>
                  <a:lnTo>
                    <a:pt x="140" y="76"/>
                  </a:lnTo>
                  <a:lnTo>
                    <a:pt x="130" y="86"/>
                  </a:lnTo>
                  <a:lnTo>
                    <a:pt x="116" y="94"/>
                  </a:lnTo>
                  <a:lnTo>
                    <a:pt x="98" y="98"/>
                  </a:lnTo>
                  <a:lnTo>
                    <a:pt x="78" y="102"/>
                  </a:lnTo>
                  <a:lnTo>
                    <a:pt x="54" y="104"/>
                  </a:lnTo>
                  <a:lnTo>
                    <a:pt x="30" y="104"/>
                  </a:lnTo>
                  <a:lnTo>
                    <a:pt x="30" y="104"/>
                  </a:lnTo>
                  <a:lnTo>
                    <a:pt x="30" y="120"/>
                  </a:lnTo>
                  <a:lnTo>
                    <a:pt x="32" y="130"/>
                  </a:lnTo>
                  <a:lnTo>
                    <a:pt x="34" y="138"/>
                  </a:lnTo>
                  <a:lnTo>
                    <a:pt x="34" y="138"/>
                  </a:lnTo>
                  <a:lnTo>
                    <a:pt x="42" y="148"/>
                  </a:lnTo>
                  <a:lnTo>
                    <a:pt x="50" y="156"/>
                  </a:lnTo>
                  <a:lnTo>
                    <a:pt x="62" y="160"/>
                  </a:lnTo>
                  <a:lnTo>
                    <a:pt x="74" y="162"/>
                  </a:lnTo>
                  <a:lnTo>
                    <a:pt x="74" y="162"/>
                  </a:lnTo>
                  <a:lnTo>
                    <a:pt x="90" y="160"/>
                  </a:lnTo>
                  <a:lnTo>
                    <a:pt x="102" y="158"/>
                  </a:lnTo>
                  <a:lnTo>
                    <a:pt x="114" y="154"/>
                  </a:lnTo>
                  <a:lnTo>
                    <a:pt x="122" y="150"/>
                  </a:lnTo>
                  <a:lnTo>
                    <a:pt x="126" y="172"/>
                  </a:lnTo>
                  <a:close/>
                  <a:moveTo>
                    <a:pt x="120" y="46"/>
                  </a:moveTo>
                  <a:lnTo>
                    <a:pt x="120" y="46"/>
                  </a:lnTo>
                  <a:lnTo>
                    <a:pt x="118" y="36"/>
                  </a:lnTo>
                  <a:lnTo>
                    <a:pt x="112" y="30"/>
                  </a:lnTo>
                  <a:lnTo>
                    <a:pt x="104" y="26"/>
                  </a:lnTo>
                  <a:lnTo>
                    <a:pt x="92" y="24"/>
                  </a:lnTo>
                  <a:lnTo>
                    <a:pt x="92" y="24"/>
                  </a:lnTo>
                  <a:lnTo>
                    <a:pt x="82" y="26"/>
                  </a:lnTo>
                  <a:lnTo>
                    <a:pt x="72" y="28"/>
                  </a:lnTo>
                  <a:lnTo>
                    <a:pt x="64" y="34"/>
                  </a:lnTo>
                  <a:lnTo>
                    <a:pt x="56" y="42"/>
                  </a:lnTo>
                  <a:lnTo>
                    <a:pt x="48" y="50"/>
                  </a:lnTo>
                  <a:lnTo>
                    <a:pt x="42" y="60"/>
                  </a:lnTo>
                  <a:lnTo>
                    <a:pt x="38" y="70"/>
                  </a:lnTo>
                  <a:lnTo>
                    <a:pt x="34" y="80"/>
                  </a:lnTo>
                  <a:lnTo>
                    <a:pt x="34" y="80"/>
                  </a:lnTo>
                  <a:lnTo>
                    <a:pt x="68" y="80"/>
                  </a:lnTo>
                  <a:lnTo>
                    <a:pt x="82" y="78"/>
                  </a:lnTo>
                  <a:lnTo>
                    <a:pt x="96" y="74"/>
                  </a:lnTo>
                  <a:lnTo>
                    <a:pt x="106" y="70"/>
                  </a:lnTo>
                  <a:lnTo>
                    <a:pt x="114" y="64"/>
                  </a:lnTo>
                  <a:lnTo>
                    <a:pt x="118" y="56"/>
                  </a:lnTo>
                  <a:lnTo>
                    <a:pt x="120" y="46"/>
                  </a:lnTo>
                  <a:lnTo>
                    <a:pt x="120" y="46"/>
                  </a:lnTo>
                  <a:close/>
                </a:path>
              </a:pathLst>
            </a:custGeom>
            <a:solidFill>
              <a:srgbClr val="003F6E"/>
            </a:solidFill>
            <a:ln w="9525">
              <a:noFill/>
              <a:round/>
              <a:headEnd/>
              <a:tailEnd/>
            </a:ln>
          </p:spPr>
          <p:txBody>
            <a:bodyPr/>
            <a:lstStyle/>
            <a:p>
              <a:pPr>
                <a:defRPr/>
              </a:pPr>
              <a:endParaRPr lang="en-US" dirty="0"/>
            </a:p>
          </p:txBody>
        </p:sp>
        <p:sp>
          <p:nvSpPr>
            <p:cNvPr id="38" name="Freeform 1088"/>
            <p:cNvSpPr>
              <a:spLocks/>
            </p:cNvSpPr>
            <p:nvPr userDrawn="1"/>
          </p:nvSpPr>
          <p:spPr bwMode="auto">
            <a:xfrm>
              <a:off x="2048" y="392"/>
              <a:ext cx="70" cy="108"/>
            </a:xfrm>
            <a:custGeom>
              <a:avLst/>
              <a:gdLst/>
              <a:ahLst/>
              <a:cxnLst>
                <a:cxn ang="0">
                  <a:pos x="0" y="182"/>
                </a:cxn>
                <a:cxn ang="0">
                  <a:pos x="22" y="68"/>
                </a:cxn>
                <a:cxn ang="0">
                  <a:pos x="22" y="68"/>
                </a:cxn>
                <a:cxn ang="0">
                  <a:pos x="28" y="34"/>
                </a:cxn>
                <a:cxn ang="0">
                  <a:pos x="30" y="4"/>
                </a:cxn>
                <a:cxn ang="0">
                  <a:pos x="58" y="4"/>
                </a:cxn>
                <a:cxn ang="0">
                  <a:pos x="58" y="4"/>
                </a:cxn>
                <a:cxn ang="0">
                  <a:pos x="54" y="42"/>
                </a:cxn>
                <a:cxn ang="0">
                  <a:pos x="54" y="42"/>
                </a:cxn>
                <a:cxn ang="0">
                  <a:pos x="54" y="42"/>
                </a:cxn>
                <a:cxn ang="0">
                  <a:pos x="64" y="26"/>
                </a:cxn>
                <a:cxn ang="0">
                  <a:pos x="76" y="12"/>
                </a:cxn>
                <a:cxn ang="0">
                  <a:pos x="84" y="8"/>
                </a:cxn>
                <a:cxn ang="0">
                  <a:pos x="92" y="4"/>
                </a:cxn>
                <a:cxn ang="0">
                  <a:pos x="100" y="0"/>
                </a:cxn>
                <a:cxn ang="0">
                  <a:pos x="108" y="0"/>
                </a:cxn>
                <a:cxn ang="0">
                  <a:pos x="108" y="0"/>
                </a:cxn>
                <a:cxn ang="0">
                  <a:pos x="118" y="0"/>
                </a:cxn>
                <a:cxn ang="0">
                  <a:pos x="112" y="32"/>
                </a:cxn>
                <a:cxn ang="0">
                  <a:pos x="112" y="32"/>
                </a:cxn>
                <a:cxn ang="0">
                  <a:pos x="104" y="30"/>
                </a:cxn>
                <a:cxn ang="0">
                  <a:pos x="104" y="30"/>
                </a:cxn>
                <a:cxn ang="0">
                  <a:pos x="94" y="32"/>
                </a:cxn>
                <a:cxn ang="0">
                  <a:pos x="84" y="36"/>
                </a:cxn>
                <a:cxn ang="0">
                  <a:pos x="76" y="42"/>
                </a:cxn>
                <a:cxn ang="0">
                  <a:pos x="68" y="52"/>
                </a:cxn>
                <a:cxn ang="0">
                  <a:pos x="60" y="62"/>
                </a:cxn>
                <a:cxn ang="0">
                  <a:pos x="54" y="74"/>
                </a:cxn>
                <a:cxn ang="0">
                  <a:pos x="50" y="88"/>
                </a:cxn>
                <a:cxn ang="0">
                  <a:pos x="46" y="104"/>
                </a:cxn>
                <a:cxn ang="0">
                  <a:pos x="30" y="182"/>
                </a:cxn>
                <a:cxn ang="0">
                  <a:pos x="0" y="182"/>
                </a:cxn>
              </a:cxnLst>
              <a:rect l="0" t="0" r="r" b="b"/>
              <a:pathLst>
                <a:path w="118" h="182">
                  <a:moveTo>
                    <a:pt x="0" y="182"/>
                  </a:moveTo>
                  <a:lnTo>
                    <a:pt x="22" y="68"/>
                  </a:lnTo>
                  <a:lnTo>
                    <a:pt x="22" y="68"/>
                  </a:lnTo>
                  <a:lnTo>
                    <a:pt x="28" y="34"/>
                  </a:lnTo>
                  <a:lnTo>
                    <a:pt x="30" y="4"/>
                  </a:lnTo>
                  <a:lnTo>
                    <a:pt x="58" y="4"/>
                  </a:lnTo>
                  <a:lnTo>
                    <a:pt x="58" y="4"/>
                  </a:lnTo>
                  <a:lnTo>
                    <a:pt x="54" y="42"/>
                  </a:lnTo>
                  <a:lnTo>
                    <a:pt x="54" y="42"/>
                  </a:lnTo>
                  <a:lnTo>
                    <a:pt x="54" y="42"/>
                  </a:lnTo>
                  <a:lnTo>
                    <a:pt x="64" y="26"/>
                  </a:lnTo>
                  <a:lnTo>
                    <a:pt x="76" y="12"/>
                  </a:lnTo>
                  <a:lnTo>
                    <a:pt x="84" y="8"/>
                  </a:lnTo>
                  <a:lnTo>
                    <a:pt x="92" y="4"/>
                  </a:lnTo>
                  <a:lnTo>
                    <a:pt x="100" y="0"/>
                  </a:lnTo>
                  <a:lnTo>
                    <a:pt x="108" y="0"/>
                  </a:lnTo>
                  <a:lnTo>
                    <a:pt x="108" y="0"/>
                  </a:lnTo>
                  <a:lnTo>
                    <a:pt x="118" y="0"/>
                  </a:lnTo>
                  <a:lnTo>
                    <a:pt x="112" y="32"/>
                  </a:lnTo>
                  <a:lnTo>
                    <a:pt x="112" y="32"/>
                  </a:lnTo>
                  <a:lnTo>
                    <a:pt x="104" y="30"/>
                  </a:lnTo>
                  <a:lnTo>
                    <a:pt x="104" y="30"/>
                  </a:lnTo>
                  <a:lnTo>
                    <a:pt x="94" y="32"/>
                  </a:lnTo>
                  <a:lnTo>
                    <a:pt x="84" y="36"/>
                  </a:lnTo>
                  <a:lnTo>
                    <a:pt x="76" y="42"/>
                  </a:lnTo>
                  <a:lnTo>
                    <a:pt x="68" y="52"/>
                  </a:lnTo>
                  <a:lnTo>
                    <a:pt x="60" y="62"/>
                  </a:lnTo>
                  <a:lnTo>
                    <a:pt x="54" y="74"/>
                  </a:lnTo>
                  <a:lnTo>
                    <a:pt x="50" y="88"/>
                  </a:lnTo>
                  <a:lnTo>
                    <a:pt x="46" y="104"/>
                  </a:lnTo>
                  <a:lnTo>
                    <a:pt x="30" y="182"/>
                  </a:lnTo>
                  <a:lnTo>
                    <a:pt x="0" y="182"/>
                  </a:lnTo>
                  <a:close/>
                </a:path>
              </a:pathLst>
            </a:custGeom>
            <a:solidFill>
              <a:srgbClr val="003F6E"/>
            </a:solidFill>
            <a:ln w="9525">
              <a:noFill/>
              <a:round/>
              <a:headEnd/>
              <a:tailEnd/>
            </a:ln>
          </p:spPr>
          <p:txBody>
            <a:bodyPr/>
            <a:lstStyle/>
            <a:p>
              <a:pPr>
                <a:defRPr/>
              </a:pPr>
              <a:endParaRPr lang="en-US" dirty="0"/>
            </a:p>
          </p:txBody>
        </p:sp>
        <p:sp>
          <p:nvSpPr>
            <p:cNvPr id="39" name="Freeform 1089"/>
            <p:cNvSpPr>
              <a:spLocks noEditPoints="1"/>
            </p:cNvSpPr>
            <p:nvPr userDrawn="1"/>
          </p:nvSpPr>
          <p:spPr bwMode="auto">
            <a:xfrm>
              <a:off x="2110" y="392"/>
              <a:ext cx="107" cy="155"/>
            </a:xfrm>
            <a:custGeom>
              <a:avLst/>
              <a:gdLst/>
              <a:ahLst/>
              <a:cxnLst>
                <a:cxn ang="0">
                  <a:pos x="8" y="224"/>
                </a:cxn>
                <a:cxn ang="0">
                  <a:pos x="30" y="232"/>
                </a:cxn>
                <a:cxn ang="0">
                  <a:pos x="56" y="236"/>
                </a:cxn>
                <a:cxn ang="0">
                  <a:pos x="66" y="234"/>
                </a:cxn>
                <a:cxn ang="0">
                  <a:pos x="86" y="228"/>
                </a:cxn>
                <a:cxn ang="0">
                  <a:pos x="104" y="212"/>
                </a:cxn>
                <a:cxn ang="0">
                  <a:pos x="116" y="188"/>
                </a:cxn>
                <a:cxn ang="0">
                  <a:pos x="126" y="144"/>
                </a:cxn>
                <a:cxn ang="0">
                  <a:pos x="126" y="144"/>
                </a:cxn>
                <a:cxn ang="0">
                  <a:pos x="104" y="168"/>
                </a:cxn>
                <a:cxn ang="0">
                  <a:pos x="90" y="178"/>
                </a:cxn>
                <a:cxn ang="0">
                  <a:pos x="72" y="182"/>
                </a:cxn>
                <a:cxn ang="0">
                  <a:pos x="64" y="182"/>
                </a:cxn>
                <a:cxn ang="0">
                  <a:pos x="40" y="178"/>
                </a:cxn>
                <a:cxn ang="0">
                  <a:pos x="22" y="164"/>
                </a:cxn>
                <a:cxn ang="0">
                  <a:pos x="12" y="144"/>
                </a:cxn>
                <a:cxn ang="0">
                  <a:pos x="8" y="120"/>
                </a:cxn>
                <a:cxn ang="0">
                  <a:pos x="10" y="98"/>
                </a:cxn>
                <a:cxn ang="0">
                  <a:pos x="26" y="56"/>
                </a:cxn>
                <a:cxn ang="0">
                  <a:pos x="56" y="22"/>
                </a:cxn>
                <a:cxn ang="0">
                  <a:pos x="74" y="10"/>
                </a:cxn>
                <a:cxn ang="0">
                  <a:pos x="98" y="2"/>
                </a:cxn>
                <a:cxn ang="0">
                  <a:pos x="122" y="0"/>
                </a:cxn>
                <a:cxn ang="0">
                  <a:pos x="138" y="2"/>
                </a:cxn>
                <a:cxn ang="0">
                  <a:pos x="168" y="8"/>
                </a:cxn>
                <a:cxn ang="0">
                  <a:pos x="152" y="160"/>
                </a:cxn>
                <a:cxn ang="0">
                  <a:pos x="146" y="186"/>
                </a:cxn>
                <a:cxn ang="0">
                  <a:pos x="128" y="226"/>
                </a:cxn>
                <a:cxn ang="0">
                  <a:pos x="116" y="240"/>
                </a:cxn>
                <a:cxn ang="0">
                  <a:pos x="86" y="256"/>
                </a:cxn>
                <a:cxn ang="0">
                  <a:pos x="54" y="260"/>
                </a:cxn>
                <a:cxn ang="0">
                  <a:pos x="38" y="258"/>
                </a:cxn>
                <a:cxn ang="0">
                  <a:pos x="10" y="252"/>
                </a:cxn>
                <a:cxn ang="0">
                  <a:pos x="8" y="224"/>
                </a:cxn>
                <a:cxn ang="0">
                  <a:pos x="146" y="30"/>
                </a:cxn>
                <a:cxn ang="0">
                  <a:pos x="116" y="24"/>
                </a:cxn>
                <a:cxn ang="0">
                  <a:pos x="100" y="26"/>
                </a:cxn>
                <a:cxn ang="0">
                  <a:pos x="72" y="42"/>
                </a:cxn>
                <a:cxn ang="0">
                  <a:pos x="52" y="68"/>
                </a:cxn>
                <a:cxn ang="0">
                  <a:pos x="42" y="98"/>
                </a:cxn>
                <a:cxn ang="0">
                  <a:pos x="40" y="116"/>
                </a:cxn>
                <a:cxn ang="0">
                  <a:pos x="44" y="138"/>
                </a:cxn>
                <a:cxn ang="0">
                  <a:pos x="52" y="150"/>
                </a:cxn>
                <a:cxn ang="0">
                  <a:pos x="66" y="158"/>
                </a:cxn>
                <a:cxn ang="0">
                  <a:pos x="74" y="158"/>
                </a:cxn>
                <a:cxn ang="0">
                  <a:pos x="94" y="152"/>
                </a:cxn>
                <a:cxn ang="0">
                  <a:pos x="112" y="138"/>
                </a:cxn>
                <a:cxn ang="0">
                  <a:pos x="126" y="116"/>
                </a:cxn>
                <a:cxn ang="0">
                  <a:pos x="134" y="90"/>
                </a:cxn>
              </a:cxnLst>
              <a:rect l="0" t="0" r="r" b="b"/>
              <a:pathLst>
                <a:path w="180" h="260">
                  <a:moveTo>
                    <a:pt x="8" y="224"/>
                  </a:moveTo>
                  <a:lnTo>
                    <a:pt x="8" y="224"/>
                  </a:lnTo>
                  <a:lnTo>
                    <a:pt x="18" y="228"/>
                  </a:lnTo>
                  <a:lnTo>
                    <a:pt x="30" y="232"/>
                  </a:lnTo>
                  <a:lnTo>
                    <a:pt x="42" y="234"/>
                  </a:lnTo>
                  <a:lnTo>
                    <a:pt x="56" y="236"/>
                  </a:lnTo>
                  <a:lnTo>
                    <a:pt x="56" y="236"/>
                  </a:lnTo>
                  <a:lnTo>
                    <a:pt x="66" y="234"/>
                  </a:lnTo>
                  <a:lnTo>
                    <a:pt x="78" y="232"/>
                  </a:lnTo>
                  <a:lnTo>
                    <a:pt x="86" y="228"/>
                  </a:lnTo>
                  <a:lnTo>
                    <a:pt x="96" y="222"/>
                  </a:lnTo>
                  <a:lnTo>
                    <a:pt x="104" y="212"/>
                  </a:lnTo>
                  <a:lnTo>
                    <a:pt x="110" y="202"/>
                  </a:lnTo>
                  <a:lnTo>
                    <a:pt x="116" y="188"/>
                  </a:lnTo>
                  <a:lnTo>
                    <a:pt x="120" y="172"/>
                  </a:lnTo>
                  <a:lnTo>
                    <a:pt x="126" y="144"/>
                  </a:lnTo>
                  <a:lnTo>
                    <a:pt x="126" y="144"/>
                  </a:lnTo>
                  <a:lnTo>
                    <a:pt x="126" y="144"/>
                  </a:lnTo>
                  <a:lnTo>
                    <a:pt x="112" y="162"/>
                  </a:lnTo>
                  <a:lnTo>
                    <a:pt x="104" y="168"/>
                  </a:lnTo>
                  <a:lnTo>
                    <a:pt x="98" y="174"/>
                  </a:lnTo>
                  <a:lnTo>
                    <a:pt x="90" y="178"/>
                  </a:lnTo>
                  <a:lnTo>
                    <a:pt x="80" y="180"/>
                  </a:lnTo>
                  <a:lnTo>
                    <a:pt x="72" y="182"/>
                  </a:lnTo>
                  <a:lnTo>
                    <a:pt x="64" y="182"/>
                  </a:lnTo>
                  <a:lnTo>
                    <a:pt x="64" y="182"/>
                  </a:lnTo>
                  <a:lnTo>
                    <a:pt x="50" y="182"/>
                  </a:lnTo>
                  <a:lnTo>
                    <a:pt x="40" y="178"/>
                  </a:lnTo>
                  <a:lnTo>
                    <a:pt x="30" y="172"/>
                  </a:lnTo>
                  <a:lnTo>
                    <a:pt x="22" y="164"/>
                  </a:lnTo>
                  <a:lnTo>
                    <a:pt x="16" y="154"/>
                  </a:lnTo>
                  <a:lnTo>
                    <a:pt x="12" y="144"/>
                  </a:lnTo>
                  <a:lnTo>
                    <a:pt x="10" y="132"/>
                  </a:lnTo>
                  <a:lnTo>
                    <a:pt x="8" y="120"/>
                  </a:lnTo>
                  <a:lnTo>
                    <a:pt x="8" y="120"/>
                  </a:lnTo>
                  <a:lnTo>
                    <a:pt x="10" y="98"/>
                  </a:lnTo>
                  <a:lnTo>
                    <a:pt x="16" y="76"/>
                  </a:lnTo>
                  <a:lnTo>
                    <a:pt x="26" y="56"/>
                  </a:lnTo>
                  <a:lnTo>
                    <a:pt x="40" y="38"/>
                  </a:lnTo>
                  <a:lnTo>
                    <a:pt x="56" y="22"/>
                  </a:lnTo>
                  <a:lnTo>
                    <a:pt x="64" y="16"/>
                  </a:lnTo>
                  <a:lnTo>
                    <a:pt x="74" y="10"/>
                  </a:lnTo>
                  <a:lnTo>
                    <a:pt x="86" y="6"/>
                  </a:lnTo>
                  <a:lnTo>
                    <a:pt x="98" y="2"/>
                  </a:lnTo>
                  <a:lnTo>
                    <a:pt x="110" y="0"/>
                  </a:lnTo>
                  <a:lnTo>
                    <a:pt x="122" y="0"/>
                  </a:lnTo>
                  <a:lnTo>
                    <a:pt x="122" y="0"/>
                  </a:lnTo>
                  <a:lnTo>
                    <a:pt x="138" y="2"/>
                  </a:lnTo>
                  <a:lnTo>
                    <a:pt x="154" y="4"/>
                  </a:lnTo>
                  <a:lnTo>
                    <a:pt x="168" y="8"/>
                  </a:lnTo>
                  <a:lnTo>
                    <a:pt x="180" y="12"/>
                  </a:lnTo>
                  <a:lnTo>
                    <a:pt x="152" y="160"/>
                  </a:lnTo>
                  <a:lnTo>
                    <a:pt x="152" y="160"/>
                  </a:lnTo>
                  <a:lnTo>
                    <a:pt x="146" y="186"/>
                  </a:lnTo>
                  <a:lnTo>
                    <a:pt x="138" y="208"/>
                  </a:lnTo>
                  <a:lnTo>
                    <a:pt x="128" y="226"/>
                  </a:lnTo>
                  <a:lnTo>
                    <a:pt x="116" y="240"/>
                  </a:lnTo>
                  <a:lnTo>
                    <a:pt x="116" y="240"/>
                  </a:lnTo>
                  <a:lnTo>
                    <a:pt x="102" y="250"/>
                  </a:lnTo>
                  <a:lnTo>
                    <a:pt x="86" y="256"/>
                  </a:lnTo>
                  <a:lnTo>
                    <a:pt x="70" y="258"/>
                  </a:lnTo>
                  <a:lnTo>
                    <a:pt x="54" y="260"/>
                  </a:lnTo>
                  <a:lnTo>
                    <a:pt x="54" y="260"/>
                  </a:lnTo>
                  <a:lnTo>
                    <a:pt x="38" y="258"/>
                  </a:lnTo>
                  <a:lnTo>
                    <a:pt x="22" y="256"/>
                  </a:lnTo>
                  <a:lnTo>
                    <a:pt x="10" y="252"/>
                  </a:lnTo>
                  <a:lnTo>
                    <a:pt x="0" y="248"/>
                  </a:lnTo>
                  <a:lnTo>
                    <a:pt x="8" y="224"/>
                  </a:lnTo>
                  <a:close/>
                  <a:moveTo>
                    <a:pt x="146" y="30"/>
                  </a:moveTo>
                  <a:lnTo>
                    <a:pt x="146" y="30"/>
                  </a:lnTo>
                  <a:lnTo>
                    <a:pt x="134" y="26"/>
                  </a:lnTo>
                  <a:lnTo>
                    <a:pt x="116" y="24"/>
                  </a:lnTo>
                  <a:lnTo>
                    <a:pt x="116" y="24"/>
                  </a:lnTo>
                  <a:lnTo>
                    <a:pt x="100" y="26"/>
                  </a:lnTo>
                  <a:lnTo>
                    <a:pt x="86" y="32"/>
                  </a:lnTo>
                  <a:lnTo>
                    <a:pt x="72" y="42"/>
                  </a:lnTo>
                  <a:lnTo>
                    <a:pt x="62" y="54"/>
                  </a:lnTo>
                  <a:lnTo>
                    <a:pt x="52" y="68"/>
                  </a:lnTo>
                  <a:lnTo>
                    <a:pt x="46" y="82"/>
                  </a:lnTo>
                  <a:lnTo>
                    <a:pt x="42" y="98"/>
                  </a:lnTo>
                  <a:lnTo>
                    <a:pt x="40" y="116"/>
                  </a:lnTo>
                  <a:lnTo>
                    <a:pt x="40" y="116"/>
                  </a:lnTo>
                  <a:lnTo>
                    <a:pt x="42" y="130"/>
                  </a:lnTo>
                  <a:lnTo>
                    <a:pt x="44" y="138"/>
                  </a:lnTo>
                  <a:lnTo>
                    <a:pt x="48" y="144"/>
                  </a:lnTo>
                  <a:lnTo>
                    <a:pt x="52" y="150"/>
                  </a:lnTo>
                  <a:lnTo>
                    <a:pt x="58" y="154"/>
                  </a:lnTo>
                  <a:lnTo>
                    <a:pt x="66" y="158"/>
                  </a:lnTo>
                  <a:lnTo>
                    <a:pt x="74" y="158"/>
                  </a:lnTo>
                  <a:lnTo>
                    <a:pt x="74" y="158"/>
                  </a:lnTo>
                  <a:lnTo>
                    <a:pt x="84" y="156"/>
                  </a:lnTo>
                  <a:lnTo>
                    <a:pt x="94" y="152"/>
                  </a:lnTo>
                  <a:lnTo>
                    <a:pt x="104" y="146"/>
                  </a:lnTo>
                  <a:lnTo>
                    <a:pt x="112" y="138"/>
                  </a:lnTo>
                  <a:lnTo>
                    <a:pt x="120" y="128"/>
                  </a:lnTo>
                  <a:lnTo>
                    <a:pt x="126" y="116"/>
                  </a:lnTo>
                  <a:lnTo>
                    <a:pt x="130" y="104"/>
                  </a:lnTo>
                  <a:lnTo>
                    <a:pt x="134" y="90"/>
                  </a:lnTo>
                  <a:lnTo>
                    <a:pt x="146" y="30"/>
                  </a:lnTo>
                  <a:close/>
                </a:path>
              </a:pathLst>
            </a:custGeom>
            <a:solidFill>
              <a:srgbClr val="003F6E"/>
            </a:solidFill>
            <a:ln w="9525">
              <a:noFill/>
              <a:round/>
              <a:headEnd/>
              <a:tailEnd/>
            </a:ln>
          </p:spPr>
          <p:txBody>
            <a:bodyPr/>
            <a:lstStyle/>
            <a:p>
              <a:pPr>
                <a:defRPr/>
              </a:pPr>
              <a:endParaRPr lang="en-US" dirty="0"/>
            </a:p>
          </p:txBody>
        </p:sp>
        <p:sp>
          <p:nvSpPr>
            <p:cNvPr id="40" name="Freeform 1090"/>
            <p:cNvSpPr>
              <a:spLocks/>
            </p:cNvSpPr>
            <p:nvPr userDrawn="1"/>
          </p:nvSpPr>
          <p:spPr bwMode="auto">
            <a:xfrm>
              <a:off x="2215" y="394"/>
              <a:ext cx="112" cy="155"/>
            </a:xfrm>
            <a:custGeom>
              <a:avLst/>
              <a:gdLst/>
              <a:ahLst/>
              <a:cxnLst>
                <a:cxn ang="0">
                  <a:pos x="64" y="0"/>
                </a:cxn>
                <a:cxn ang="0">
                  <a:pos x="82" y="96"/>
                </a:cxn>
                <a:cxn ang="0">
                  <a:pos x="82" y="96"/>
                </a:cxn>
                <a:cxn ang="0">
                  <a:pos x="90" y="144"/>
                </a:cxn>
                <a:cxn ang="0">
                  <a:pos x="90" y="144"/>
                </a:cxn>
                <a:cxn ang="0">
                  <a:pos x="90" y="144"/>
                </a:cxn>
                <a:cxn ang="0">
                  <a:pos x="110" y="100"/>
                </a:cxn>
                <a:cxn ang="0">
                  <a:pos x="156" y="0"/>
                </a:cxn>
                <a:cxn ang="0">
                  <a:pos x="188" y="0"/>
                </a:cxn>
                <a:cxn ang="0">
                  <a:pos x="120" y="136"/>
                </a:cxn>
                <a:cxn ang="0">
                  <a:pos x="120" y="136"/>
                </a:cxn>
                <a:cxn ang="0">
                  <a:pos x="106" y="164"/>
                </a:cxn>
                <a:cxn ang="0">
                  <a:pos x="92" y="188"/>
                </a:cxn>
                <a:cxn ang="0">
                  <a:pos x="76" y="210"/>
                </a:cxn>
                <a:cxn ang="0">
                  <a:pos x="58" y="230"/>
                </a:cxn>
                <a:cxn ang="0">
                  <a:pos x="58" y="230"/>
                </a:cxn>
                <a:cxn ang="0">
                  <a:pos x="44" y="242"/>
                </a:cxn>
                <a:cxn ang="0">
                  <a:pos x="30" y="252"/>
                </a:cxn>
                <a:cxn ang="0">
                  <a:pos x="16" y="258"/>
                </a:cxn>
                <a:cxn ang="0">
                  <a:pos x="8" y="260"/>
                </a:cxn>
                <a:cxn ang="0">
                  <a:pos x="0" y="234"/>
                </a:cxn>
                <a:cxn ang="0">
                  <a:pos x="0" y="234"/>
                </a:cxn>
                <a:cxn ang="0">
                  <a:pos x="14" y="228"/>
                </a:cxn>
                <a:cxn ang="0">
                  <a:pos x="24" y="224"/>
                </a:cxn>
                <a:cxn ang="0">
                  <a:pos x="32" y="218"/>
                </a:cxn>
                <a:cxn ang="0">
                  <a:pos x="32" y="218"/>
                </a:cxn>
                <a:cxn ang="0">
                  <a:pos x="42" y="210"/>
                </a:cxn>
                <a:cxn ang="0">
                  <a:pos x="50" y="200"/>
                </a:cxn>
                <a:cxn ang="0">
                  <a:pos x="60" y="188"/>
                </a:cxn>
                <a:cxn ang="0">
                  <a:pos x="66" y="176"/>
                </a:cxn>
                <a:cxn ang="0">
                  <a:pos x="66" y="176"/>
                </a:cxn>
                <a:cxn ang="0">
                  <a:pos x="68" y="172"/>
                </a:cxn>
                <a:cxn ang="0">
                  <a:pos x="68" y="168"/>
                </a:cxn>
                <a:cxn ang="0">
                  <a:pos x="32" y="0"/>
                </a:cxn>
                <a:cxn ang="0">
                  <a:pos x="64" y="0"/>
                </a:cxn>
              </a:cxnLst>
              <a:rect l="0" t="0" r="r" b="b"/>
              <a:pathLst>
                <a:path w="188" h="260">
                  <a:moveTo>
                    <a:pt x="64" y="0"/>
                  </a:moveTo>
                  <a:lnTo>
                    <a:pt x="82" y="96"/>
                  </a:lnTo>
                  <a:lnTo>
                    <a:pt x="82" y="96"/>
                  </a:lnTo>
                  <a:lnTo>
                    <a:pt x="90" y="144"/>
                  </a:lnTo>
                  <a:lnTo>
                    <a:pt x="90" y="144"/>
                  </a:lnTo>
                  <a:lnTo>
                    <a:pt x="90" y="144"/>
                  </a:lnTo>
                  <a:lnTo>
                    <a:pt x="110" y="100"/>
                  </a:lnTo>
                  <a:lnTo>
                    <a:pt x="156" y="0"/>
                  </a:lnTo>
                  <a:lnTo>
                    <a:pt x="188" y="0"/>
                  </a:lnTo>
                  <a:lnTo>
                    <a:pt x="120" y="136"/>
                  </a:lnTo>
                  <a:lnTo>
                    <a:pt x="120" y="136"/>
                  </a:lnTo>
                  <a:lnTo>
                    <a:pt x="106" y="164"/>
                  </a:lnTo>
                  <a:lnTo>
                    <a:pt x="92" y="188"/>
                  </a:lnTo>
                  <a:lnTo>
                    <a:pt x="76" y="210"/>
                  </a:lnTo>
                  <a:lnTo>
                    <a:pt x="58" y="230"/>
                  </a:lnTo>
                  <a:lnTo>
                    <a:pt x="58" y="230"/>
                  </a:lnTo>
                  <a:lnTo>
                    <a:pt x="44" y="242"/>
                  </a:lnTo>
                  <a:lnTo>
                    <a:pt x="30" y="252"/>
                  </a:lnTo>
                  <a:lnTo>
                    <a:pt x="16" y="258"/>
                  </a:lnTo>
                  <a:lnTo>
                    <a:pt x="8" y="260"/>
                  </a:lnTo>
                  <a:lnTo>
                    <a:pt x="0" y="234"/>
                  </a:lnTo>
                  <a:lnTo>
                    <a:pt x="0" y="234"/>
                  </a:lnTo>
                  <a:lnTo>
                    <a:pt x="14" y="228"/>
                  </a:lnTo>
                  <a:lnTo>
                    <a:pt x="24" y="224"/>
                  </a:lnTo>
                  <a:lnTo>
                    <a:pt x="32" y="218"/>
                  </a:lnTo>
                  <a:lnTo>
                    <a:pt x="32" y="218"/>
                  </a:lnTo>
                  <a:lnTo>
                    <a:pt x="42" y="210"/>
                  </a:lnTo>
                  <a:lnTo>
                    <a:pt x="50" y="200"/>
                  </a:lnTo>
                  <a:lnTo>
                    <a:pt x="60" y="188"/>
                  </a:lnTo>
                  <a:lnTo>
                    <a:pt x="66" y="176"/>
                  </a:lnTo>
                  <a:lnTo>
                    <a:pt x="66" y="176"/>
                  </a:lnTo>
                  <a:lnTo>
                    <a:pt x="68" y="172"/>
                  </a:lnTo>
                  <a:lnTo>
                    <a:pt x="68" y="168"/>
                  </a:lnTo>
                  <a:lnTo>
                    <a:pt x="32" y="0"/>
                  </a:lnTo>
                  <a:lnTo>
                    <a:pt x="64" y="0"/>
                  </a:lnTo>
                  <a:close/>
                </a:path>
              </a:pathLst>
            </a:custGeom>
            <a:solidFill>
              <a:srgbClr val="003F6E"/>
            </a:solidFill>
            <a:ln w="9525">
              <a:noFill/>
              <a:round/>
              <a:headEnd/>
              <a:tailEnd/>
            </a:ln>
          </p:spPr>
          <p:txBody>
            <a:bodyPr/>
            <a:lstStyle/>
            <a:p>
              <a:pPr>
                <a:defRPr/>
              </a:pPr>
              <a:endParaRPr lang="en-US" dirty="0"/>
            </a:p>
          </p:txBody>
        </p:sp>
        <p:pic>
          <p:nvPicPr>
            <p:cNvPr id="41" name="Picture 1091"/>
            <p:cNvPicPr>
              <a:picLocks noChangeAspect="1" noChangeArrowheads="1"/>
            </p:cNvPicPr>
            <p:nvPr userDrawn="1"/>
          </p:nvPicPr>
          <p:blipFill>
            <a:blip r:embed="rId4" cstate="print"/>
            <a:srcRect/>
            <a:stretch>
              <a:fillRect/>
            </a:stretch>
          </p:blipFill>
          <p:spPr bwMode="auto">
            <a:xfrm>
              <a:off x="1103" y="0"/>
              <a:ext cx="599" cy="599"/>
            </a:xfrm>
            <a:prstGeom prst="rect">
              <a:avLst/>
            </a:prstGeom>
            <a:noFill/>
            <a:ln w="9525">
              <a:noFill/>
              <a:miter lim="800000"/>
              <a:headEnd/>
              <a:tailEnd/>
            </a:ln>
          </p:spPr>
        </p:pic>
      </p:grpSp>
      <p:sp>
        <p:nvSpPr>
          <p:cNvPr id="398343" name="Rectangle 1031"/>
          <p:cNvSpPr>
            <a:spLocks noGrp="1" noChangeArrowheads="1"/>
          </p:cNvSpPr>
          <p:nvPr>
            <p:ph type="ctrTitle"/>
          </p:nvPr>
        </p:nvSpPr>
        <p:spPr bwMode="auto">
          <a:xfrm>
            <a:off x="457200" y="3497263"/>
            <a:ext cx="8229600" cy="549275"/>
          </a:xfrm>
        </p:spPr>
        <p:txBody>
          <a:bodyPr anchorCtr="1"/>
          <a:lstStyle>
            <a:lvl1pPr>
              <a:defRPr sz="3000">
                <a:solidFill>
                  <a:schemeClr val="tx1"/>
                </a:solidFill>
              </a:defRPr>
            </a:lvl1pPr>
          </a:lstStyle>
          <a:p>
            <a:r>
              <a:rPr lang="en-US" smtClean="0"/>
              <a:t>Click to edit Master title style</a:t>
            </a:r>
            <a:endParaRPr lang="en-US"/>
          </a:p>
        </p:txBody>
      </p:sp>
      <p:sp>
        <p:nvSpPr>
          <p:cNvPr id="398344" name="Rectangle 1032"/>
          <p:cNvSpPr>
            <a:spLocks noGrp="1" noChangeArrowheads="1"/>
          </p:cNvSpPr>
          <p:nvPr>
            <p:ph type="subTitle" idx="1"/>
          </p:nvPr>
        </p:nvSpPr>
        <p:spPr>
          <a:xfrm>
            <a:off x="533400" y="5486400"/>
            <a:ext cx="8077200" cy="457200"/>
          </a:xfrm>
        </p:spPr>
        <p:txBody>
          <a:bodyPr/>
          <a:lstStyle>
            <a:lvl1pPr marL="0" indent="0" algn="ctr">
              <a:defRPr sz="2400"/>
            </a:lvl1pPr>
          </a:lstStyle>
          <a:p>
            <a:r>
              <a:rPr lang="en-US" smtClean="0"/>
              <a:t>Click to edit Master subtitle style</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dirty="0"/>
          </a:p>
        </p:txBody>
      </p:sp>
      <p:sp>
        <p:nvSpPr>
          <p:cNvPr id="5"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2"/>
          <p:cNvSpPr>
            <a:spLocks noGrp="1" noChangeArrowheads="1"/>
          </p:cNvSpPr>
          <p:nvPr>
            <p:ph type="sldNum" sz="quarter" idx="12"/>
          </p:nvPr>
        </p:nvSpPr>
        <p:spPr>
          <a:ln/>
        </p:spPr>
        <p:txBody>
          <a:bodyPr/>
          <a:lstStyle>
            <a:lvl1pPr>
              <a:defRPr/>
            </a:lvl1pPr>
          </a:lstStyle>
          <a:p>
            <a:pPr>
              <a:defRPr/>
            </a:pPr>
            <a:fld id="{5623B3EF-B299-433B-9A81-8D4F7160F27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412" y="368634"/>
            <a:ext cx="8882066" cy="523220"/>
          </a:xfrm>
          <a:prstGeom prst="rect">
            <a:avLst/>
          </a:prstGeom>
        </p:spPr>
        <p:txBody>
          <a:bodyPr anchor="t" anchorCtr="0">
            <a:spAutoFit/>
          </a:bodyPr>
          <a:lstStyle>
            <a:lvl1pPr>
              <a:defRPr sz="2800"/>
            </a:lvl1pPr>
          </a:lstStyle>
          <a:p>
            <a:r>
              <a:rPr lang="en-US" dirty="0" smtClean="0"/>
              <a:t>Click to edit Master title style</a:t>
            </a:r>
            <a:endParaRPr lang="en-US" dirty="0"/>
          </a:p>
        </p:txBody>
      </p:sp>
      <p:sp>
        <p:nvSpPr>
          <p:cNvPr id="4" name="Slide Number Placeholder 5"/>
          <p:cNvSpPr>
            <a:spLocks noGrp="1"/>
          </p:cNvSpPr>
          <p:nvPr>
            <p:ph type="sldNum" sz="quarter" idx="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Tree>
    <p:extLst>
      <p:ext uri="{BB962C8B-B14F-4D97-AF65-F5344CB8AC3E}">
        <p14:creationId xmlns:p14="http://schemas.microsoft.com/office/powerpoint/2010/main" val="428626277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06807"/>
            <a:ext cx="7772400" cy="400097"/>
          </a:xfrm>
        </p:spPr>
        <p:txBody>
          <a:bodyPr anchor="b"/>
          <a:lstStyle>
            <a:lvl1pPr marL="0" indent="0">
              <a:buNone/>
              <a:defRPr sz="2000"/>
            </a:lvl1pPr>
            <a:lvl2pPr marL="456986" indent="0">
              <a:buNone/>
              <a:defRPr sz="1800"/>
            </a:lvl2pPr>
            <a:lvl3pPr marL="913972" indent="0">
              <a:buNone/>
              <a:defRPr sz="1600"/>
            </a:lvl3pPr>
            <a:lvl4pPr marL="1370959" indent="0">
              <a:buNone/>
              <a:defRPr sz="1400"/>
            </a:lvl4pPr>
            <a:lvl5pPr marL="1827945" indent="0">
              <a:buNone/>
              <a:defRPr sz="1400"/>
            </a:lvl5pPr>
            <a:lvl6pPr marL="2284932" indent="0">
              <a:buNone/>
              <a:defRPr sz="1400"/>
            </a:lvl6pPr>
            <a:lvl7pPr marL="2741916" indent="0">
              <a:buNone/>
              <a:defRPr sz="1400"/>
            </a:lvl7pPr>
            <a:lvl8pPr marL="3198904" indent="0">
              <a:buNone/>
              <a:defRPr sz="1400"/>
            </a:lvl8pPr>
            <a:lvl9pPr marL="3655888"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dirty="0"/>
          </a:p>
        </p:txBody>
      </p:sp>
      <p:sp>
        <p:nvSpPr>
          <p:cNvPr id="5"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2"/>
          <p:cNvSpPr>
            <a:spLocks noGrp="1" noChangeArrowheads="1"/>
          </p:cNvSpPr>
          <p:nvPr>
            <p:ph type="sldNum" sz="quarter" idx="12"/>
          </p:nvPr>
        </p:nvSpPr>
        <p:spPr>
          <a:ln/>
        </p:spPr>
        <p:txBody>
          <a:bodyPr/>
          <a:lstStyle>
            <a:lvl1pPr>
              <a:defRPr/>
            </a:lvl1pPr>
          </a:lstStyle>
          <a:p>
            <a:pPr>
              <a:defRPr/>
            </a:pPr>
            <a:fld id="{A49A46C8-2D2B-4D0E-90FF-C1263598C03D}"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3354" y="987429"/>
            <a:ext cx="3597275" cy="24314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83029" y="987429"/>
            <a:ext cx="3597275" cy="24314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dirty="0"/>
          </a:p>
        </p:txBody>
      </p:sp>
      <p:sp>
        <p:nvSpPr>
          <p:cNvPr id="6"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2"/>
          <p:cNvSpPr>
            <a:spLocks noGrp="1" noChangeArrowheads="1"/>
          </p:cNvSpPr>
          <p:nvPr>
            <p:ph type="sldNum" sz="quarter" idx="12"/>
          </p:nvPr>
        </p:nvSpPr>
        <p:spPr>
          <a:ln/>
        </p:spPr>
        <p:txBody>
          <a:bodyPr/>
          <a:lstStyle>
            <a:lvl1pPr>
              <a:defRPr/>
            </a:lvl1pPr>
          </a:lstStyle>
          <a:p>
            <a:pPr>
              <a:defRPr/>
            </a:pPr>
            <a:fld id="{AA51BC06-6BE3-459F-8563-D46E2A1D12AF}"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17444"/>
            <a:ext cx="8229600" cy="45739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350869"/>
            <a:ext cx="4040188" cy="824006"/>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2123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350869"/>
            <a:ext cx="4041775" cy="824006"/>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6"/>
            <a:ext cx="4041775" cy="2123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dirty="0"/>
          </a:p>
        </p:txBody>
      </p:sp>
      <p:sp>
        <p:nvSpPr>
          <p:cNvPr id="8"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2"/>
          <p:cNvSpPr>
            <a:spLocks noGrp="1" noChangeArrowheads="1"/>
          </p:cNvSpPr>
          <p:nvPr>
            <p:ph type="sldNum" sz="quarter" idx="12"/>
          </p:nvPr>
        </p:nvSpPr>
        <p:spPr>
          <a:ln/>
        </p:spPr>
        <p:txBody>
          <a:bodyPr/>
          <a:lstStyle>
            <a:lvl1pPr>
              <a:defRPr/>
            </a:lvl1pPr>
          </a:lstStyle>
          <a:p>
            <a:pPr>
              <a:defRPr/>
            </a:pPr>
            <a:fld id="{4CE2ECF6-2674-49B0-83BE-493C965FDB92}"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dirty="0"/>
          </a:p>
        </p:txBody>
      </p:sp>
      <p:sp>
        <p:nvSpPr>
          <p:cNvPr id="4"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2"/>
          <p:cNvSpPr>
            <a:spLocks noGrp="1" noChangeArrowheads="1"/>
          </p:cNvSpPr>
          <p:nvPr>
            <p:ph type="sldNum" sz="quarter" idx="12"/>
          </p:nvPr>
        </p:nvSpPr>
        <p:spPr>
          <a:ln/>
        </p:spPr>
        <p:txBody>
          <a:bodyPr/>
          <a:lstStyle>
            <a:lvl1pPr>
              <a:defRPr/>
            </a:lvl1pPr>
          </a:lstStyle>
          <a:p>
            <a:pPr>
              <a:defRPr/>
            </a:pPr>
            <a:fld id="{FB77185E-6649-44CB-8722-753254572C77}"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dirty="0"/>
          </a:p>
        </p:txBody>
      </p:sp>
      <p:sp>
        <p:nvSpPr>
          <p:cNvPr id="3"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2"/>
          <p:cNvSpPr>
            <a:spLocks noGrp="1" noChangeArrowheads="1"/>
          </p:cNvSpPr>
          <p:nvPr>
            <p:ph type="sldNum" sz="quarter" idx="12"/>
          </p:nvPr>
        </p:nvSpPr>
        <p:spPr>
          <a:ln/>
        </p:spPr>
        <p:txBody>
          <a:bodyPr/>
          <a:lstStyle>
            <a:lvl1pPr>
              <a:defRPr/>
            </a:lvl1pPr>
          </a:lstStyle>
          <a:p>
            <a:pPr>
              <a:defRPr/>
            </a:pPr>
            <a:fld id="{B9D7FF6F-4DEE-47B6-88BC-ED08DF09ADC5}"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727229"/>
            <a:ext cx="3008313" cy="70787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277613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308028"/>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dirty="0"/>
          </a:p>
        </p:txBody>
      </p:sp>
      <p:sp>
        <p:nvSpPr>
          <p:cNvPr id="6"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2"/>
          <p:cNvSpPr>
            <a:spLocks noGrp="1" noChangeArrowheads="1"/>
          </p:cNvSpPr>
          <p:nvPr>
            <p:ph type="sldNum" sz="quarter" idx="12"/>
          </p:nvPr>
        </p:nvSpPr>
        <p:spPr>
          <a:ln/>
        </p:spPr>
        <p:txBody>
          <a:bodyPr/>
          <a:lstStyle>
            <a:lvl1pPr>
              <a:defRPr/>
            </a:lvl1pPr>
          </a:lstStyle>
          <a:p>
            <a:pPr>
              <a:defRPr/>
            </a:pPr>
            <a:fld id="{4AF1E781-3303-452A-ACA0-E371001AFE04}"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44"/>
            <a:ext cx="5486400" cy="40009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579596"/>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308028"/>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dirty="0"/>
          </a:p>
        </p:txBody>
      </p:sp>
      <p:sp>
        <p:nvSpPr>
          <p:cNvPr id="6"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2"/>
          <p:cNvSpPr>
            <a:spLocks noGrp="1" noChangeArrowheads="1"/>
          </p:cNvSpPr>
          <p:nvPr>
            <p:ph type="sldNum" sz="quarter" idx="12"/>
          </p:nvPr>
        </p:nvSpPr>
        <p:spPr>
          <a:ln/>
        </p:spPr>
        <p:txBody>
          <a:bodyPr/>
          <a:lstStyle>
            <a:lvl1pPr>
              <a:defRPr/>
            </a:lvl1pPr>
          </a:lstStyle>
          <a:p>
            <a:pPr>
              <a:defRPr/>
            </a:pPr>
            <a:fld id="{7E298C67-CDD9-4493-9641-AB70E7664F8D}"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414386" y="987429"/>
            <a:ext cx="5065915" cy="16930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dirty="0"/>
          </a:p>
        </p:txBody>
      </p:sp>
      <p:sp>
        <p:nvSpPr>
          <p:cNvPr id="5"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2"/>
          <p:cNvSpPr>
            <a:spLocks noGrp="1" noChangeArrowheads="1"/>
          </p:cNvSpPr>
          <p:nvPr>
            <p:ph type="sldNum" sz="quarter" idx="12"/>
          </p:nvPr>
        </p:nvSpPr>
        <p:spPr>
          <a:ln/>
        </p:spPr>
        <p:txBody>
          <a:bodyPr/>
          <a:lstStyle>
            <a:lvl1pPr>
              <a:defRPr/>
            </a:lvl1pPr>
          </a:lstStyle>
          <a:p>
            <a:pPr>
              <a:defRPr/>
            </a:pPr>
            <a:fld id="{F25D55F6-3E21-4880-9B82-E1603C349483}"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2699" y="171450"/>
            <a:ext cx="923243" cy="260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1047" y="171450"/>
            <a:ext cx="2203593" cy="2603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dirty="0"/>
          </a:p>
        </p:txBody>
      </p:sp>
      <p:sp>
        <p:nvSpPr>
          <p:cNvPr id="5"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2"/>
          <p:cNvSpPr>
            <a:spLocks noGrp="1" noChangeArrowheads="1"/>
          </p:cNvSpPr>
          <p:nvPr>
            <p:ph type="sldNum" sz="quarter" idx="12"/>
          </p:nvPr>
        </p:nvSpPr>
        <p:spPr>
          <a:ln/>
        </p:spPr>
        <p:txBody>
          <a:bodyPr/>
          <a:lstStyle>
            <a:lvl1pPr>
              <a:defRPr/>
            </a:lvl1pPr>
          </a:lstStyle>
          <a:p>
            <a:pPr>
              <a:defRPr/>
            </a:pPr>
            <a:fld id="{CEC797AB-197F-45F9-AF23-E8E08D846ACE}"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86" indent="0" algn="ctr">
              <a:buNone/>
              <a:defRPr/>
            </a:lvl2pPr>
            <a:lvl3pPr marL="913972" indent="0" algn="ctr">
              <a:buNone/>
              <a:defRPr/>
            </a:lvl3pPr>
            <a:lvl4pPr marL="1370959" indent="0" algn="ctr">
              <a:buNone/>
              <a:defRPr/>
            </a:lvl4pPr>
            <a:lvl5pPr marL="1827945" indent="0" algn="ctr">
              <a:buNone/>
              <a:defRPr/>
            </a:lvl5pPr>
            <a:lvl6pPr marL="2284932" indent="0" algn="ctr">
              <a:buNone/>
              <a:defRPr/>
            </a:lvl6pPr>
            <a:lvl7pPr marL="2741916" indent="0" algn="ctr">
              <a:buNone/>
              <a:defRPr/>
            </a:lvl7pPr>
            <a:lvl8pPr marL="3198904" indent="0" algn="ctr">
              <a:buNone/>
              <a:defRPr/>
            </a:lvl8pPr>
            <a:lvl9pPr marL="3655888" indent="0" algn="ctr">
              <a:buNone/>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61377BF4-ACC0-4BC8-810D-33CE94C44636}" type="slidenum">
              <a:rPr lang="en-US"/>
              <a:pPr>
                <a:defRPr/>
              </a:pPr>
              <a:t>‹#›</a:t>
            </a:fld>
            <a:r>
              <a:rPr lang="en-US" dirty="0"/>
              <a:t> | TXU Energy  |  CONFIDENTIAL AND PROPRIETARY </a:t>
            </a:r>
          </a:p>
        </p:txBody>
      </p:sp>
    </p:spTree>
    <p:extLst>
      <p:ext uri="{BB962C8B-B14F-4D97-AF65-F5344CB8AC3E}">
        <p14:creationId xmlns:p14="http://schemas.microsoft.com/office/powerpoint/2010/main" val="255192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Tree>
    <p:extLst>
      <p:ext uri="{BB962C8B-B14F-4D97-AF65-F5344CB8AC3E}">
        <p14:creationId xmlns:p14="http://schemas.microsoft.com/office/powerpoint/2010/main" val="236979699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3E12935-1C02-410B-B8FB-F75E10D47278}" type="slidenum">
              <a:rPr lang="en-US"/>
              <a:pPr>
                <a:defRPr/>
              </a:pPr>
              <a:t>‹#›</a:t>
            </a:fld>
            <a:r>
              <a:rPr lang="en-US" dirty="0"/>
              <a:t> | TXU Energy  |  CONFIDENTIAL AND PROPRIETARY </a:t>
            </a:r>
          </a:p>
        </p:txBody>
      </p:sp>
    </p:spTree>
    <p:extLst>
      <p:ext uri="{BB962C8B-B14F-4D97-AF65-F5344CB8AC3E}">
        <p14:creationId xmlns:p14="http://schemas.microsoft.com/office/powerpoint/2010/main" val="3511786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86" indent="0">
              <a:buNone/>
              <a:defRPr sz="1800"/>
            </a:lvl2pPr>
            <a:lvl3pPr marL="913972" indent="0">
              <a:buNone/>
              <a:defRPr sz="1600"/>
            </a:lvl3pPr>
            <a:lvl4pPr marL="1370959" indent="0">
              <a:buNone/>
              <a:defRPr sz="1400"/>
            </a:lvl4pPr>
            <a:lvl5pPr marL="1827945" indent="0">
              <a:buNone/>
              <a:defRPr sz="1400"/>
            </a:lvl5pPr>
            <a:lvl6pPr marL="2284932" indent="0">
              <a:buNone/>
              <a:defRPr sz="1400"/>
            </a:lvl6pPr>
            <a:lvl7pPr marL="2741916" indent="0">
              <a:buNone/>
              <a:defRPr sz="1400"/>
            </a:lvl7pPr>
            <a:lvl8pPr marL="3198904" indent="0">
              <a:buNone/>
              <a:defRPr sz="1400"/>
            </a:lvl8pPr>
            <a:lvl9pPr marL="3655888"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41C13656-4BDE-40CC-90C7-8BB0504D67D7}" type="slidenum">
              <a:rPr lang="en-US"/>
              <a:pPr>
                <a:defRPr/>
              </a:pPr>
              <a:t>‹#›</a:t>
            </a:fld>
            <a:r>
              <a:rPr lang="en-US" dirty="0"/>
              <a:t> | TXU Energy  |  CONFIDENTIAL AND PROPRIETARY </a:t>
            </a:r>
          </a:p>
        </p:txBody>
      </p:sp>
    </p:spTree>
    <p:extLst>
      <p:ext uri="{BB962C8B-B14F-4D97-AF65-F5344CB8AC3E}">
        <p14:creationId xmlns:p14="http://schemas.microsoft.com/office/powerpoint/2010/main" val="204863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36627" y="1965325"/>
            <a:ext cx="3794125" cy="416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3150" y="1965325"/>
            <a:ext cx="3794125" cy="416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499160F7-D6D2-45A8-920D-9D2D5F3BB1D0}" type="slidenum">
              <a:rPr lang="en-US"/>
              <a:pPr>
                <a:defRPr/>
              </a:pPr>
              <a:t>‹#›</a:t>
            </a:fld>
            <a:r>
              <a:rPr lang="en-US" dirty="0"/>
              <a:t> | TXU Energy  |  CONFIDENTIAL AND PROPRIETARY </a:t>
            </a:r>
          </a:p>
        </p:txBody>
      </p:sp>
    </p:spTree>
    <p:extLst>
      <p:ext uri="{BB962C8B-B14F-4D97-AF65-F5344CB8AC3E}">
        <p14:creationId xmlns:p14="http://schemas.microsoft.com/office/powerpoint/2010/main" val="2836903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8CFB98DE-4445-4457-A8EB-9E83A4BB03E8}" type="slidenum">
              <a:rPr lang="en-US"/>
              <a:pPr>
                <a:defRPr/>
              </a:pPr>
              <a:t>‹#›</a:t>
            </a:fld>
            <a:r>
              <a:rPr lang="en-US" dirty="0"/>
              <a:t> | TXU Energy  |  CONFIDENTIAL AND PROPRIETARY </a:t>
            </a:r>
          </a:p>
        </p:txBody>
      </p:sp>
    </p:spTree>
    <p:extLst>
      <p:ext uri="{BB962C8B-B14F-4D97-AF65-F5344CB8AC3E}">
        <p14:creationId xmlns:p14="http://schemas.microsoft.com/office/powerpoint/2010/main" val="1711586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371E2EE2-8397-48C6-A85B-5EADD9CAEAA0}" type="slidenum">
              <a:rPr lang="en-US"/>
              <a:pPr>
                <a:defRPr/>
              </a:pPr>
              <a:t>‹#›</a:t>
            </a:fld>
            <a:r>
              <a:rPr lang="en-US" dirty="0"/>
              <a:t> | TXU Energy  |  CONFIDENTIAL AND PROPRIETARY </a:t>
            </a:r>
          </a:p>
        </p:txBody>
      </p:sp>
    </p:spTree>
    <p:extLst>
      <p:ext uri="{BB962C8B-B14F-4D97-AF65-F5344CB8AC3E}">
        <p14:creationId xmlns:p14="http://schemas.microsoft.com/office/powerpoint/2010/main" val="21201413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30507B3-0E21-4AAE-B2F7-7007195E8D0C}" type="slidenum">
              <a:rPr lang="en-US"/>
              <a:pPr>
                <a:defRPr/>
              </a:pPr>
              <a:t>‹#›</a:t>
            </a:fld>
            <a:r>
              <a:rPr lang="en-US" dirty="0"/>
              <a:t> | TXU Energy  </a:t>
            </a:r>
            <a:r>
              <a:rPr lang="en-US" dirty="0" smtClean="0"/>
              <a:t>|</a:t>
            </a:r>
            <a:endParaRPr lang="en-US" dirty="0"/>
          </a:p>
        </p:txBody>
      </p:sp>
    </p:spTree>
    <p:extLst>
      <p:ext uri="{BB962C8B-B14F-4D97-AF65-F5344CB8AC3E}">
        <p14:creationId xmlns:p14="http://schemas.microsoft.com/office/powerpoint/2010/main" val="3858833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609604"/>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EA2FE74B-EE10-49F8-9063-C464B388E941}" type="slidenum">
              <a:rPr lang="en-US"/>
              <a:pPr>
                <a:defRPr/>
              </a:pPr>
              <a:t>‹#›</a:t>
            </a:fld>
            <a:r>
              <a:rPr lang="en-US" dirty="0"/>
              <a:t> | TXU Energy  </a:t>
            </a:r>
            <a:r>
              <a:rPr lang="en-US" dirty="0" smtClean="0"/>
              <a:t>|</a:t>
            </a:r>
            <a:endParaRPr lang="en-US" dirty="0"/>
          </a:p>
        </p:txBody>
      </p:sp>
    </p:spTree>
    <p:extLst>
      <p:ext uri="{BB962C8B-B14F-4D97-AF65-F5344CB8AC3E}">
        <p14:creationId xmlns:p14="http://schemas.microsoft.com/office/powerpoint/2010/main" val="3606394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D6EC5004-FC76-40FD-A8F8-42849A414702}" type="slidenum">
              <a:rPr lang="en-US"/>
              <a:pPr>
                <a:defRPr/>
              </a:pPr>
              <a:t>‹#›</a:t>
            </a:fld>
            <a:r>
              <a:rPr lang="en-US" dirty="0"/>
              <a:t> | TXU Energy  </a:t>
            </a:r>
            <a:r>
              <a:rPr lang="en-US" dirty="0" smtClean="0"/>
              <a:t>|</a:t>
            </a:r>
            <a:endParaRPr lang="en-US" dirty="0"/>
          </a:p>
        </p:txBody>
      </p:sp>
    </p:spTree>
    <p:extLst>
      <p:ext uri="{BB962C8B-B14F-4D97-AF65-F5344CB8AC3E}">
        <p14:creationId xmlns:p14="http://schemas.microsoft.com/office/powerpoint/2010/main" val="505165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73A0A3FD-D9CC-44B0-8E43-1D13B8EA0203}" type="slidenum">
              <a:rPr lang="en-US"/>
              <a:pPr>
                <a:defRPr/>
              </a:pPr>
              <a:t>‹#›</a:t>
            </a:fld>
            <a:r>
              <a:rPr lang="en-US" dirty="0"/>
              <a:t> | TXU Energy  |  </a:t>
            </a:r>
          </a:p>
        </p:txBody>
      </p:sp>
    </p:spTree>
    <p:extLst>
      <p:ext uri="{BB962C8B-B14F-4D97-AF65-F5344CB8AC3E}">
        <p14:creationId xmlns:p14="http://schemas.microsoft.com/office/powerpoint/2010/main" val="714229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44500" y="614364"/>
            <a:ext cx="6029325" cy="551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95584278-8C02-436F-A37B-225765AC763A}" type="slidenum">
              <a:rPr lang="en-US"/>
              <a:pPr>
                <a:defRPr/>
              </a:pPr>
              <a:t>‹#›</a:t>
            </a:fld>
            <a:r>
              <a:rPr lang="en-US" dirty="0"/>
              <a:t> | TXU Energy  </a:t>
            </a:r>
            <a:r>
              <a:rPr lang="en-US" dirty="0" smtClean="0"/>
              <a:t>|</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7172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Rectangle 2"/>
          <p:cNvSpPr/>
          <p:nvPr/>
        </p:nvSpPr>
        <p:spPr>
          <a:xfrm>
            <a:off x="0" y="-8466"/>
            <a:ext cx="9144000" cy="496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rtlCol="0" anchor="ctr"/>
          <a:lstStyle/>
          <a:p>
            <a:pPr algn="ctr"/>
            <a:endParaRPr lang="en-US"/>
          </a:p>
        </p:txBody>
      </p:sp>
      <p:sp>
        <p:nvSpPr>
          <p:cNvPr id="2" name="Title 1"/>
          <p:cNvSpPr>
            <a:spLocks noGrp="1"/>
          </p:cNvSpPr>
          <p:nvPr>
            <p:ph type="title"/>
          </p:nvPr>
        </p:nvSpPr>
        <p:spPr>
          <a:xfrm>
            <a:off x="1439863" y="2781292"/>
            <a:ext cx="7567612" cy="769441"/>
          </a:xfrm>
          <a:prstGeom prst="rect">
            <a:avLst/>
          </a:prstGeom>
        </p:spPr>
        <p:txBody>
          <a:bodyPr vert="horz" wrap="square" lIns="91397" tIns="45698" rIns="91397" bIns="45698" rtlCol="0" anchor="ctr" anchorCtr="0">
            <a:spAutoFit/>
          </a:bodyPr>
          <a:lstStyle>
            <a:lvl1pPr>
              <a:defRPr lang="en-US" sz="4400" dirty="0"/>
            </a:lvl1pPr>
          </a:lstStyle>
          <a:p>
            <a:pPr lvl="0" algn="l"/>
            <a:r>
              <a:rPr lang="en-US" dirty="0" smtClean="0"/>
              <a:t>Click to edit Master title style</a:t>
            </a:r>
            <a:endParaRPr lang="en-US" dirty="0"/>
          </a:p>
        </p:txBody>
      </p:sp>
      <p:pic>
        <p:nvPicPr>
          <p:cNvPr id="7" name="Picture 2"/>
          <p:cNvPicPr>
            <a:picLocks noChangeAspect="1" noChangeArrowheads="1" noCrop="1"/>
          </p:cNvPicPr>
          <p:nvPr userDrawn="1"/>
        </p:nvPicPr>
        <p:blipFill>
          <a:blip r:embed="rId2" cstate="email">
            <a:extLst>
              <a:ext uri="{28A0092B-C50C-407E-A947-70E740481C1C}">
                <a14:useLocalDpi xmlns:a14="http://schemas.microsoft.com/office/drawing/2010/main" val="0"/>
              </a:ext>
            </a:extLst>
          </a:blip>
          <a:stretch>
            <a:fillRect/>
          </a:stretch>
        </p:blipFill>
        <p:spPr bwMode="auto">
          <a:xfrm rot="5400000">
            <a:off x="-3312053" y="3197757"/>
            <a:ext cx="7086600" cy="46249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Tree>
    <p:extLst>
      <p:ext uri="{BB962C8B-B14F-4D97-AF65-F5344CB8AC3E}">
        <p14:creationId xmlns:p14="http://schemas.microsoft.com/office/powerpoint/2010/main" val="294606426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2"/>
          <p:cNvSpPr>
            <a:spLocks noChangeArrowheads="1"/>
          </p:cNvSpPr>
          <p:nvPr/>
        </p:nvSpPr>
        <p:spPr bwMode="gray">
          <a:xfrm>
            <a:off x="0" y="0"/>
            <a:ext cx="9144000" cy="1341438"/>
          </a:xfrm>
          <a:prstGeom prst="rect">
            <a:avLst/>
          </a:prstGeom>
          <a:gradFill rotWithShape="1">
            <a:gsLst>
              <a:gs pos="0">
                <a:srgbClr val="DBEDD3"/>
              </a:gs>
              <a:gs pos="100000">
                <a:srgbClr val="95C97D"/>
              </a:gs>
            </a:gsLst>
            <a:lin ang="0" scaled="1"/>
          </a:gradFill>
          <a:ln w="12700" algn="ctr">
            <a:noFill/>
            <a:miter lim="800000"/>
            <a:headEnd/>
            <a:tailEnd/>
          </a:ln>
          <a:effectLst/>
        </p:spPr>
        <p:txBody>
          <a:bodyPr wrap="none" lIns="73117" tIns="0" rIns="45698" bIns="0" anchor="ctr"/>
          <a:lstStyle/>
          <a:p>
            <a:pPr algn="ctr">
              <a:defRPr/>
            </a:pPr>
            <a:endParaRPr lang="en-US">
              <a:solidFill>
                <a:srgbClr val="000000"/>
              </a:solidFill>
            </a:endParaRPr>
          </a:p>
        </p:txBody>
      </p:sp>
      <p:sp>
        <p:nvSpPr>
          <p:cNvPr id="5" name="Rectangle 33"/>
          <p:cNvSpPr>
            <a:spLocks noChangeArrowheads="1"/>
          </p:cNvSpPr>
          <p:nvPr/>
        </p:nvSpPr>
        <p:spPr bwMode="gray">
          <a:xfrm>
            <a:off x="5505450" y="6032500"/>
            <a:ext cx="3638550" cy="825500"/>
          </a:xfrm>
          <a:prstGeom prst="rect">
            <a:avLst/>
          </a:prstGeom>
          <a:solidFill>
            <a:srgbClr val="ADD69A"/>
          </a:solidFill>
          <a:ln w="12700" algn="ctr">
            <a:noFill/>
            <a:miter lim="800000"/>
            <a:headEnd/>
            <a:tailEnd/>
          </a:ln>
          <a:effectLst/>
        </p:spPr>
        <p:txBody>
          <a:bodyPr wrap="none" lIns="73117" tIns="0" rIns="45698" bIns="0" anchor="ctr"/>
          <a:lstStyle/>
          <a:p>
            <a:pPr algn="ctr">
              <a:defRPr/>
            </a:pPr>
            <a:endParaRPr lang="en-US">
              <a:solidFill>
                <a:srgbClr val="000000"/>
              </a:solidFill>
            </a:endParaRPr>
          </a:p>
        </p:txBody>
      </p:sp>
      <p:grpSp>
        <p:nvGrpSpPr>
          <p:cNvPr id="2" name="Group 34"/>
          <p:cNvGrpSpPr>
            <a:grpSpLocks/>
          </p:cNvGrpSpPr>
          <p:nvPr/>
        </p:nvGrpSpPr>
        <p:grpSpPr bwMode="auto">
          <a:xfrm>
            <a:off x="1676404" y="233363"/>
            <a:ext cx="1668463" cy="862012"/>
            <a:chOff x="1056" y="201"/>
            <a:chExt cx="1051" cy="543"/>
          </a:xfrm>
        </p:grpSpPr>
        <p:sp>
          <p:nvSpPr>
            <p:cNvPr id="7" name="Rectangle 35"/>
            <p:cNvSpPr>
              <a:spLocks noChangeArrowheads="1"/>
            </p:cNvSpPr>
            <p:nvPr userDrawn="1"/>
          </p:nvSpPr>
          <p:spPr bwMode="gray">
            <a:xfrm>
              <a:off x="1601" y="202"/>
              <a:ext cx="203" cy="201"/>
            </a:xfrm>
            <a:prstGeom prst="rect">
              <a:avLst/>
            </a:prstGeom>
            <a:solidFill>
              <a:srgbClr val="FFFFFF"/>
            </a:solidFill>
            <a:ln w="9525">
              <a:noFill/>
              <a:miter lim="800000"/>
              <a:headEnd/>
              <a:tailEnd/>
            </a:ln>
          </p:spPr>
          <p:txBody>
            <a:bodyPr/>
            <a:lstStyle/>
            <a:p>
              <a:pPr algn="ctr">
                <a:defRPr/>
              </a:pPr>
              <a:endParaRPr lang="en-US">
                <a:solidFill>
                  <a:srgbClr val="000000"/>
                </a:solidFill>
              </a:endParaRPr>
            </a:p>
          </p:txBody>
        </p:sp>
        <p:sp>
          <p:nvSpPr>
            <p:cNvPr id="8" name="Freeform 36"/>
            <p:cNvSpPr>
              <a:spLocks/>
            </p:cNvSpPr>
            <p:nvPr userDrawn="1"/>
          </p:nvSpPr>
          <p:spPr bwMode="black">
            <a:xfrm>
              <a:off x="1056" y="562"/>
              <a:ext cx="114" cy="179"/>
            </a:xfrm>
            <a:custGeom>
              <a:avLst/>
              <a:gdLst/>
              <a:ahLst/>
              <a:cxnLst>
                <a:cxn ang="0">
                  <a:pos x="412" y="646"/>
                </a:cxn>
                <a:cxn ang="0">
                  <a:pos x="0" y="646"/>
                </a:cxn>
                <a:cxn ang="0">
                  <a:pos x="0" y="0"/>
                </a:cxn>
                <a:cxn ang="0">
                  <a:pos x="182" y="0"/>
                </a:cxn>
                <a:cxn ang="0">
                  <a:pos x="182" y="488"/>
                </a:cxn>
                <a:cxn ang="0">
                  <a:pos x="412" y="488"/>
                </a:cxn>
                <a:cxn ang="0">
                  <a:pos x="412" y="646"/>
                </a:cxn>
              </a:cxnLst>
              <a:rect l="0" t="0" r="r" b="b"/>
              <a:pathLst>
                <a:path w="412" h="646">
                  <a:moveTo>
                    <a:pt x="412" y="646"/>
                  </a:moveTo>
                  <a:lnTo>
                    <a:pt x="0" y="646"/>
                  </a:lnTo>
                  <a:lnTo>
                    <a:pt x="0" y="0"/>
                  </a:lnTo>
                  <a:lnTo>
                    <a:pt x="182" y="0"/>
                  </a:lnTo>
                  <a:lnTo>
                    <a:pt x="182" y="488"/>
                  </a:lnTo>
                  <a:lnTo>
                    <a:pt x="412" y="488"/>
                  </a:lnTo>
                  <a:lnTo>
                    <a:pt x="412" y="646"/>
                  </a:lnTo>
                  <a:close/>
                </a:path>
              </a:pathLst>
            </a:custGeom>
            <a:solidFill>
              <a:srgbClr val="6DB43F"/>
            </a:solidFill>
            <a:ln w="9525">
              <a:noFill/>
              <a:round/>
              <a:headEnd/>
              <a:tailEnd/>
            </a:ln>
          </p:spPr>
          <p:txBody>
            <a:bodyPr/>
            <a:lstStyle/>
            <a:p>
              <a:pPr algn="ctr">
                <a:defRPr/>
              </a:pPr>
              <a:endParaRPr lang="en-US">
                <a:solidFill>
                  <a:srgbClr val="000000"/>
                </a:solidFill>
              </a:endParaRPr>
            </a:p>
          </p:txBody>
        </p:sp>
        <p:sp>
          <p:nvSpPr>
            <p:cNvPr id="9" name="Freeform 37"/>
            <p:cNvSpPr>
              <a:spLocks/>
            </p:cNvSpPr>
            <p:nvPr userDrawn="1"/>
          </p:nvSpPr>
          <p:spPr bwMode="black">
            <a:xfrm>
              <a:off x="1186" y="608"/>
              <a:ext cx="118" cy="136"/>
            </a:xfrm>
            <a:custGeom>
              <a:avLst/>
              <a:gdLst/>
              <a:ahLst/>
              <a:cxnLst>
                <a:cxn ang="0">
                  <a:pos x="268" y="480"/>
                </a:cxn>
                <a:cxn ang="0">
                  <a:pos x="268" y="402"/>
                </a:cxn>
                <a:cxn ang="0">
                  <a:pos x="266" y="402"/>
                </a:cxn>
                <a:cxn ang="0">
                  <a:pos x="266" y="402"/>
                </a:cxn>
                <a:cxn ang="0">
                  <a:pos x="258" y="424"/>
                </a:cxn>
                <a:cxn ang="0">
                  <a:pos x="246" y="442"/>
                </a:cxn>
                <a:cxn ang="0">
                  <a:pos x="230" y="458"/>
                </a:cxn>
                <a:cxn ang="0">
                  <a:pos x="214" y="470"/>
                </a:cxn>
                <a:cxn ang="0">
                  <a:pos x="196" y="478"/>
                </a:cxn>
                <a:cxn ang="0">
                  <a:pos x="174" y="486"/>
                </a:cxn>
                <a:cxn ang="0">
                  <a:pos x="154" y="488"/>
                </a:cxn>
                <a:cxn ang="0">
                  <a:pos x="132" y="490"/>
                </a:cxn>
                <a:cxn ang="0">
                  <a:pos x="132" y="490"/>
                </a:cxn>
                <a:cxn ang="0">
                  <a:pos x="106" y="488"/>
                </a:cxn>
                <a:cxn ang="0">
                  <a:pos x="94" y="486"/>
                </a:cxn>
                <a:cxn ang="0">
                  <a:pos x="80" y="482"/>
                </a:cxn>
                <a:cxn ang="0">
                  <a:pos x="68" y="478"/>
                </a:cxn>
                <a:cxn ang="0">
                  <a:pos x="56" y="470"/>
                </a:cxn>
                <a:cxn ang="0">
                  <a:pos x="46" y="462"/>
                </a:cxn>
                <a:cxn ang="0">
                  <a:pos x="36" y="454"/>
                </a:cxn>
                <a:cxn ang="0">
                  <a:pos x="36" y="454"/>
                </a:cxn>
                <a:cxn ang="0">
                  <a:pos x="24" y="440"/>
                </a:cxn>
                <a:cxn ang="0">
                  <a:pos x="16" y="426"/>
                </a:cxn>
                <a:cxn ang="0">
                  <a:pos x="10" y="412"/>
                </a:cxn>
                <a:cxn ang="0">
                  <a:pos x="6" y="396"/>
                </a:cxn>
                <a:cxn ang="0">
                  <a:pos x="4" y="382"/>
                </a:cxn>
                <a:cxn ang="0">
                  <a:pos x="2" y="366"/>
                </a:cxn>
                <a:cxn ang="0">
                  <a:pos x="0" y="332"/>
                </a:cxn>
                <a:cxn ang="0">
                  <a:pos x="0" y="0"/>
                </a:cxn>
                <a:cxn ang="0">
                  <a:pos x="170" y="0"/>
                </a:cxn>
                <a:cxn ang="0">
                  <a:pos x="170" y="290"/>
                </a:cxn>
                <a:cxn ang="0">
                  <a:pos x="170" y="290"/>
                </a:cxn>
                <a:cxn ang="0">
                  <a:pos x="172" y="314"/>
                </a:cxn>
                <a:cxn ang="0">
                  <a:pos x="172" y="324"/>
                </a:cxn>
                <a:cxn ang="0">
                  <a:pos x="174" y="334"/>
                </a:cxn>
                <a:cxn ang="0">
                  <a:pos x="180" y="342"/>
                </a:cxn>
                <a:cxn ang="0">
                  <a:pos x="186" y="348"/>
                </a:cxn>
                <a:cxn ang="0">
                  <a:pos x="196" y="354"/>
                </a:cxn>
                <a:cxn ang="0">
                  <a:pos x="208" y="354"/>
                </a:cxn>
                <a:cxn ang="0">
                  <a:pos x="208" y="354"/>
                </a:cxn>
                <a:cxn ang="0">
                  <a:pos x="220" y="352"/>
                </a:cxn>
                <a:cxn ang="0">
                  <a:pos x="232" y="348"/>
                </a:cxn>
                <a:cxn ang="0">
                  <a:pos x="242" y="338"/>
                </a:cxn>
                <a:cxn ang="0">
                  <a:pos x="250" y="328"/>
                </a:cxn>
                <a:cxn ang="0">
                  <a:pos x="250" y="328"/>
                </a:cxn>
                <a:cxn ang="0">
                  <a:pos x="254" y="314"/>
                </a:cxn>
                <a:cxn ang="0">
                  <a:pos x="256" y="302"/>
                </a:cxn>
                <a:cxn ang="0">
                  <a:pos x="258" y="276"/>
                </a:cxn>
                <a:cxn ang="0">
                  <a:pos x="258" y="0"/>
                </a:cxn>
                <a:cxn ang="0">
                  <a:pos x="428" y="0"/>
                </a:cxn>
                <a:cxn ang="0">
                  <a:pos x="428" y="480"/>
                </a:cxn>
                <a:cxn ang="0">
                  <a:pos x="268" y="480"/>
                </a:cxn>
              </a:cxnLst>
              <a:rect l="0" t="0" r="r" b="b"/>
              <a:pathLst>
                <a:path w="428" h="490">
                  <a:moveTo>
                    <a:pt x="268" y="480"/>
                  </a:moveTo>
                  <a:lnTo>
                    <a:pt x="268" y="402"/>
                  </a:lnTo>
                  <a:lnTo>
                    <a:pt x="266" y="402"/>
                  </a:lnTo>
                  <a:lnTo>
                    <a:pt x="266" y="402"/>
                  </a:lnTo>
                  <a:lnTo>
                    <a:pt x="258" y="424"/>
                  </a:lnTo>
                  <a:lnTo>
                    <a:pt x="246" y="442"/>
                  </a:lnTo>
                  <a:lnTo>
                    <a:pt x="230" y="458"/>
                  </a:lnTo>
                  <a:lnTo>
                    <a:pt x="214" y="470"/>
                  </a:lnTo>
                  <a:lnTo>
                    <a:pt x="196" y="478"/>
                  </a:lnTo>
                  <a:lnTo>
                    <a:pt x="174" y="486"/>
                  </a:lnTo>
                  <a:lnTo>
                    <a:pt x="154" y="488"/>
                  </a:lnTo>
                  <a:lnTo>
                    <a:pt x="132" y="490"/>
                  </a:lnTo>
                  <a:lnTo>
                    <a:pt x="132" y="490"/>
                  </a:lnTo>
                  <a:lnTo>
                    <a:pt x="106" y="488"/>
                  </a:lnTo>
                  <a:lnTo>
                    <a:pt x="94" y="486"/>
                  </a:lnTo>
                  <a:lnTo>
                    <a:pt x="80" y="482"/>
                  </a:lnTo>
                  <a:lnTo>
                    <a:pt x="68" y="478"/>
                  </a:lnTo>
                  <a:lnTo>
                    <a:pt x="56" y="470"/>
                  </a:lnTo>
                  <a:lnTo>
                    <a:pt x="46" y="462"/>
                  </a:lnTo>
                  <a:lnTo>
                    <a:pt x="36" y="454"/>
                  </a:lnTo>
                  <a:lnTo>
                    <a:pt x="36" y="454"/>
                  </a:lnTo>
                  <a:lnTo>
                    <a:pt x="24" y="440"/>
                  </a:lnTo>
                  <a:lnTo>
                    <a:pt x="16" y="426"/>
                  </a:lnTo>
                  <a:lnTo>
                    <a:pt x="10" y="412"/>
                  </a:lnTo>
                  <a:lnTo>
                    <a:pt x="6" y="396"/>
                  </a:lnTo>
                  <a:lnTo>
                    <a:pt x="4" y="382"/>
                  </a:lnTo>
                  <a:lnTo>
                    <a:pt x="2" y="366"/>
                  </a:lnTo>
                  <a:lnTo>
                    <a:pt x="0" y="332"/>
                  </a:lnTo>
                  <a:lnTo>
                    <a:pt x="0" y="0"/>
                  </a:lnTo>
                  <a:lnTo>
                    <a:pt x="170" y="0"/>
                  </a:lnTo>
                  <a:lnTo>
                    <a:pt x="170" y="290"/>
                  </a:lnTo>
                  <a:lnTo>
                    <a:pt x="170" y="290"/>
                  </a:lnTo>
                  <a:lnTo>
                    <a:pt x="172" y="314"/>
                  </a:lnTo>
                  <a:lnTo>
                    <a:pt x="172" y="324"/>
                  </a:lnTo>
                  <a:lnTo>
                    <a:pt x="174" y="334"/>
                  </a:lnTo>
                  <a:lnTo>
                    <a:pt x="180" y="342"/>
                  </a:lnTo>
                  <a:lnTo>
                    <a:pt x="186" y="348"/>
                  </a:lnTo>
                  <a:lnTo>
                    <a:pt x="196" y="354"/>
                  </a:lnTo>
                  <a:lnTo>
                    <a:pt x="208" y="354"/>
                  </a:lnTo>
                  <a:lnTo>
                    <a:pt x="208" y="354"/>
                  </a:lnTo>
                  <a:lnTo>
                    <a:pt x="220" y="352"/>
                  </a:lnTo>
                  <a:lnTo>
                    <a:pt x="232" y="348"/>
                  </a:lnTo>
                  <a:lnTo>
                    <a:pt x="242" y="338"/>
                  </a:lnTo>
                  <a:lnTo>
                    <a:pt x="250" y="328"/>
                  </a:lnTo>
                  <a:lnTo>
                    <a:pt x="250" y="328"/>
                  </a:lnTo>
                  <a:lnTo>
                    <a:pt x="254" y="314"/>
                  </a:lnTo>
                  <a:lnTo>
                    <a:pt x="256" y="302"/>
                  </a:lnTo>
                  <a:lnTo>
                    <a:pt x="258" y="276"/>
                  </a:lnTo>
                  <a:lnTo>
                    <a:pt x="258" y="0"/>
                  </a:lnTo>
                  <a:lnTo>
                    <a:pt x="428" y="0"/>
                  </a:lnTo>
                  <a:lnTo>
                    <a:pt x="428" y="480"/>
                  </a:lnTo>
                  <a:lnTo>
                    <a:pt x="268" y="480"/>
                  </a:lnTo>
                  <a:close/>
                </a:path>
              </a:pathLst>
            </a:custGeom>
            <a:solidFill>
              <a:srgbClr val="6DB43F"/>
            </a:solidFill>
            <a:ln w="9525">
              <a:noFill/>
              <a:round/>
              <a:headEnd/>
              <a:tailEnd/>
            </a:ln>
          </p:spPr>
          <p:txBody>
            <a:bodyPr/>
            <a:lstStyle/>
            <a:p>
              <a:pPr algn="ctr">
                <a:defRPr/>
              </a:pPr>
              <a:endParaRPr lang="en-US">
                <a:solidFill>
                  <a:srgbClr val="000000"/>
                </a:solidFill>
              </a:endParaRPr>
            </a:p>
          </p:txBody>
        </p:sp>
        <p:sp>
          <p:nvSpPr>
            <p:cNvPr id="10" name="Freeform 38"/>
            <p:cNvSpPr>
              <a:spLocks/>
            </p:cNvSpPr>
            <p:nvPr userDrawn="1"/>
          </p:nvSpPr>
          <p:spPr bwMode="black">
            <a:xfrm>
              <a:off x="1329" y="605"/>
              <a:ext cx="183" cy="136"/>
            </a:xfrm>
            <a:custGeom>
              <a:avLst/>
              <a:gdLst/>
              <a:ahLst/>
              <a:cxnLst>
                <a:cxn ang="0">
                  <a:pos x="154" y="74"/>
                </a:cxn>
                <a:cxn ang="0">
                  <a:pos x="156" y="74"/>
                </a:cxn>
                <a:cxn ang="0">
                  <a:pos x="178" y="42"/>
                </a:cxn>
                <a:cxn ang="0">
                  <a:pos x="206" y="18"/>
                </a:cxn>
                <a:cxn ang="0">
                  <a:pos x="238" y="4"/>
                </a:cxn>
                <a:cxn ang="0">
                  <a:pos x="276" y="0"/>
                </a:cxn>
                <a:cxn ang="0">
                  <a:pos x="296" y="0"/>
                </a:cxn>
                <a:cxn ang="0">
                  <a:pos x="332" y="10"/>
                </a:cxn>
                <a:cxn ang="0">
                  <a:pos x="362" y="28"/>
                </a:cxn>
                <a:cxn ang="0">
                  <a:pos x="388" y="56"/>
                </a:cxn>
                <a:cxn ang="0">
                  <a:pos x="398" y="74"/>
                </a:cxn>
                <a:cxn ang="0">
                  <a:pos x="424" y="40"/>
                </a:cxn>
                <a:cxn ang="0">
                  <a:pos x="454" y="16"/>
                </a:cxn>
                <a:cxn ang="0">
                  <a:pos x="490" y="4"/>
                </a:cxn>
                <a:cxn ang="0">
                  <a:pos x="530" y="0"/>
                </a:cxn>
                <a:cxn ang="0">
                  <a:pos x="544" y="0"/>
                </a:cxn>
                <a:cxn ang="0">
                  <a:pos x="572" y="6"/>
                </a:cxn>
                <a:cxn ang="0">
                  <a:pos x="598" y="16"/>
                </a:cxn>
                <a:cxn ang="0">
                  <a:pos x="622" y="32"/>
                </a:cxn>
                <a:cxn ang="0">
                  <a:pos x="632" y="42"/>
                </a:cxn>
                <a:cxn ang="0">
                  <a:pos x="650" y="70"/>
                </a:cxn>
                <a:cxn ang="0">
                  <a:pos x="660" y="102"/>
                </a:cxn>
                <a:cxn ang="0">
                  <a:pos x="662" y="138"/>
                </a:cxn>
                <a:cxn ang="0">
                  <a:pos x="664" y="490"/>
                </a:cxn>
                <a:cxn ang="0">
                  <a:pos x="498" y="202"/>
                </a:cxn>
                <a:cxn ang="0">
                  <a:pos x="498" y="178"/>
                </a:cxn>
                <a:cxn ang="0">
                  <a:pos x="494" y="156"/>
                </a:cxn>
                <a:cxn ang="0">
                  <a:pos x="484" y="142"/>
                </a:cxn>
                <a:cxn ang="0">
                  <a:pos x="462" y="136"/>
                </a:cxn>
                <a:cxn ang="0">
                  <a:pos x="452" y="136"/>
                </a:cxn>
                <a:cxn ang="0">
                  <a:pos x="440" y="140"/>
                </a:cxn>
                <a:cxn ang="0">
                  <a:pos x="426" y="152"/>
                </a:cxn>
                <a:cxn ang="0">
                  <a:pos x="416" y="178"/>
                </a:cxn>
                <a:cxn ang="0">
                  <a:pos x="414" y="224"/>
                </a:cxn>
                <a:cxn ang="0">
                  <a:pos x="248" y="490"/>
                </a:cxn>
                <a:cxn ang="0">
                  <a:pos x="248" y="202"/>
                </a:cxn>
                <a:cxn ang="0">
                  <a:pos x="246" y="166"/>
                </a:cxn>
                <a:cxn ang="0">
                  <a:pos x="238" y="146"/>
                </a:cxn>
                <a:cxn ang="0">
                  <a:pos x="222" y="134"/>
                </a:cxn>
                <a:cxn ang="0">
                  <a:pos x="210" y="132"/>
                </a:cxn>
                <a:cxn ang="0">
                  <a:pos x="186" y="138"/>
                </a:cxn>
                <a:cxn ang="0">
                  <a:pos x="174" y="154"/>
                </a:cxn>
                <a:cxn ang="0">
                  <a:pos x="168" y="176"/>
                </a:cxn>
                <a:cxn ang="0">
                  <a:pos x="166" y="490"/>
                </a:cxn>
                <a:cxn ang="0">
                  <a:pos x="0" y="10"/>
                </a:cxn>
              </a:cxnLst>
              <a:rect l="0" t="0" r="r" b="b"/>
              <a:pathLst>
                <a:path w="664" h="490">
                  <a:moveTo>
                    <a:pt x="154" y="10"/>
                  </a:moveTo>
                  <a:lnTo>
                    <a:pt x="154" y="74"/>
                  </a:lnTo>
                  <a:lnTo>
                    <a:pt x="156" y="74"/>
                  </a:lnTo>
                  <a:lnTo>
                    <a:pt x="156" y="74"/>
                  </a:lnTo>
                  <a:lnTo>
                    <a:pt x="166" y="56"/>
                  </a:lnTo>
                  <a:lnTo>
                    <a:pt x="178" y="42"/>
                  </a:lnTo>
                  <a:lnTo>
                    <a:pt x="190" y="30"/>
                  </a:lnTo>
                  <a:lnTo>
                    <a:pt x="206" y="18"/>
                  </a:lnTo>
                  <a:lnTo>
                    <a:pt x="222" y="10"/>
                  </a:lnTo>
                  <a:lnTo>
                    <a:pt x="238" y="4"/>
                  </a:lnTo>
                  <a:lnTo>
                    <a:pt x="256" y="0"/>
                  </a:lnTo>
                  <a:lnTo>
                    <a:pt x="276" y="0"/>
                  </a:lnTo>
                  <a:lnTo>
                    <a:pt x="276" y="0"/>
                  </a:lnTo>
                  <a:lnTo>
                    <a:pt x="296" y="0"/>
                  </a:lnTo>
                  <a:lnTo>
                    <a:pt x="314" y="4"/>
                  </a:lnTo>
                  <a:lnTo>
                    <a:pt x="332" y="10"/>
                  </a:lnTo>
                  <a:lnTo>
                    <a:pt x="348" y="18"/>
                  </a:lnTo>
                  <a:lnTo>
                    <a:pt x="362" y="28"/>
                  </a:lnTo>
                  <a:lnTo>
                    <a:pt x="376" y="40"/>
                  </a:lnTo>
                  <a:lnTo>
                    <a:pt x="388" y="56"/>
                  </a:lnTo>
                  <a:lnTo>
                    <a:pt x="398" y="74"/>
                  </a:lnTo>
                  <a:lnTo>
                    <a:pt x="398" y="74"/>
                  </a:lnTo>
                  <a:lnTo>
                    <a:pt x="410" y="56"/>
                  </a:lnTo>
                  <a:lnTo>
                    <a:pt x="424" y="40"/>
                  </a:lnTo>
                  <a:lnTo>
                    <a:pt x="438" y="28"/>
                  </a:lnTo>
                  <a:lnTo>
                    <a:pt x="454" y="16"/>
                  </a:lnTo>
                  <a:lnTo>
                    <a:pt x="472" y="10"/>
                  </a:lnTo>
                  <a:lnTo>
                    <a:pt x="490" y="4"/>
                  </a:lnTo>
                  <a:lnTo>
                    <a:pt x="508" y="0"/>
                  </a:lnTo>
                  <a:lnTo>
                    <a:pt x="530" y="0"/>
                  </a:lnTo>
                  <a:lnTo>
                    <a:pt x="530" y="0"/>
                  </a:lnTo>
                  <a:lnTo>
                    <a:pt x="544" y="0"/>
                  </a:lnTo>
                  <a:lnTo>
                    <a:pt x="558" y="2"/>
                  </a:lnTo>
                  <a:lnTo>
                    <a:pt x="572" y="6"/>
                  </a:lnTo>
                  <a:lnTo>
                    <a:pt x="584" y="10"/>
                  </a:lnTo>
                  <a:lnTo>
                    <a:pt x="598" y="16"/>
                  </a:lnTo>
                  <a:lnTo>
                    <a:pt x="610" y="22"/>
                  </a:lnTo>
                  <a:lnTo>
                    <a:pt x="622" y="32"/>
                  </a:lnTo>
                  <a:lnTo>
                    <a:pt x="632" y="42"/>
                  </a:lnTo>
                  <a:lnTo>
                    <a:pt x="632" y="42"/>
                  </a:lnTo>
                  <a:lnTo>
                    <a:pt x="642" y="56"/>
                  </a:lnTo>
                  <a:lnTo>
                    <a:pt x="650" y="70"/>
                  </a:lnTo>
                  <a:lnTo>
                    <a:pt x="656" y="86"/>
                  </a:lnTo>
                  <a:lnTo>
                    <a:pt x="660" y="102"/>
                  </a:lnTo>
                  <a:lnTo>
                    <a:pt x="662" y="120"/>
                  </a:lnTo>
                  <a:lnTo>
                    <a:pt x="662" y="138"/>
                  </a:lnTo>
                  <a:lnTo>
                    <a:pt x="664" y="174"/>
                  </a:lnTo>
                  <a:lnTo>
                    <a:pt x="664" y="490"/>
                  </a:lnTo>
                  <a:lnTo>
                    <a:pt x="498" y="490"/>
                  </a:lnTo>
                  <a:lnTo>
                    <a:pt x="498" y="202"/>
                  </a:lnTo>
                  <a:lnTo>
                    <a:pt x="498" y="202"/>
                  </a:lnTo>
                  <a:lnTo>
                    <a:pt x="498" y="178"/>
                  </a:lnTo>
                  <a:lnTo>
                    <a:pt x="496" y="166"/>
                  </a:lnTo>
                  <a:lnTo>
                    <a:pt x="494" y="156"/>
                  </a:lnTo>
                  <a:lnTo>
                    <a:pt x="490" y="148"/>
                  </a:lnTo>
                  <a:lnTo>
                    <a:pt x="484" y="142"/>
                  </a:lnTo>
                  <a:lnTo>
                    <a:pt x="474" y="136"/>
                  </a:lnTo>
                  <a:lnTo>
                    <a:pt x="462" y="136"/>
                  </a:lnTo>
                  <a:lnTo>
                    <a:pt x="462" y="136"/>
                  </a:lnTo>
                  <a:lnTo>
                    <a:pt x="452" y="136"/>
                  </a:lnTo>
                  <a:lnTo>
                    <a:pt x="446" y="138"/>
                  </a:lnTo>
                  <a:lnTo>
                    <a:pt x="440" y="140"/>
                  </a:lnTo>
                  <a:lnTo>
                    <a:pt x="434" y="144"/>
                  </a:lnTo>
                  <a:lnTo>
                    <a:pt x="426" y="152"/>
                  </a:lnTo>
                  <a:lnTo>
                    <a:pt x="420" y="164"/>
                  </a:lnTo>
                  <a:lnTo>
                    <a:pt x="416" y="178"/>
                  </a:lnTo>
                  <a:lnTo>
                    <a:pt x="416" y="194"/>
                  </a:lnTo>
                  <a:lnTo>
                    <a:pt x="414" y="224"/>
                  </a:lnTo>
                  <a:lnTo>
                    <a:pt x="414" y="490"/>
                  </a:lnTo>
                  <a:lnTo>
                    <a:pt x="248" y="490"/>
                  </a:lnTo>
                  <a:lnTo>
                    <a:pt x="248" y="202"/>
                  </a:lnTo>
                  <a:lnTo>
                    <a:pt x="248" y="202"/>
                  </a:lnTo>
                  <a:lnTo>
                    <a:pt x="248" y="178"/>
                  </a:lnTo>
                  <a:lnTo>
                    <a:pt x="246" y="166"/>
                  </a:lnTo>
                  <a:lnTo>
                    <a:pt x="244" y="156"/>
                  </a:lnTo>
                  <a:lnTo>
                    <a:pt x="238" y="146"/>
                  </a:lnTo>
                  <a:lnTo>
                    <a:pt x="232" y="140"/>
                  </a:lnTo>
                  <a:lnTo>
                    <a:pt x="222" y="134"/>
                  </a:lnTo>
                  <a:lnTo>
                    <a:pt x="210" y="132"/>
                  </a:lnTo>
                  <a:lnTo>
                    <a:pt x="210" y="132"/>
                  </a:lnTo>
                  <a:lnTo>
                    <a:pt x="196" y="134"/>
                  </a:lnTo>
                  <a:lnTo>
                    <a:pt x="186" y="138"/>
                  </a:lnTo>
                  <a:lnTo>
                    <a:pt x="178" y="144"/>
                  </a:lnTo>
                  <a:lnTo>
                    <a:pt x="174" y="154"/>
                  </a:lnTo>
                  <a:lnTo>
                    <a:pt x="170" y="164"/>
                  </a:lnTo>
                  <a:lnTo>
                    <a:pt x="168" y="176"/>
                  </a:lnTo>
                  <a:lnTo>
                    <a:pt x="166" y="202"/>
                  </a:lnTo>
                  <a:lnTo>
                    <a:pt x="166" y="490"/>
                  </a:lnTo>
                  <a:lnTo>
                    <a:pt x="0" y="490"/>
                  </a:lnTo>
                  <a:lnTo>
                    <a:pt x="0" y="10"/>
                  </a:lnTo>
                  <a:lnTo>
                    <a:pt x="154" y="10"/>
                  </a:lnTo>
                  <a:close/>
                </a:path>
              </a:pathLst>
            </a:custGeom>
            <a:solidFill>
              <a:srgbClr val="6DB43F"/>
            </a:solidFill>
            <a:ln w="9525">
              <a:noFill/>
              <a:round/>
              <a:headEnd/>
              <a:tailEnd/>
            </a:ln>
          </p:spPr>
          <p:txBody>
            <a:bodyPr/>
            <a:lstStyle/>
            <a:p>
              <a:pPr algn="ctr">
                <a:defRPr/>
              </a:pPr>
              <a:endParaRPr lang="en-US">
                <a:solidFill>
                  <a:srgbClr val="000000"/>
                </a:solidFill>
              </a:endParaRPr>
            </a:p>
          </p:txBody>
        </p:sp>
        <p:sp>
          <p:nvSpPr>
            <p:cNvPr id="11" name="Freeform 39"/>
            <p:cNvSpPr>
              <a:spLocks noEditPoints="1"/>
            </p:cNvSpPr>
            <p:nvPr userDrawn="1"/>
          </p:nvSpPr>
          <p:spPr bwMode="black">
            <a:xfrm>
              <a:off x="1536" y="559"/>
              <a:ext cx="46" cy="182"/>
            </a:xfrm>
            <a:custGeom>
              <a:avLst/>
              <a:gdLst/>
              <a:ahLst/>
              <a:cxnLst>
                <a:cxn ang="0">
                  <a:pos x="168" y="128"/>
                </a:cxn>
                <a:cxn ang="0">
                  <a:pos x="0" y="128"/>
                </a:cxn>
                <a:cxn ang="0">
                  <a:pos x="0" y="0"/>
                </a:cxn>
                <a:cxn ang="0">
                  <a:pos x="168" y="0"/>
                </a:cxn>
                <a:cxn ang="0">
                  <a:pos x="168" y="128"/>
                </a:cxn>
                <a:cxn ang="0">
                  <a:pos x="168" y="656"/>
                </a:cxn>
                <a:cxn ang="0">
                  <a:pos x="0" y="656"/>
                </a:cxn>
                <a:cxn ang="0">
                  <a:pos x="0" y="176"/>
                </a:cxn>
                <a:cxn ang="0">
                  <a:pos x="168" y="176"/>
                </a:cxn>
                <a:cxn ang="0">
                  <a:pos x="168" y="656"/>
                </a:cxn>
              </a:cxnLst>
              <a:rect l="0" t="0" r="r" b="b"/>
              <a:pathLst>
                <a:path w="168" h="656">
                  <a:moveTo>
                    <a:pt x="168" y="128"/>
                  </a:moveTo>
                  <a:lnTo>
                    <a:pt x="0" y="128"/>
                  </a:lnTo>
                  <a:lnTo>
                    <a:pt x="0" y="0"/>
                  </a:lnTo>
                  <a:lnTo>
                    <a:pt x="168" y="0"/>
                  </a:lnTo>
                  <a:lnTo>
                    <a:pt x="168" y="128"/>
                  </a:lnTo>
                  <a:close/>
                  <a:moveTo>
                    <a:pt x="168" y="656"/>
                  </a:moveTo>
                  <a:lnTo>
                    <a:pt x="0" y="656"/>
                  </a:lnTo>
                  <a:lnTo>
                    <a:pt x="0" y="176"/>
                  </a:lnTo>
                  <a:lnTo>
                    <a:pt x="168" y="176"/>
                  </a:lnTo>
                  <a:lnTo>
                    <a:pt x="168" y="656"/>
                  </a:lnTo>
                  <a:close/>
                </a:path>
              </a:pathLst>
            </a:custGeom>
            <a:solidFill>
              <a:srgbClr val="6DB43F"/>
            </a:solidFill>
            <a:ln w="9525">
              <a:noFill/>
              <a:round/>
              <a:headEnd/>
              <a:tailEnd/>
            </a:ln>
          </p:spPr>
          <p:txBody>
            <a:bodyPr/>
            <a:lstStyle/>
            <a:p>
              <a:pPr algn="ctr">
                <a:defRPr/>
              </a:pPr>
              <a:endParaRPr lang="en-US">
                <a:solidFill>
                  <a:srgbClr val="000000"/>
                </a:solidFill>
              </a:endParaRPr>
            </a:p>
          </p:txBody>
        </p:sp>
        <p:sp>
          <p:nvSpPr>
            <p:cNvPr id="12" name="Freeform 40"/>
            <p:cNvSpPr>
              <a:spLocks/>
            </p:cNvSpPr>
            <p:nvPr userDrawn="1"/>
          </p:nvSpPr>
          <p:spPr bwMode="black">
            <a:xfrm>
              <a:off x="1607" y="605"/>
              <a:ext cx="118" cy="136"/>
            </a:xfrm>
            <a:custGeom>
              <a:avLst/>
              <a:gdLst/>
              <a:ahLst/>
              <a:cxnLst>
                <a:cxn ang="0">
                  <a:pos x="0" y="10"/>
                </a:cxn>
                <a:cxn ang="0">
                  <a:pos x="160" y="10"/>
                </a:cxn>
                <a:cxn ang="0">
                  <a:pos x="160" y="78"/>
                </a:cxn>
                <a:cxn ang="0">
                  <a:pos x="162" y="78"/>
                </a:cxn>
                <a:cxn ang="0">
                  <a:pos x="162" y="78"/>
                </a:cxn>
                <a:cxn ang="0">
                  <a:pos x="170" y="58"/>
                </a:cxn>
                <a:cxn ang="0">
                  <a:pos x="182" y="42"/>
                </a:cxn>
                <a:cxn ang="0">
                  <a:pos x="196" y="28"/>
                </a:cxn>
                <a:cxn ang="0">
                  <a:pos x="212" y="18"/>
                </a:cxn>
                <a:cxn ang="0">
                  <a:pos x="228" y="10"/>
                </a:cxn>
                <a:cxn ang="0">
                  <a:pos x="246" y="4"/>
                </a:cxn>
                <a:cxn ang="0">
                  <a:pos x="266" y="0"/>
                </a:cxn>
                <a:cxn ang="0">
                  <a:pos x="286" y="0"/>
                </a:cxn>
                <a:cxn ang="0">
                  <a:pos x="286" y="0"/>
                </a:cxn>
                <a:cxn ang="0">
                  <a:pos x="302" y="0"/>
                </a:cxn>
                <a:cxn ang="0">
                  <a:pos x="318" y="2"/>
                </a:cxn>
                <a:cxn ang="0">
                  <a:pos x="334" y="6"/>
                </a:cxn>
                <a:cxn ang="0">
                  <a:pos x="348" y="10"/>
                </a:cxn>
                <a:cxn ang="0">
                  <a:pos x="364" y="18"/>
                </a:cxn>
                <a:cxn ang="0">
                  <a:pos x="376" y="26"/>
                </a:cxn>
                <a:cxn ang="0">
                  <a:pos x="390" y="36"/>
                </a:cxn>
                <a:cxn ang="0">
                  <a:pos x="400" y="50"/>
                </a:cxn>
                <a:cxn ang="0">
                  <a:pos x="400" y="50"/>
                </a:cxn>
                <a:cxn ang="0">
                  <a:pos x="408" y="66"/>
                </a:cxn>
                <a:cxn ang="0">
                  <a:pos x="416" y="82"/>
                </a:cxn>
                <a:cxn ang="0">
                  <a:pos x="420" y="100"/>
                </a:cxn>
                <a:cxn ang="0">
                  <a:pos x="424" y="118"/>
                </a:cxn>
                <a:cxn ang="0">
                  <a:pos x="426" y="156"/>
                </a:cxn>
                <a:cxn ang="0">
                  <a:pos x="428" y="194"/>
                </a:cxn>
                <a:cxn ang="0">
                  <a:pos x="428" y="490"/>
                </a:cxn>
                <a:cxn ang="0">
                  <a:pos x="258" y="490"/>
                </a:cxn>
                <a:cxn ang="0">
                  <a:pos x="258" y="198"/>
                </a:cxn>
                <a:cxn ang="0">
                  <a:pos x="258" y="198"/>
                </a:cxn>
                <a:cxn ang="0">
                  <a:pos x="256" y="176"/>
                </a:cxn>
                <a:cxn ang="0">
                  <a:pos x="256" y="164"/>
                </a:cxn>
                <a:cxn ang="0">
                  <a:pos x="252" y="152"/>
                </a:cxn>
                <a:cxn ang="0">
                  <a:pos x="248" y="144"/>
                </a:cxn>
                <a:cxn ang="0">
                  <a:pos x="242" y="136"/>
                </a:cxn>
                <a:cxn ang="0">
                  <a:pos x="232" y="130"/>
                </a:cxn>
                <a:cxn ang="0">
                  <a:pos x="220" y="128"/>
                </a:cxn>
                <a:cxn ang="0">
                  <a:pos x="220" y="128"/>
                </a:cxn>
                <a:cxn ang="0">
                  <a:pos x="204" y="130"/>
                </a:cxn>
                <a:cxn ang="0">
                  <a:pos x="192" y="136"/>
                </a:cxn>
                <a:cxn ang="0">
                  <a:pos x="184" y="144"/>
                </a:cxn>
                <a:cxn ang="0">
                  <a:pos x="178" y="156"/>
                </a:cxn>
                <a:cxn ang="0">
                  <a:pos x="174" y="168"/>
                </a:cxn>
                <a:cxn ang="0">
                  <a:pos x="170" y="182"/>
                </a:cxn>
                <a:cxn ang="0">
                  <a:pos x="170" y="212"/>
                </a:cxn>
                <a:cxn ang="0">
                  <a:pos x="170" y="490"/>
                </a:cxn>
                <a:cxn ang="0">
                  <a:pos x="0" y="490"/>
                </a:cxn>
                <a:cxn ang="0">
                  <a:pos x="0" y="10"/>
                </a:cxn>
              </a:cxnLst>
              <a:rect l="0" t="0" r="r" b="b"/>
              <a:pathLst>
                <a:path w="428" h="490">
                  <a:moveTo>
                    <a:pt x="0" y="10"/>
                  </a:moveTo>
                  <a:lnTo>
                    <a:pt x="160" y="10"/>
                  </a:lnTo>
                  <a:lnTo>
                    <a:pt x="160" y="78"/>
                  </a:lnTo>
                  <a:lnTo>
                    <a:pt x="162" y="78"/>
                  </a:lnTo>
                  <a:lnTo>
                    <a:pt x="162" y="78"/>
                  </a:lnTo>
                  <a:lnTo>
                    <a:pt x="170" y="58"/>
                  </a:lnTo>
                  <a:lnTo>
                    <a:pt x="182" y="42"/>
                  </a:lnTo>
                  <a:lnTo>
                    <a:pt x="196" y="28"/>
                  </a:lnTo>
                  <a:lnTo>
                    <a:pt x="212" y="18"/>
                  </a:lnTo>
                  <a:lnTo>
                    <a:pt x="228" y="10"/>
                  </a:lnTo>
                  <a:lnTo>
                    <a:pt x="246" y="4"/>
                  </a:lnTo>
                  <a:lnTo>
                    <a:pt x="266" y="0"/>
                  </a:lnTo>
                  <a:lnTo>
                    <a:pt x="286" y="0"/>
                  </a:lnTo>
                  <a:lnTo>
                    <a:pt x="286" y="0"/>
                  </a:lnTo>
                  <a:lnTo>
                    <a:pt x="302" y="0"/>
                  </a:lnTo>
                  <a:lnTo>
                    <a:pt x="318" y="2"/>
                  </a:lnTo>
                  <a:lnTo>
                    <a:pt x="334" y="6"/>
                  </a:lnTo>
                  <a:lnTo>
                    <a:pt x="348" y="10"/>
                  </a:lnTo>
                  <a:lnTo>
                    <a:pt x="364" y="18"/>
                  </a:lnTo>
                  <a:lnTo>
                    <a:pt x="376" y="26"/>
                  </a:lnTo>
                  <a:lnTo>
                    <a:pt x="390" y="36"/>
                  </a:lnTo>
                  <a:lnTo>
                    <a:pt x="400" y="50"/>
                  </a:lnTo>
                  <a:lnTo>
                    <a:pt x="400" y="50"/>
                  </a:lnTo>
                  <a:lnTo>
                    <a:pt x="408" y="66"/>
                  </a:lnTo>
                  <a:lnTo>
                    <a:pt x="416" y="82"/>
                  </a:lnTo>
                  <a:lnTo>
                    <a:pt x="420" y="100"/>
                  </a:lnTo>
                  <a:lnTo>
                    <a:pt x="424" y="118"/>
                  </a:lnTo>
                  <a:lnTo>
                    <a:pt x="426" y="156"/>
                  </a:lnTo>
                  <a:lnTo>
                    <a:pt x="428" y="194"/>
                  </a:lnTo>
                  <a:lnTo>
                    <a:pt x="428" y="490"/>
                  </a:lnTo>
                  <a:lnTo>
                    <a:pt x="258" y="490"/>
                  </a:lnTo>
                  <a:lnTo>
                    <a:pt x="258" y="198"/>
                  </a:lnTo>
                  <a:lnTo>
                    <a:pt x="258" y="198"/>
                  </a:lnTo>
                  <a:lnTo>
                    <a:pt x="256" y="176"/>
                  </a:lnTo>
                  <a:lnTo>
                    <a:pt x="256" y="164"/>
                  </a:lnTo>
                  <a:lnTo>
                    <a:pt x="252" y="152"/>
                  </a:lnTo>
                  <a:lnTo>
                    <a:pt x="248" y="144"/>
                  </a:lnTo>
                  <a:lnTo>
                    <a:pt x="242" y="136"/>
                  </a:lnTo>
                  <a:lnTo>
                    <a:pt x="232" y="130"/>
                  </a:lnTo>
                  <a:lnTo>
                    <a:pt x="220" y="128"/>
                  </a:lnTo>
                  <a:lnTo>
                    <a:pt x="220" y="128"/>
                  </a:lnTo>
                  <a:lnTo>
                    <a:pt x="204" y="130"/>
                  </a:lnTo>
                  <a:lnTo>
                    <a:pt x="192" y="136"/>
                  </a:lnTo>
                  <a:lnTo>
                    <a:pt x="184" y="144"/>
                  </a:lnTo>
                  <a:lnTo>
                    <a:pt x="178" y="156"/>
                  </a:lnTo>
                  <a:lnTo>
                    <a:pt x="174" y="168"/>
                  </a:lnTo>
                  <a:lnTo>
                    <a:pt x="170" y="182"/>
                  </a:lnTo>
                  <a:lnTo>
                    <a:pt x="170" y="212"/>
                  </a:lnTo>
                  <a:lnTo>
                    <a:pt x="170" y="490"/>
                  </a:lnTo>
                  <a:lnTo>
                    <a:pt x="0" y="490"/>
                  </a:lnTo>
                  <a:lnTo>
                    <a:pt x="0" y="10"/>
                  </a:lnTo>
                  <a:close/>
                </a:path>
              </a:pathLst>
            </a:custGeom>
            <a:solidFill>
              <a:srgbClr val="6DB43F"/>
            </a:solidFill>
            <a:ln w="9525">
              <a:noFill/>
              <a:round/>
              <a:headEnd/>
              <a:tailEnd/>
            </a:ln>
          </p:spPr>
          <p:txBody>
            <a:bodyPr/>
            <a:lstStyle/>
            <a:p>
              <a:pPr algn="ctr">
                <a:defRPr/>
              </a:pPr>
              <a:endParaRPr lang="en-US">
                <a:solidFill>
                  <a:srgbClr val="000000"/>
                </a:solidFill>
              </a:endParaRPr>
            </a:p>
          </p:txBody>
        </p:sp>
        <p:sp>
          <p:nvSpPr>
            <p:cNvPr id="13" name="Freeform 41"/>
            <p:cNvSpPr>
              <a:spLocks noEditPoints="1"/>
            </p:cNvSpPr>
            <p:nvPr userDrawn="1"/>
          </p:nvSpPr>
          <p:spPr bwMode="black">
            <a:xfrm>
              <a:off x="1741" y="605"/>
              <a:ext cx="129" cy="139"/>
            </a:xfrm>
            <a:custGeom>
              <a:avLst/>
              <a:gdLst/>
              <a:ahLst/>
              <a:cxnLst>
                <a:cxn ang="0">
                  <a:pos x="298" y="458"/>
                </a:cxn>
                <a:cxn ang="0">
                  <a:pos x="282" y="444"/>
                </a:cxn>
                <a:cxn ang="0">
                  <a:pos x="234" y="482"/>
                </a:cxn>
                <a:cxn ang="0">
                  <a:pos x="176" y="500"/>
                </a:cxn>
                <a:cxn ang="0">
                  <a:pos x="124" y="498"/>
                </a:cxn>
                <a:cxn ang="0">
                  <a:pos x="82" y="486"/>
                </a:cxn>
                <a:cxn ang="0">
                  <a:pos x="46" y="464"/>
                </a:cxn>
                <a:cxn ang="0">
                  <a:pos x="20" y="432"/>
                </a:cxn>
                <a:cxn ang="0">
                  <a:pos x="4" y="388"/>
                </a:cxn>
                <a:cxn ang="0">
                  <a:pos x="0" y="356"/>
                </a:cxn>
                <a:cxn ang="0">
                  <a:pos x="6" y="314"/>
                </a:cxn>
                <a:cxn ang="0">
                  <a:pos x="36" y="260"/>
                </a:cxn>
                <a:cxn ang="0">
                  <a:pos x="92" y="216"/>
                </a:cxn>
                <a:cxn ang="0">
                  <a:pos x="158" y="194"/>
                </a:cxn>
                <a:cxn ang="0">
                  <a:pos x="288" y="176"/>
                </a:cxn>
                <a:cxn ang="0">
                  <a:pos x="288" y="158"/>
                </a:cxn>
                <a:cxn ang="0">
                  <a:pos x="278" y="126"/>
                </a:cxn>
                <a:cxn ang="0">
                  <a:pos x="250" y="114"/>
                </a:cxn>
                <a:cxn ang="0">
                  <a:pos x="224" y="114"/>
                </a:cxn>
                <a:cxn ang="0">
                  <a:pos x="192" y="124"/>
                </a:cxn>
                <a:cxn ang="0">
                  <a:pos x="172" y="152"/>
                </a:cxn>
                <a:cxn ang="0">
                  <a:pos x="14" y="150"/>
                </a:cxn>
                <a:cxn ang="0">
                  <a:pos x="36" y="92"/>
                </a:cxn>
                <a:cxn ang="0">
                  <a:pos x="70" y="50"/>
                </a:cxn>
                <a:cxn ang="0">
                  <a:pos x="116" y="22"/>
                </a:cxn>
                <a:cxn ang="0">
                  <a:pos x="168" y="6"/>
                </a:cxn>
                <a:cxn ang="0">
                  <a:pos x="242" y="0"/>
                </a:cxn>
                <a:cxn ang="0">
                  <a:pos x="324" y="8"/>
                </a:cxn>
                <a:cxn ang="0">
                  <a:pos x="384" y="30"/>
                </a:cxn>
                <a:cxn ang="0">
                  <a:pos x="412" y="50"/>
                </a:cxn>
                <a:cxn ang="0">
                  <a:pos x="434" y="78"/>
                </a:cxn>
                <a:cxn ang="0">
                  <a:pos x="452" y="142"/>
                </a:cxn>
                <a:cxn ang="0">
                  <a:pos x="452" y="386"/>
                </a:cxn>
                <a:cxn ang="0">
                  <a:pos x="454" y="438"/>
                </a:cxn>
                <a:cxn ang="0">
                  <a:pos x="302" y="490"/>
                </a:cxn>
                <a:cxn ang="0">
                  <a:pos x="272" y="268"/>
                </a:cxn>
                <a:cxn ang="0">
                  <a:pos x="218" y="284"/>
                </a:cxn>
                <a:cxn ang="0">
                  <a:pos x="190" y="306"/>
                </a:cxn>
                <a:cxn ang="0">
                  <a:pos x="178" y="332"/>
                </a:cxn>
                <a:cxn ang="0">
                  <a:pos x="178" y="354"/>
                </a:cxn>
                <a:cxn ang="0">
                  <a:pos x="190" y="376"/>
                </a:cxn>
                <a:cxn ang="0">
                  <a:pos x="212" y="386"/>
                </a:cxn>
                <a:cxn ang="0">
                  <a:pos x="234" y="386"/>
                </a:cxn>
                <a:cxn ang="0">
                  <a:pos x="260" y="378"/>
                </a:cxn>
                <a:cxn ang="0">
                  <a:pos x="280" y="350"/>
                </a:cxn>
                <a:cxn ang="0">
                  <a:pos x="288" y="274"/>
                </a:cxn>
              </a:cxnLst>
              <a:rect l="0" t="0" r="r" b="b"/>
              <a:pathLst>
                <a:path w="466" h="500">
                  <a:moveTo>
                    <a:pt x="302" y="490"/>
                  </a:moveTo>
                  <a:lnTo>
                    <a:pt x="302" y="490"/>
                  </a:lnTo>
                  <a:lnTo>
                    <a:pt x="298" y="458"/>
                  </a:lnTo>
                  <a:lnTo>
                    <a:pt x="296" y="424"/>
                  </a:lnTo>
                  <a:lnTo>
                    <a:pt x="296" y="424"/>
                  </a:lnTo>
                  <a:lnTo>
                    <a:pt x="282" y="444"/>
                  </a:lnTo>
                  <a:lnTo>
                    <a:pt x="268" y="460"/>
                  </a:lnTo>
                  <a:lnTo>
                    <a:pt x="252" y="472"/>
                  </a:lnTo>
                  <a:lnTo>
                    <a:pt x="234" y="482"/>
                  </a:lnTo>
                  <a:lnTo>
                    <a:pt x="216" y="490"/>
                  </a:lnTo>
                  <a:lnTo>
                    <a:pt x="196" y="496"/>
                  </a:lnTo>
                  <a:lnTo>
                    <a:pt x="176" y="500"/>
                  </a:lnTo>
                  <a:lnTo>
                    <a:pt x="154" y="500"/>
                  </a:lnTo>
                  <a:lnTo>
                    <a:pt x="154" y="500"/>
                  </a:lnTo>
                  <a:lnTo>
                    <a:pt x="124" y="498"/>
                  </a:lnTo>
                  <a:lnTo>
                    <a:pt x="108" y="496"/>
                  </a:lnTo>
                  <a:lnTo>
                    <a:pt x="94" y="492"/>
                  </a:lnTo>
                  <a:lnTo>
                    <a:pt x="82" y="486"/>
                  </a:lnTo>
                  <a:lnTo>
                    <a:pt x="70" y="480"/>
                  </a:lnTo>
                  <a:lnTo>
                    <a:pt x="58" y="472"/>
                  </a:lnTo>
                  <a:lnTo>
                    <a:pt x="46" y="464"/>
                  </a:lnTo>
                  <a:lnTo>
                    <a:pt x="36" y="454"/>
                  </a:lnTo>
                  <a:lnTo>
                    <a:pt x="28" y="444"/>
                  </a:lnTo>
                  <a:lnTo>
                    <a:pt x="20" y="432"/>
                  </a:lnTo>
                  <a:lnTo>
                    <a:pt x="12" y="418"/>
                  </a:lnTo>
                  <a:lnTo>
                    <a:pt x="8" y="404"/>
                  </a:lnTo>
                  <a:lnTo>
                    <a:pt x="4" y="388"/>
                  </a:lnTo>
                  <a:lnTo>
                    <a:pt x="2" y="372"/>
                  </a:lnTo>
                  <a:lnTo>
                    <a:pt x="0" y="356"/>
                  </a:lnTo>
                  <a:lnTo>
                    <a:pt x="0" y="356"/>
                  </a:lnTo>
                  <a:lnTo>
                    <a:pt x="2" y="342"/>
                  </a:lnTo>
                  <a:lnTo>
                    <a:pt x="2" y="328"/>
                  </a:lnTo>
                  <a:lnTo>
                    <a:pt x="6" y="314"/>
                  </a:lnTo>
                  <a:lnTo>
                    <a:pt x="10" y="302"/>
                  </a:lnTo>
                  <a:lnTo>
                    <a:pt x="20" y="280"/>
                  </a:lnTo>
                  <a:lnTo>
                    <a:pt x="36" y="260"/>
                  </a:lnTo>
                  <a:lnTo>
                    <a:pt x="52" y="242"/>
                  </a:lnTo>
                  <a:lnTo>
                    <a:pt x="72" y="228"/>
                  </a:lnTo>
                  <a:lnTo>
                    <a:pt x="92" y="216"/>
                  </a:lnTo>
                  <a:lnTo>
                    <a:pt x="116" y="208"/>
                  </a:lnTo>
                  <a:lnTo>
                    <a:pt x="116" y="208"/>
                  </a:lnTo>
                  <a:lnTo>
                    <a:pt x="158" y="194"/>
                  </a:lnTo>
                  <a:lnTo>
                    <a:pt x="200" y="186"/>
                  </a:lnTo>
                  <a:lnTo>
                    <a:pt x="244" y="180"/>
                  </a:lnTo>
                  <a:lnTo>
                    <a:pt x="288" y="176"/>
                  </a:lnTo>
                  <a:lnTo>
                    <a:pt x="288" y="174"/>
                  </a:lnTo>
                  <a:lnTo>
                    <a:pt x="288" y="174"/>
                  </a:lnTo>
                  <a:lnTo>
                    <a:pt x="288" y="158"/>
                  </a:lnTo>
                  <a:lnTo>
                    <a:pt x="286" y="146"/>
                  </a:lnTo>
                  <a:lnTo>
                    <a:pt x="282" y="136"/>
                  </a:lnTo>
                  <a:lnTo>
                    <a:pt x="278" y="126"/>
                  </a:lnTo>
                  <a:lnTo>
                    <a:pt x="270" y="120"/>
                  </a:lnTo>
                  <a:lnTo>
                    <a:pt x="262" y="116"/>
                  </a:lnTo>
                  <a:lnTo>
                    <a:pt x="250" y="114"/>
                  </a:lnTo>
                  <a:lnTo>
                    <a:pt x="236" y="112"/>
                  </a:lnTo>
                  <a:lnTo>
                    <a:pt x="236" y="112"/>
                  </a:lnTo>
                  <a:lnTo>
                    <a:pt x="224" y="114"/>
                  </a:lnTo>
                  <a:lnTo>
                    <a:pt x="212" y="116"/>
                  </a:lnTo>
                  <a:lnTo>
                    <a:pt x="202" y="120"/>
                  </a:lnTo>
                  <a:lnTo>
                    <a:pt x="192" y="124"/>
                  </a:lnTo>
                  <a:lnTo>
                    <a:pt x="184" y="132"/>
                  </a:lnTo>
                  <a:lnTo>
                    <a:pt x="178" y="142"/>
                  </a:lnTo>
                  <a:lnTo>
                    <a:pt x="172" y="152"/>
                  </a:lnTo>
                  <a:lnTo>
                    <a:pt x="170" y="166"/>
                  </a:lnTo>
                  <a:lnTo>
                    <a:pt x="14" y="150"/>
                  </a:lnTo>
                  <a:lnTo>
                    <a:pt x="14" y="150"/>
                  </a:lnTo>
                  <a:lnTo>
                    <a:pt x="20" y="130"/>
                  </a:lnTo>
                  <a:lnTo>
                    <a:pt x="26" y="110"/>
                  </a:lnTo>
                  <a:lnTo>
                    <a:pt x="36" y="92"/>
                  </a:lnTo>
                  <a:lnTo>
                    <a:pt x="46" y="76"/>
                  </a:lnTo>
                  <a:lnTo>
                    <a:pt x="58" y="62"/>
                  </a:lnTo>
                  <a:lnTo>
                    <a:pt x="70" y="50"/>
                  </a:lnTo>
                  <a:lnTo>
                    <a:pt x="84" y="40"/>
                  </a:lnTo>
                  <a:lnTo>
                    <a:pt x="100" y="30"/>
                  </a:lnTo>
                  <a:lnTo>
                    <a:pt x="116" y="22"/>
                  </a:lnTo>
                  <a:lnTo>
                    <a:pt x="132" y="16"/>
                  </a:lnTo>
                  <a:lnTo>
                    <a:pt x="150" y="10"/>
                  </a:lnTo>
                  <a:lnTo>
                    <a:pt x="168" y="6"/>
                  </a:lnTo>
                  <a:lnTo>
                    <a:pt x="204" y="2"/>
                  </a:lnTo>
                  <a:lnTo>
                    <a:pt x="242" y="0"/>
                  </a:lnTo>
                  <a:lnTo>
                    <a:pt x="242" y="0"/>
                  </a:lnTo>
                  <a:lnTo>
                    <a:pt x="282" y="2"/>
                  </a:lnTo>
                  <a:lnTo>
                    <a:pt x="304" y="4"/>
                  </a:lnTo>
                  <a:lnTo>
                    <a:pt x="324" y="8"/>
                  </a:lnTo>
                  <a:lnTo>
                    <a:pt x="346" y="14"/>
                  </a:lnTo>
                  <a:lnTo>
                    <a:pt x="366" y="20"/>
                  </a:lnTo>
                  <a:lnTo>
                    <a:pt x="384" y="30"/>
                  </a:lnTo>
                  <a:lnTo>
                    <a:pt x="402" y="42"/>
                  </a:lnTo>
                  <a:lnTo>
                    <a:pt x="402" y="42"/>
                  </a:lnTo>
                  <a:lnTo>
                    <a:pt x="412" y="50"/>
                  </a:lnTo>
                  <a:lnTo>
                    <a:pt x="420" y="58"/>
                  </a:lnTo>
                  <a:lnTo>
                    <a:pt x="428" y="68"/>
                  </a:lnTo>
                  <a:lnTo>
                    <a:pt x="434" y="78"/>
                  </a:lnTo>
                  <a:lnTo>
                    <a:pt x="442" y="98"/>
                  </a:lnTo>
                  <a:lnTo>
                    <a:pt x="448" y="120"/>
                  </a:lnTo>
                  <a:lnTo>
                    <a:pt x="452" y="142"/>
                  </a:lnTo>
                  <a:lnTo>
                    <a:pt x="452" y="166"/>
                  </a:lnTo>
                  <a:lnTo>
                    <a:pt x="452" y="216"/>
                  </a:lnTo>
                  <a:lnTo>
                    <a:pt x="452" y="386"/>
                  </a:lnTo>
                  <a:lnTo>
                    <a:pt x="452" y="386"/>
                  </a:lnTo>
                  <a:lnTo>
                    <a:pt x="452" y="412"/>
                  </a:lnTo>
                  <a:lnTo>
                    <a:pt x="454" y="438"/>
                  </a:lnTo>
                  <a:lnTo>
                    <a:pt x="458" y="466"/>
                  </a:lnTo>
                  <a:lnTo>
                    <a:pt x="466" y="490"/>
                  </a:lnTo>
                  <a:lnTo>
                    <a:pt x="302" y="490"/>
                  </a:lnTo>
                  <a:close/>
                  <a:moveTo>
                    <a:pt x="288" y="266"/>
                  </a:moveTo>
                  <a:lnTo>
                    <a:pt x="288" y="266"/>
                  </a:lnTo>
                  <a:lnTo>
                    <a:pt x="272" y="268"/>
                  </a:lnTo>
                  <a:lnTo>
                    <a:pt x="254" y="272"/>
                  </a:lnTo>
                  <a:lnTo>
                    <a:pt x="234" y="276"/>
                  </a:lnTo>
                  <a:lnTo>
                    <a:pt x="218" y="284"/>
                  </a:lnTo>
                  <a:lnTo>
                    <a:pt x="202" y="294"/>
                  </a:lnTo>
                  <a:lnTo>
                    <a:pt x="196" y="300"/>
                  </a:lnTo>
                  <a:lnTo>
                    <a:pt x="190" y="306"/>
                  </a:lnTo>
                  <a:lnTo>
                    <a:pt x="184" y="314"/>
                  </a:lnTo>
                  <a:lnTo>
                    <a:pt x="180" y="322"/>
                  </a:lnTo>
                  <a:lnTo>
                    <a:pt x="178" y="332"/>
                  </a:lnTo>
                  <a:lnTo>
                    <a:pt x="178" y="342"/>
                  </a:lnTo>
                  <a:lnTo>
                    <a:pt x="178" y="342"/>
                  </a:lnTo>
                  <a:lnTo>
                    <a:pt x="178" y="354"/>
                  </a:lnTo>
                  <a:lnTo>
                    <a:pt x="182" y="362"/>
                  </a:lnTo>
                  <a:lnTo>
                    <a:pt x="186" y="370"/>
                  </a:lnTo>
                  <a:lnTo>
                    <a:pt x="190" y="376"/>
                  </a:lnTo>
                  <a:lnTo>
                    <a:pt x="196" y="382"/>
                  </a:lnTo>
                  <a:lnTo>
                    <a:pt x="204" y="384"/>
                  </a:lnTo>
                  <a:lnTo>
                    <a:pt x="212" y="386"/>
                  </a:lnTo>
                  <a:lnTo>
                    <a:pt x="222" y="388"/>
                  </a:lnTo>
                  <a:lnTo>
                    <a:pt x="222" y="388"/>
                  </a:lnTo>
                  <a:lnTo>
                    <a:pt x="234" y="386"/>
                  </a:lnTo>
                  <a:lnTo>
                    <a:pt x="244" y="384"/>
                  </a:lnTo>
                  <a:lnTo>
                    <a:pt x="252" y="382"/>
                  </a:lnTo>
                  <a:lnTo>
                    <a:pt x="260" y="378"/>
                  </a:lnTo>
                  <a:lnTo>
                    <a:pt x="266" y="372"/>
                  </a:lnTo>
                  <a:lnTo>
                    <a:pt x="272" y="366"/>
                  </a:lnTo>
                  <a:lnTo>
                    <a:pt x="280" y="350"/>
                  </a:lnTo>
                  <a:lnTo>
                    <a:pt x="284" y="334"/>
                  </a:lnTo>
                  <a:lnTo>
                    <a:pt x="286" y="314"/>
                  </a:lnTo>
                  <a:lnTo>
                    <a:pt x="288" y="274"/>
                  </a:lnTo>
                  <a:lnTo>
                    <a:pt x="288" y="266"/>
                  </a:lnTo>
                  <a:close/>
                </a:path>
              </a:pathLst>
            </a:custGeom>
            <a:solidFill>
              <a:srgbClr val="6DB43F"/>
            </a:solidFill>
            <a:ln w="9525">
              <a:noFill/>
              <a:round/>
              <a:headEnd/>
              <a:tailEnd/>
            </a:ln>
          </p:spPr>
          <p:txBody>
            <a:bodyPr/>
            <a:lstStyle/>
            <a:p>
              <a:pPr algn="ctr">
                <a:defRPr/>
              </a:pPr>
              <a:endParaRPr lang="en-US">
                <a:solidFill>
                  <a:srgbClr val="000000"/>
                </a:solidFill>
              </a:endParaRPr>
            </a:p>
          </p:txBody>
        </p:sp>
        <p:sp>
          <p:nvSpPr>
            <p:cNvPr id="14" name="Freeform 42"/>
            <p:cNvSpPr>
              <a:spLocks/>
            </p:cNvSpPr>
            <p:nvPr userDrawn="1"/>
          </p:nvSpPr>
          <p:spPr bwMode="black">
            <a:xfrm>
              <a:off x="1888" y="605"/>
              <a:ext cx="118" cy="136"/>
            </a:xfrm>
            <a:custGeom>
              <a:avLst/>
              <a:gdLst/>
              <a:ahLst/>
              <a:cxnLst>
                <a:cxn ang="0">
                  <a:pos x="0" y="10"/>
                </a:cxn>
                <a:cxn ang="0">
                  <a:pos x="160" y="10"/>
                </a:cxn>
                <a:cxn ang="0">
                  <a:pos x="160" y="78"/>
                </a:cxn>
                <a:cxn ang="0">
                  <a:pos x="162" y="78"/>
                </a:cxn>
                <a:cxn ang="0">
                  <a:pos x="162" y="78"/>
                </a:cxn>
                <a:cxn ang="0">
                  <a:pos x="170" y="58"/>
                </a:cxn>
                <a:cxn ang="0">
                  <a:pos x="182" y="42"/>
                </a:cxn>
                <a:cxn ang="0">
                  <a:pos x="196" y="28"/>
                </a:cxn>
                <a:cxn ang="0">
                  <a:pos x="212" y="18"/>
                </a:cxn>
                <a:cxn ang="0">
                  <a:pos x="228" y="10"/>
                </a:cxn>
                <a:cxn ang="0">
                  <a:pos x="246" y="4"/>
                </a:cxn>
                <a:cxn ang="0">
                  <a:pos x="266" y="0"/>
                </a:cxn>
                <a:cxn ang="0">
                  <a:pos x="286" y="0"/>
                </a:cxn>
                <a:cxn ang="0">
                  <a:pos x="286" y="0"/>
                </a:cxn>
                <a:cxn ang="0">
                  <a:pos x="302" y="0"/>
                </a:cxn>
                <a:cxn ang="0">
                  <a:pos x="318" y="2"/>
                </a:cxn>
                <a:cxn ang="0">
                  <a:pos x="334" y="6"/>
                </a:cxn>
                <a:cxn ang="0">
                  <a:pos x="348" y="10"/>
                </a:cxn>
                <a:cxn ang="0">
                  <a:pos x="364" y="18"/>
                </a:cxn>
                <a:cxn ang="0">
                  <a:pos x="376" y="26"/>
                </a:cxn>
                <a:cxn ang="0">
                  <a:pos x="390" y="36"/>
                </a:cxn>
                <a:cxn ang="0">
                  <a:pos x="400" y="50"/>
                </a:cxn>
                <a:cxn ang="0">
                  <a:pos x="400" y="50"/>
                </a:cxn>
                <a:cxn ang="0">
                  <a:pos x="408" y="66"/>
                </a:cxn>
                <a:cxn ang="0">
                  <a:pos x="416" y="82"/>
                </a:cxn>
                <a:cxn ang="0">
                  <a:pos x="420" y="100"/>
                </a:cxn>
                <a:cxn ang="0">
                  <a:pos x="424" y="118"/>
                </a:cxn>
                <a:cxn ang="0">
                  <a:pos x="426" y="156"/>
                </a:cxn>
                <a:cxn ang="0">
                  <a:pos x="428" y="194"/>
                </a:cxn>
                <a:cxn ang="0">
                  <a:pos x="428" y="490"/>
                </a:cxn>
                <a:cxn ang="0">
                  <a:pos x="258" y="490"/>
                </a:cxn>
                <a:cxn ang="0">
                  <a:pos x="258" y="198"/>
                </a:cxn>
                <a:cxn ang="0">
                  <a:pos x="258" y="198"/>
                </a:cxn>
                <a:cxn ang="0">
                  <a:pos x="258" y="176"/>
                </a:cxn>
                <a:cxn ang="0">
                  <a:pos x="256" y="164"/>
                </a:cxn>
                <a:cxn ang="0">
                  <a:pos x="254" y="152"/>
                </a:cxn>
                <a:cxn ang="0">
                  <a:pos x="248" y="144"/>
                </a:cxn>
                <a:cxn ang="0">
                  <a:pos x="242" y="136"/>
                </a:cxn>
                <a:cxn ang="0">
                  <a:pos x="232" y="130"/>
                </a:cxn>
                <a:cxn ang="0">
                  <a:pos x="220" y="128"/>
                </a:cxn>
                <a:cxn ang="0">
                  <a:pos x="220" y="128"/>
                </a:cxn>
                <a:cxn ang="0">
                  <a:pos x="206" y="130"/>
                </a:cxn>
                <a:cxn ang="0">
                  <a:pos x="192" y="136"/>
                </a:cxn>
                <a:cxn ang="0">
                  <a:pos x="184" y="144"/>
                </a:cxn>
                <a:cxn ang="0">
                  <a:pos x="178" y="156"/>
                </a:cxn>
                <a:cxn ang="0">
                  <a:pos x="174" y="168"/>
                </a:cxn>
                <a:cxn ang="0">
                  <a:pos x="170" y="182"/>
                </a:cxn>
                <a:cxn ang="0">
                  <a:pos x="170" y="212"/>
                </a:cxn>
                <a:cxn ang="0">
                  <a:pos x="170" y="490"/>
                </a:cxn>
                <a:cxn ang="0">
                  <a:pos x="0" y="490"/>
                </a:cxn>
                <a:cxn ang="0">
                  <a:pos x="0" y="10"/>
                </a:cxn>
              </a:cxnLst>
              <a:rect l="0" t="0" r="r" b="b"/>
              <a:pathLst>
                <a:path w="428" h="490">
                  <a:moveTo>
                    <a:pt x="0" y="10"/>
                  </a:moveTo>
                  <a:lnTo>
                    <a:pt x="160" y="10"/>
                  </a:lnTo>
                  <a:lnTo>
                    <a:pt x="160" y="78"/>
                  </a:lnTo>
                  <a:lnTo>
                    <a:pt x="162" y="78"/>
                  </a:lnTo>
                  <a:lnTo>
                    <a:pt x="162" y="78"/>
                  </a:lnTo>
                  <a:lnTo>
                    <a:pt x="170" y="58"/>
                  </a:lnTo>
                  <a:lnTo>
                    <a:pt x="182" y="42"/>
                  </a:lnTo>
                  <a:lnTo>
                    <a:pt x="196" y="28"/>
                  </a:lnTo>
                  <a:lnTo>
                    <a:pt x="212" y="18"/>
                  </a:lnTo>
                  <a:lnTo>
                    <a:pt x="228" y="10"/>
                  </a:lnTo>
                  <a:lnTo>
                    <a:pt x="246" y="4"/>
                  </a:lnTo>
                  <a:lnTo>
                    <a:pt x="266" y="0"/>
                  </a:lnTo>
                  <a:lnTo>
                    <a:pt x="286" y="0"/>
                  </a:lnTo>
                  <a:lnTo>
                    <a:pt x="286" y="0"/>
                  </a:lnTo>
                  <a:lnTo>
                    <a:pt x="302" y="0"/>
                  </a:lnTo>
                  <a:lnTo>
                    <a:pt x="318" y="2"/>
                  </a:lnTo>
                  <a:lnTo>
                    <a:pt x="334" y="6"/>
                  </a:lnTo>
                  <a:lnTo>
                    <a:pt x="348" y="10"/>
                  </a:lnTo>
                  <a:lnTo>
                    <a:pt x="364" y="18"/>
                  </a:lnTo>
                  <a:lnTo>
                    <a:pt x="376" y="26"/>
                  </a:lnTo>
                  <a:lnTo>
                    <a:pt x="390" y="36"/>
                  </a:lnTo>
                  <a:lnTo>
                    <a:pt x="400" y="50"/>
                  </a:lnTo>
                  <a:lnTo>
                    <a:pt x="400" y="50"/>
                  </a:lnTo>
                  <a:lnTo>
                    <a:pt x="408" y="66"/>
                  </a:lnTo>
                  <a:lnTo>
                    <a:pt x="416" y="82"/>
                  </a:lnTo>
                  <a:lnTo>
                    <a:pt x="420" y="100"/>
                  </a:lnTo>
                  <a:lnTo>
                    <a:pt x="424" y="118"/>
                  </a:lnTo>
                  <a:lnTo>
                    <a:pt x="426" y="156"/>
                  </a:lnTo>
                  <a:lnTo>
                    <a:pt x="428" y="194"/>
                  </a:lnTo>
                  <a:lnTo>
                    <a:pt x="428" y="490"/>
                  </a:lnTo>
                  <a:lnTo>
                    <a:pt x="258" y="490"/>
                  </a:lnTo>
                  <a:lnTo>
                    <a:pt x="258" y="198"/>
                  </a:lnTo>
                  <a:lnTo>
                    <a:pt x="258" y="198"/>
                  </a:lnTo>
                  <a:lnTo>
                    <a:pt x="258" y="176"/>
                  </a:lnTo>
                  <a:lnTo>
                    <a:pt x="256" y="164"/>
                  </a:lnTo>
                  <a:lnTo>
                    <a:pt x="254" y="152"/>
                  </a:lnTo>
                  <a:lnTo>
                    <a:pt x="248" y="144"/>
                  </a:lnTo>
                  <a:lnTo>
                    <a:pt x="242" y="136"/>
                  </a:lnTo>
                  <a:lnTo>
                    <a:pt x="232" y="130"/>
                  </a:lnTo>
                  <a:lnTo>
                    <a:pt x="220" y="128"/>
                  </a:lnTo>
                  <a:lnTo>
                    <a:pt x="220" y="128"/>
                  </a:lnTo>
                  <a:lnTo>
                    <a:pt x="206" y="130"/>
                  </a:lnTo>
                  <a:lnTo>
                    <a:pt x="192" y="136"/>
                  </a:lnTo>
                  <a:lnTo>
                    <a:pt x="184" y="144"/>
                  </a:lnTo>
                  <a:lnTo>
                    <a:pt x="178" y="156"/>
                  </a:lnTo>
                  <a:lnTo>
                    <a:pt x="174" y="168"/>
                  </a:lnTo>
                  <a:lnTo>
                    <a:pt x="170" y="182"/>
                  </a:lnTo>
                  <a:lnTo>
                    <a:pt x="170" y="212"/>
                  </a:lnTo>
                  <a:lnTo>
                    <a:pt x="170" y="490"/>
                  </a:lnTo>
                  <a:lnTo>
                    <a:pt x="0" y="490"/>
                  </a:lnTo>
                  <a:lnTo>
                    <a:pt x="0" y="10"/>
                  </a:lnTo>
                  <a:close/>
                </a:path>
              </a:pathLst>
            </a:custGeom>
            <a:solidFill>
              <a:srgbClr val="6DB43F"/>
            </a:solidFill>
            <a:ln w="9525">
              <a:noFill/>
              <a:round/>
              <a:headEnd/>
              <a:tailEnd/>
            </a:ln>
          </p:spPr>
          <p:txBody>
            <a:bodyPr/>
            <a:lstStyle/>
            <a:p>
              <a:pPr algn="ctr">
                <a:defRPr/>
              </a:pPr>
              <a:endParaRPr lang="en-US">
                <a:solidFill>
                  <a:srgbClr val="000000"/>
                </a:solidFill>
              </a:endParaRPr>
            </a:p>
          </p:txBody>
        </p:sp>
        <p:sp>
          <p:nvSpPr>
            <p:cNvPr id="15" name="Freeform 43"/>
            <p:cNvSpPr>
              <a:spLocks/>
            </p:cNvSpPr>
            <p:nvPr userDrawn="1"/>
          </p:nvSpPr>
          <p:spPr bwMode="black">
            <a:xfrm>
              <a:off x="2019" y="564"/>
              <a:ext cx="88" cy="180"/>
            </a:xfrm>
            <a:custGeom>
              <a:avLst/>
              <a:gdLst/>
              <a:ahLst/>
              <a:cxnLst>
                <a:cxn ang="0">
                  <a:pos x="232" y="160"/>
                </a:cxn>
                <a:cxn ang="0">
                  <a:pos x="320" y="160"/>
                </a:cxn>
                <a:cxn ang="0">
                  <a:pos x="320" y="282"/>
                </a:cxn>
                <a:cxn ang="0">
                  <a:pos x="234" y="282"/>
                </a:cxn>
                <a:cxn ang="0">
                  <a:pos x="234" y="448"/>
                </a:cxn>
                <a:cxn ang="0">
                  <a:pos x="234" y="448"/>
                </a:cxn>
                <a:cxn ang="0">
                  <a:pos x="234" y="472"/>
                </a:cxn>
                <a:cxn ang="0">
                  <a:pos x="234" y="482"/>
                </a:cxn>
                <a:cxn ang="0">
                  <a:pos x="238" y="492"/>
                </a:cxn>
                <a:cxn ang="0">
                  <a:pos x="242" y="500"/>
                </a:cxn>
                <a:cxn ang="0">
                  <a:pos x="248" y="504"/>
                </a:cxn>
                <a:cxn ang="0">
                  <a:pos x="258" y="508"/>
                </a:cxn>
                <a:cxn ang="0">
                  <a:pos x="270" y="510"/>
                </a:cxn>
                <a:cxn ang="0">
                  <a:pos x="270" y="510"/>
                </a:cxn>
                <a:cxn ang="0">
                  <a:pos x="282" y="510"/>
                </a:cxn>
                <a:cxn ang="0">
                  <a:pos x="296" y="508"/>
                </a:cxn>
                <a:cxn ang="0">
                  <a:pos x="320" y="502"/>
                </a:cxn>
                <a:cxn ang="0">
                  <a:pos x="320" y="636"/>
                </a:cxn>
                <a:cxn ang="0">
                  <a:pos x="320" y="636"/>
                </a:cxn>
                <a:cxn ang="0">
                  <a:pos x="288" y="644"/>
                </a:cxn>
                <a:cxn ang="0">
                  <a:pos x="254" y="648"/>
                </a:cxn>
                <a:cxn ang="0">
                  <a:pos x="224" y="652"/>
                </a:cxn>
                <a:cxn ang="0">
                  <a:pos x="202" y="652"/>
                </a:cxn>
                <a:cxn ang="0">
                  <a:pos x="202" y="652"/>
                </a:cxn>
                <a:cxn ang="0">
                  <a:pos x="188" y="652"/>
                </a:cxn>
                <a:cxn ang="0">
                  <a:pos x="174" y="650"/>
                </a:cxn>
                <a:cxn ang="0">
                  <a:pos x="160" y="646"/>
                </a:cxn>
                <a:cxn ang="0">
                  <a:pos x="146" y="640"/>
                </a:cxn>
                <a:cxn ang="0">
                  <a:pos x="132" y="632"/>
                </a:cxn>
                <a:cxn ang="0">
                  <a:pos x="120" y="624"/>
                </a:cxn>
                <a:cxn ang="0">
                  <a:pos x="108" y="614"/>
                </a:cxn>
                <a:cxn ang="0">
                  <a:pos x="96" y="602"/>
                </a:cxn>
                <a:cxn ang="0">
                  <a:pos x="96" y="602"/>
                </a:cxn>
                <a:cxn ang="0">
                  <a:pos x="86" y="586"/>
                </a:cxn>
                <a:cxn ang="0">
                  <a:pos x="78" y="570"/>
                </a:cxn>
                <a:cxn ang="0">
                  <a:pos x="72" y="554"/>
                </a:cxn>
                <a:cxn ang="0">
                  <a:pos x="68" y="538"/>
                </a:cxn>
                <a:cxn ang="0">
                  <a:pos x="66" y="520"/>
                </a:cxn>
                <a:cxn ang="0">
                  <a:pos x="64" y="502"/>
                </a:cxn>
                <a:cxn ang="0">
                  <a:pos x="64" y="464"/>
                </a:cxn>
                <a:cxn ang="0">
                  <a:pos x="64" y="282"/>
                </a:cxn>
                <a:cxn ang="0">
                  <a:pos x="0" y="282"/>
                </a:cxn>
                <a:cxn ang="0">
                  <a:pos x="0" y="160"/>
                </a:cxn>
                <a:cxn ang="0">
                  <a:pos x="72" y="160"/>
                </a:cxn>
                <a:cxn ang="0">
                  <a:pos x="74" y="62"/>
                </a:cxn>
                <a:cxn ang="0">
                  <a:pos x="232" y="0"/>
                </a:cxn>
                <a:cxn ang="0">
                  <a:pos x="232" y="160"/>
                </a:cxn>
              </a:cxnLst>
              <a:rect l="0" t="0" r="r" b="b"/>
              <a:pathLst>
                <a:path w="320" h="652">
                  <a:moveTo>
                    <a:pt x="232" y="160"/>
                  </a:moveTo>
                  <a:lnTo>
                    <a:pt x="320" y="160"/>
                  </a:lnTo>
                  <a:lnTo>
                    <a:pt x="320" y="282"/>
                  </a:lnTo>
                  <a:lnTo>
                    <a:pt x="234" y="282"/>
                  </a:lnTo>
                  <a:lnTo>
                    <a:pt x="234" y="448"/>
                  </a:lnTo>
                  <a:lnTo>
                    <a:pt x="234" y="448"/>
                  </a:lnTo>
                  <a:lnTo>
                    <a:pt x="234" y="472"/>
                  </a:lnTo>
                  <a:lnTo>
                    <a:pt x="234" y="482"/>
                  </a:lnTo>
                  <a:lnTo>
                    <a:pt x="238" y="492"/>
                  </a:lnTo>
                  <a:lnTo>
                    <a:pt x="242" y="500"/>
                  </a:lnTo>
                  <a:lnTo>
                    <a:pt x="248" y="504"/>
                  </a:lnTo>
                  <a:lnTo>
                    <a:pt x="258" y="508"/>
                  </a:lnTo>
                  <a:lnTo>
                    <a:pt x="270" y="510"/>
                  </a:lnTo>
                  <a:lnTo>
                    <a:pt x="270" y="510"/>
                  </a:lnTo>
                  <a:lnTo>
                    <a:pt x="282" y="510"/>
                  </a:lnTo>
                  <a:lnTo>
                    <a:pt x="296" y="508"/>
                  </a:lnTo>
                  <a:lnTo>
                    <a:pt x="320" y="502"/>
                  </a:lnTo>
                  <a:lnTo>
                    <a:pt x="320" y="636"/>
                  </a:lnTo>
                  <a:lnTo>
                    <a:pt x="320" y="636"/>
                  </a:lnTo>
                  <a:lnTo>
                    <a:pt x="288" y="644"/>
                  </a:lnTo>
                  <a:lnTo>
                    <a:pt x="254" y="648"/>
                  </a:lnTo>
                  <a:lnTo>
                    <a:pt x="224" y="652"/>
                  </a:lnTo>
                  <a:lnTo>
                    <a:pt x="202" y="652"/>
                  </a:lnTo>
                  <a:lnTo>
                    <a:pt x="202" y="652"/>
                  </a:lnTo>
                  <a:lnTo>
                    <a:pt x="188" y="652"/>
                  </a:lnTo>
                  <a:lnTo>
                    <a:pt x="174" y="650"/>
                  </a:lnTo>
                  <a:lnTo>
                    <a:pt x="160" y="646"/>
                  </a:lnTo>
                  <a:lnTo>
                    <a:pt x="146" y="640"/>
                  </a:lnTo>
                  <a:lnTo>
                    <a:pt x="132" y="632"/>
                  </a:lnTo>
                  <a:lnTo>
                    <a:pt x="120" y="624"/>
                  </a:lnTo>
                  <a:lnTo>
                    <a:pt x="108" y="614"/>
                  </a:lnTo>
                  <a:lnTo>
                    <a:pt x="96" y="602"/>
                  </a:lnTo>
                  <a:lnTo>
                    <a:pt x="96" y="602"/>
                  </a:lnTo>
                  <a:lnTo>
                    <a:pt x="86" y="586"/>
                  </a:lnTo>
                  <a:lnTo>
                    <a:pt x="78" y="570"/>
                  </a:lnTo>
                  <a:lnTo>
                    <a:pt x="72" y="554"/>
                  </a:lnTo>
                  <a:lnTo>
                    <a:pt x="68" y="538"/>
                  </a:lnTo>
                  <a:lnTo>
                    <a:pt x="66" y="520"/>
                  </a:lnTo>
                  <a:lnTo>
                    <a:pt x="64" y="502"/>
                  </a:lnTo>
                  <a:lnTo>
                    <a:pt x="64" y="464"/>
                  </a:lnTo>
                  <a:lnTo>
                    <a:pt x="64" y="282"/>
                  </a:lnTo>
                  <a:lnTo>
                    <a:pt x="0" y="282"/>
                  </a:lnTo>
                  <a:lnTo>
                    <a:pt x="0" y="160"/>
                  </a:lnTo>
                  <a:lnTo>
                    <a:pt x="72" y="160"/>
                  </a:lnTo>
                  <a:lnTo>
                    <a:pt x="74" y="62"/>
                  </a:lnTo>
                  <a:lnTo>
                    <a:pt x="232" y="0"/>
                  </a:lnTo>
                  <a:lnTo>
                    <a:pt x="232" y="160"/>
                  </a:lnTo>
                  <a:close/>
                </a:path>
              </a:pathLst>
            </a:custGeom>
            <a:solidFill>
              <a:srgbClr val="6DB43F"/>
            </a:solidFill>
            <a:ln w="9525">
              <a:noFill/>
              <a:round/>
              <a:headEnd/>
              <a:tailEnd/>
            </a:ln>
          </p:spPr>
          <p:txBody>
            <a:bodyPr/>
            <a:lstStyle/>
            <a:p>
              <a:pPr algn="ctr">
                <a:defRPr/>
              </a:pPr>
              <a:endParaRPr lang="en-US">
                <a:solidFill>
                  <a:srgbClr val="000000"/>
                </a:solidFill>
              </a:endParaRPr>
            </a:p>
          </p:txBody>
        </p:sp>
        <p:sp>
          <p:nvSpPr>
            <p:cNvPr id="16" name="Freeform 44"/>
            <p:cNvSpPr>
              <a:spLocks/>
            </p:cNvSpPr>
            <p:nvPr userDrawn="1"/>
          </p:nvSpPr>
          <p:spPr bwMode="black">
            <a:xfrm>
              <a:off x="1536" y="202"/>
              <a:ext cx="268" cy="267"/>
            </a:xfrm>
            <a:custGeom>
              <a:avLst/>
              <a:gdLst/>
              <a:ahLst/>
              <a:cxnLst>
                <a:cxn ang="0">
                  <a:pos x="238" y="728"/>
                </a:cxn>
                <a:cxn ang="0">
                  <a:pos x="238" y="0"/>
                </a:cxn>
                <a:cxn ang="0">
                  <a:pos x="0" y="0"/>
                </a:cxn>
                <a:cxn ang="0">
                  <a:pos x="0" y="964"/>
                </a:cxn>
                <a:cxn ang="0">
                  <a:pos x="970" y="964"/>
                </a:cxn>
                <a:cxn ang="0">
                  <a:pos x="970" y="728"/>
                </a:cxn>
                <a:cxn ang="0">
                  <a:pos x="238" y="728"/>
                </a:cxn>
                <a:cxn ang="0">
                  <a:pos x="238" y="728"/>
                </a:cxn>
              </a:cxnLst>
              <a:rect l="0" t="0" r="r" b="b"/>
              <a:pathLst>
                <a:path w="970" h="964">
                  <a:moveTo>
                    <a:pt x="238" y="728"/>
                  </a:moveTo>
                  <a:lnTo>
                    <a:pt x="238" y="0"/>
                  </a:lnTo>
                  <a:lnTo>
                    <a:pt x="0" y="0"/>
                  </a:lnTo>
                  <a:lnTo>
                    <a:pt x="0" y="964"/>
                  </a:lnTo>
                  <a:lnTo>
                    <a:pt x="970" y="964"/>
                  </a:lnTo>
                  <a:lnTo>
                    <a:pt x="970" y="728"/>
                  </a:lnTo>
                  <a:lnTo>
                    <a:pt x="238" y="728"/>
                  </a:lnTo>
                  <a:lnTo>
                    <a:pt x="238" y="728"/>
                  </a:lnTo>
                  <a:close/>
                </a:path>
              </a:pathLst>
            </a:custGeom>
            <a:solidFill>
              <a:srgbClr val="6DB43F"/>
            </a:solidFill>
            <a:ln w="9525">
              <a:noFill/>
              <a:round/>
              <a:headEnd/>
              <a:tailEnd/>
            </a:ln>
          </p:spPr>
          <p:txBody>
            <a:bodyPr/>
            <a:lstStyle/>
            <a:p>
              <a:pPr algn="ctr">
                <a:defRPr/>
              </a:pPr>
              <a:endParaRPr lang="en-US">
                <a:solidFill>
                  <a:srgbClr val="000000"/>
                </a:solidFill>
              </a:endParaRPr>
            </a:p>
          </p:txBody>
        </p:sp>
        <p:sp>
          <p:nvSpPr>
            <p:cNvPr id="17" name="Freeform 45"/>
            <p:cNvSpPr>
              <a:spLocks/>
            </p:cNvSpPr>
            <p:nvPr userDrawn="1"/>
          </p:nvSpPr>
          <p:spPr bwMode="black">
            <a:xfrm>
              <a:off x="1609" y="357"/>
              <a:ext cx="39" cy="39"/>
            </a:xfrm>
            <a:custGeom>
              <a:avLst/>
              <a:gdLst/>
              <a:ahLst/>
              <a:cxnLst>
                <a:cxn ang="0">
                  <a:pos x="0" y="0"/>
                </a:cxn>
                <a:cxn ang="0">
                  <a:pos x="0" y="18"/>
                </a:cxn>
                <a:cxn ang="0">
                  <a:pos x="0" y="18"/>
                </a:cxn>
                <a:cxn ang="0">
                  <a:pos x="22" y="24"/>
                </a:cxn>
                <a:cxn ang="0">
                  <a:pos x="44" y="32"/>
                </a:cxn>
                <a:cxn ang="0">
                  <a:pos x="64" y="44"/>
                </a:cxn>
                <a:cxn ang="0">
                  <a:pos x="80" y="60"/>
                </a:cxn>
                <a:cxn ang="0">
                  <a:pos x="96" y="76"/>
                </a:cxn>
                <a:cxn ang="0">
                  <a:pos x="108" y="96"/>
                </a:cxn>
                <a:cxn ang="0">
                  <a:pos x="118" y="116"/>
                </a:cxn>
                <a:cxn ang="0">
                  <a:pos x="124" y="140"/>
                </a:cxn>
                <a:cxn ang="0">
                  <a:pos x="142" y="140"/>
                </a:cxn>
                <a:cxn ang="0">
                  <a:pos x="142" y="140"/>
                </a:cxn>
                <a:cxn ang="0">
                  <a:pos x="134" y="114"/>
                </a:cxn>
                <a:cxn ang="0">
                  <a:pos x="124" y="88"/>
                </a:cxn>
                <a:cxn ang="0">
                  <a:pos x="110" y="66"/>
                </a:cxn>
                <a:cxn ang="0">
                  <a:pos x="94" y="46"/>
                </a:cxn>
                <a:cxn ang="0">
                  <a:pos x="74" y="30"/>
                </a:cxn>
                <a:cxn ang="0">
                  <a:pos x="50" y="16"/>
                </a:cxn>
                <a:cxn ang="0">
                  <a:pos x="26" y="6"/>
                </a:cxn>
                <a:cxn ang="0">
                  <a:pos x="0" y="0"/>
                </a:cxn>
                <a:cxn ang="0">
                  <a:pos x="0" y="0"/>
                </a:cxn>
              </a:cxnLst>
              <a:rect l="0" t="0" r="r" b="b"/>
              <a:pathLst>
                <a:path w="142" h="140">
                  <a:moveTo>
                    <a:pt x="0" y="0"/>
                  </a:moveTo>
                  <a:lnTo>
                    <a:pt x="0" y="18"/>
                  </a:lnTo>
                  <a:lnTo>
                    <a:pt x="0" y="18"/>
                  </a:lnTo>
                  <a:lnTo>
                    <a:pt x="22" y="24"/>
                  </a:lnTo>
                  <a:lnTo>
                    <a:pt x="44" y="32"/>
                  </a:lnTo>
                  <a:lnTo>
                    <a:pt x="64" y="44"/>
                  </a:lnTo>
                  <a:lnTo>
                    <a:pt x="80" y="60"/>
                  </a:lnTo>
                  <a:lnTo>
                    <a:pt x="96" y="76"/>
                  </a:lnTo>
                  <a:lnTo>
                    <a:pt x="108" y="96"/>
                  </a:lnTo>
                  <a:lnTo>
                    <a:pt x="118" y="116"/>
                  </a:lnTo>
                  <a:lnTo>
                    <a:pt x="124" y="140"/>
                  </a:lnTo>
                  <a:lnTo>
                    <a:pt x="142" y="140"/>
                  </a:lnTo>
                  <a:lnTo>
                    <a:pt x="142" y="140"/>
                  </a:lnTo>
                  <a:lnTo>
                    <a:pt x="134" y="114"/>
                  </a:lnTo>
                  <a:lnTo>
                    <a:pt x="124" y="88"/>
                  </a:lnTo>
                  <a:lnTo>
                    <a:pt x="110" y="66"/>
                  </a:lnTo>
                  <a:lnTo>
                    <a:pt x="94" y="46"/>
                  </a:lnTo>
                  <a:lnTo>
                    <a:pt x="74" y="30"/>
                  </a:lnTo>
                  <a:lnTo>
                    <a:pt x="50" y="16"/>
                  </a:lnTo>
                  <a:lnTo>
                    <a:pt x="26" y="6"/>
                  </a:lnTo>
                  <a:lnTo>
                    <a:pt x="0" y="0"/>
                  </a:lnTo>
                  <a:lnTo>
                    <a:pt x="0" y="0"/>
                  </a:lnTo>
                  <a:close/>
                </a:path>
              </a:pathLst>
            </a:custGeom>
            <a:solidFill>
              <a:srgbClr val="00ADEF"/>
            </a:solidFill>
            <a:ln w="9525">
              <a:noFill/>
              <a:round/>
              <a:headEnd/>
              <a:tailEnd/>
            </a:ln>
          </p:spPr>
          <p:txBody>
            <a:bodyPr/>
            <a:lstStyle/>
            <a:p>
              <a:pPr algn="ctr">
                <a:defRPr/>
              </a:pPr>
              <a:endParaRPr lang="en-US">
                <a:solidFill>
                  <a:srgbClr val="000000"/>
                </a:solidFill>
              </a:endParaRPr>
            </a:p>
          </p:txBody>
        </p:sp>
        <p:sp>
          <p:nvSpPr>
            <p:cNvPr id="18" name="Freeform 46"/>
            <p:cNvSpPr>
              <a:spLocks/>
            </p:cNvSpPr>
            <p:nvPr userDrawn="1"/>
          </p:nvSpPr>
          <p:spPr bwMode="black">
            <a:xfrm>
              <a:off x="1609" y="308"/>
              <a:ext cx="88" cy="88"/>
            </a:xfrm>
            <a:custGeom>
              <a:avLst/>
              <a:gdLst/>
              <a:ahLst/>
              <a:cxnLst>
                <a:cxn ang="0">
                  <a:pos x="0" y="0"/>
                </a:cxn>
                <a:cxn ang="0">
                  <a:pos x="0" y="52"/>
                </a:cxn>
                <a:cxn ang="0">
                  <a:pos x="0" y="52"/>
                </a:cxn>
                <a:cxn ang="0">
                  <a:pos x="26" y="56"/>
                </a:cxn>
                <a:cxn ang="0">
                  <a:pos x="52" y="60"/>
                </a:cxn>
                <a:cxn ang="0">
                  <a:pos x="76" y="68"/>
                </a:cxn>
                <a:cxn ang="0">
                  <a:pos x="100" y="78"/>
                </a:cxn>
                <a:cxn ang="0">
                  <a:pos x="122" y="90"/>
                </a:cxn>
                <a:cxn ang="0">
                  <a:pos x="142" y="104"/>
                </a:cxn>
                <a:cxn ang="0">
                  <a:pos x="162" y="118"/>
                </a:cxn>
                <a:cxn ang="0">
                  <a:pos x="182" y="136"/>
                </a:cxn>
                <a:cxn ang="0">
                  <a:pos x="198" y="154"/>
                </a:cxn>
                <a:cxn ang="0">
                  <a:pos x="214" y="174"/>
                </a:cxn>
                <a:cxn ang="0">
                  <a:pos x="228" y="194"/>
                </a:cxn>
                <a:cxn ang="0">
                  <a:pos x="238" y="216"/>
                </a:cxn>
                <a:cxn ang="0">
                  <a:pos x="248" y="240"/>
                </a:cxn>
                <a:cxn ang="0">
                  <a:pos x="256" y="264"/>
                </a:cxn>
                <a:cxn ang="0">
                  <a:pos x="262" y="290"/>
                </a:cxn>
                <a:cxn ang="0">
                  <a:pos x="266" y="316"/>
                </a:cxn>
                <a:cxn ang="0">
                  <a:pos x="320" y="316"/>
                </a:cxn>
                <a:cxn ang="0">
                  <a:pos x="320" y="316"/>
                </a:cxn>
                <a:cxn ang="0">
                  <a:pos x="316" y="284"/>
                </a:cxn>
                <a:cxn ang="0">
                  <a:pos x="308" y="254"/>
                </a:cxn>
                <a:cxn ang="0">
                  <a:pos x="300" y="224"/>
                </a:cxn>
                <a:cxn ang="0">
                  <a:pos x="288" y="196"/>
                </a:cxn>
                <a:cxn ang="0">
                  <a:pos x="274" y="168"/>
                </a:cxn>
                <a:cxn ang="0">
                  <a:pos x="258" y="144"/>
                </a:cxn>
                <a:cxn ang="0">
                  <a:pos x="240" y="120"/>
                </a:cxn>
                <a:cxn ang="0">
                  <a:pos x="218" y="98"/>
                </a:cxn>
                <a:cxn ang="0">
                  <a:pos x="196" y="78"/>
                </a:cxn>
                <a:cxn ang="0">
                  <a:pos x="172" y="60"/>
                </a:cxn>
                <a:cxn ang="0">
                  <a:pos x="146" y="44"/>
                </a:cxn>
                <a:cxn ang="0">
                  <a:pos x="120" y="30"/>
                </a:cxn>
                <a:cxn ang="0">
                  <a:pos x="92" y="18"/>
                </a:cxn>
                <a:cxn ang="0">
                  <a:pos x="62" y="8"/>
                </a:cxn>
                <a:cxn ang="0">
                  <a:pos x="32" y="2"/>
                </a:cxn>
                <a:cxn ang="0">
                  <a:pos x="0" y="0"/>
                </a:cxn>
                <a:cxn ang="0">
                  <a:pos x="0" y="0"/>
                </a:cxn>
              </a:cxnLst>
              <a:rect l="0" t="0" r="r" b="b"/>
              <a:pathLst>
                <a:path w="320" h="316">
                  <a:moveTo>
                    <a:pt x="0" y="0"/>
                  </a:moveTo>
                  <a:lnTo>
                    <a:pt x="0" y="52"/>
                  </a:lnTo>
                  <a:lnTo>
                    <a:pt x="0" y="52"/>
                  </a:lnTo>
                  <a:lnTo>
                    <a:pt x="26" y="56"/>
                  </a:lnTo>
                  <a:lnTo>
                    <a:pt x="52" y="60"/>
                  </a:lnTo>
                  <a:lnTo>
                    <a:pt x="76" y="68"/>
                  </a:lnTo>
                  <a:lnTo>
                    <a:pt x="100" y="78"/>
                  </a:lnTo>
                  <a:lnTo>
                    <a:pt x="122" y="90"/>
                  </a:lnTo>
                  <a:lnTo>
                    <a:pt x="142" y="104"/>
                  </a:lnTo>
                  <a:lnTo>
                    <a:pt x="162" y="118"/>
                  </a:lnTo>
                  <a:lnTo>
                    <a:pt x="182" y="136"/>
                  </a:lnTo>
                  <a:lnTo>
                    <a:pt x="198" y="154"/>
                  </a:lnTo>
                  <a:lnTo>
                    <a:pt x="214" y="174"/>
                  </a:lnTo>
                  <a:lnTo>
                    <a:pt x="228" y="194"/>
                  </a:lnTo>
                  <a:lnTo>
                    <a:pt x="238" y="216"/>
                  </a:lnTo>
                  <a:lnTo>
                    <a:pt x="248" y="240"/>
                  </a:lnTo>
                  <a:lnTo>
                    <a:pt x="256" y="264"/>
                  </a:lnTo>
                  <a:lnTo>
                    <a:pt x="262" y="290"/>
                  </a:lnTo>
                  <a:lnTo>
                    <a:pt x="266" y="316"/>
                  </a:lnTo>
                  <a:lnTo>
                    <a:pt x="320" y="316"/>
                  </a:lnTo>
                  <a:lnTo>
                    <a:pt x="320" y="316"/>
                  </a:lnTo>
                  <a:lnTo>
                    <a:pt x="316" y="284"/>
                  </a:lnTo>
                  <a:lnTo>
                    <a:pt x="308" y="254"/>
                  </a:lnTo>
                  <a:lnTo>
                    <a:pt x="300" y="224"/>
                  </a:lnTo>
                  <a:lnTo>
                    <a:pt x="288" y="196"/>
                  </a:lnTo>
                  <a:lnTo>
                    <a:pt x="274" y="168"/>
                  </a:lnTo>
                  <a:lnTo>
                    <a:pt x="258" y="144"/>
                  </a:lnTo>
                  <a:lnTo>
                    <a:pt x="240" y="120"/>
                  </a:lnTo>
                  <a:lnTo>
                    <a:pt x="218" y="98"/>
                  </a:lnTo>
                  <a:lnTo>
                    <a:pt x="196" y="78"/>
                  </a:lnTo>
                  <a:lnTo>
                    <a:pt x="172" y="60"/>
                  </a:lnTo>
                  <a:lnTo>
                    <a:pt x="146" y="44"/>
                  </a:lnTo>
                  <a:lnTo>
                    <a:pt x="120" y="30"/>
                  </a:lnTo>
                  <a:lnTo>
                    <a:pt x="92" y="18"/>
                  </a:lnTo>
                  <a:lnTo>
                    <a:pt x="62" y="8"/>
                  </a:lnTo>
                  <a:lnTo>
                    <a:pt x="32" y="2"/>
                  </a:lnTo>
                  <a:lnTo>
                    <a:pt x="0" y="0"/>
                  </a:lnTo>
                  <a:lnTo>
                    <a:pt x="0" y="0"/>
                  </a:lnTo>
                  <a:close/>
                </a:path>
              </a:pathLst>
            </a:custGeom>
            <a:solidFill>
              <a:srgbClr val="00ADEF"/>
            </a:solidFill>
            <a:ln w="9525">
              <a:noFill/>
              <a:round/>
              <a:headEnd/>
              <a:tailEnd/>
            </a:ln>
          </p:spPr>
          <p:txBody>
            <a:bodyPr/>
            <a:lstStyle/>
            <a:p>
              <a:pPr algn="ctr">
                <a:defRPr/>
              </a:pPr>
              <a:endParaRPr lang="en-US">
                <a:solidFill>
                  <a:srgbClr val="000000"/>
                </a:solidFill>
              </a:endParaRPr>
            </a:p>
          </p:txBody>
        </p:sp>
        <p:sp>
          <p:nvSpPr>
            <p:cNvPr id="19" name="Freeform 47"/>
            <p:cNvSpPr>
              <a:spLocks/>
            </p:cNvSpPr>
            <p:nvPr userDrawn="1"/>
          </p:nvSpPr>
          <p:spPr bwMode="black">
            <a:xfrm>
              <a:off x="1609" y="259"/>
              <a:ext cx="137" cy="137"/>
            </a:xfrm>
            <a:custGeom>
              <a:avLst/>
              <a:gdLst/>
              <a:ahLst/>
              <a:cxnLst>
                <a:cxn ang="0">
                  <a:pos x="0" y="0"/>
                </a:cxn>
                <a:cxn ang="0">
                  <a:pos x="0" y="88"/>
                </a:cxn>
                <a:cxn ang="0">
                  <a:pos x="0" y="88"/>
                </a:cxn>
                <a:cxn ang="0">
                  <a:pos x="40" y="92"/>
                </a:cxn>
                <a:cxn ang="0">
                  <a:pos x="80" y="100"/>
                </a:cxn>
                <a:cxn ang="0">
                  <a:pos x="118" y="112"/>
                </a:cxn>
                <a:cxn ang="0">
                  <a:pos x="154" y="126"/>
                </a:cxn>
                <a:cxn ang="0">
                  <a:pos x="188" y="144"/>
                </a:cxn>
                <a:cxn ang="0">
                  <a:pos x="222" y="164"/>
                </a:cxn>
                <a:cxn ang="0">
                  <a:pos x="252" y="188"/>
                </a:cxn>
                <a:cxn ang="0">
                  <a:pos x="282" y="214"/>
                </a:cxn>
                <a:cxn ang="0">
                  <a:pos x="308" y="242"/>
                </a:cxn>
                <a:cxn ang="0">
                  <a:pos x="330" y="272"/>
                </a:cxn>
                <a:cxn ang="0">
                  <a:pos x="352" y="304"/>
                </a:cxn>
                <a:cxn ang="0">
                  <a:pos x="370" y="340"/>
                </a:cxn>
                <a:cxn ang="0">
                  <a:pos x="384" y="376"/>
                </a:cxn>
                <a:cxn ang="0">
                  <a:pos x="396" y="414"/>
                </a:cxn>
                <a:cxn ang="0">
                  <a:pos x="404" y="452"/>
                </a:cxn>
                <a:cxn ang="0">
                  <a:pos x="408" y="494"/>
                </a:cxn>
                <a:cxn ang="0">
                  <a:pos x="496" y="494"/>
                </a:cxn>
                <a:cxn ang="0">
                  <a:pos x="496" y="494"/>
                </a:cxn>
                <a:cxn ang="0">
                  <a:pos x="492" y="444"/>
                </a:cxn>
                <a:cxn ang="0">
                  <a:pos x="482" y="396"/>
                </a:cxn>
                <a:cxn ang="0">
                  <a:pos x="468" y="350"/>
                </a:cxn>
                <a:cxn ang="0">
                  <a:pos x="452" y="304"/>
                </a:cxn>
                <a:cxn ang="0">
                  <a:pos x="430" y="262"/>
                </a:cxn>
                <a:cxn ang="0">
                  <a:pos x="404" y="222"/>
                </a:cxn>
                <a:cxn ang="0">
                  <a:pos x="376" y="186"/>
                </a:cxn>
                <a:cxn ang="0">
                  <a:pos x="344" y="150"/>
                </a:cxn>
                <a:cxn ang="0">
                  <a:pos x="308" y="118"/>
                </a:cxn>
                <a:cxn ang="0">
                  <a:pos x="272" y="90"/>
                </a:cxn>
                <a:cxn ang="0">
                  <a:pos x="232" y="66"/>
                </a:cxn>
                <a:cxn ang="0">
                  <a:pos x="188" y="44"/>
                </a:cxn>
                <a:cxn ang="0">
                  <a:pos x="144" y="26"/>
                </a:cxn>
                <a:cxn ang="0">
                  <a:pos x="98" y="14"/>
                </a:cxn>
                <a:cxn ang="0">
                  <a:pos x="50" y="4"/>
                </a:cxn>
                <a:cxn ang="0">
                  <a:pos x="0" y="0"/>
                </a:cxn>
                <a:cxn ang="0">
                  <a:pos x="0" y="0"/>
                </a:cxn>
              </a:cxnLst>
              <a:rect l="0" t="0" r="r" b="b"/>
              <a:pathLst>
                <a:path w="496" h="494">
                  <a:moveTo>
                    <a:pt x="0" y="0"/>
                  </a:moveTo>
                  <a:lnTo>
                    <a:pt x="0" y="88"/>
                  </a:lnTo>
                  <a:lnTo>
                    <a:pt x="0" y="88"/>
                  </a:lnTo>
                  <a:lnTo>
                    <a:pt x="40" y="92"/>
                  </a:lnTo>
                  <a:lnTo>
                    <a:pt x="80" y="100"/>
                  </a:lnTo>
                  <a:lnTo>
                    <a:pt x="118" y="112"/>
                  </a:lnTo>
                  <a:lnTo>
                    <a:pt x="154" y="126"/>
                  </a:lnTo>
                  <a:lnTo>
                    <a:pt x="188" y="144"/>
                  </a:lnTo>
                  <a:lnTo>
                    <a:pt x="222" y="164"/>
                  </a:lnTo>
                  <a:lnTo>
                    <a:pt x="252" y="188"/>
                  </a:lnTo>
                  <a:lnTo>
                    <a:pt x="282" y="214"/>
                  </a:lnTo>
                  <a:lnTo>
                    <a:pt x="308" y="242"/>
                  </a:lnTo>
                  <a:lnTo>
                    <a:pt x="330" y="272"/>
                  </a:lnTo>
                  <a:lnTo>
                    <a:pt x="352" y="304"/>
                  </a:lnTo>
                  <a:lnTo>
                    <a:pt x="370" y="340"/>
                  </a:lnTo>
                  <a:lnTo>
                    <a:pt x="384" y="376"/>
                  </a:lnTo>
                  <a:lnTo>
                    <a:pt x="396" y="414"/>
                  </a:lnTo>
                  <a:lnTo>
                    <a:pt x="404" y="452"/>
                  </a:lnTo>
                  <a:lnTo>
                    <a:pt x="408" y="494"/>
                  </a:lnTo>
                  <a:lnTo>
                    <a:pt x="496" y="494"/>
                  </a:lnTo>
                  <a:lnTo>
                    <a:pt x="496" y="494"/>
                  </a:lnTo>
                  <a:lnTo>
                    <a:pt x="492" y="444"/>
                  </a:lnTo>
                  <a:lnTo>
                    <a:pt x="482" y="396"/>
                  </a:lnTo>
                  <a:lnTo>
                    <a:pt x="468" y="350"/>
                  </a:lnTo>
                  <a:lnTo>
                    <a:pt x="452" y="304"/>
                  </a:lnTo>
                  <a:lnTo>
                    <a:pt x="430" y="262"/>
                  </a:lnTo>
                  <a:lnTo>
                    <a:pt x="404" y="222"/>
                  </a:lnTo>
                  <a:lnTo>
                    <a:pt x="376" y="186"/>
                  </a:lnTo>
                  <a:lnTo>
                    <a:pt x="344" y="150"/>
                  </a:lnTo>
                  <a:lnTo>
                    <a:pt x="308" y="118"/>
                  </a:lnTo>
                  <a:lnTo>
                    <a:pt x="272" y="90"/>
                  </a:lnTo>
                  <a:lnTo>
                    <a:pt x="232" y="66"/>
                  </a:lnTo>
                  <a:lnTo>
                    <a:pt x="188" y="44"/>
                  </a:lnTo>
                  <a:lnTo>
                    <a:pt x="144" y="26"/>
                  </a:lnTo>
                  <a:lnTo>
                    <a:pt x="98" y="14"/>
                  </a:lnTo>
                  <a:lnTo>
                    <a:pt x="50" y="4"/>
                  </a:lnTo>
                  <a:lnTo>
                    <a:pt x="0" y="0"/>
                  </a:lnTo>
                  <a:lnTo>
                    <a:pt x="0" y="0"/>
                  </a:lnTo>
                  <a:close/>
                </a:path>
              </a:pathLst>
            </a:custGeom>
            <a:solidFill>
              <a:srgbClr val="00ADEF"/>
            </a:solidFill>
            <a:ln w="9525">
              <a:noFill/>
              <a:round/>
              <a:headEnd/>
              <a:tailEnd/>
            </a:ln>
          </p:spPr>
          <p:txBody>
            <a:bodyPr/>
            <a:lstStyle/>
            <a:p>
              <a:pPr algn="ctr">
                <a:defRPr/>
              </a:pPr>
              <a:endParaRPr lang="en-US">
                <a:solidFill>
                  <a:srgbClr val="000000"/>
                </a:solidFill>
              </a:endParaRPr>
            </a:p>
          </p:txBody>
        </p:sp>
        <p:sp>
          <p:nvSpPr>
            <p:cNvPr id="20" name="Freeform 48"/>
            <p:cNvSpPr>
              <a:spLocks/>
            </p:cNvSpPr>
            <p:nvPr userDrawn="1"/>
          </p:nvSpPr>
          <p:spPr bwMode="black">
            <a:xfrm>
              <a:off x="1609" y="208"/>
              <a:ext cx="189" cy="188"/>
            </a:xfrm>
            <a:custGeom>
              <a:avLst/>
              <a:gdLst/>
              <a:ahLst/>
              <a:cxnLst>
                <a:cxn ang="0">
                  <a:pos x="0" y="0"/>
                </a:cxn>
                <a:cxn ang="0">
                  <a:pos x="0" y="142"/>
                </a:cxn>
                <a:cxn ang="0">
                  <a:pos x="0" y="142"/>
                </a:cxn>
                <a:cxn ang="0">
                  <a:pos x="26" y="144"/>
                </a:cxn>
                <a:cxn ang="0">
                  <a:pos x="54" y="146"/>
                </a:cxn>
                <a:cxn ang="0">
                  <a:pos x="80" y="150"/>
                </a:cxn>
                <a:cxn ang="0">
                  <a:pos x="106" y="156"/>
                </a:cxn>
                <a:cxn ang="0">
                  <a:pos x="132" y="162"/>
                </a:cxn>
                <a:cxn ang="0">
                  <a:pos x="158" y="170"/>
                </a:cxn>
                <a:cxn ang="0">
                  <a:pos x="182" y="180"/>
                </a:cxn>
                <a:cxn ang="0">
                  <a:pos x="206" y="190"/>
                </a:cxn>
                <a:cxn ang="0">
                  <a:pos x="252" y="212"/>
                </a:cxn>
                <a:cxn ang="0">
                  <a:pos x="296" y="240"/>
                </a:cxn>
                <a:cxn ang="0">
                  <a:pos x="338" y="270"/>
                </a:cxn>
                <a:cxn ang="0">
                  <a:pos x="376" y="306"/>
                </a:cxn>
                <a:cxn ang="0">
                  <a:pos x="410" y="344"/>
                </a:cxn>
                <a:cxn ang="0">
                  <a:pos x="440" y="384"/>
                </a:cxn>
                <a:cxn ang="0">
                  <a:pos x="468" y="428"/>
                </a:cxn>
                <a:cxn ang="0">
                  <a:pos x="492" y="474"/>
                </a:cxn>
                <a:cxn ang="0">
                  <a:pos x="502" y="498"/>
                </a:cxn>
                <a:cxn ang="0">
                  <a:pos x="512" y="522"/>
                </a:cxn>
                <a:cxn ang="0">
                  <a:pos x="520" y="548"/>
                </a:cxn>
                <a:cxn ang="0">
                  <a:pos x="526" y="572"/>
                </a:cxn>
                <a:cxn ang="0">
                  <a:pos x="532" y="598"/>
                </a:cxn>
                <a:cxn ang="0">
                  <a:pos x="536" y="626"/>
                </a:cxn>
                <a:cxn ang="0">
                  <a:pos x="540" y="652"/>
                </a:cxn>
                <a:cxn ang="0">
                  <a:pos x="542" y="680"/>
                </a:cxn>
                <a:cxn ang="0">
                  <a:pos x="682" y="680"/>
                </a:cxn>
                <a:cxn ang="0">
                  <a:pos x="682" y="680"/>
                </a:cxn>
                <a:cxn ang="0">
                  <a:pos x="680" y="644"/>
                </a:cxn>
                <a:cxn ang="0">
                  <a:pos x="676" y="610"/>
                </a:cxn>
                <a:cxn ang="0">
                  <a:pos x="672" y="578"/>
                </a:cxn>
                <a:cxn ang="0">
                  <a:pos x="664" y="544"/>
                </a:cxn>
                <a:cxn ang="0">
                  <a:pos x="656" y="512"/>
                </a:cxn>
                <a:cxn ang="0">
                  <a:pos x="646" y="480"/>
                </a:cxn>
                <a:cxn ang="0">
                  <a:pos x="636" y="450"/>
                </a:cxn>
                <a:cxn ang="0">
                  <a:pos x="622" y="418"/>
                </a:cxn>
                <a:cxn ang="0">
                  <a:pos x="608" y="388"/>
                </a:cxn>
                <a:cxn ang="0">
                  <a:pos x="592" y="360"/>
                </a:cxn>
                <a:cxn ang="0">
                  <a:pos x="576" y="332"/>
                </a:cxn>
                <a:cxn ang="0">
                  <a:pos x="558" y="304"/>
                </a:cxn>
                <a:cxn ang="0">
                  <a:pos x="540" y="278"/>
                </a:cxn>
                <a:cxn ang="0">
                  <a:pos x="518" y="254"/>
                </a:cxn>
                <a:cxn ang="0">
                  <a:pos x="498" y="228"/>
                </a:cxn>
                <a:cxn ang="0">
                  <a:pos x="476" y="206"/>
                </a:cxn>
                <a:cxn ang="0">
                  <a:pos x="452" y="182"/>
                </a:cxn>
                <a:cxn ang="0">
                  <a:pos x="428" y="162"/>
                </a:cxn>
                <a:cxn ang="0">
                  <a:pos x="402" y="142"/>
                </a:cxn>
                <a:cxn ang="0">
                  <a:pos x="376" y="122"/>
                </a:cxn>
                <a:cxn ang="0">
                  <a:pos x="348" y="104"/>
                </a:cxn>
                <a:cxn ang="0">
                  <a:pos x="320" y="88"/>
                </a:cxn>
                <a:cxn ang="0">
                  <a:pos x="290" y="72"/>
                </a:cxn>
                <a:cxn ang="0">
                  <a:pos x="260" y="58"/>
                </a:cxn>
                <a:cxn ang="0">
                  <a:pos x="230" y="46"/>
                </a:cxn>
                <a:cxn ang="0">
                  <a:pos x="200" y="36"/>
                </a:cxn>
                <a:cxn ang="0">
                  <a:pos x="168" y="26"/>
                </a:cxn>
                <a:cxn ang="0">
                  <a:pos x="134" y="18"/>
                </a:cxn>
                <a:cxn ang="0">
                  <a:pos x="102" y="10"/>
                </a:cxn>
                <a:cxn ang="0">
                  <a:pos x="68" y="6"/>
                </a:cxn>
                <a:cxn ang="0">
                  <a:pos x="34" y="2"/>
                </a:cxn>
                <a:cxn ang="0">
                  <a:pos x="0" y="0"/>
                </a:cxn>
                <a:cxn ang="0">
                  <a:pos x="0" y="0"/>
                </a:cxn>
              </a:cxnLst>
              <a:rect l="0" t="0" r="r" b="b"/>
              <a:pathLst>
                <a:path w="682" h="680">
                  <a:moveTo>
                    <a:pt x="0" y="0"/>
                  </a:moveTo>
                  <a:lnTo>
                    <a:pt x="0" y="142"/>
                  </a:lnTo>
                  <a:lnTo>
                    <a:pt x="0" y="142"/>
                  </a:lnTo>
                  <a:lnTo>
                    <a:pt x="26" y="144"/>
                  </a:lnTo>
                  <a:lnTo>
                    <a:pt x="54" y="146"/>
                  </a:lnTo>
                  <a:lnTo>
                    <a:pt x="80" y="150"/>
                  </a:lnTo>
                  <a:lnTo>
                    <a:pt x="106" y="156"/>
                  </a:lnTo>
                  <a:lnTo>
                    <a:pt x="132" y="162"/>
                  </a:lnTo>
                  <a:lnTo>
                    <a:pt x="158" y="170"/>
                  </a:lnTo>
                  <a:lnTo>
                    <a:pt x="182" y="180"/>
                  </a:lnTo>
                  <a:lnTo>
                    <a:pt x="206" y="190"/>
                  </a:lnTo>
                  <a:lnTo>
                    <a:pt x="252" y="212"/>
                  </a:lnTo>
                  <a:lnTo>
                    <a:pt x="296" y="240"/>
                  </a:lnTo>
                  <a:lnTo>
                    <a:pt x="338" y="270"/>
                  </a:lnTo>
                  <a:lnTo>
                    <a:pt x="376" y="306"/>
                  </a:lnTo>
                  <a:lnTo>
                    <a:pt x="410" y="344"/>
                  </a:lnTo>
                  <a:lnTo>
                    <a:pt x="440" y="384"/>
                  </a:lnTo>
                  <a:lnTo>
                    <a:pt x="468" y="428"/>
                  </a:lnTo>
                  <a:lnTo>
                    <a:pt x="492" y="474"/>
                  </a:lnTo>
                  <a:lnTo>
                    <a:pt x="502" y="498"/>
                  </a:lnTo>
                  <a:lnTo>
                    <a:pt x="512" y="522"/>
                  </a:lnTo>
                  <a:lnTo>
                    <a:pt x="520" y="548"/>
                  </a:lnTo>
                  <a:lnTo>
                    <a:pt x="526" y="572"/>
                  </a:lnTo>
                  <a:lnTo>
                    <a:pt x="532" y="598"/>
                  </a:lnTo>
                  <a:lnTo>
                    <a:pt x="536" y="626"/>
                  </a:lnTo>
                  <a:lnTo>
                    <a:pt x="540" y="652"/>
                  </a:lnTo>
                  <a:lnTo>
                    <a:pt x="542" y="680"/>
                  </a:lnTo>
                  <a:lnTo>
                    <a:pt x="682" y="680"/>
                  </a:lnTo>
                  <a:lnTo>
                    <a:pt x="682" y="680"/>
                  </a:lnTo>
                  <a:lnTo>
                    <a:pt x="680" y="644"/>
                  </a:lnTo>
                  <a:lnTo>
                    <a:pt x="676" y="610"/>
                  </a:lnTo>
                  <a:lnTo>
                    <a:pt x="672" y="578"/>
                  </a:lnTo>
                  <a:lnTo>
                    <a:pt x="664" y="544"/>
                  </a:lnTo>
                  <a:lnTo>
                    <a:pt x="656" y="512"/>
                  </a:lnTo>
                  <a:lnTo>
                    <a:pt x="646" y="480"/>
                  </a:lnTo>
                  <a:lnTo>
                    <a:pt x="636" y="450"/>
                  </a:lnTo>
                  <a:lnTo>
                    <a:pt x="622" y="418"/>
                  </a:lnTo>
                  <a:lnTo>
                    <a:pt x="608" y="388"/>
                  </a:lnTo>
                  <a:lnTo>
                    <a:pt x="592" y="360"/>
                  </a:lnTo>
                  <a:lnTo>
                    <a:pt x="576" y="332"/>
                  </a:lnTo>
                  <a:lnTo>
                    <a:pt x="558" y="304"/>
                  </a:lnTo>
                  <a:lnTo>
                    <a:pt x="540" y="278"/>
                  </a:lnTo>
                  <a:lnTo>
                    <a:pt x="518" y="254"/>
                  </a:lnTo>
                  <a:lnTo>
                    <a:pt x="498" y="228"/>
                  </a:lnTo>
                  <a:lnTo>
                    <a:pt x="476" y="206"/>
                  </a:lnTo>
                  <a:lnTo>
                    <a:pt x="452" y="182"/>
                  </a:lnTo>
                  <a:lnTo>
                    <a:pt x="428" y="162"/>
                  </a:lnTo>
                  <a:lnTo>
                    <a:pt x="402" y="142"/>
                  </a:lnTo>
                  <a:lnTo>
                    <a:pt x="376" y="122"/>
                  </a:lnTo>
                  <a:lnTo>
                    <a:pt x="348" y="104"/>
                  </a:lnTo>
                  <a:lnTo>
                    <a:pt x="320" y="88"/>
                  </a:lnTo>
                  <a:lnTo>
                    <a:pt x="290" y="72"/>
                  </a:lnTo>
                  <a:lnTo>
                    <a:pt x="260" y="58"/>
                  </a:lnTo>
                  <a:lnTo>
                    <a:pt x="230" y="46"/>
                  </a:lnTo>
                  <a:lnTo>
                    <a:pt x="200" y="36"/>
                  </a:lnTo>
                  <a:lnTo>
                    <a:pt x="168" y="26"/>
                  </a:lnTo>
                  <a:lnTo>
                    <a:pt x="134" y="18"/>
                  </a:lnTo>
                  <a:lnTo>
                    <a:pt x="102" y="10"/>
                  </a:lnTo>
                  <a:lnTo>
                    <a:pt x="68" y="6"/>
                  </a:lnTo>
                  <a:lnTo>
                    <a:pt x="34" y="2"/>
                  </a:lnTo>
                  <a:lnTo>
                    <a:pt x="0" y="0"/>
                  </a:lnTo>
                  <a:lnTo>
                    <a:pt x="0" y="0"/>
                  </a:lnTo>
                  <a:close/>
                </a:path>
              </a:pathLst>
            </a:custGeom>
            <a:solidFill>
              <a:srgbClr val="00ADEF"/>
            </a:solidFill>
            <a:ln w="9525">
              <a:noFill/>
              <a:round/>
              <a:headEnd/>
              <a:tailEnd/>
            </a:ln>
          </p:spPr>
          <p:txBody>
            <a:bodyPr/>
            <a:lstStyle/>
            <a:p>
              <a:pPr algn="ctr">
                <a:defRPr/>
              </a:pPr>
              <a:endParaRPr lang="en-US">
                <a:solidFill>
                  <a:srgbClr val="000000"/>
                </a:solidFill>
              </a:endParaRPr>
            </a:p>
          </p:txBody>
        </p:sp>
        <p:sp>
          <p:nvSpPr>
            <p:cNvPr id="21" name="Freeform 49"/>
            <p:cNvSpPr>
              <a:spLocks/>
            </p:cNvSpPr>
            <p:nvPr userDrawn="1"/>
          </p:nvSpPr>
          <p:spPr bwMode="black">
            <a:xfrm>
              <a:off x="1609" y="201"/>
              <a:ext cx="195" cy="195"/>
            </a:xfrm>
            <a:custGeom>
              <a:avLst/>
              <a:gdLst/>
              <a:ahLst/>
              <a:cxnLst>
                <a:cxn ang="0">
                  <a:pos x="0" y="6"/>
                </a:cxn>
                <a:cxn ang="0">
                  <a:pos x="0" y="6"/>
                </a:cxn>
                <a:cxn ang="0">
                  <a:pos x="36" y="8"/>
                </a:cxn>
                <a:cxn ang="0">
                  <a:pos x="70" y="12"/>
                </a:cxn>
                <a:cxn ang="0">
                  <a:pos x="104" y="18"/>
                </a:cxn>
                <a:cxn ang="0">
                  <a:pos x="138" y="24"/>
                </a:cxn>
                <a:cxn ang="0">
                  <a:pos x="172" y="32"/>
                </a:cxn>
                <a:cxn ang="0">
                  <a:pos x="204" y="42"/>
                </a:cxn>
                <a:cxn ang="0">
                  <a:pos x="236" y="54"/>
                </a:cxn>
                <a:cxn ang="0">
                  <a:pos x="268" y="68"/>
                </a:cxn>
                <a:cxn ang="0">
                  <a:pos x="298" y="82"/>
                </a:cxn>
                <a:cxn ang="0">
                  <a:pos x="328" y="96"/>
                </a:cxn>
                <a:cxn ang="0">
                  <a:pos x="356" y="114"/>
                </a:cxn>
                <a:cxn ang="0">
                  <a:pos x="384" y="132"/>
                </a:cxn>
                <a:cxn ang="0">
                  <a:pos x="412" y="152"/>
                </a:cxn>
                <a:cxn ang="0">
                  <a:pos x="438" y="172"/>
                </a:cxn>
                <a:cxn ang="0">
                  <a:pos x="464" y="194"/>
                </a:cxn>
                <a:cxn ang="0">
                  <a:pos x="488" y="216"/>
                </a:cxn>
                <a:cxn ang="0">
                  <a:pos x="510" y="240"/>
                </a:cxn>
                <a:cxn ang="0">
                  <a:pos x="532" y="266"/>
                </a:cxn>
                <a:cxn ang="0">
                  <a:pos x="554" y="292"/>
                </a:cxn>
                <a:cxn ang="0">
                  <a:pos x="574" y="320"/>
                </a:cxn>
                <a:cxn ang="0">
                  <a:pos x="592" y="346"/>
                </a:cxn>
                <a:cxn ang="0">
                  <a:pos x="608" y="376"/>
                </a:cxn>
                <a:cxn ang="0">
                  <a:pos x="624" y="406"/>
                </a:cxn>
                <a:cxn ang="0">
                  <a:pos x="638" y="436"/>
                </a:cxn>
                <a:cxn ang="0">
                  <a:pos x="652" y="468"/>
                </a:cxn>
                <a:cxn ang="0">
                  <a:pos x="664" y="498"/>
                </a:cxn>
                <a:cxn ang="0">
                  <a:pos x="674" y="532"/>
                </a:cxn>
                <a:cxn ang="0">
                  <a:pos x="682" y="564"/>
                </a:cxn>
                <a:cxn ang="0">
                  <a:pos x="690" y="598"/>
                </a:cxn>
                <a:cxn ang="0">
                  <a:pos x="694" y="634"/>
                </a:cxn>
                <a:cxn ang="0">
                  <a:pos x="698" y="668"/>
                </a:cxn>
                <a:cxn ang="0">
                  <a:pos x="700" y="704"/>
                </a:cxn>
                <a:cxn ang="0">
                  <a:pos x="706" y="704"/>
                </a:cxn>
                <a:cxn ang="0">
                  <a:pos x="706" y="0"/>
                </a:cxn>
                <a:cxn ang="0">
                  <a:pos x="0" y="0"/>
                </a:cxn>
                <a:cxn ang="0">
                  <a:pos x="0" y="6"/>
                </a:cxn>
              </a:cxnLst>
              <a:rect l="0" t="0" r="r" b="b"/>
              <a:pathLst>
                <a:path w="706" h="704">
                  <a:moveTo>
                    <a:pt x="0" y="6"/>
                  </a:moveTo>
                  <a:lnTo>
                    <a:pt x="0" y="6"/>
                  </a:lnTo>
                  <a:lnTo>
                    <a:pt x="36" y="8"/>
                  </a:lnTo>
                  <a:lnTo>
                    <a:pt x="70" y="12"/>
                  </a:lnTo>
                  <a:lnTo>
                    <a:pt x="104" y="18"/>
                  </a:lnTo>
                  <a:lnTo>
                    <a:pt x="138" y="24"/>
                  </a:lnTo>
                  <a:lnTo>
                    <a:pt x="172" y="32"/>
                  </a:lnTo>
                  <a:lnTo>
                    <a:pt x="204" y="42"/>
                  </a:lnTo>
                  <a:lnTo>
                    <a:pt x="236" y="54"/>
                  </a:lnTo>
                  <a:lnTo>
                    <a:pt x="268" y="68"/>
                  </a:lnTo>
                  <a:lnTo>
                    <a:pt x="298" y="82"/>
                  </a:lnTo>
                  <a:lnTo>
                    <a:pt x="328" y="96"/>
                  </a:lnTo>
                  <a:lnTo>
                    <a:pt x="356" y="114"/>
                  </a:lnTo>
                  <a:lnTo>
                    <a:pt x="384" y="132"/>
                  </a:lnTo>
                  <a:lnTo>
                    <a:pt x="412" y="152"/>
                  </a:lnTo>
                  <a:lnTo>
                    <a:pt x="438" y="172"/>
                  </a:lnTo>
                  <a:lnTo>
                    <a:pt x="464" y="194"/>
                  </a:lnTo>
                  <a:lnTo>
                    <a:pt x="488" y="216"/>
                  </a:lnTo>
                  <a:lnTo>
                    <a:pt x="510" y="240"/>
                  </a:lnTo>
                  <a:lnTo>
                    <a:pt x="532" y="266"/>
                  </a:lnTo>
                  <a:lnTo>
                    <a:pt x="554" y="292"/>
                  </a:lnTo>
                  <a:lnTo>
                    <a:pt x="574" y="320"/>
                  </a:lnTo>
                  <a:lnTo>
                    <a:pt x="592" y="346"/>
                  </a:lnTo>
                  <a:lnTo>
                    <a:pt x="608" y="376"/>
                  </a:lnTo>
                  <a:lnTo>
                    <a:pt x="624" y="406"/>
                  </a:lnTo>
                  <a:lnTo>
                    <a:pt x="638" y="436"/>
                  </a:lnTo>
                  <a:lnTo>
                    <a:pt x="652" y="468"/>
                  </a:lnTo>
                  <a:lnTo>
                    <a:pt x="664" y="498"/>
                  </a:lnTo>
                  <a:lnTo>
                    <a:pt x="674" y="532"/>
                  </a:lnTo>
                  <a:lnTo>
                    <a:pt x="682" y="564"/>
                  </a:lnTo>
                  <a:lnTo>
                    <a:pt x="690" y="598"/>
                  </a:lnTo>
                  <a:lnTo>
                    <a:pt x="694" y="634"/>
                  </a:lnTo>
                  <a:lnTo>
                    <a:pt x="698" y="668"/>
                  </a:lnTo>
                  <a:lnTo>
                    <a:pt x="700" y="704"/>
                  </a:lnTo>
                  <a:lnTo>
                    <a:pt x="706" y="704"/>
                  </a:lnTo>
                  <a:lnTo>
                    <a:pt x="706" y="0"/>
                  </a:lnTo>
                  <a:lnTo>
                    <a:pt x="0" y="0"/>
                  </a:lnTo>
                  <a:lnTo>
                    <a:pt x="0" y="6"/>
                  </a:lnTo>
                  <a:close/>
                </a:path>
              </a:pathLst>
            </a:custGeom>
            <a:solidFill>
              <a:srgbClr val="00ADEF"/>
            </a:solidFill>
            <a:ln w="9525">
              <a:noFill/>
              <a:round/>
              <a:headEnd/>
              <a:tailEnd/>
            </a:ln>
          </p:spPr>
          <p:txBody>
            <a:bodyPr/>
            <a:lstStyle/>
            <a:p>
              <a:pPr algn="ctr">
                <a:defRPr/>
              </a:pPr>
              <a:endParaRPr lang="en-US">
                <a:solidFill>
                  <a:srgbClr val="000000"/>
                </a:solidFill>
              </a:endParaRPr>
            </a:p>
          </p:txBody>
        </p:sp>
      </p:grpSp>
      <p:grpSp>
        <p:nvGrpSpPr>
          <p:cNvPr id="3" name="Group 50"/>
          <p:cNvGrpSpPr>
            <a:grpSpLocks/>
          </p:cNvGrpSpPr>
          <p:nvPr/>
        </p:nvGrpSpPr>
        <p:grpSpPr bwMode="auto">
          <a:xfrm>
            <a:off x="4" y="1341438"/>
            <a:ext cx="5516563" cy="5516562"/>
            <a:chOff x="0" y="845"/>
            <a:chExt cx="3475" cy="3475"/>
          </a:xfrm>
        </p:grpSpPr>
        <p:sp>
          <p:nvSpPr>
            <p:cNvPr id="23" name="Rectangle 51"/>
            <p:cNvSpPr>
              <a:spLocks noChangeArrowheads="1"/>
            </p:cNvSpPr>
            <p:nvPr userDrawn="1"/>
          </p:nvSpPr>
          <p:spPr bwMode="gray">
            <a:xfrm>
              <a:off x="0" y="845"/>
              <a:ext cx="520" cy="3475"/>
            </a:xfrm>
            <a:prstGeom prst="rect">
              <a:avLst/>
            </a:prstGeom>
            <a:solidFill>
              <a:srgbClr val="7ABB5D"/>
            </a:solidFill>
            <a:ln w="12700" algn="ctr">
              <a:noFill/>
              <a:miter lim="800000"/>
              <a:headEnd/>
              <a:tailEnd/>
            </a:ln>
            <a:effectLst/>
          </p:spPr>
          <p:txBody>
            <a:bodyPr wrap="none" lIns="73152" tIns="0" rIns="45720" bIns="0" anchor="ctr"/>
            <a:lstStyle/>
            <a:p>
              <a:pPr algn="ctr">
                <a:defRPr/>
              </a:pPr>
              <a:endParaRPr lang="en-US">
                <a:solidFill>
                  <a:srgbClr val="000000"/>
                </a:solidFill>
              </a:endParaRPr>
            </a:p>
          </p:txBody>
        </p:sp>
        <p:sp>
          <p:nvSpPr>
            <p:cNvPr id="24" name="Rectangle 52"/>
            <p:cNvSpPr>
              <a:spLocks noChangeArrowheads="1"/>
            </p:cNvSpPr>
            <p:nvPr userDrawn="1"/>
          </p:nvSpPr>
          <p:spPr bwMode="gray">
            <a:xfrm rot="5400000">
              <a:off x="1478" y="2322"/>
              <a:ext cx="520" cy="3475"/>
            </a:xfrm>
            <a:prstGeom prst="rect">
              <a:avLst/>
            </a:prstGeom>
            <a:solidFill>
              <a:srgbClr val="7ABB5D"/>
            </a:solidFill>
            <a:ln w="12700" algn="ctr">
              <a:noFill/>
              <a:miter lim="800000"/>
              <a:headEnd/>
              <a:tailEnd/>
            </a:ln>
            <a:effectLst/>
          </p:spPr>
          <p:txBody>
            <a:bodyPr wrap="none" lIns="73152" tIns="0" rIns="45720" bIns="0" anchor="ctr"/>
            <a:lstStyle/>
            <a:p>
              <a:pPr algn="ctr">
                <a:defRPr/>
              </a:pPr>
              <a:endParaRPr lang="en-US">
                <a:solidFill>
                  <a:srgbClr val="000000"/>
                </a:solidFill>
              </a:endParaRPr>
            </a:p>
          </p:txBody>
        </p:sp>
      </p:grpSp>
      <p:sp>
        <p:nvSpPr>
          <p:cNvPr id="221213" name="Rectangle 29"/>
          <p:cNvSpPr>
            <a:spLocks noGrp="1" noChangeArrowheads="1"/>
          </p:cNvSpPr>
          <p:nvPr>
            <p:ph type="ctrTitle"/>
          </p:nvPr>
        </p:nvSpPr>
        <p:spPr>
          <a:xfrm>
            <a:off x="1681163" y="2463800"/>
            <a:ext cx="6997700" cy="1219200"/>
          </a:xfrm>
        </p:spPr>
        <p:txBody>
          <a:bodyPr anchor="b">
            <a:spAutoFit/>
          </a:bodyPr>
          <a:lstStyle>
            <a:lvl1pPr>
              <a:defRPr sz="4000"/>
            </a:lvl1pPr>
          </a:lstStyle>
          <a:p>
            <a:r>
              <a:rPr lang="en-US"/>
              <a:t>Click to edit Master title style</a:t>
            </a:r>
          </a:p>
        </p:txBody>
      </p:sp>
      <p:sp>
        <p:nvSpPr>
          <p:cNvPr id="221214" name="Rectangle 30"/>
          <p:cNvSpPr>
            <a:spLocks noGrp="1" noChangeArrowheads="1"/>
          </p:cNvSpPr>
          <p:nvPr>
            <p:ph type="subTitle" idx="1"/>
          </p:nvPr>
        </p:nvSpPr>
        <p:spPr>
          <a:xfrm>
            <a:off x="1679575" y="4043364"/>
            <a:ext cx="6985000" cy="369332"/>
          </a:xfrm>
        </p:spPr>
        <p:txBody>
          <a:bodyPr>
            <a:spAutoFit/>
          </a:bodyPr>
          <a:lstStyle>
            <a:lvl1pPr marL="0" indent="0">
              <a:spcAft>
                <a:spcPct val="0"/>
              </a:spcAft>
              <a:defRPr sz="2400">
                <a:solidFill>
                  <a:schemeClr val="tx2"/>
                </a:solidFill>
              </a:defRPr>
            </a:lvl1pPr>
          </a:lstStyle>
          <a:p>
            <a:r>
              <a:rPr lang="en-US"/>
              <a:t>Click to edit Master subtitle style</a:t>
            </a:r>
          </a:p>
        </p:txBody>
      </p:sp>
    </p:spTree>
    <p:extLst>
      <p:ext uri="{BB962C8B-B14F-4D97-AF65-F5344CB8AC3E}">
        <p14:creationId xmlns:p14="http://schemas.microsoft.com/office/powerpoint/2010/main" val="1829259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E9AE6EF1-9BB9-446F-8033-6FFF3D70C8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2110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86" indent="0">
              <a:buNone/>
              <a:defRPr sz="1800"/>
            </a:lvl2pPr>
            <a:lvl3pPr marL="913972" indent="0">
              <a:buNone/>
              <a:defRPr sz="1600"/>
            </a:lvl3pPr>
            <a:lvl4pPr marL="1370959" indent="0">
              <a:buNone/>
              <a:defRPr sz="1400"/>
            </a:lvl4pPr>
            <a:lvl5pPr marL="1827945" indent="0">
              <a:buNone/>
              <a:defRPr sz="1400"/>
            </a:lvl5pPr>
            <a:lvl6pPr marL="2284932" indent="0">
              <a:buNone/>
              <a:defRPr sz="1400"/>
            </a:lvl6pPr>
            <a:lvl7pPr marL="2741916" indent="0">
              <a:buNone/>
              <a:defRPr sz="1400"/>
            </a:lvl7pPr>
            <a:lvl8pPr marL="3198904" indent="0">
              <a:buNone/>
              <a:defRPr sz="1400"/>
            </a:lvl8pPr>
            <a:lvl9pPr marL="3655888"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27817BBC-5FDD-463C-BCAE-304EFFB1C1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0646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075" y="1011242"/>
            <a:ext cx="4356100" cy="205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011242"/>
            <a:ext cx="4357688" cy="205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A2644C32-66D5-4347-BAE8-BA24F6D6E7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19214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64336394-2BA0-48E6-B63D-C21F79484B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78653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2E12CCB7-2C93-4971-B531-A77F56BB3C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63398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D88C1FF8-66C1-4EEA-9D64-391617676A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405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11E9A4E6-DCB9-4586-A839-7FA78B74EE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77314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3B5744B8-4D57-408A-A8ED-68EF528043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48549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5AC187FB-5335-429D-931E-2DAB3DBDD8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935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125412" y="387346"/>
            <a:ext cx="8882066" cy="523220"/>
          </a:xfrm>
          <a:prstGeom prst="rect">
            <a:avLst/>
          </a:prstGeom>
        </p:spPr>
        <p:txBody>
          <a:bodyPr wrap="square">
            <a:spAutoFit/>
          </a:body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125412" y="1119188"/>
            <a:ext cx="8882066" cy="400110"/>
          </a:xfrm>
        </p:spPr>
        <p:txBody>
          <a:bodyPr wrap="square">
            <a:spAutoFit/>
          </a:bodyPr>
          <a:lstStyle>
            <a:lvl1pPr marL="0" indent="0">
              <a:buNone/>
              <a:defRPr/>
            </a:lvl1pPr>
          </a:lstStyle>
          <a:p>
            <a:pPr lvl="0"/>
            <a:r>
              <a:rPr lang="en-US" dirty="0" smtClean="0"/>
              <a:t>Click to edit Master text styles</a:t>
            </a:r>
            <a:endParaRPr lang="en-US" dirty="0"/>
          </a:p>
        </p:txBody>
      </p:sp>
      <p:sp>
        <p:nvSpPr>
          <p:cNvPr id="14" name="Slide Number Placeholder 13"/>
          <p:cNvSpPr>
            <a:spLocks noGrp="1"/>
          </p:cNvSpPr>
          <p:nvPr>
            <p:ph type="sldNum" sz="quarter" idx="16"/>
          </p:nvPr>
        </p:nvSpPr>
        <p:spPr/>
        <p:txBody>
          <a:bodyPr/>
          <a:lstStyle/>
          <a:p>
            <a:pPr algn="r"/>
            <a:fld id="{692AF0AF-EC4A-4F46-B4C7-BDC1E3D8A276}" type="slidenum">
              <a:rPr lang="en-US" smtClean="0"/>
              <a:pPr algn="r"/>
              <a:t>‹#›</a:t>
            </a:fld>
            <a:endParaRPr lang="en-US" dirty="0"/>
          </a:p>
        </p:txBody>
      </p:sp>
    </p:spTree>
    <p:extLst>
      <p:ext uri="{BB962C8B-B14F-4D97-AF65-F5344CB8AC3E}">
        <p14:creationId xmlns:p14="http://schemas.microsoft.com/office/powerpoint/2010/main" val="216704357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8" y="142875"/>
            <a:ext cx="2219325" cy="2927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075" y="142875"/>
            <a:ext cx="6508750" cy="2927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22B74F5D-16F1-48AE-A362-3537A9FF1C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6942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366" y="142878"/>
            <a:ext cx="8866187" cy="3651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2075" y="1011238"/>
            <a:ext cx="4356100" cy="952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0575" y="1011238"/>
            <a:ext cx="4357688" cy="952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2075" y="2116142"/>
            <a:ext cx="4356100" cy="954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00575" y="2116142"/>
            <a:ext cx="4357688" cy="954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701CF7DE-D073-435C-A7E4-9BF1F59268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1326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366" y="142878"/>
            <a:ext cx="8866187" cy="3651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2075" y="1011242"/>
            <a:ext cx="8866188" cy="2058987"/>
          </a:xfrm>
        </p:spPr>
        <p:txBody>
          <a:bodyPr/>
          <a:lstStyle/>
          <a:p>
            <a:pPr lvl="0"/>
            <a:endParaRPr lang="en-US" noProof="0" smtClean="0"/>
          </a:p>
        </p:txBody>
      </p:sp>
      <p:sp>
        <p:nvSpPr>
          <p:cNvPr id="4" name="Rectangle 7"/>
          <p:cNvSpPr>
            <a:spLocks noGrp="1" noChangeArrowheads="1"/>
          </p:cNvSpPr>
          <p:nvPr>
            <p:ph type="sldNum" sz="quarter" idx="10"/>
          </p:nvPr>
        </p:nvSpPr>
        <p:spPr>
          <a:ln/>
        </p:spPr>
        <p:txBody>
          <a:bodyPr/>
          <a:lstStyle>
            <a:lvl1pPr>
              <a:defRPr/>
            </a:lvl1pPr>
          </a:lstStyle>
          <a:p>
            <a:pPr>
              <a:defRPr/>
            </a:pPr>
            <a:fld id="{07BB934D-F225-46EE-8629-283A40E84A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21090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366" y="142878"/>
            <a:ext cx="8866187" cy="3651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2075" y="1011242"/>
            <a:ext cx="4356100" cy="2058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0575" y="1011238"/>
            <a:ext cx="4357688" cy="952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00575" y="2116142"/>
            <a:ext cx="4357688" cy="954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0"/>
          </p:nvPr>
        </p:nvSpPr>
        <p:spPr>
          <a:ln/>
        </p:spPr>
        <p:txBody>
          <a:bodyPr/>
          <a:lstStyle>
            <a:lvl1pPr>
              <a:defRPr/>
            </a:lvl1pPr>
          </a:lstStyle>
          <a:p>
            <a:pPr>
              <a:defRPr/>
            </a:pPr>
            <a:fld id="{688A228E-9AA7-423F-B06E-339366DAEE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75047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366" y="142878"/>
            <a:ext cx="8866187" cy="365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2075" y="1011242"/>
            <a:ext cx="8866188" cy="2058987"/>
          </a:xfrm>
        </p:spPr>
        <p:txBody>
          <a:bodyPr/>
          <a:lstStyle/>
          <a:p>
            <a:pPr lvl="0"/>
            <a:endParaRPr lang="en-US" noProof="0" smtClean="0"/>
          </a:p>
        </p:txBody>
      </p:sp>
      <p:sp>
        <p:nvSpPr>
          <p:cNvPr id="4" name="Rectangle 7"/>
          <p:cNvSpPr>
            <a:spLocks noGrp="1" noChangeArrowheads="1"/>
          </p:cNvSpPr>
          <p:nvPr>
            <p:ph type="sldNum" sz="quarter" idx="10"/>
          </p:nvPr>
        </p:nvSpPr>
        <p:spPr>
          <a:ln/>
        </p:spPr>
        <p:txBody>
          <a:bodyPr/>
          <a:lstStyle>
            <a:lvl1pPr>
              <a:defRPr/>
            </a:lvl1pPr>
          </a:lstStyle>
          <a:p>
            <a:pPr>
              <a:defRPr/>
            </a:pPr>
            <a:fld id="{843DD5CB-35CF-405D-B28B-9410940E61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55588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 ON SCREEN">
    <p:bg bwMode="gray">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
        <p:nvSpPr>
          <p:cNvPr id="512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lIns="91397" tIns="45698" rIns="91397" bIns="45698"/>
          <a:lstStyle/>
          <a:p>
            <a:pPr algn="dist" defTabSz="456986" eaLnBrk="0" hangingPunct="0">
              <a:spcBef>
                <a:spcPct val="150000"/>
              </a:spcBef>
              <a:buClr>
                <a:srgbClr val="000000"/>
              </a:buClr>
              <a:buSzPct val="100000"/>
              <a:buFont typeface="Times New Roman" pitchFamily="16" charset="0"/>
              <a:buNone/>
            </a:pPr>
            <a:r>
              <a:rPr lang="en-GB" altLang="en-GB" sz="600" dirty="0">
                <a:solidFill>
                  <a:srgbClr val="000000"/>
                </a:solidFill>
                <a:ea typeface="ＭＳ Ｐゴシック" pitchFamily="32" charset="-128"/>
              </a:rPr>
              <a:t>BEIJING  </a:t>
            </a:r>
            <a:r>
              <a:rPr lang="en-GB" altLang="en-GB" sz="600" dirty="0" smtClean="0">
                <a:solidFill>
                  <a:srgbClr val="000000"/>
                </a:solidFill>
                <a:ea typeface="ＭＳ Ｐゴシック" pitchFamily="32" charset="-128"/>
              </a:rPr>
              <a:t>BOSTON  BRUSSELS  </a:t>
            </a:r>
            <a:r>
              <a:rPr lang="en-GB" altLang="en-GB" sz="600" dirty="0">
                <a:solidFill>
                  <a:srgbClr val="000000"/>
                </a:solidFill>
                <a:ea typeface="ＭＳ Ｐゴシック" pitchFamily="32" charset="-128"/>
              </a:rPr>
              <a:t>CHICAGO  DALLAS  </a:t>
            </a:r>
            <a:r>
              <a:rPr lang="en-GB" altLang="en-GB" sz="600" dirty="0" smtClean="0">
                <a:solidFill>
                  <a:srgbClr val="000000"/>
                </a:solidFill>
                <a:ea typeface="ＭＳ Ｐゴシック" pitchFamily="32" charset="-128"/>
              </a:rPr>
              <a:t>GENEVA  </a:t>
            </a:r>
            <a:r>
              <a:rPr lang="en-GB" altLang="en-GB" sz="600" dirty="0">
                <a:solidFill>
                  <a:srgbClr val="000000"/>
                </a:solidFill>
                <a:ea typeface="ＭＳ Ｐゴシック" pitchFamily="32" charset="-128"/>
              </a:rPr>
              <a:t>HONG KONG  </a:t>
            </a:r>
            <a:r>
              <a:rPr lang="en-GB" altLang="en-GB" sz="600" dirty="0" smtClean="0">
                <a:solidFill>
                  <a:srgbClr val="000000"/>
                </a:solidFill>
                <a:ea typeface="ＭＳ Ｐゴシック" pitchFamily="32" charset="-128"/>
              </a:rPr>
              <a:t>HOUSTON  LONDON  </a:t>
            </a:r>
            <a:r>
              <a:rPr lang="en-GB" altLang="en-GB" sz="600" dirty="0">
                <a:solidFill>
                  <a:srgbClr val="000000"/>
                </a:solidFill>
                <a:ea typeface="ＭＳ Ｐゴシック" pitchFamily="32" charset="-128"/>
              </a:rPr>
              <a:t>LOS ANGELES  NEW </a:t>
            </a:r>
            <a:r>
              <a:rPr lang="en-GB" altLang="en-GB" sz="600" dirty="0" smtClean="0">
                <a:solidFill>
                  <a:srgbClr val="000000"/>
                </a:solidFill>
                <a:ea typeface="ＭＳ Ｐゴシック" pitchFamily="32" charset="-128"/>
              </a:rPr>
              <a:t>YORK  PALO ALTO  </a:t>
            </a:r>
            <a:r>
              <a:rPr lang="en-GB" altLang="en-GB" sz="600" dirty="0">
                <a:solidFill>
                  <a:srgbClr val="000000"/>
                </a:solidFill>
                <a:ea typeface="ＭＳ Ｐゴシック" pitchFamily="32" charset="-128"/>
              </a:rPr>
              <a:t>SAN FRANCISCO  SHANGHAI  SINGAPORE  SYDNEY  TOKYO  WASHINGTON, D.C.</a:t>
            </a:r>
          </a:p>
        </p:txBody>
      </p:sp>
      <p:pic>
        <p:nvPicPr>
          <p:cNvPr id="5130" name="Picture 10" descr="Land-US_Letter"/>
          <p:cNvPicPr>
            <a:picLocks noChangeAspect="1" noChangeArrowheads="1"/>
          </p:cNvPicPr>
          <p:nvPr/>
        </p:nvPicPr>
        <p:blipFill>
          <a:blip r:embed="rId2" cstate="print"/>
          <a:srcRect/>
          <a:stretch>
            <a:fillRect/>
          </a:stretch>
        </p:blipFill>
        <p:spPr bwMode="auto">
          <a:xfrm>
            <a:off x="0" y="2695578"/>
            <a:ext cx="9144000" cy="1450975"/>
          </a:xfrm>
          <a:prstGeom prst="rect">
            <a:avLst/>
          </a:prstGeom>
          <a:noFill/>
        </p:spPr>
      </p:pic>
      <p:pic>
        <p:nvPicPr>
          <p:cNvPr id="7" name="Picture 6" descr="SALLP_7469-RGB.gif"/>
          <p:cNvPicPr>
            <a:picLocks noChangeAspect="1"/>
          </p:cNvPicPr>
          <p:nvPr/>
        </p:nvPicPr>
        <p:blipFill>
          <a:blip r:embed="rId3" cstate="print"/>
          <a:stretch>
            <a:fillRect/>
          </a:stretch>
        </p:blipFill>
        <p:spPr>
          <a:xfrm>
            <a:off x="4572001" y="596917"/>
            <a:ext cx="4087368" cy="1079484"/>
          </a:xfrm>
          <a:prstGeom prst="rect">
            <a:avLst/>
          </a:prstGeom>
        </p:spPr>
      </p:pic>
    </p:spTree>
    <p:extLst>
      <p:ext uri="{BB962C8B-B14F-4D97-AF65-F5344CB8AC3E}">
        <p14:creationId xmlns:p14="http://schemas.microsoft.com/office/powerpoint/2010/main" val="1422084223"/>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 MARKETING POLY COVER">
    <p:bg bwMode="gray">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
        <p:nvSpPr>
          <p:cNvPr id="512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lIns="91397" tIns="45698" rIns="91397" bIns="45698"/>
          <a:lstStyle/>
          <a:p>
            <a:pPr algn="dist" defTabSz="456986" eaLnBrk="0" hangingPunct="0">
              <a:spcBef>
                <a:spcPct val="150000"/>
              </a:spcBef>
              <a:buClr>
                <a:srgbClr val="000000"/>
              </a:buClr>
              <a:buSzPct val="100000"/>
              <a:buFont typeface="Times New Roman" pitchFamily="16" charset="0"/>
              <a:buNone/>
            </a:pPr>
            <a:r>
              <a:rPr lang="en-GB" altLang="en-GB" sz="600" dirty="0" smtClean="0">
                <a:solidFill>
                  <a:srgbClr val="000000"/>
                </a:solidFill>
                <a:ea typeface="ＭＳ Ｐゴシック" pitchFamily="32" charset="-128"/>
              </a:rPr>
              <a:t>BEIJING  BOSTON  BRUSSELS  CHICAGO  DALLAS  FRANKFURT  GENEVA  HONG KONG  HOUSTON  LONDON  LOS ANGELES  NEW YORK  PALO ALTO  SAN FRANCISCO  SHANGHAI  SINGAPORE  SYDNEY  TOKYO  WASHINGTON, D.C.</a:t>
            </a:r>
            <a:endParaRPr lang="en-GB" altLang="en-GB" sz="600" dirty="0">
              <a:solidFill>
                <a:srgbClr val="000000"/>
              </a:solidFill>
              <a:ea typeface="ＭＳ Ｐゴシック" pitchFamily="32" charset="-128"/>
            </a:endParaRPr>
          </a:p>
        </p:txBody>
      </p:sp>
      <p:pic>
        <p:nvPicPr>
          <p:cNvPr id="7" name="Picture 5" descr="Land-US_Letter"/>
          <p:cNvPicPr>
            <a:picLocks noChangeAspect="1" noChangeArrowheads="1"/>
          </p:cNvPicPr>
          <p:nvPr/>
        </p:nvPicPr>
        <p:blipFill>
          <a:blip r:embed="rId2" cstate="print">
            <a:lum bright="30000" contrast="-50000"/>
          </a:blip>
          <a:srcRect/>
          <a:stretch>
            <a:fillRect/>
          </a:stretch>
        </p:blipFill>
        <p:spPr bwMode="auto">
          <a:xfrm>
            <a:off x="0" y="2695578"/>
            <a:ext cx="9144000" cy="1450975"/>
          </a:xfrm>
          <a:prstGeom prst="rect">
            <a:avLst/>
          </a:prstGeom>
          <a:noFill/>
        </p:spPr>
      </p:pic>
      <p:pic>
        <p:nvPicPr>
          <p:cNvPr id="8" name="Picture 9" descr="SALLP_LINE-PMS293_25"/>
          <p:cNvPicPr>
            <a:picLocks noChangeAspect="1" noChangeArrowheads="1"/>
          </p:cNvPicPr>
          <p:nvPr/>
        </p:nvPicPr>
        <p:blipFill>
          <a:blip r:embed="rId3" cstate="print"/>
          <a:srcRect/>
          <a:stretch>
            <a:fillRect/>
          </a:stretch>
        </p:blipFill>
        <p:spPr bwMode="auto">
          <a:xfrm>
            <a:off x="4551367" y="593729"/>
            <a:ext cx="4086225" cy="1077913"/>
          </a:xfrm>
          <a:prstGeom prst="rect">
            <a:avLst/>
          </a:prstGeom>
          <a:noFill/>
          <a:ln w="9525">
            <a:noFill/>
            <a:miter lim="800000"/>
            <a:headEnd/>
            <a:tailEnd/>
          </a:ln>
        </p:spPr>
      </p:pic>
    </p:spTree>
    <p:extLst>
      <p:ext uri="{BB962C8B-B14F-4D97-AF65-F5344CB8AC3E}">
        <p14:creationId xmlns:p14="http://schemas.microsoft.com/office/powerpoint/2010/main" val="2623833105"/>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B572D56A-5D4B-4890-89BA-9552F49361BF}"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034513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86" indent="0">
              <a:buNone/>
              <a:defRPr sz="1800"/>
            </a:lvl2pPr>
            <a:lvl3pPr marL="913972" indent="0">
              <a:buNone/>
              <a:defRPr sz="1600"/>
            </a:lvl3pPr>
            <a:lvl4pPr marL="1370959" indent="0">
              <a:buNone/>
              <a:defRPr sz="1400"/>
            </a:lvl4pPr>
            <a:lvl5pPr marL="1827945" indent="0">
              <a:buNone/>
              <a:defRPr sz="1400"/>
            </a:lvl5pPr>
            <a:lvl6pPr marL="2284932" indent="0">
              <a:buNone/>
              <a:defRPr sz="1400"/>
            </a:lvl6pPr>
            <a:lvl7pPr marL="2741916" indent="0">
              <a:buNone/>
              <a:defRPr sz="1400"/>
            </a:lvl7pPr>
            <a:lvl8pPr marL="3198904" indent="0">
              <a:buNone/>
              <a:defRPr sz="1400"/>
            </a:lvl8pPr>
            <a:lvl9pPr marL="3655888"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5F92F2A7-A68E-4846-9825-3A0CC337688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20113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7"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0F56A2D8-89CE-4A73-8298-7ABEBE695D9F}"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99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125412" y="387346"/>
            <a:ext cx="8882066" cy="523220"/>
          </a:xfrm>
          <a:prstGeom prst="rect">
            <a:avLst/>
          </a:prstGeom>
        </p:spPr>
        <p:txBody>
          <a:bodyPr>
            <a:spAutoFit/>
          </a:body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125412" y="1119188"/>
            <a:ext cx="8882066" cy="400110"/>
          </a:xfrm>
        </p:spPr>
        <p:txBody>
          <a:bodyPr>
            <a:spAutoFit/>
          </a:bodyPr>
          <a:lstStyle>
            <a:lvl1pPr marL="0" indent="0">
              <a:buNone/>
              <a:defRPr/>
            </a:lvl1pPr>
          </a:lstStyle>
          <a:p>
            <a:pPr lvl="0"/>
            <a:r>
              <a:rPr lang="en-US" dirty="0" smtClean="0"/>
              <a:t>Click to edit Master text styles</a:t>
            </a:r>
            <a:endParaRPr lang="en-US" dirty="0"/>
          </a:p>
        </p:txBody>
      </p:sp>
      <p:sp>
        <p:nvSpPr>
          <p:cNvPr id="12" name="Text Placeholder 11"/>
          <p:cNvSpPr>
            <a:spLocks noGrp="1"/>
          </p:cNvSpPr>
          <p:nvPr>
            <p:ph type="body" sz="quarter" idx="14"/>
          </p:nvPr>
        </p:nvSpPr>
        <p:spPr>
          <a:xfrm>
            <a:off x="233826" y="1919305"/>
            <a:ext cx="8773649" cy="1814496"/>
          </a:xfrm>
        </p:spPr>
        <p:txBody>
          <a:bodyPr wrap="square">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13"/>
          <p:cNvSpPr>
            <a:spLocks noGrp="1"/>
          </p:cNvSpPr>
          <p:nvPr>
            <p:ph type="sldNum" sz="quarter" idx="16"/>
          </p:nvPr>
        </p:nvSpPr>
        <p:spPr/>
        <p:txBody>
          <a:bodyPr/>
          <a:lstStyle/>
          <a:p>
            <a:pPr algn="r"/>
            <a:fld id="{692AF0AF-EC4A-4F46-B4C7-BDC1E3D8A276}" type="slidenum">
              <a:rPr lang="en-US" smtClean="0"/>
              <a:pPr algn="r"/>
              <a:t>‹#›</a:t>
            </a:fld>
            <a:endParaRPr lang="en-US" dirty="0"/>
          </a:p>
        </p:txBody>
      </p:sp>
    </p:spTree>
    <p:extLst>
      <p:ext uri="{BB962C8B-B14F-4D97-AF65-F5344CB8AC3E}">
        <p14:creationId xmlns:p14="http://schemas.microsoft.com/office/powerpoint/2010/main" val="216704357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7B0BCA31-61D8-429E-ACE4-EC34C48E4CE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3940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F94C9470-B24D-463B-B50F-CF16BBD91F61}"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91977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ED03C278-A28F-41AC-9BB6-F30DE455D5B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86204304"/>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0" y="1447804"/>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B4168615-A9DA-4F55-8382-544DD6E9EC7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39933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AE873BC3-1D9D-4653-BA91-13475C9C3131}"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884830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96FDFC1B-5E34-42C1-B00C-99BED5C4A3A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2745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52400"/>
            <a:ext cx="2044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9" y="152400"/>
            <a:ext cx="5984875"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99EAB40B-80D6-4D5C-96FC-AC9CC8CE0CB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39066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World Offices Slide">
    <p:spTree>
      <p:nvGrpSpPr>
        <p:cNvPr id="1" name=""/>
        <p:cNvGrpSpPr/>
        <p:nvPr/>
      </p:nvGrpSpPr>
      <p:grpSpPr>
        <a:xfrm>
          <a:off x="0" y="0"/>
          <a:ext cx="0" cy="0"/>
          <a:chOff x="0" y="0"/>
          <a:chExt cx="0" cy="0"/>
        </a:xfrm>
      </p:grpSpPr>
      <p:graphicFrame>
        <p:nvGraphicFramePr>
          <p:cNvPr id="4" name="Object 78"/>
          <p:cNvGraphicFramePr>
            <a:graphicFrameLocks noChangeAspect="1"/>
          </p:cNvGraphicFramePr>
          <p:nvPr/>
        </p:nvGraphicFramePr>
        <p:xfrm>
          <a:off x="684213" y="1347789"/>
          <a:ext cx="8026400" cy="5588000"/>
        </p:xfrm>
        <a:graphic>
          <a:graphicData uri="http://schemas.openxmlformats.org/presentationml/2006/ole">
            <mc:AlternateContent xmlns:mc="http://schemas.openxmlformats.org/markup-compatibility/2006">
              <mc:Choice xmlns:v="urn:schemas-microsoft-com:vml" Requires="v">
                <p:oleObj spid="_x0000_s1164" name="Document" r:id="rId4" imgW="8646543" imgH="6002603" progId="Word.Document.8">
                  <p:embed/>
                </p:oleObj>
              </mc:Choice>
              <mc:Fallback>
                <p:oleObj name="Document" r:id="rId4" imgW="8646543" imgH="600260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347789"/>
                        <a:ext cx="8026400" cy="558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1"/>
          <p:cNvSpPr>
            <a:spLocks noChangeArrowheads="1"/>
          </p:cNvSpPr>
          <p:nvPr/>
        </p:nvSpPr>
        <p:spPr bwMode="auto">
          <a:xfrm>
            <a:off x="3200401" y="411163"/>
            <a:ext cx="2782457" cy="579596"/>
          </a:xfrm>
          <a:prstGeom prst="rect">
            <a:avLst/>
          </a:prstGeom>
          <a:noFill/>
          <a:ln w="9525">
            <a:noFill/>
            <a:miter lim="800000"/>
            <a:headEnd/>
            <a:tailEnd/>
          </a:ln>
          <a:effectLst/>
        </p:spPr>
        <p:txBody>
          <a:bodyPr wrap="none" lIns="91397" tIns="45698" rIns="91397" bIns="45698">
            <a:spAutoFit/>
          </a:bodyPr>
          <a:lstStyle/>
          <a:p>
            <a:pPr algn="l" defTabSz="456986" eaLnBrk="0" hangingPunct="0">
              <a:buClr>
                <a:srgbClr val="000000"/>
              </a:buClr>
              <a:buSzPct val="100000"/>
              <a:buFont typeface="Times New Roman" pitchFamily="16" charset="0"/>
              <a:buNone/>
            </a:pPr>
            <a:r>
              <a:rPr lang="en-US" sz="3200" dirty="0">
                <a:solidFill>
                  <a:srgbClr val="990033"/>
                </a:solidFill>
                <a:latin typeface="Book Antiqua" pitchFamily="18" charset="0"/>
                <a:ea typeface="ＭＳ Ｐゴシック" pitchFamily="32" charset="-128"/>
              </a:rPr>
              <a:t>World Offices</a:t>
            </a:r>
          </a:p>
        </p:txBody>
      </p:sp>
    </p:spTree>
    <p:extLst>
      <p:ext uri="{BB962C8B-B14F-4D97-AF65-F5344CB8AC3E}">
        <p14:creationId xmlns:p14="http://schemas.microsoft.com/office/powerpoint/2010/main" val="3614018686"/>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A3EF2167-CE37-414A-98A4-4564AC38494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8546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 ON SCREEN">
    <p:bg bwMode="gray">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
        <p:nvSpPr>
          <p:cNvPr id="512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lIns="91429" tIns="45714" rIns="91429" bIns="45714"/>
          <a:lstStyle/>
          <a:p>
            <a:pPr algn="dist" defTabSz="457146" eaLnBrk="0" hangingPunct="0">
              <a:spcBef>
                <a:spcPct val="150000"/>
              </a:spcBef>
              <a:buClr>
                <a:srgbClr val="000000"/>
              </a:buClr>
              <a:buSzPct val="100000"/>
              <a:buFont typeface="Times New Roman" pitchFamily="16" charset="0"/>
              <a:buNone/>
            </a:pPr>
            <a:r>
              <a:rPr lang="en-GB" altLang="en-GB" sz="600" dirty="0">
                <a:solidFill>
                  <a:srgbClr val="000000"/>
                </a:solidFill>
                <a:ea typeface="ＭＳ Ｐゴシック" pitchFamily="32" charset="-128"/>
              </a:rPr>
              <a:t>BEIJING  </a:t>
            </a:r>
            <a:r>
              <a:rPr lang="en-GB" altLang="en-GB" sz="600" dirty="0" smtClean="0">
                <a:solidFill>
                  <a:srgbClr val="000000"/>
                </a:solidFill>
                <a:ea typeface="ＭＳ Ｐゴシック" pitchFamily="32" charset="-128"/>
              </a:rPr>
              <a:t>BOSTON  BRUSSELS  </a:t>
            </a:r>
            <a:r>
              <a:rPr lang="en-GB" altLang="en-GB" sz="600" dirty="0">
                <a:solidFill>
                  <a:srgbClr val="000000"/>
                </a:solidFill>
                <a:ea typeface="ＭＳ Ｐゴシック" pitchFamily="32" charset="-128"/>
              </a:rPr>
              <a:t>CHICAGO  DALLAS  </a:t>
            </a:r>
            <a:r>
              <a:rPr lang="en-GB" altLang="en-GB" sz="600" dirty="0" smtClean="0">
                <a:solidFill>
                  <a:srgbClr val="000000"/>
                </a:solidFill>
                <a:ea typeface="ＭＳ Ｐゴシック" pitchFamily="32" charset="-128"/>
              </a:rPr>
              <a:t>GENEVA  </a:t>
            </a:r>
            <a:r>
              <a:rPr lang="en-GB" altLang="en-GB" sz="600" dirty="0">
                <a:solidFill>
                  <a:srgbClr val="000000"/>
                </a:solidFill>
                <a:ea typeface="ＭＳ Ｐゴシック" pitchFamily="32" charset="-128"/>
              </a:rPr>
              <a:t>HONG KONG  </a:t>
            </a:r>
            <a:r>
              <a:rPr lang="en-GB" altLang="en-GB" sz="600" dirty="0" smtClean="0">
                <a:solidFill>
                  <a:srgbClr val="000000"/>
                </a:solidFill>
                <a:ea typeface="ＭＳ Ｐゴシック" pitchFamily="32" charset="-128"/>
              </a:rPr>
              <a:t>HOUSTON  LONDON  </a:t>
            </a:r>
            <a:r>
              <a:rPr lang="en-GB" altLang="en-GB" sz="600" dirty="0">
                <a:solidFill>
                  <a:srgbClr val="000000"/>
                </a:solidFill>
                <a:ea typeface="ＭＳ Ｐゴシック" pitchFamily="32" charset="-128"/>
              </a:rPr>
              <a:t>LOS ANGELES  NEW </a:t>
            </a:r>
            <a:r>
              <a:rPr lang="en-GB" altLang="en-GB" sz="600" dirty="0" smtClean="0">
                <a:solidFill>
                  <a:srgbClr val="000000"/>
                </a:solidFill>
                <a:ea typeface="ＭＳ Ｐゴシック" pitchFamily="32" charset="-128"/>
              </a:rPr>
              <a:t>YORK  PALO ALTO  </a:t>
            </a:r>
            <a:r>
              <a:rPr lang="en-GB" altLang="en-GB" sz="600" dirty="0">
                <a:solidFill>
                  <a:srgbClr val="000000"/>
                </a:solidFill>
                <a:ea typeface="ＭＳ Ｐゴシック" pitchFamily="32" charset="-128"/>
              </a:rPr>
              <a:t>SAN FRANCISCO  SHANGHAI  SINGAPORE  SYDNEY  TOKYO  WASHINGTON, D.C.</a:t>
            </a:r>
          </a:p>
        </p:txBody>
      </p:sp>
      <p:pic>
        <p:nvPicPr>
          <p:cNvPr id="5130" name="Picture 10" descr="Land-US_Letter"/>
          <p:cNvPicPr>
            <a:picLocks noChangeAspect="1" noChangeArrowheads="1"/>
          </p:cNvPicPr>
          <p:nvPr/>
        </p:nvPicPr>
        <p:blipFill>
          <a:blip r:embed="rId2" cstate="print"/>
          <a:srcRect/>
          <a:stretch>
            <a:fillRect/>
          </a:stretch>
        </p:blipFill>
        <p:spPr bwMode="auto">
          <a:xfrm>
            <a:off x="0" y="2695576"/>
            <a:ext cx="9144000" cy="1450975"/>
          </a:xfrm>
          <a:prstGeom prst="rect">
            <a:avLst/>
          </a:prstGeom>
          <a:noFill/>
        </p:spPr>
      </p:pic>
      <p:pic>
        <p:nvPicPr>
          <p:cNvPr id="7" name="Picture 6" descr="SALLP_7469-RGB.gif"/>
          <p:cNvPicPr>
            <a:picLocks noChangeAspect="1"/>
          </p:cNvPicPr>
          <p:nvPr/>
        </p:nvPicPr>
        <p:blipFill>
          <a:blip r:embed="rId3" cstate="print"/>
          <a:stretch>
            <a:fillRect/>
          </a:stretch>
        </p:blipFill>
        <p:spPr>
          <a:xfrm>
            <a:off x="4572001" y="596917"/>
            <a:ext cx="4087368" cy="1079484"/>
          </a:xfrm>
          <a:prstGeom prst="rect">
            <a:avLst/>
          </a:prstGeom>
        </p:spPr>
      </p:pic>
    </p:spTree>
    <p:extLst>
      <p:ext uri="{BB962C8B-B14F-4D97-AF65-F5344CB8AC3E}">
        <p14:creationId xmlns:p14="http://schemas.microsoft.com/office/powerpoint/2010/main" val="343920243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125412" y="387346"/>
            <a:ext cx="8882066" cy="523220"/>
          </a:xfrm>
          <a:prstGeom prst="rect">
            <a:avLst/>
          </a:prstGeom>
        </p:spPr>
        <p:txBody>
          <a:bodyPr>
            <a:spAutoFit/>
          </a:bodyPr>
          <a:lstStyle/>
          <a:p>
            <a:r>
              <a:rPr lang="en-US" dirty="0" smtClean="0"/>
              <a:t>Click to edit Master title style</a:t>
            </a:r>
            <a:endParaRPr lang="en-US" dirty="0"/>
          </a:p>
        </p:txBody>
      </p:sp>
      <p:sp>
        <p:nvSpPr>
          <p:cNvPr id="31" name="Slide Number Placeholder 5"/>
          <p:cNvSpPr>
            <a:spLocks noGrp="1"/>
          </p:cNvSpPr>
          <p:nvPr>
            <p:ph type="sldNum" sz="quarter" idx="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
        <p:nvSpPr>
          <p:cNvPr id="35" name="Text Placeholder 34"/>
          <p:cNvSpPr>
            <a:spLocks noGrp="1"/>
          </p:cNvSpPr>
          <p:nvPr>
            <p:ph type="body" sz="quarter" idx="10"/>
          </p:nvPr>
        </p:nvSpPr>
        <p:spPr>
          <a:xfrm>
            <a:off x="239716" y="1119192"/>
            <a:ext cx="8904287" cy="1803571"/>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704357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 MARKETING POLY COVER">
    <p:bg bwMode="gray">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
        <p:nvSpPr>
          <p:cNvPr id="512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lIns="91429" tIns="45714" rIns="91429" bIns="45714"/>
          <a:lstStyle/>
          <a:p>
            <a:pPr algn="dist" defTabSz="457146" eaLnBrk="0" hangingPunct="0">
              <a:spcBef>
                <a:spcPct val="150000"/>
              </a:spcBef>
              <a:buClr>
                <a:srgbClr val="000000"/>
              </a:buClr>
              <a:buSzPct val="100000"/>
              <a:buFont typeface="Times New Roman" pitchFamily="16" charset="0"/>
              <a:buNone/>
            </a:pPr>
            <a:r>
              <a:rPr lang="en-GB" altLang="en-GB" sz="600" dirty="0" smtClean="0">
                <a:solidFill>
                  <a:srgbClr val="000000"/>
                </a:solidFill>
                <a:ea typeface="ＭＳ Ｐゴシック" pitchFamily="32" charset="-128"/>
              </a:rPr>
              <a:t>BEIJING  BOSTON  BRUSSELS  CHICAGO  DALLAS  FRANKFURT  GENEVA  HONG KONG  HOUSTON  LONDON  LOS ANGELES  NEW YORK  PALO ALTO  SAN FRANCISCO  SHANGHAI  SINGAPORE  SYDNEY  TOKYO  WASHINGTON, D.C.</a:t>
            </a:r>
            <a:endParaRPr lang="en-GB" altLang="en-GB" sz="600" dirty="0">
              <a:solidFill>
                <a:srgbClr val="000000"/>
              </a:solidFill>
              <a:ea typeface="ＭＳ Ｐゴシック" pitchFamily="32" charset="-128"/>
            </a:endParaRPr>
          </a:p>
        </p:txBody>
      </p:sp>
      <p:pic>
        <p:nvPicPr>
          <p:cNvPr id="7" name="Picture 5" descr="Land-US_Letter"/>
          <p:cNvPicPr>
            <a:picLocks noChangeAspect="1" noChangeArrowheads="1"/>
          </p:cNvPicPr>
          <p:nvPr/>
        </p:nvPicPr>
        <p:blipFill>
          <a:blip r:embed="rId2" cstate="print">
            <a:lum bright="30000" contrast="-50000"/>
          </a:blip>
          <a:srcRect/>
          <a:stretch>
            <a:fillRect/>
          </a:stretch>
        </p:blipFill>
        <p:spPr bwMode="auto">
          <a:xfrm>
            <a:off x="0" y="2695576"/>
            <a:ext cx="9144000" cy="1450975"/>
          </a:xfrm>
          <a:prstGeom prst="rect">
            <a:avLst/>
          </a:prstGeom>
          <a:noFill/>
        </p:spPr>
      </p:pic>
      <p:pic>
        <p:nvPicPr>
          <p:cNvPr id="8" name="Picture 9" descr="SALLP_LINE-PMS293_25"/>
          <p:cNvPicPr>
            <a:picLocks noChangeAspect="1" noChangeArrowheads="1"/>
          </p:cNvPicPr>
          <p:nvPr/>
        </p:nvPicPr>
        <p:blipFill>
          <a:blip r:embed="rId3" cstate="print"/>
          <a:srcRect/>
          <a:stretch>
            <a:fillRect/>
          </a:stretch>
        </p:blipFill>
        <p:spPr bwMode="auto">
          <a:xfrm>
            <a:off x="4551364" y="593726"/>
            <a:ext cx="4086225" cy="1077913"/>
          </a:xfrm>
          <a:prstGeom prst="rect">
            <a:avLst/>
          </a:prstGeom>
          <a:noFill/>
          <a:ln w="9525">
            <a:noFill/>
            <a:miter lim="800000"/>
            <a:headEnd/>
            <a:tailEnd/>
          </a:ln>
        </p:spPr>
      </p:pic>
    </p:spTree>
    <p:extLst>
      <p:ext uri="{BB962C8B-B14F-4D97-AF65-F5344CB8AC3E}">
        <p14:creationId xmlns:p14="http://schemas.microsoft.com/office/powerpoint/2010/main" val="3083744955"/>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B572D56A-5D4B-4890-89BA-9552F49361BF}"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85623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5F92F2A7-A68E-4846-9825-3A0CC337688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044028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4"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0F56A2D8-89CE-4A73-8298-7ABEBE695D9F}"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558129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7B0BCA31-61D8-429E-ACE4-EC34C48E4CE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752676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F94C9470-B24D-463B-B50F-CF16BBD91F61}"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5029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ED03C278-A28F-41AC-9BB6-F30DE455D5B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51055789"/>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0" y="1447801"/>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B4168615-A9DA-4F55-8382-544DD6E9EC7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632507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AE873BC3-1D9D-4653-BA91-13475C9C3131}"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631906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96FDFC1B-5E34-42C1-B00C-99BED5C4A3A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382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with Summary">
    <p:spTree>
      <p:nvGrpSpPr>
        <p:cNvPr id="1" name=""/>
        <p:cNvGrpSpPr/>
        <p:nvPr/>
      </p:nvGrpSpPr>
      <p:grpSpPr>
        <a:xfrm>
          <a:off x="0" y="0"/>
          <a:ext cx="0" cy="0"/>
          <a:chOff x="0" y="0"/>
          <a:chExt cx="0" cy="0"/>
        </a:xfrm>
      </p:grpSpPr>
      <p:sp>
        <p:nvSpPr>
          <p:cNvPr id="2" name="Title 1"/>
          <p:cNvSpPr>
            <a:spLocks noGrp="1"/>
          </p:cNvSpPr>
          <p:nvPr>
            <p:ph type="title"/>
          </p:nvPr>
        </p:nvSpPr>
        <p:spPr>
          <a:xfrm>
            <a:off x="125412" y="387346"/>
            <a:ext cx="8882066" cy="523220"/>
          </a:xfrm>
          <a:prstGeom prst="rect">
            <a:avLst/>
          </a:prstGeom>
        </p:spPr>
        <p:txBody>
          <a:bodyPr>
            <a:spAutoFit/>
          </a:body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235042" y="1119192"/>
            <a:ext cx="8882066" cy="1803571"/>
          </a:xfrm>
        </p:spPr>
        <p:txBody>
          <a:bodyPr>
            <a:spAutoFit/>
          </a:bodyPr>
          <a:lstStyle>
            <a:lvl1pPr>
              <a:buFont typeface="Wingdings" pitchFamily="2" charset="2"/>
              <a:buChar char="§"/>
              <a:defRPr/>
            </a:lvl1pPr>
          </a:lstStyle>
          <a:p>
            <a:pPr marL="228492" marR="0" lvl="0" indent="-228492" algn="l" defTabSz="913972" rtl="0" eaLnBrk="1" fontAlgn="auto" latinLnBrk="0" hangingPunct="1">
              <a:lnSpc>
                <a:spcPct val="100000"/>
              </a:lnSpc>
              <a:spcBef>
                <a:spcPct val="20000"/>
              </a:spcBef>
              <a:spcAft>
                <a:spcPts val="0"/>
              </a:spcAft>
              <a:buClrTx/>
              <a:buSzPct val="120000"/>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13"/>
          <p:cNvSpPr>
            <a:spLocks noGrp="1"/>
          </p:cNvSpPr>
          <p:nvPr>
            <p:ph type="sldNum" sz="quarter" idx="16"/>
          </p:nvPr>
        </p:nvSpPr>
        <p:spPr/>
        <p:txBody>
          <a:bodyPr/>
          <a:lstStyle/>
          <a:p>
            <a:pPr algn="r"/>
            <a:fld id="{692AF0AF-EC4A-4F46-B4C7-BDC1E3D8A276}" type="slidenum">
              <a:rPr lang="en-US" smtClean="0"/>
              <a:pPr algn="r"/>
              <a:t>‹#›</a:t>
            </a:fld>
            <a:endParaRPr lang="en-US" dirty="0"/>
          </a:p>
        </p:txBody>
      </p:sp>
      <p:sp>
        <p:nvSpPr>
          <p:cNvPr id="6" name="Text Placeholder 5"/>
          <p:cNvSpPr>
            <a:spLocks noGrp="1"/>
          </p:cNvSpPr>
          <p:nvPr>
            <p:ph type="body" sz="quarter" idx="17"/>
          </p:nvPr>
        </p:nvSpPr>
        <p:spPr>
          <a:xfrm>
            <a:off x="239713" y="5929255"/>
            <a:ext cx="8767762" cy="400110"/>
          </a:xfrm>
          <a:solidFill>
            <a:schemeClr val="accent6"/>
          </a:solidFill>
        </p:spPr>
        <p:txBody>
          <a:bodyPr anchor="b" anchorCtr="0">
            <a:spAutoFit/>
          </a:bodyPr>
          <a:lstStyle>
            <a:lvl1pPr marL="0" indent="0" algn="ctr">
              <a:spcBef>
                <a:spcPts val="0"/>
              </a:spcBef>
              <a:buNone/>
              <a:defRPr b="0" i="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16704357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52400"/>
            <a:ext cx="2044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6" y="152400"/>
            <a:ext cx="5984875"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99EAB40B-80D6-4D5C-96FC-AC9CC8CE0CB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095374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World Offices Slide">
    <p:spTree>
      <p:nvGrpSpPr>
        <p:cNvPr id="1" name=""/>
        <p:cNvGrpSpPr/>
        <p:nvPr/>
      </p:nvGrpSpPr>
      <p:grpSpPr>
        <a:xfrm>
          <a:off x="0" y="0"/>
          <a:ext cx="0" cy="0"/>
          <a:chOff x="0" y="0"/>
          <a:chExt cx="0" cy="0"/>
        </a:xfrm>
      </p:grpSpPr>
      <p:graphicFrame>
        <p:nvGraphicFramePr>
          <p:cNvPr id="4" name="Object 78"/>
          <p:cNvGraphicFramePr>
            <a:graphicFrameLocks noChangeAspect="1"/>
          </p:cNvGraphicFramePr>
          <p:nvPr/>
        </p:nvGraphicFramePr>
        <p:xfrm>
          <a:off x="684213" y="1347789"/>
          <a:ext cx="8026400" cy="5588000"/>
        </p:xfrm>
        <a:graphic>
          <a:graphicData uri="http://schemas.openxmlformats.org/presentationml/2006/ole">
            <mc:AlternateContent xmlns:mc="http://schemas.openxmlformats.org/markup-compatibility/2006">
              <mc:Choice xmlns:v="urn:schemas-microsoft-com:vml" Requires="v">
                <p:oleObj spid="_x0000_s2107" name="Document" r:id="rId4" imgW="8646543" imgH="6002603" progId="Word.Document.8">
                  <p:embed/>
                </p:oleObj>
              </mc:Choice>
              <mc:Fallback>
                <p:oleObj name="Document" r:id="rId4" imgW="8646543" imgH="600260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347789"/>
                        <a:ext cx="8026400" cy="558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1"/>
          <p:cNvSpPr>
            <a:spLocks noChangeArrowheads="1"/>
          </p:cNvSpPr>
          <p:nvPr/>
        </p:nvSpPr>
        <p:spPr bwMode="auto">
          <a:xfrm>
            <a:off x="3200401" y="411163"/>
            <a:ext cx="2782457" cy="579596"/>
          </a:xfrm>
          <a:prstGeom prst="rect">
            <a:avLst/>
          </a:prstGeom>
          <a:noFill/>
          <a:ln w="9525">
            <a:noFill/>
            <a:miter lim="800000"/>
            <a:headEnd/>
            <a:tailEnd/>
          </a:ln>
          <a:effectLst/>
        </p:spPr>
        <p:txBody>
          <a:bodyPr wrap="none" lIns="91429" tIns="45714" rIns="91429" bIns="45714">
            <a:spAutoFit/>
          </a:bodyPr>
          <a:lstStyle/>
          <a:p>
            <a:pPr algn="l" defTabSz="457146" eaLnBrk="0" hangingPunct="0">
              <a:buClr>
                <a:srgbClr val="000000"/>
              </a:buClr>
              <a:buSzPct val="100000"/>
              <a:buFont typeface="Times New Roman" pitchFamily="16" charset="0"/>
              <a:buNone/>
            </a:pPr>
            <a:r>
              <a:rPr lang="en-US" sz="3200" dirty="0">
                <a:solidFill>
                  <a:srgbClr val="990033"/>
                </a:solidFill>
                <a:latin typeface="Book Antiqua" pitchFamily="18" charset="0"/>
                <a:ea typeface="ＭＳ Ｐゴシック" pitchFamily="32" charset="-128"/>
              </a:rPr>
              <a:t>World Offices</a:t>
            </a:r>
          </a:p>
        </p:txBody>
      </p:sp>
    </p:spTree>
    <p:extLst>
      <p:ext uri="{BB962C8B-B14F-4D97-AF65-F5344CB8AC3E}">
        <p14:creationId xmlns:p14="http://schemas.microsoft.com/office/powerpoint/2010/main" val="3784197252"/>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A3EF2167-CE37-414A-98A4-4564AC38494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89066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2"/>
          <p:cNvPicPr>
            <a:picLocks noChangeAspect="1" noChangeArrowheads="1" noCrop="1"/>
          </p:cNvPicPr>
          <p:nvPr/>
        </p:nvPicPr>
        <p:blipFill>
          <a:blip r:embed="rId2" cstate="email">
            <a:extLst>
              <a:ext uri="{28A0092B-C50C-407E-A947-70E740481C1C}">
                <a14:useLocalDpi xmlns:a14="http://schemas.microsoft.com/office/drawing/2010/main" val="0"/>
              </a:ext>
            </a:extLst>
          </a:blip>
          <a:stretch>
            <a:fillRect/>
          </a:stretch>
        </p:blipFill>
        <p:spPr bwMode="auto">
          <a:xfrm>
            <a:off x="4" y="5354320"/>
            <a:ext cx="5286375" cy="8321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09385" y="2270073"/>
            <a:ext cx="7598089" cy="701731"/>
          </a:xfrm>
          <a:prstGeom prst="rect">
            <a:avLst/>
          </a:prstGeom>
        </p:spPr>
        <p:txBody>
          <a:bodyPr wrap="square" anchor="b" anchorCtr="0">
            <a:spAutoFit/>
          </a:bodyPr>
          <a:lstStyle>
            <a:lvl1pPr algn="l">
              <a:lnSpc>
                <a:spcPct val="90000"/>
              </a:lnSpc>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409385" y="2971801"/>
            <a:ext cx="7598090" cy="523220"/>
          </a:xfrm>
          <a:prstGeom prst="rect">
            <a:avLst/>
          </a:prstGeom>
        </p:spPr>
        <p:txBody>
          <a:bodyPr wrap="square">
            <a:spAutoFit/>
          </a:bodyPr>
          <a:lstStyle>
            <a:lvl1pPr marL="0" indent="0" algn="l">
              <a:buNone/>
              <a:defRPr sz="2800">
                <a:solidFill>
                  <a:schemeClr val="tx1"/>
                </a:solidFill>
              </a:defRPr>
            </a:lvl1pPr>
            <a:lvl2pPr marL="456986" indent="0" algn="ctr">
              <a:buNone/>
              <a:defRPr>
                <a:solidFill>
                  <a:schemeClr val="tx1">
                    <a:tint val="75000"/>
                  </a:schemeClr>
                </a:solidFill>
              </a:defRPr>
            </a:lvl2pPr>
            <a:lvl3pPr marL="913972" indent="0" algn="ctr">
              <a:buNone/>
              <a:defRPr>
                <a:solidFill>
                  <a:schemeClr val="tx1">
                    <a:tint val="75000"/>
                  </a:schemeClr>
                </a:solidFill>
              </a:defRPr>
            </a:lvl3pPr>
            <a:lvl4pPr marL="1370959" indent="0" algn="ctr">
              <a:buNone/>
              <a:defRPr>
                <a:solidFill>
                  <a:schemeClr val="tx1">
                    <a:tint val="75000"/>
                  </a:schemeClr>
                </a:solidFill>
              </a:defRPr>
            </a:lvl4pPr>
            <a:lvl5pPr marL="1827945" indent="0" algn="ctr">
              <a:buNone/>
              <a:defRPr>
                <a:solidFill>
                  <a:schemeClr val="tx1">
                    <a:tint val="75000"/>
                  </a:schemeClr>
                </a:solidFill>
              </a:defRPr>
            </a:lvl5pPr>
            <a:lvl6pPr marL="2284932" indent="0" algn="ctr">
              <a:buNone/>
              <a:defRPr>
                <a:solidFill>
                  <a:schemeClr val="tx1">
                    <a:tint val="75000"/>
                  </a:schemeClr>
                </a:solidFill>
              </a:defRPr>
            </a:lvl6pPr>
            <a:lvl7pPr marL="2741916" indent="0" algn="ctr">
              <a:buNone/>
              <a:defRPr>
                <a:solidFill>
                  <a:schemeClr val="tx1">
                    <a:tint val="75000"/>
                  </a:schemeClr>
                </a:solidFill>
              </a:defRPr>
            </a:lvl7pPr>
            <a:lvl8pPr marL="3198904" indent="0" algn="ctr">
              <a:buNone/>
              <a:defRPr>
                <a:solidFill>
                  <a:schemeClr val="tx1">
                    <a:tint val="75000"/>
                  </a:schemeClr>
                </a:solidFill>
              </a:defRPr>
            </a:lvl8pPr>
            <a:lvl9pPr marL="3655888"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p:nvSpPr>
        <p:spPr>
          <a:xfrm>
            <a:off x="0" y="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rtlCol="0" anchor="ctr"/>
          <a:lstStyle/>
          <a:p>
            <a:endParaRPr lang="en-US">
              <a:solidFill>
                <a:srgbClr val="FFFFFF"/>
              </a:solidFill>
            </a:endParaRPr>
          </a:p>
        </p:txBody>
      </p:sp>
      <p:pic>
        <p:nvPicPr>
          <p:cNvPr id="5124" name="Picture 4" descr="V:\Client Files\CLIENTS A-Z\EFH\ppt\cover-overlay-01.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60318" y="5429250"/>
            <a:ext cx="3683161" cy="62865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41"/>
          <p:cNvGrpSpPr/>
          <p:nvPr/>
        </p:nvGrpSpPr>
        <p:grpSpPr>
          <a:xfrm>
            <a:off x="5495962" y="5447155"/>
            <a:ext cx="2805646" cy="567883"/>
            <a:chOff x="-780257" y="914400"/>
            <a:chExt cx="4721552" cy="955675"/>
          </a:xfrm>
        </p:grpSpPr>
        <p:grpSp>
          <p:nvGrpSpPr>
            <p:cNvPr id="5" name="Group 1054"/>
            <p:cNvGrpSpPr>
              <a:grpSpLocks/>
            </p:cNvGrpSpPr>
            <p:nvPr/>
          </p:nvGrpSpPr>
          <p:grpSpPr bwMode="auto">
            <a:xfrm>
              <a:off x="-780257" y="914400"/>
              <a:ext cx="1852613" cy="955675"/>
              <a:chOff x="1056" y="201"/>
              <a:chExt cx="1051" cy="543"/>
            </a:xfrm>
          </p:grpSpPr>
          <p:sp>
            <p:nvSpPr>
              <p:cNvPr id="26" name="Rectangle 1055"/>
              <p:cNvSpPr>
                <a:spLocks noChangeArrowheads="1"/>
              </p:cNvSpPr>
              <p:nvPr userDrawn="1"/>
            </p:nvSpPr>
            <p:spPr bwMode="gray">
              <a:xfrm>
                <a:off x="1601" y="202"/>
                <a:ext cx="203" cy="201"/>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27" name="Freeform 1056"/>
              <p:cNvSpPr>
                <a:spLocks/>
              </p:cNvSpPr>
              <p:nvPr userDrawn="1"/>
            </p:nvSpPr>
            <p:spPr bwMode="black">
              <a:xfrm>
                <a:off x="1056" y="562"/>
                <a:ext cx="114" cy="179"/>
              </a:xfrm>
              <a:custGeom>
                <a:avLst/>
                <a:gdLst/>
                <a:ahLst/>
                <a:cxnLst>
                  <a:cxn ang="0">
                    <a:pos x="412" y="646"/>
                  </a:cxn>
                  <a:cxn ang="0">
                    <a:pos x="0" y="646"/>
                  </a:cxn>
                  <a:cxn ang="0">
                    <a:pos x="0" y="0"/>
                  </a:cxn>
                  <a:cxn ang="0">
                    <a:pos x="182" y="0"/>
                  </a:cxn>
                  <a:cxn ang="0">
                    <a:pos x="182" y="488"/>
                  </a:cxn>
                  <a:cxn ang="0">
                    <a:pos x="412" y="488"/>
                  </a:cxn>
                  <a:cxn ang="0">
                    <a:pos x="412" y="646"/>
                  </a:cxn>
                </a:cxnLst>
                <a:rect l="0" t="0" r="r" b="b"/>
                <a:pathLst>
                  <a:path w="412" h="646">
                    <a:moveTo>
                      <a:pt x="412" y="646"/>
                    </a:moveTo>
                    <a:lnTo>
                      <a:pt x="0" y="646"/>
                    </a:lnTo>
                    <a:lnTo>
                      <a:pt x="0" y="0"/>
                    </a:lnTo>
                    <a:lnTo>
                      <a:pt x="182" y="0"/>
                    </a:lnTo>
                    <a:lnTo>
                      <a:pt x="182" y="488"/>
                    </a:lnTo>
                    <a:lnTo>
                      <a:pt x="412" y="488"/>
                    </a:lnTo>
                    <a:lnTo>
                      <a:pt x="412" y="646"/>
                    </a:lnTo>
                    <a:close/>
                  </a:path>
                </a:pathLst>
              </a:custGeom>
              <a:solidFill>
                <a:srgbClr val="6DB43F"/>
              </a:solidFill>
              <a:ln w="9525">
                <a:noFill/>
                <a:round/>
                <a:headEnd/>
                <a:tailEnd/>
              </a:ln>
            </p:spPr>
            <p:txBody>
              <a:bodyPr/>
              <a:lstStyle/>
              <a:p>
                <a:endParaRPr lang="en-US">
                  <a:solidFill>
                    <a:srgbClr val="000000"/>
                  </a:solidFill>
                </a:endParaRPr>
              </a:p>
            </p:txBody>
          </p:sp>
          <p:sp>
            <p:nvSpPr>
              <p:cNvPr id="28" name="Freeform 1057"/>
              <p:cNvSpPr>
                <a:spLocks/>
              </p:cNvSpPr>
              <p:nvPr userDrawn="1"/>
            </p:nvSpPr>
            <p:spPr bwMode="black">
              <a:xfrm>
                <a:off x="1186" y="608"/>
                <a:ext cx="118" cy="136"/>
              </a:xfrm>
              <a:custGeom>
                <a:avLst/>
                <a:gdLst/>
                <a:ahLst/>
                <a:cxnLst>
                  <a:cxn ang="0">
                    <a:pos x="268" y="480"/>
                  </a:cxn>
                  <a:cxn ang="0">
                    <a:pos x="268" y="402"/>
                  </a:cxn>
                  <a:cxn ang="0">
                    <a:pos x="266" y="402"/>
                  </a:cxn>
                  <a:cxn ang="0">
                    <a:pos x="266" y="402"/>
                  </a:cxn>
                  <a:cxn ang="0">
                    <a:pos x="258" y="424"/>
                  </a:cxn>
                  <a:cxn ang="0">
                    <a:pos x="246" y="442"/>
                  </a:cxn>
                  <a:cxn ang="0">
                    <a:pos x="230" y="458"/>
                  </a:cxn>
                  <a:cxn ang="0">
                    <a:pos x="214" y="470"/>
                  </a:cxn>
                  <a:cxn ang="0">
                    <a:pos x="196" y="478"/>
                  </a:cxn>
                  <a:cxn ang="0">
                    <a:pos x="174" y="486"/>
                  </a:cxn>
                  <a:cxn ang="0">
                    <a:pos x="154" y="488"/>
                  </a:cxn>
                  <a:cxn ang="0">
                    <a:pos x="132" y="490"/>
                  </a:cxn>
                  <a:cxn ang="0">
                    <a:pos x="132" y="490"/>
                  </a:cxn>
                  <a:cxn ang="0">
                    <a:pos x="106" y="488"/>
                  </a:cxn>
                  <a:cxn ang="0">
                    <a:pos x="94" y="486"/>
                  </a:cxn>
                  <a:cxn ang="0">
                    <a:pos x="80" y="482"/>
                  </a:cxn>
                  <a:cxn ang="0">
                    <a:pos x="68" y="478"/>
                  </a:cxn>
                  <a:cxn ang="0">
                    <a:pos x="56" y="470"/>
                  </a:cxn>
                  <a:cxn ang="0">
                    <a:pos x="46" y="462"/>
                  </a:cxn>
                  <a:cxn ang="0">
                    <a:pos x="36" y="454"/>
                  </a:cxn>
                  <a:cxn ang="0">
                    <a:pos x="36" y="454"/>
                  </a:cxn>
                  <a:cxn ang="0">
                    <a:pos x="24" y="440"/>
                  </a:cxn>
                  <a:cxn ang="0">
                    <a:pos x="16" y="426"/>
                  </a:cxn>
                  <a:cxn ang="0">
                    <a:pos x="10" y="412"/>
                  </a:cxn>
                  <a:cxn ang="0">
                    <a:pos x="6" y="396"/>
                  </a:cxn>
                  <a:cxn ang="0">
                    <a:pos x="4" y="382"/>
                  </a:cxn>
                  <a:cxn ang="0">
                    <a:pos x="2" y="366"/>
                  </a:cxn>
                  <a:cxn ang="0">
                    <a:pos x="0" y="332"/>
                  </a:cxn>
                  <a:cxn ang="0">
                    <a:pos x="0" y="0"/>
                  </a:cxn>
                  <a:cxn ang="0">
                    <a:pos x="170" y="0"/>
                  </a:cxn>
                  <a:cxn ang="0">
                    <a:pos x="170" y="290"/>
                  </a:cxn>
                  <a:cxn ang="0">
                    <a:pos x="170" y="290"/>
                  </a:cxn>
                  <a:cxn ang="0">
                    <a:pos x="172" y="314"/>
                  </a:cxn>
                  <a:cxn ang="0">
                    <a:pos x="172" y="324"/>
                  </a:cxn>
                  <a:cxn ang="0">
                    <a:pos x="174" y="334"/>
                  </a:cxn>
                  <a:cxn ang="0">
                    <a:pos x="180" y="342"/>
                  </a:cxn>
                  <a:cxn ang="0">
                    <a:pos x="186" y="348"/>
                  </a:cxn>
                  <a:cxn ang="0">
                    <a:pos x="196" y="354"/>
                  </a:cxn>
                  <a:cxn ang="0">
                    <a:pos x="208" y="354"/>
                  </a:cxn>
                  <a:cxn ang="0">
                    <a:pos x="208" y="354"/>
                  </a:cxn>
                  <a:cxn ang="0">
                    <a:pos x="220" y="352"/>
                  </a:cxn>
                  <a:cxn ang="0">
                    <a:pos x="232" y="348"/>
                  </a:cxn>
                  <a:cxn ang="0">
                    <a:pos x="242" y="338"/>
                  </a:cxn>
                  <a:cxn ang="0">
                    <a:pos x="250" y="328"/>
                  </a:cxn>
                  <a:cxn ang="0">
                    <a:pos x="250" y="328"/>
                  </a:cxn>
                  <a:cxn ang="0">
                    <a:pos x="254" y="314"/>
                  </a:cxn>
                  <a:cxn ang="0">
                    <a:pos x="256" y="302"/>
                  </a:cxn>
                  <a:cxn ang="0">
                    <a:pos x="258" y="276"/>
                  </a:cxn>
                  <a:cxn ang="0">
                    <a:pos x="258" y="0"/>
                  </a:cxn>
                  <a:cxn ang="0">
                    <a:pos x="428" y="0"/>
                  </a:cxn>
                  <a:cxn ang="0">
                    <a:pos x="428" y="480"/>
                  </a:cxn>
                  <a:cxn ang="0">
                    <a:pos x="268" y="480"/>
                  </a:cxn>
                </a:cxnLst>
                <a:rect l="0" t="0" r="r" b="b"/>
                <a:pathLst>
                  <a:path w="428" h="490">
                    <a:moveTo>
                      <a:pt x="268" y="480"/>
                    </a:moveTo>
                    <a:lnTo>
                      <a:pt x="268" y="402"/>
                    </a:lnTo>
                    <a:lnTo>
                      <a:pt x="266" y="402"/>
                    </a:lnTo>
                    <a:lnTo>
                      <a:pt x="266" y="402"/>
                    </a:lnTo>
                    <a:lnTo>
                      <a:pt x="258" y="424"/>
                    </a:lnTo>
                    <a:lnTo>
                      <a:pt x="246" y="442"/>
                    </a:lnTo>
                    <a:lnTo>
                      <a:pt x="230" y="458"/>
                    </a:lnTo>
                    <a:lnTo>
                      <a:pt x="214" y="470"/>
                    </a:lnTo>
                    <a:lnTo>
                      <a:pt x="196" y="478"/>
                    </a:lnTo>
                    <a:lnTo>
                      <a:pt x="174" y="486"/>
                    </a:lnTo>
                    <a:lnTo>
                      <a:pt x="154" y="488"/>
                    </a:lnTo>
                    <a:lnTo>
                      <a:pt x="132" y="490"/>
                    </a:lnTo>
                    <a:lnTo>
                      <a:pt x="132" y="490"/>
                    </a:lnTo>
                    <a:lnTo>
                      <a:pt x="106" y="488"/>
                    </a:lnTo>
                    <a:lnTo>
                      <a:pt x="94" y="486"/>
                    </a:lnTo>
                    <a:lnTo>
                      <a:pt x="80" y="482"/>
                    </a:lnTo>
                    <a:lnTo>
                      <a:pt x="68" y="478"/>
                    </a:lnTo>
                    <a:lnTo>
                      <a:pt x="56" y="470"/>
                    </a:lnTo>
                    <a:lnTo>
                      <a:pt x="46" y="462"/>
                    </a:lnTo>
                    <a:lnTo>
                      <a:pt x="36" y="454"/>
                    </a:lnTo>
                    <a:lnTo>
                      <a:pt x="36" y="454"/>
                    </a:lnTo>
                    <a:lnTo>
                      <a:pt x="24" y="440"/>
                    </a:lnTo>
                    <a:lnTo>
                      <a:pt x="16" y="426"/>
                    </a:lnTo>
                    <a:lnTo>
                      <a:pt x="10" y="412"/>
                    </a:lnTo>
                    <a:lnTo>
                      <a:pt x="6" y="396"/>
                    </a:lnTo>
                    <a:lnTo>
                      <a:pt x="4" y="382"/>
                    </a:lnTo>
                    <a:lnTo>
                      <a:pt x="2" y="366"/>
                    </a:lnTo>
                    <a:lnTo>
                      <a:pt x="0" y="332"/>
                    </a:lnTo>
                    <a:lnTo>
                      <a:pt x="0" y="0"/>
                    </a:lnTo>
                    <a:lnTo>
                      <a:pt x="170" y="0"/>
                    </a:lnTo>
                    <a:lnTo>
                      <a:pt x="170" y="290"/>
                    </a:lnTo>
                    <a:lnTo>
                      <a:pt x="170" y="290"/>
                    </a:lnTo>
                    <a:lnTo>
                      <a:pt x="172" y="314"/>
                    </a:lnTo>
                    <a:lnTo>
                      <a:pt x="172" y="324"/>
                    </a:lnTo>
                    <a:lnTo>
                      <a:pt x="174" y="334"/>
                    </a:lnTo>
                    <a:lnTo>
                      <a:pt x="180" y="342"/>
                    </a:lnTo>
                    <a:lnTo>
                      <a:pt x="186" y="348"/>
                    </a:lnTo>
                    <a:lnTo>
                      <a:pt x="196" y="354"/>
                    </a:lnTo>
                    <a:lnTo>
                      <a:pt x="208" y="354"/>
                    </a:lnTo>
                    <a:lnTo>
                      <a:pt x="208" y="354"/>
                    </a:lnTo>
                    <a:lnTo>
                      <a:pt x="220" y="352"/>
                    </a:lnTo>
                    <a:lnTo>
                      <a:pt x="232" y="348"/>
                    </a:lnTo>
                    <a:lnTo>
                      <a:pt x="242" y="338"/>
                    </a:lnTo>
                    <a:lnTo>
                      <a:pt x="250" y="328"/>
                    </a:lnTo>
                    <a:lnTo>
                      <a:pt x="250" y="328"/>
                    </a:lnTo>
                    <a:lnTo>
                      <a:pt x="254" y="314"/>
                    </a:lnTo>
                    <a:lnTo>
                      <a:pt x="256" y="302"/>
                    </a:lnTo>
                    <a:lnTo>
                      <a:pt x="258" y="276"/>
                    </a:lnTo>
                    <a:lnTo>
                      <a:pt x="258" y="0"/>
                    </a:lnTo>
                    <a:lnTo>
                      <a:pt x="428" y="0"/>
                    </a:lnTo>
                    <a:lnTo>
                      <a:pt x="428" y="480"/>
                    </a:lnTo>
                    <a:lnTo>
                      <a:pt x="268" y="480"/>
                    </a:lnTo>
                    <a:close/>
                  </a:path>
                </a:pathLst>
              </a:custGeom>
              <a:solidFill>
                <a:srgbClr val="6DB43F"/>
              </a:solidFill>
              <a:ln w="9525">
                <a:noFill/>
                <a:round/>
                <a:headEnd/>
                <a:tailEnd/>
              </a:ln>
            </p:spPr>
            <p:txBody>
              <a:bodyPr/>
              <a:lstStyle/>
              <a:p>
                <a:endParaRPr lang="en-US">
                  <a:solidFill>
                    <a:srgbClr val="000000"/>
                  </a:solidFill>
                </a:endParaRPr>
              </a:p>
            </p:txBody>
          </p:sp>
          <p:sp>
            <p:nvSpPr>
              <p:cNvPr id="29" name="Freeform 1058"/>
              <p:cNvSpPr>
                <a:spLocks/>
              </p:cNvSpPr>
              <p:nvPr userDrawn="1"/>
            </p:nvSpPr>
            <p:spPr bwMode="black">
              <a:xfrm>
                <a:off x="1329" y="605"/>
                <a:ext cx="183" cy="136"/>
              </a:xfrm>
              <a:custGeom>
                <a:avLst/>
                <a:gdLst/>
                <a:ahLst/>
                <a:cxnLst>
                  <a:cxn ang="0">
                    <a:pos x="154" y="74"/>
                  </a:cxn>
                  <a:cxn ang="0">
                    <a:pos x="156" y="74"/>
                  </a:cxn>
                  <a:cxn ang="0">
                    <a:pos x="178" y="42"/>
                  </a:cxn>
                  <a:cxn ang="0">
                    <a:pos x="206" y="18"/>
                  </a:cxn>
                  <a:cxn ang="0">
                    <a:pos x="238" y="4"/>
                  </a:cxn>
                  <a:cxn ang="0">
                    <a:pos x="276" y="0"/>
                  </a:cxn>
                  <a:cxn ang="0">
                    <a:pos x="296" y="0"/>
                  </a:cxn>
                  <a:cxn ang="0">
                    <a:pos x="332" y="10"/>
                  </a:cxn>
                  <a:cxn ang="0">
                    <a:pos x="362" y="28"/>
                  </a:cxn>
                  <a:cxn ang="0">
                    <a:pos x="388" y="56"/>
                  </a:cxn>
                  <a:cxn ang="0">
                    <a:pos x="398" y="74"/>
                  </a:cxn>
                  <a:cxn ang="0">
                    <a:pos x="424" y="40"/>
                  </a:cxn>
                  <a:cxn ang="0">
                    <a:pos x="454" y="16"/>
                  </a:cxn>
                  <a:cxn ang="0">
                    <a:pos x="490" y="4"/>
                  </a:cxn>
                  <a:cxn ang="0">
                    <a:pos x="530" y="0"/>
                  </a:cxn>
                  <a:cxn ang="0">
                    <a:pos x="544" y="0"/>
                  </a:cxn>
                  <a:cxn ang="0">
                    <a:pos x="572" y="6"/>
                  </a:cxn>
                  <a:cxn ang="0">
                    <a:pos x="598" y="16"/>
                  </a:cxn>
                  <a:cxn ang="0">
                    <a:pos x="622" y="32"/>
                  </a:cxn>
                  <a:cxn ang="0">
                    <a:pos x="632" y="42"/>
                  </a:cxn>
                  <a:cxn ang="0">
                    <a:pos x="650" y="70"/>
                  </a:cxn>
                  <a:cxn ang="0">
                    <a:pos x="660" y="102"/>
                  </a:cxn>
                  <a:cxn ang="0">
                    <a:pos x="662" y="138"/>
                  </a:cxn>
                  <a:cxn ang="0">
                    <a:pos x="664" y="490"/>
                  </a:cxn>
                  <a:cxn ang="0">
                    <a:pos x="498" y="202"/>
                  </a:cxn>
                  <a:cxn ang="0">
                    <a:pos x="498" y="178"/>
                  </a:cxn>
                  <a:cxn ang="0">
                    <a:pos x="494" y="156"/>
                  </a:cxn>
                  <a:cxn ang="0">
                    <a:pos x="484" y="142"/>
                  </a:cxn>
                  <a:cxn ang="0">
                    <a:pos x="462" y="136"/>
                  </a:cxn>
                  <a:cxn ang="0">
                    <a:pos x="452" y="136"/>
                  </a:cxn>
                  <a:cxn ang="0">
                    <a:pos x="440" y="140"/>
                  </a:cxn>
                  <a:cxn ang="0">
                    <a:pos x="426" y="152"/>
                  </a:cxn>
                  <a:cxn ang="0">
                    <a:pos x="416" y="178"/>
                  </a:cxn>
                  <a:cxn ang="0">
                    <a:pos x="414" y="224"/>
                  </a:cxn>
                  <a:cxn ang="0">
                    <a:pos x="248" y="490"/>
                  </a:cxn>
                  <a:cxn ang="0">
                    <a:pos x="248" y="202"/>
                  </a:cxn>
                  <a:cxn ang="0">
                    <a:pos x="246" y="166"/>
                  </a:cxn>
                  <a:cxn ang="0">
                    <a:pos x="238" y="146"/>
                  </a:cxn>
                  <a:cxn ang="0">
                    <a:pos x="222" y="134"/>
                  </a:cxn>
                  <a:cxn ang="0">
                    <a:pos x="210" y="132"/>
                  </a:cxn>
                  <a:cxn ang="0">
                    <a:pos x="186" y="138"/>
                  </a:cxn>
                  <a:cxn ang="0">
                    <a:pos x="174" y="154"/>
                  </a:cxn>
                  <a:cxn ang="0">
                    <a:pos x="168" y="176"/>
                  </a:cxn>
                  <a:cxn ang="0">
                    <a:pos x="166" y="490"/>
                  </a:cxn>
                  <a:cxn ang="0">
                    <a:pos x="0" y="10"/>
                  </a:cxn>
                </a:cxnLst>
                <a:rect l="0" t="0" r="r" b="b"/>
                <a:pathLst>
                  <a:path w="664" h="490">
                    <a:moveTo>
                      <a:pt x="154" y="10"/>
                    </a:moveTo>
                    <a:lnTo>
                      <a:pt x="154" y="74"/>
                    </a:lnTo>
                    <a:lnTo>
                      <a:pt x="156" y="74"/>
                    </a:lnTo>
                    <a:lnTo>
                      <a:pt x="156" y="74"/>
                    </a:lnTo>
                    <a:lnTo>
                      <a:pt x="166" y="56"/>
                    </a:lnTo>
                    <a:lnTo>
                      <a:pt x="178" y="42"/>
                    </a:lnTo>
                    <a:lnTo>
                      <a:pt x="190" y="30"/>
                    </a:lnTo>
                    <a:lnTo>
                      <a:pt x="206" y="18"/>
                    </a:lnTo>
                    <a:lnTo>
                      <a:pt x="222" y="10"/>
                    </a:lnTo>
                    <a:lnTo>
                      <a:pt x="238" y="4"/>
                    </a:lnTo>
                    <a:lnTo>
                      <a:pt x="256" y="0"/>
                    </a:lnTo>
                    <a:lnTo>
                      <a:pt x="276" y="0"/>
                    </a:lnTo>
                    <a:lnTo>
                      <a:pt x="276" y="0"/>
                    </a:lnTo>
                    <a:lnTo>
                      <a:pt x="296" y="0"/>
                    </a:lnTo>
                    <a:lnTo>
                      <a:pt x="314" y="4"/>
                    </a:lnTo>
                    <a:lnTo>
                      <a:pt x="332" y="10"/>
                    </a:lnTo>
                    <a:lnTo>
                      <a:pt x="348" y="18"/>
                    </a:lnTo>
                    <a:lnTo>
                      <a:pt x="362" y="28"/>
                    </a:lnTo>
                    <a:lnTo>
                      <a:pt x="376" y="40"/>
                    </a:lnTo>
                    <a:lnTo>
                      <a:pt x="388" y="56"/>
                    </a:lnTo>
                    <a:lnTo>
                      <a:pt x="398" y="74"/>
                    </a:lnTo>
                    <a:lnTo>
                      <a:pt x="398" y="74"/>
                    </a:lnTo>
                    <a:lnTo>
                      <a:pt x="410" y="56"/>
                    </a:lnTo>
                    <a:lnTo>
                      <a:pt x="424" y="40"/>
                    </a:lnTo>
                    <a:lnTo>
                      <a:pt x="438" y="28"/>
                    </a:lnTo>
                    <a:lnTo>
                      <a:pt x="454" y="16"/>
                    </a:lnTo>
                    <a:lnTo>
                      <a:pt x="472" y="10"/>
                    </a:lnTo>
                    <a:lnTo>
                      <a:pt x="490" y="4"/>
                    </a:lnTo>
                    <a:lnTo>
                      <a:pt x="508" y="0"/>
                    </a:lnTo>
                    <a:lnTo>
                      <a:pt x="530" y="0"/>
                    </a:lnTo>
                    <a:lnTo>
                      <a:pt x="530" y="0"/>
                    </a:lnTo>
                    <a:lnTo>
                      <a:pt x="544" y="0"/>
                    </a:lnTo>
                    <a:lnTo>
                      <a:pt x="558" y="2"/>
                    </a:lnTo>
                    <a:lnTo>
                      <a:pt x="572" y="6"/>
                    </a:lnTo>
                    <a:lnTo>
                      <a:pt x="584" y="10"/>
                    </a:lnTo>
                    <a:lnTo>
                      <a:pt x="598" y="16"/>
                    </a:lnTo>
                    <a:lnTo>
                      <a:pt x="610" y="22"/>
                    </a:lnTo>
                    <a:lnTo>
                      <a:pt x="622" y="32"/>
                    </a:lnTo>
                    <a:lnTo>
                      <a:pt x="632" y="42"/>
                    </a:lnTo>
                    <a:lnTo>
                      <a:pt x="632" y="42"/>
                    </a:lnTo>
                    <a:lnTo>
                      <a:pt x="642" y="56"/>
                    </a:lnTo>
                    <a:lnTo>
                      <a:pt x="650" y="70"/>
                    </a:lnTo>
                    <a:lnTo>
                      <a:pt x="656" y="86"/>
                    </a:lnTo>
                    <a:lnTo>
                      <a:pt x="660" y="102"/>
                    </a:lnTo>
                    <a:lnTo>
                      <a:pt x="662" y="120"/>
                    </a:lnTo>
                    <a:lnTo>
                      <a:pt x="662" y="138"/>
                    </a:lnTo>
                    <a:lnTo>
                      <a:pt x="664" y="174"/>
                    </a:lnTo>
                    <a:lnTo>
                      <a:pt x="664" y="490"/>
                    </a:lnTo>
                    <a:lnTo>
                      <a:pt x="498" y="490"/>
                    </a:lnTo>
                    <a:lnTo>
                      <a:pt x="498" y="202"/>
                    </a:lnTo>
                    <a:lnTo>
                      <a:pt x="498" y="202"/>
                    </a:lnTo>
                    <a:lnTo>
                      <a:pt x="498" y="178"/>
                    </a:lnTo>
                    <a:lnTo>
                      <a:pt x="496" y="166"/>
                    </a:lnTo>
                    <a:lnTo>
                      <a:pt x="494" y="156"/>
                    </a:lnTo>
                    <a:lnTo>
                      <a:pt x="490" y="148"/>
                    </a:lnTo>
                    <a:lnTo>
                      <a:pt x="484" y="142"/>
                    </a:lnTo>
                    <a:lnTo>
                      <a:pt x="474" y="136"/>
                    </a:lnTo>
                    <a:lnTo>
                      <a:pt x="462" y="136"/>
                    </a:lnTo>
                    <a:lnTo>
                      <a:pt x="462" y="136"/>
                    </a:lnTo>
                    <a:lnTo>
                      <a:pt x="452" y="136"/>
                    </a:lnTo>
                    <a:lnTo>
                      <a:pt x="446" y="138"/>
                    </a:lnTo>
                    <a:lnTo>
                      <a:pt x="440" y="140"/>
                    </a:lnTo>
                    <a:lnTo>
                      <a:pt x="434" y="144"/>
                    </a:lnTo>
                    <a:lnTo>
                      <a:pt x="426" y="152"/>
                    </a:lnTo>
                    <a:lnTo>
                      <a:pt x="420" y="164"/>
                    </a:lnTo>
                    <a:lnTo>
                      <a:pt x="416" y="178"/>
                    </a:lnTo>
                    <a:lnTo>
                      <a:pt x="416" y="194"/>
                    </a:lnTo>
                    <a:lnTo>
                      <a:pt x="414" y="224"/>
                    </a:lnTo>
                    <a:lnTo>
                      <a:pt x="414" y="490"/>
                    </a:lnTo>
                    <a:lnTo>
                      <a:pt x="248" y="490"/>
                    </a:lnTo>
                    <a:lnTo>
                      <a:pt x="248" y="202"/>
                    </a:lnTo>
                    <a:lnTo>
                      <a:pt x="248" y="202"/>
                    </a:lnTo>
                    <a:lnTo>
                      <a:pt x="248" y="178"/>
                    </a:lnTo>
                    <a:lnTo>
                      <a:pt x="246" y="166"/>
                    </a:lnTo>
                    <a:lnTo>
                      <a:pt x="244" y="156"/>
                    </a:lnTo>
                    <a:lnTo>
                      <a:pt x="238" y="146"/>
                    </a:lnTo>
                    <a:lnTo>
                      <a:pt x="232" y="140"/>
                    </a:lnTo>
                    <a:lnTo>
                      <a:pt x="222" y="134"/>
                    </a:lnTo>
                    <a:lnTo>
                      <a:pt x="210" y="132"/>
                    </a:lnTo>
                    <a:lnTo>
                      <a:pt x="210" y="132"/>
                    </a:lnTo>
                    <a:lnTo>
                      <a:pt x="196" y="134"/>
                    </a:lnTo>
                    <a:lnTo>
                      <a:pt x="186" y="138"/>
                    </a:lnTo>
                    <a:lnTo>
                      <a:pt x="178" y="144"/>
                    </a:lnTo>
                    <a:lnTo>
                      <a:pt x="174" y="154"/>
                    </a:lnTo>
                    <a:lnTo>
                      <a:pt x="170" y="164"/>
                    </a:lnTo>
                    <a:lnTo>
                      <a:pt x="168" y="176"/>
                    </a:lnTo>
                    <a:lnTo>
                      <a:pt x="166" y="202"/>
                    </a:lnTo>
                    <a:lnTo>
                      <a:pt x="166" y="490"/>
                    </a:lnTo>
                    <a:lnTo>
                      <a:pt x="0" y="490"/>
                    </a:lnTo>
                    <a:lnTo>
                      <a:pt x="0" y="10"/>
                    </a:lnTo>
                    <a:lnTo>
                      <a:pt x="154" y="10"/>
                    </a:lnTo>
                    <a:close/>
                  </a:path>
                </a:pathLst>
              </a:custGeom>
              <a:solidFill>
                <a:srgbClr val="6DB43F"/>
              </a:solidFill>
              <a:ln w="9525">
                <a:noFill/>
                <a:round/>
                <a:headEnd/>
                <a:tailEnd/>
              </a:ln>
            </p:spPr>
            <p:txBody>
              <a:bodyPr/>
              <a:lstStyle/>
              <a:p>
                <a:endParaRPr lang="en-US">
                  <a:solidFill>
                    <a:srgbClr val="000000"/>
                  </a:solidFill>
                </a:endParaRPr>
              </a:p>
            </p:txBody>
          </p:sp>
          <p:sp>
            <p:nvSpPr>
              <p:cNvPr id="30" name="Freeform 1059"/>
              <p:cNvSpPr>
                <a:spLocks noEditPoints="1"/>
              </p:cNvSpPr>
              <p:nvPr userDrawn="1"/>
            </p:nvSpPr>
            <p:spPr bwMode="black">
              <a:xfrm>
                <a:off x="1536" y="559"/>
                <a:ext cx="46" cy="182"/>
              </a:xfrm>
              <a:custGeom>
                <a:avLst/>
                <a:gdLst/>
                <a:ahLst/>
                <a:cxnLst>
                  <a:cxn ang="0">
                    <a:pos x="168" y="128"/>
                  </a:cxn>
                  <a:cxn ang="0">
                    <a:pos x="0" y="128"/>
                  </a:cxn>
                  <a:cxn ang="0">
                    <a:pos x="0" y="0"/>
                  </a:cxn>
                  <a:cxn ang="0">
                    <a:pos x="168" y="0"/>
                  </a:cxn>
                  <a:cxn ang="0">
                    <a:pos x="168" y="128"/>
                  </a:cxn>
                  <a:cxn ang="0">
                    <a:pos x="168" y="656"/>
                  </a:cxn>
                  <a:cxn ang="0">
                    <a:pos x="0" y="656"/>
                  </a:cxn>
                  <a:cxn ang="0">
                    <a:pos x="0" y="176"/>
                  </a:cxn>
                  <a:cxn ang="0">
                    <a:pos x="168" y="176"/>
                  </a:cxn>
                  <a:cxn ang="0">
                    <a:pos x="168" y="656"/>
                  </a:cxn>
                </a:cxnLst>
                <a:rect l="0" t="0" r="r" b="b"/>
                <a:pathLst>
                  <a:path w="168" h="656">
                    <a:moveTo>
                      <a:pt x="168" y="128"/>
                    </a:moveTo>
                    <a:lnTo>
                      <a:pt x="0" y="128"/>
                    </a:lnTo>
                    <a:lnTo>
                      <a:pt x="0" y="0"/>
                    </a:lnTo>
                    <a:lnTo>
                      <a:pt x="168" y="0"/>
                    </a:lnTo>
                    <a:lnTo>
                      <a:pt x="168" y="128"/>
                    </a:lnTo>
                    <a:close/>
                    <a:moveTo>
                      <a:pt x="168" y="656"/>
                    </a:moveTo>
                    <a:lnTo>
                      <a:pt x="0" y="656"/>
                    </a:lnTo>
                    <a:lnTo>
                      <a:pt x="0" y="176"/>
                    </a:lnTo>
                    <a:lnTo>
                      <a:pt x="168" y="176"/>
                    </a:lnTo>
                    <a:lnTo>
                      <a:pt x="168" y="656"/>
                    </a:lnTo>
                    <a:close/>
                  </a:path>
                </a:pathLst>
              </a:custGeom>
              <a:solidFill>
                <a:srgbClr val="6DB43F"/>
              </a:solidFill>
              <a:ln w="9525">
                <a:noFill/>
                <a:round/>
                <a:headEnd/>
                <a:tailEnd/>
              </a:ln>
            </p:spPr>
            <p:txBody>
              <a:bodyPr/>
              <a:lstStyle/>
              <a:p>
                <a:endParaRPr lang="en-US">
                  <a:solidFill>
                    <a:srgbClr val="000000"/>
                  </a:solidFill>
                </a:endParaRPr>
              </a:p>
            </p:txBody>
          </p:sp>
          <p:sp>
            <p:nvSpPr>
              <p:cNvPr id="31" name="Freeform 1060"/>
              <p:cNvSpPr>
                <a:spLocks/>
              </p:cNvSpPr>
              <p:nvPr userDrawn="1"/>
            </p:nvSpPr>
            <p:spPr bwMode="black">
              <a:xfrm>
                <a:off x="1607" y="605"/>
                <a:ext cx="118" cy="136"/>
              </a:xfrm>
              <a:custGeom>
                <a:avLst/>
                <a:gdLst/>
                <a:ahLst/>
                <a:cxnLst>
                  <a:cxn ang="0">
                    <a:pos x="0" y="10"/>
                  </a:cxn>
                  <a:cxn ang="0">
                    <a:pos x="160" y="10"/>
                  </a:cxn>
                  <a:cxn ang="0">
                    <a:pos x="160" y="78"/>
                  </a:cxn>
                  <a:cxn ang="0">
                    <a:pos x="162" y="78"/>
                  </a:cxn>
                  <a:cxn ang="0">
                    <a:pos x="162" y="78"/>
                  </a:cxn>
                  <a:cxn ang="0">
                    <a:pos x="170" y="58"/>
                  </a:cxn>
                  <a:cxn ang="0">
                    <a:pos x="182" y="42"/>
                  </a:cxn>
                  <a:cxn ang="0">
                    <a:pos x="196" y="28"/>
                  </a:cxn>
                  <a:cxn ang="0">
                    <a:pos x="212" y="18"/>
                  </a:cxn>
                  <a:cxn ang="0">
                    <a:pos x="228" y="10"/>
                  </a:cxn>
                  <a:cxn ang="0">
                    <a:pos x="246" y="4"/>
                  </a:cxn>
                  <a:cxn ang="0">
                    <a:pos x="266" y="0"/>
                  </a:cxn>
                  <a:cxn ang="0">
                    <a:pos x="286" y="0"/>
                  </a:cxn>
                  <a:cxn ang="0">
                    <a:pos x="286" y="0"/>
                  </a:cxn>
                  <a:cxn ang="0">
                    <a:pos x="302" y="0"/>
                  </a:cxn>
                  <a:cxn ang="0">
                    <a:pos x="318" y="2"/>
                  </a:cxn>
                  <a:cxn ang="0">
                    <a:pos x="334" y="6"/>
                  </a:cxn>
                  <a:cxn ang="0">
                    <a:pos x="348" y="10"/>
                  </a:cxn>
                  <a:cxn ang="0">
                    <a:pos x="364" y="18"/>
                  </a:cxn>
                  <a:cxn ang="0">
                    <a:pos x="376" y="26"/>
                  </a:cxn>
                  <a:cxn ang="0">
                    <a:pos x="390" y="36"/>
                  </a:cxn>
                  <a:cxn ang="0">
                    <a:pos x="400" y="50"/>
                  </a:cxn>
                  <a:cxn ang="0">
                    <a:pos x="400" y="50"/>
                  </a:cxn>
                  <a:cxn ang="0">
                    <a:pos x="408" y="66"/>
                  </a:cxn>
                  <a:cxn ang="0">
                    <a:pos x="416" y="82"/>
                  </a:cxn>
                  <a:cxn ang="0">
                    <a:pos x="420" y="100"/>
                  </a:cxn>
                  <a:cxn ang="0">
                    <a:pos x="424" y="118"/>
                  </a:cxn>
                  <a:cxn ang="0">
                    <a:pos x="426" y="156"/>
                  </a:cxn>
                  <a:cxn ang="0">
                    <a:pos x="428" y="194"/>
                  </a:cxn>
                  <a:cxn ang="0">
                    <a:pos x="428" y="490"/>
                  </a:cxn>
                  <a:cxn ang="0">
                    <a:pos x="258" y="490"/>
                  </a:cxn>
                  <a:cxn ang="0">
                    <a:pos x="258" y="198"/>
                  </a:cxn>
                  <a:cxn ang="0">
                    <a:pos x="258" y="198"/>
                  </a:cxn>
                  <a:cxn ang="0">
                    <a:pos x="256" y="176"/>
                  </a:cxn>
                  <a:cxn ang="0">
                    <a:pos x="256" y="164"/>
                  </a:cxn>
                  <a:cxn ang="0">
                    <a:pos x="252" y="152"/>
                  </a:cxn>
                  <a:cxn ang="0">
                    <a:pos x="248" y="144"/>
                  </a:cxn>
                  <a:cxn ang="0">
                    <a:pos x="242" y="136"/>
                  </a:cxn>
                  <a:cxn ang="0">
                    <a:pos x="232" y="130"/>
                  </a:cxn>
                  <a:cxn ang="0">
                    <a:pos x="220" y="128"/>
                  </a:cxn>
                  <a:cxn ang="0">
                    <a:pos x="220" y="128"/>
                  </a:cxn>
                  <a:cxn ang="0">
                    <a:pos x="204" y="130"/>
                  </a:cxn>
                  <a:cxn ang="0">
                    <a:pos x="192" y="136"/>
                  </a:cxn>
                  <a:cxn ang="0">
                    <a:pos x="184" y="144"/>
                  </a:cxn>
                  <a:cxn ang="0">
                    <a:pos x="178" y="156"/>
                  </a:cxn>
                  <a:cxn ang="0">
                    <a:pos x="174" y="168"/>
                  </a:cxn>
                  <a:cxn ang="0">
                    <a:pos x="170" y="182"/>
                  </a:cxn>
                  <a:cxn ang="0">
                    <a:pos x="170" y="212"/>
                  </a:cxn>
                  <a:cxn ang="0">
                    <a:pos x="170" y="490"/>
                  </a:cxn>
                  <a:cxn ang="0">
                    <a:pos x="0" y="490"/>
                  </a:cxn>
                  <a:cxn ang="0">
                    <a:pos x="0" y="10"/>
                  </a:cxn>
                </a:cxnLst>
                <a:rect l="0" t="0" r="r" b="b"/>
                <a:pathLst>
                  <a:path w="428" h="490">
                    <a:moveTo>
                      <a:pt x="0" y="10"/>
                    </a:moveTo>
                    <a:lnTo>
                      <a:pt x="160" y="10"/>
                    </a:lnTo>
                    <a:lnTo>
                      <a:pt x="160" y="78"/>
                    </a:lnTo>
                    <a:lnTo>
                      <a:pt x="162" y="78"/>
                    </a:lnTo>
                    <a:lnTo>
                      <a:pt x="162" y="78"/>
                    </a:lnTo>
                    <a:lnTo>
                      <a:pt x="170" y="58"/>
                    </a:lnTo>
                    <a:lnTo>
                      <a:pt x="182" y="42"/>
                    </a:lnTo>
                    <a:lnTo>
                      <a:pt x="196" y="28"/>
                    </a:lnTo>
                    <a:lnTo>
                      <a:pt x="212" y="18"/>
                    </a:lnTo>
                    <a:lnTo>
                      <a:pt x="228" y="10"/>
                    </a:lnTo>
                    <a:lnTo>
                      <a:pt x="246" y="4"/>
                    </a:lnTo>
                    <a:lnTo>
                      <a:pt x="266" y="0"/>
                    </a:lnTo>
                    <a:lnTo>
                      <a:pt x="286" y="0"/>
                    </a:lnTo>
                    <a:lnTo>
                      <a:pt x="286" y="0"/>
                    </a:lnTo>
                    <a:lnTo>
                      <a:pt x="302" y="0"/>
                    </a:lnTo>
                    <a:lnTo>
                      <a:pt x="318" y="2"/>
                    </a:lnTo>
                    <a:lnTo>
                      <a:pt x="334" y="6"/>
                    </a:lnTo>
                    <a:lnTo>
                      <a:pt x="348" y="10"/>
                    </a:lnTo>
                    <a:lnTo>
                      <a:pt x="364" y="18"/>
                    </a:lnTo>
                    <a:lnTo>
                      <a:pt x="376" y="26"/>
                    </a:lnTo>
                    <a:lnTo>
                      <a:pt x="390" y="36"/>
                    </a:lnTo>
                    <a:lnTo>
                      <a:pt x="400" y="50"/>
                    </a:lnTo>
                    <a:lnTo>
                      <a:pt x="400" y="50"/>
                    </a:lnTo>
                    <a:lnTo>
                      <a:pt x="408" y="66"/>
                    </a:lnTo>
                    <a:lnTo>
                      <a:pt x="416" y="82"/>
                    </a:lnTo>
                    <a:lnTo>
                      <a:pt x="420" y="100"/>
                    </a:lnTo>
                    <a:lnTo>
                      <a:pt x="424" y="118"/>
                    </a:lnTo>
                    <a:lnTo>
                      <a:pt x="426" y="156"/>
                    </a:lnTo>
                    <a:lnTo>
                      <a:pt x="428" y="194"/>
                    </a:lnTo>
                    <a:lnTo>
                      <a:pt x="428" y="490"/>
                    </a:lnTo>
                    <a:lnTo>
                      <a:pt x="258" y="490"/>
                    </a:lnTo>
                    <a:lnTo>
                      <a:pt x="258" y="198"/>
                    </a:lnTo>
                    <a:lnTo>
                      <a:pt x="258" y="198"/>
                    </a:lnTo>
                    <a:lnTo>
                      <a:pt x="256" y="176"/>
                    </a:lnTo>
                    <a:lnTo>
                      <a:pt x="256" y="164"/>
                    </a:lnTo>
                    <a:lnTo>
                      <a:pt x="252" y="152"/>
                    </a:lnTo>
                    <a:lnTo>
                      <a:pt x="248" y="144"/>
                    </a:lnTo>
                    <a:lnTo>
                      <a:pt x="242" y="136"/>
                    </a:lnTo>
                    <a:lnTo>
                      <a:pt x="232" y="130"/>
                    </a:lnTo>
                    <a:lnTo>
                      <a:pt x="220" y="128"/>
                    </a:lnTo>
                    <a:lnTo>
                      <a:pt x="220" y="128"/>
                    </a:lnTo>
                    <a:lnTo>
                      <a:pt x="204" y="130"/>
                    </a:lnTo>
                    <a:lnTo>
                      <a:pt x="192" y="136"/>
                    </a:lnTo>
                    <a:lnTo>
                      <a:pt x="184" y="144"/>
                    </a:lnTo>
                    <a:lnTo>
                      <a:pt x="178" y="156"/>
                    </a:lnTo>
                    <a:lnTo>
                      <a:pt x="174" y="168"/>
                    </a:lnTo>
                    <a:lnTo>
                      <a:pt x="170" y="182"/>
                    </a:lnTo>
                    <a:lnTo>
                      <a:pt x="170" y="212"/>
                    </a:lnTo>
                    <a:lnTo>
                      <a:pt x="170" y="490"/>
                    </a:lnTo>
                    <a:lnTo>
                      <a:pt x="0" y="490"/>
                    </a:lnTo>
                    <a:lnTo>
                      <a:pt x="0" y="10"/>
                    </a:lnTo>
                    <a:close/>
                  </a:path>
                </a:pathLst>
              </a:custGeom>
              <a:solidFill>
                <a:srgbClr val="6DB43F"/>
              </a:solidFill>
              <a:ln w="9525">
                <a:noFill/>
                <a:round/>
                <a:headEnd/>
                <a:tailEnd/>
              </a:ln>
            </p:spPr>
            <p:txBody>
              <a:bodyPr/>
              <a:lstStyle/>
              <a:p>
                <a:endParaRPr lang="en-US">
                  <a:solidFill>
                    <a:srgbClr val="000000"/>
                  </a:solidFill>
                </a:endParaRPr>
              </a:p>
            </p:txBody>
          </p:sp>
          <p:sp>
            <p:nvSpPr>
              <p:cNvPr id="32" name="Freeform 1061"/>
              <p:cNvSpPr>
                <a:spLocks noEditPoints="1"/>
              </p:cNvSpPr>
              <p:nvPr userDrawn="1"/>
            </p:nvSpPr>
            <p:spPr bwMode="black">
              <a:xfrm>
                <a:off x="1741" y="605"/>
                <a:ext cx="129" cy="139"/>
              </a:xfrm>
              <a:custGeom>
                <a:avLst/>
                <a:gdLst/>
                <a:ahLst/>
                <a:cxnLst>
                  <a:cxn ang="0">
                    <a:pos x="298" y="458"/>
                  </a:cxn>
                  <a:cxn ang="0">
                    <a:pos x="282" y="444"/>
                  </a:cxn>
                  <a:cxn ang="0">
                    <a:pos x="234" y="482"/>
                  </a:cxn>
                  <a:cxn ang="0">
                    <a:pos x="176" y="500"/>
                  </a:cxn>
                  <a:cxn ang="0">
                    <a:pos x="124" y="498"/>
                  </a:cxn>
                  <a:cxn ang="0">
                    <a:pos x="82" y="486"/>
                  </a:cxn>
                  <a:cxn ang="0">
                    <a:pos x="46" y="464"/>
                  </a:cxn>
                  <a:cxn ang="0">
                    <a:pos x="20" y="432"/>
                  </a:cxn>
                  <a:cxn ang="0">
                    <a:pos x="4" y="388"/>
                  </a:cxn>
                  <a:cxn ang="0">
                    <a:pos x="0" y="356"/>
                  </a:cxn>
                  <a:cxn ang="0">
                    <a:pos x="6" y="314"/>
                  </a:cxn>
                  <a:cxn ang="0">
                    <a:pos x="36" y="260"/>
                  </a:cxn>
                  <a:cxn ang="0">
                    <a:pos x="92" y="216"/>
                  </a:cxn>
                  <a:cxn ang="0">
                    <a:pos x="158" y="194"/>
                  </a:cxn>
                  <a:cxn ang="0">
                    <a:pos x="288" y="176"/>
                  </a:cxn>
                  <a:cxn ang="0">
                    <a:pos x="288" y="158"/>
                  </a:cxn>
                  <a:cxn ang="0">
                    <a:pos x="278" y="126"/>
                  </a:cxn>
                  <a:cxn ang="0">
                    <a:pos x="250" y="114"/>
                  </a:cxn>
                  <a:cxn ang="0">
                    <a:pos x="224" y="114"/>
                  </a:cxn>
                  <a:cxn ang="0">
                    <a:pos x="192" y="124"/>
                  </a:cxn>
                  <a:cxn ang="0">
                    <a:pos x="172" y="152"/>
                  </a:cxn>
                  <a:cxn ang="0">
                    <a:pos x="14" y="150"/>
                  </a:cxn>
                  <a:cxn ang="0">
                    <a:pos x="36" y="92"/>
                  </a:cxn>
                  <a:cxn ang="0">
                    <a:pos x="70" y="50"/>
                  </a:cxn>
                  <a:cxn ang="0">
                    <a:pos x="116" y="22"/>
                  </a:cxn>
                  <a:cxn ang="0">
                    <a:pos x="168" y="6"/>
                  </a:cxn>
                  <a:cxn ang="0">
                    <a:pos x="242" y="0"/>
                  </a:cxn>
                  <a:cxn ang="0">
                    <a:pos x="324" y="8"/>
                  </a:cxn>
                  <a:cxn ang="0">
                    <a:pos x="384" y="30"/>
                  </a:cxn>
                  <a:cxn ang="0">
                    <a:pos x="412" y="50"/>
                  </a:cxn>
                  <a:cxn ang="0">
                    <a:pos x="434" y="78"/>
                  </a:cxn>
                  <a:cxn ang="0">
                    <a:pos x="452" y="142"/>
                  </a:cxn>
                  <a:cxn ang="0">
                    <a:pos x="452" y="386"/>
                  </a:cxn>
                  <a:cxn ang="0">
                    <a:pos x="454" y="438"/>
                  </a:cxn>
                  <a:cxn ang="0">
                    <a:pos x="302" y="490"/>
                  </a:cxn>
                  <a:cxn ang="0">
                    <a:pos x="272" y="268"/>
                  </a:cxn>
                  <a:cxn ang="0">
                    <a:pos x="218" y="284"/>
                  </a:cxn>
                  <a:cxn ang="0">
                    <a:pos x="190" y="306"/>
                  </a:cxn>
                  <a:cxn ang="0">
                    <a:pos x="178" y="332"/>
                  </a:cxn>
                  <a:cxn ang="0">
                    <a:pos x="178" y="354"/>
                  </a:cxn>
                  <a:cxn ang="0">
                    <a:pos x="190" y="376"/>
                  </a:cxn>
                  <a:cxn ang="0">
                    <a:pos x="212" y="386"/>
                  </a:cxn>
                  <a:cxn ang="0">
                    <a:pos x="234" y="386"/>
                  </a:cxn>
                  <a:cxn ang="0">
                    <a:pos x="260" y="378"/>
                  </a:cxn>
                  <a:cxn ang="0">
                    <a:pos x="280" y="350"/>
                  </a:cxn>
                  <a:cxn ang="0">
                    <a:pos x="288" y="274"/>
                  </a:cxn>
                </a:cxnLst>
                <a:rect l="0" t="0" r="r" b="b"/>
                <a:pathLst>
                  <a:path w="466" h="500">
                    <a:moveTo>
                      <a:pt x="302" y="490"/>
                    </a:moveTo>
                    <a:lnTo>
                      <a:pt x="302" y="490"/>
                    </a:lnTo>
                    <a:lnTo>
                      <a:pt x="298" y="458"/>
                    </a:lnTo>
                    <a:lnTo>
                      <a:pt x="296" y="424"/>
                    </a:lnTo>
                    <a:lnTo>
                      <a:pt x="296" y="424"/>
                    </a:lnTo>
                    <a:lnTo>
                      <a:pt x="282" y="444"/>
                    </a:lnTo>
                    <a:lnTo>
                      <a:pt x="268" y="460"/>
                    </a:lnTo>
                    <a:lnTo>
                      <a:pt x="252" y="472"/>
                    </a:lnTo>
                    <a:lnTo>
                      <a:pt x="234" y="482"/>
                    </a:lnTo>
                    <a:lnTo>
                      <a:pt x="216" y="490"/>
                    </a:lnTo>
                    <a:lnTo>
                      <a:pt x="196" y="496"/>
                    </a:lnTo>
                    <a:lnTo>
                      <a:pt x="176" y="500"/>
                    </a:lnTo>
                    <a:lnTo>
                      <a:pt x="154" y="500"/>
                    </a:lnTo>
                    <a:lnTo>
                      <a:pt x="154" y="500"/>
                    </a:lnTo>
                    <a:lnTo>
                      <a:pt x="124" y="498"/>
                    </a:lnTo>
                    <a:lnTo>
                      <a:pt x="108" y="496"/>
                    </a:lnTo>
                    <a:lnTo>
                      <a:pt x="94" y="492"/>
                    </a:lnTo>
                    <a:lnTo>
                      <a:pt x="82" y="486"/>
                    </a:lnTo>
                    <a:lnTo>
                      <a:pt x="70" y="480"/>
                    </a:lnTo>
                    <a:lnTo>
                      <a:pt x="58" y="472"/>
                    </a:lnTo>
                    <a:lnTo>
                      <a:pt x="46" y="464"/>
                    </a:lnTo>
                    <a:lnTo>
                      <a:pt x="36" y="454"/>
                    </a:lnTo>
                    <a:lnTo>
                      <a:pt x="28" y="444"/>
                    </a:lnTo>
                    <a:lnTo>
                      <a:pt x="20" y="432"/>
                    </a:lnTo>
                    <a:lnTo>
                      <a:pt x="12" y="418"/>
                    </a:lnTo>
                    <a:lnTo>
                      <a:pt x="8" y="404"/>
                    </a:lnTo>
                    <a:lnTo>
                      <a:pt x="4" y="388"/>
                    </a:lnTo>
                    <a:lnTo>
                      <a:pt x="2" y="372"/>
                    </a:lnTo>
                    <a:lnTo>
                      <a:pt x="0" y="356"/>
                    </a:lnTo>
                    <a:lnTo>
                      <a:pt x="0" y="356"/>
                    </a:lnTo>
                    <a:lnTo>
                      <a:pt x="2" y="342"/>
                    </a:lnTo>
                    <a:lnTo>
                      <a:pt x="2" y="328"/>
                    </a:lnTo>
                    <a:lnTo>
                      <a:pt x="6" y="314"/>
                    </a:lnTo>
                    <a:lnTo>
                      <a:pt x="10" y="302"/>
                    </a:lnTo>
                    <a:lnTo>
                      <a:pt x="20" y="280"/>
                    </a:lnTo>
                    <a:lnTo>
                      <a:pt x="36" y="260"/>
                    </a:lnTo>
                    <a:lnTo>
                      <a:pt x="52" y="242"/>
                    </a:lnTo>
                    <a:lnTo>
                      <a:pt x="72" y="228"/>
                    </a:lnTo>
                    <a:lnTo>
                      <a:pt x="92" y="216"/>
                    </a:lnTo>
                    <a:lnTo>
                      <a:pt x="116" y="208"/>
                    </a:lnTo>
                    <a:lnTo>
                      <a:pt x="116" y="208"/>
                    </a:lnTo>
                    <a:lnTo>
                      <a:pt x="158" y="194"/>
                    </a:lnTo>
                    <a:lnTo>
                      <a:pt x="200" y="186"/>
                    </a:lnTo>
                    <a:lnTo>
                      <a:pt x="244" y="180"/>
                    </a:lnTo>
                    <a:lnTo>
                      <a:pt x="288" y="176"/>
                    </a:lnTo>
                    <a:lnTo>
                      <a:pt x="288" y="174"/>
                    </a:lnTo>
                    <a:lnTo>
                      <a:pt x="288" y="174"/>
                    </a:lnTo>
                    <a:lnTo>
                      <a:pt x="288" y="158"/>
                    </a:lnTo>
                    <a:lnTo>
                      <a:pt x="286" y="146"/>
                    </a:lnTo>
                    <a:lnTo>
                      <a:pt x="282" y="136"/>
                    </a:lnTo>
                    <a:lnTo>
                      <a:pt x="278" y="126"/>
                    </a:lnTo>
                    <a:lnTo>
                      <a:pt x="270" y="120"/>
                    </a:lnTo>
                    <a:lnTo>
                      <a:pt x="262" y="116"/>
                    </a:lnTo>
                    <a:lnTo>
                      <a:pt x="250" y="114"/>
                    </a:lnTo>
                    <a:lnTo>
                      <a:pt x="236" y="112"/>
                    </a:lnTo>
                    <a:lnTo>
                      <a:pt x="236" y="112"/>
                    </a:lnTo>
                    <a:lnTo>
                      <a:pt x="224" y="114"/>
                    </a:lnTo>
                    <a:lnTo>
                      <a:pt x="212" y="116"/>
                    </a:lnTo>
                    <a:lnTo>
                      <a:pt x="202" y="120"/>
                    </a:lnTo>
                    <a:lnTo>
                      <a:pt x="192" y="124"/>
                    </a:lnTo>
                    <a:lnTo>
                      <a:pt x="184" y="132"/>
                    </a:lnTo>
                    <a:lnTo>
                      <a:pt x="178" y="142"/>
                    </a:lnTo>
                    <a:lnTo>
                      <a:pt x="172" y="152"/>
                    </a:lnTo>
                    <a:lnTo>
                      <a:pt x="170" y="166"/>
                    </a:lnTo>
                    <a:lnTo>
                      <a:pt x="14" y="150"/>
                    </a:lnTo>
                    <a:lnTo>
                      <a:pt x="14" y="150"/>
                    </a:lnTo>
                    <a:lnTo>
                      <a:pt x="20" y="130"/>
                    </a:lnTo>
                    <a:lnTo>
                      <a:pt x="26" y="110"/>
                    </a:lnTo>
                    <a:lnTo>
                      <a:pt x="36" y="92"/>
                    </a:lnTo>
                    <a:lnTo>
                      <a:pt x="46" y="76"/>
                    </a:lnTo>
                    <a:lnTo>
                      <a:pt x="58" y="62"/>
                    </a:lnTo>
                    <a:lnTo>
                      <a:pt x="70" y="50"/>
                    </a:lnTo>
                    <a:lnTo>
                      <a:pt x="84" y="40"/>
                    </a:lnTo>
                    <a:lnTo>
                      <a:pt x="100" y="30"/>
                    </a:lnTo>
                    <a:lnTo>
                      <a:pt x="116" y="22"/>
                    </a:lnTo>
                    <a:lnTo>
                      <a:pt x="132" y="16"/>
                    </a:lnTo>
                    <a:lnTo>
                      <a:pt x="150" y="10"/>
                    </a:lnTo>
                    <a:lnTo>
                      <a:pt x="168" y="6"/>
                    </a:lnTo>
                    <a:lnTo>
                      <a:pt x="204" y="2"/>
                    </a:lnTo>
                    <a:lnTo>
                      <a:pt x="242" y="0"/>
                    </a:lnTo>
                    <a:lnTo>
                      <a:pt x="242" y="0"/>
                    </a:lnTo>
                    <a:lnTo>
                      <a:pt x="282" y="2"/>
                    </a:lnTo>
                    <a:lnTo>
                      <a:pt x="304" y="4"/>
                    </a:lnTo>
                    <a:lnTo>
                      <a:pt x="324" y="8"/>
                    </a:lnTo>
                    <a:lnTo>
                      <a:pt x="346" y="14"/>
                    </a:lnTo>
                    <a:lnTo>
                      <a:pt x="366" y="20"/>
                    </a:lnTo>
                    <a:lnTo>
                      <a:pt x="384" y="30"/>
                    </a:lnTo>
                    <a:lnTo>
                      <a:pt x="402" y="42"/>
                    </a:lnTo>
                    <a:lnTo>
                      <a:pt x="402" y="42"/>
                    </a:lnTo>
                    <a:lnTo>
                      <a:pt x="412" y="50"/>
                    </a:lnTo>
                    <a:lnTo>
                      <a:pt x="420" y="58"/>
                    </a:lnTo>
                    <a:lnTo>
                      <a:pt x="428" y="68"/>
                    </a:lnTo>
                    <a:lnTo>
                      <a:pt x="434" y="78"/>
                    </a:lnTo>
                    <a:lnTo>
                      <a:pt x="442" y="98"/>
                    </a:lnTo>
                    <a:lnTo>
                      <a:pt x="448" y="120"/>
                    </a:lnTo>
                    <a:lnTo>
                      <a:pt x="452" y="142"/>
                    </a:lnTo>
                    <a:lnTo>
                      <a:pt x="452" y="166"/>
                    </a:lnTo>
                    <a:lnTo>
                      <a:pt x="452" y="216"/>
                    </a:lnTo>
                    <a:lnTo>
                      <a:pt x="452" y="386"/>
                    </a:lnTo>
                    <a:lnTo>
                      <a:pt x="452" y="386"/>
                    </a:lnTo>
                    <a:lnTo>
                      <a:pt x="452" y="412"/>
                    </a:lnTo>
                    <a:lnTo>
                      <a:pt x="454" y="438"/>
                    </a:lnTo>
                    <a:lnTo>
                      <a:pt x="458" y="466"/>
                    </a:lnTo>
                    <a:lnTo>
                      <a:pt x="466" y="490"/>
                    </a:lnTo>
                    <a:lnTo>
                      <a:pt x="302" y="490"/>
                    </a:lnTo>
                    <a:close/>
                    <a:moveTo>
                      <a:pt x="288" y="266"/>
                    </a:moveTo>
                    <a:lnTo>
                      <a:pt x="288" y="266"/>
                    </a:lnTo>
                    <a:lnTo>
                      <a:pt x="272" y="268"/>
                    </a:lnTo>
                    <a:lnTo>
                      <a:pt x="254" y="272"/>
                    </a:lnTo>
                    <a:lnTo>
                      <a:pt x="234" y="276"/>
                    </a:lnTo>
                    <a:lnTo>
                      <a:pt x="218" y="284"/>
                    </a:lnTo>
                    <a:lnTo>
                      <a:pt x="202" y="294"/>
                    </a:lnTo>
                    <a:lnTo>
                      <a:pt x="196" y="300"/>
                    </a:lnTo>
                    <a:lnTo>
                      <a:pt x="190" y="306"/>
                    </a:lnTo>
                    <a:lnTo>
                      <a:pt x="184" y="314"/>
                    </a:lnTo>
                    <a:lnTo>
                      <a:pt x="180" y="322"/>
                    </a:lnTo>
                    <a:lnTo>
                      <a:pt x="178" y="332"/>
                    </a:lnTo>
                    <a:lnTo>
                      <a:pt x="178" y="342"/>
                    </a:lnTo>
                    <a:lnTo>
                      <a:pt x="178" y="342"/>
                    </a:lnTo>
                    <a:lnTo>
                      <a:pt x="178" y="354"/>
                    </a:lnTo>
                    <a:lnTo>
                      <a:pt x="182" y="362"/>
                    </a:lnTo>
                    <a:lnTo>
                      <a:pt x="186" y="370"/>
                    </a:lnTo>
                    <a:lnTo>
                      <a:pt x="190" y="376"/>
                    </a:lnTo>
                    <a:lnTo>
                      <a:pt x="196" y="382"/>
                    </a:lnTo>
                    <a:lnTo>
                      <a:pt x="204" y="384"/>
                    </a:lnTo>
                    <a:lnTo>
                      <a:pt x="212" y="386"/>
                    </a:lnTo>
                    <a:lnTo>
                      <a:pt x="222" y="388"/>
                    </a:lnTo>
                    <a:lnTo>
                      <a:pt x="222" y="388"/>
                    </a:lnTo>
                    <a:lnTo>
                      <a:pt x="234" y="386"/>
                    </a:lnTo>
                    <a:lnTo>
                      <a:pt x="244" y="384"/>
                    </a:lnTo>
                    <a:lnTo>
                      <a:pt x="252" y="382"/>
                    </a:lnTo>
                    <a:lnTo>
                      <a:pt x="260" y="378"/>
                    </a:lnTo>
                    <a:lnTo>
                      <a:pt x="266" y="372"/>
                    </a:lnTo>
                    <a:lnTo>
                      <a:pt x="272" y="366"/>
                    </a:lnTo>
                    <a:lnTo>
                      <a:pt x="280" y="350"/>
                    </a:lnTo>
                    <a:lnTo>
                      <a:pt x="284" y="334"/>
                    </a:lnTo>
                    <a:lnTo>
                      <a:pt x="286" y="314"/>
                    </a:lnTo>
                    <a:lnTo>
                      <a:pt x="288" y="274"/>
                    </a:lnTo>
                    <a:lnTo>
                      <a:pt x="288" y="266"/>
                    </a:lnTo>
                    <a:close/>
                  </a:path>
                </a:pathLst>
              </a:custGeom>
              <a:solidFill>
                <a:srgbClr val="6DB43F"/>
              </a:solidFill>
              <a:ln w="9525">
                <a:noFill/>
                <a:round/>
                <a:headEnd/>
                <a:tailEnd/>
              </a:ln>
            </p:spPr>
            <p:txBody>
              <a:bodyPr/>
              <a:lstStyle/>
              <a:p>
                <a:endParaRPr lang="en-US">
                  <a:solidFill>
                    <a:srgbClr val="000000"/>
                  </a:solidFill>
                </a:endParaRPr>
              </a:p>
            </p:txBody>
          </p:sp>
          <p:sp>
            <p:nvSpPr>
              <p:cNvPr id="33" name="Freeform 1062"/>
              <p:cNvSpPr>
                <a:spLocks/>
              </p:cNvSpPr>
              <p:nvPr userDrawn="1"/>
            </p:nvSpPr>
            <p:spPr bwMode="black">
              <a:xfrm>
                <a:off x="1888" y="605"/>
                <a:ext cx="118" cy="136"/>
              </a:xfrm>
              <a:custGeom>
                <a:avLst/>
                <a:gdLst/>
                <a:ahLst/>
                <a:cxnLst>
                  <a:cxn ang="0">
                    <a:pos x="0" y="10"/>
                  </a:cxn>
                  <a:cxn ang="0">
                    <a:pos x="160" y="10"/>
                  </a:cxn>
                  <a:cxn ang="0">
                    <a:pos x="160" y="78"/>
                  </a:cxn>
                  <a:cxn ang="0">
                    <a:pos x="162" y="78"/>
                  </a:cxn>
                  <a:cxn ang="0">
                    <a:pos x="162" y="78"/>
                  </a:cxn>
                  <a:cxn ang="0">
                    <a:pos x="170" y="58"/>
                  </a:cxn>
                  <a:cxn ang="0">
                    <a:pos x="182" y="42"/>
                  </a:cxn>
                  <a:cxn ang="0">
                    <a:pos x="196" y="28"/>
                  </a:cxn>
                  <a:cxn ang="0">
                    <a:pos x="212" y="18"/>
                  </a:cxn>
                  <a:cxn ang="0">
                    <a:pos x="228" y="10"/>
                  </a:cxn>
                  <a:cxn ang="0">
                    <a:pos x="246" y="4"/>
                  </a:cxn>
                  <a:cxn ang="0">
                    <a:pos x="266" y="0"/>
                  </a:cxn>
                  <a:cxn ang="0">
                    <a:pos x="286" y="0"/>
                  </a:cxn>
                  <a:cxn ang="0">
                    <a:pos x="286" y="0"/>
                  </a:cxn>
                  <a:cxn ang="0">
                    <a:pos x="302" y="0"/>
                  </a:cxn>
                  <a:cxn ang="0">
                    <a:pos x="318" y="2"/>
                  </a:cxn>
                  <a:cxn ang="0">
                    <a:pos x="334" y="6"/>
                  </a:cxn>
                  <a:cxn ang="0">
                    <a:pos x="348" y="10"/>
                  </a:cxn>
                  <a:cxn ang="0">
                    <a:pos x="364" y="18"/>
                  </a:cxn>
                  <a:cxn ang="0">
                    <a:pos x="376" y="26"/>
                  </a:cxn>
                  <a:cxn ang="0">
                    <a:pos x="390" y="36"/>
                  </a:cxn>
                  <a:cxn ang="0">
                    <a:pos x="400" y="50"/>
                  </a:cxn>
                  <a:cxn ang="0">
                    <a:pos x="400" y="50"/>
                  </a:cxn>
                  <a:cxn ang="0">
                    <a:pos x="408" y="66"/>
                  </a:cxn>
                  <a:cxn ang="0">
                    <a:pos x="416" y="82"/>
                  </a:cxn>
                  <a:cxn ang="0">
                    <a:pos x="420" y="100"/>
                  </a:cxn>
                  <a:cxn ang="0">
                    <a:pos x="424" y="118"/>
                  </a:cxn>
                  <a:cxn ang="0">
                    <a:pos x="426" y="156"/>
                  </a:cxn>
                  <a:cxn ang="0">
                    <a:pos x="428" y="194"/>
                  </a:cxn>
                  <a:cxn ang="0">
                    <a:pos x="428" y="490"/>
                  </a:cxn>
                  <a:cxn ang="0">
                    <a:pos x="258" y="490"/>
                  </a:cxn>
                  <a:cxn ang="0">
                    <a:pos x="258" y="198"/>
                  </a:cxn>
                  <a:cxn ang="0">
                    <a:pos x="258" y="198"/>
                  </a:cxn>
                  <a:cxn ang="0">
                    <a:pos x="258" y="176"/>
                  </a:cxn>
                  <a:cxn ang="0">
                    <a:pos x="256" y="164"/>
                  </a:cxn>
                  <a:cxn ang="0">
                    <a:pos x="254" y="152"/>
                  </a:cxn>
                  <a:cxn ang="0">
                    <a:pos x="248" y="144"/>
                  </a:cxn>
                  <a:cxn ang="0">
                    <a:pos x="242" y="136"/>
                  </a:cxn>
                  <a:cxn ang="0">
                    <a:pos x="232" y="130"/>
                  </a:cxn>
                  <a:cxn ang="0">
                    <a:pos x="220" y="128"/>
                  </a:cxn>
                  <a:cxn ang="0">
                    <a:pos x="220" y="128"/>
                  </a:cxn>
                  <a:cxn ang="0">
                    <a:pos x="206" y="130"/>
                  </a:cxn>
                  <a:cxn ang="0">
                    <a:pos x="192" y="136"/>
                  </a:cxn>
                  <a:cxn ang="0">
                    <a:pos x="184" y="144"/>
                  </a:cxn>
                  <a:cxn ang="0">
                    <a:pos x="178" y="156"/>
                  </a:cxn>
                  <a:cxn ang="0">
                    <a:pos x="174" y="168"/>
                  </a:cxn>
                  <a:cxn ang="0">
                    <a:pos x="170" y="182"/>
                  </a:cxn>
                  <a:cxn ang="0">
                    <a:pos x="170" y="212"/>
                  </a:cxn>
                  <a:cxn ang="0">
                    <a:pos x="170" y="490"/>
                  </a:cxn>
                  <a:cxn ang="0">
                    <a:pos x="0" y="490"/>
                  </a:cxn>
                  <a:cxn ang="0">
                    <a:pos x="0" y="10"/>
                  </a:cxn>
                </a:cxnLst>
                <a:rect l="0" t="0" r="r" b="b"/>
                <a:pathLst>
                  <a:path w="428" h="490">
                    <a:moveTo>
                      <a:pt x="0" y="10"/>
                    </a:moveTo>
                    <a:lnTo>
                      <a:pt x="160" y="10"/>
                    </a:lnTo>
                    <a:lnTo>
                      <a:pt x="160" y="78"/>
                    </a:lnTo>
                    <a:lnTo>
                      <a:pt x="162" y="78"/>
                    </a:lnTo>
                    <a:lnTo>
                      <a:pt x="162" y="78"/>
                    </a:lnTo>
                    <a:lnTo>
                      <a:pt x="170" y="58"/>
                    </a:lnTo>
                    <a:lnTo>
                      <a:pt x="182" y="42"/>
                    </a:lnTo>
                    <a:lnTo>
                      <a:pt x="196" y="28"/>
                    </a:lnTo>
                    <a:lnTo>
                      <a:pt x="212" y="18"/>
                    </a:lnTo>
                    <a:lnTo>
                      <a:pt x="228" y="10"/>
                    </a:lnTo>
                    <a:lnTo>
                      <a:pt x="246" y="4"/>
                    </a:lnTo>
                    <a:lnTo>
                      <a:pt x="266" y="0"/>
                    </a:lnTo>
                    <a:lnTo>
                      <a:pt x="286" y="0"/>
                    </a:lnTo>
                    <a:lnTo>
                      <a:pt x="286" y="0"/>
                    </a:lnTo>
                    <a:lnTo>
                      <a:pt x="302" y="0"/>
                    </a:lnTo>
                    <a:lnTo>
                      <a:pt x="318" y="2"/>
                    </a:lnTo>
                    <a:lnTo>
                      <a:pt x="334" y="6"/>
                    </a:lnTo>
                    <a:lnTo>
                      <a:pt x="348" y="10"/>
                    </a:lnTo>
                    <a:lnTo>
                      <a:pt x="364" y="18"/>
                    </a:lnTo>
                    <a:lnTo>
                      <a:pt x="376" y="26"/>
                    </a:lnTo>
                    <a:lnTo>
                      <a:pt x="390" y="36"/>
                    </a:lnTo>
                    <a:lnTo>
                      <a:pt x="400" y="50"/>
                    </a:lnTo>
                    <a:lnTo>
                      <a:pt x="400" y="50"/>
                    </a:lnTo>
                    <a:lnTo>
                      <a:pt x="408" y="66"/>
                    </a:lnTo>
                    <a:lnTo>
                      <a:pt x="416" y="82"/>
                    </a:lnTo>
                    <a:lnTo>
                      <a:pt x="420" y="100"/>
                    </a:lnTo>
                    <a:lnTo>
                      <a:pt x="424" y="118"/>
                    </a:lnTo>
                    <a:lnTo>
                      <a:pt x="426" y="156"/>
                    </a:lnTo>
                    <a:lnTo>
                      <a:pt x="428" y="194"/>
                    </a:lnTo>
                    <a:lnTo>
                      <a:pt x="428" y="490"/>
                    </a:lnTo>
                    <a:lnTo>
                      <a:pt x="258" y="490"/>
                    </a:lnTo>
                    <a:lnTo>
                      <a:pt x="258" y="198"/>
                    </a:lnTo>
                    <a:lnTo>
                      <a:pt x="258" y="198"/>
                    </a:lnTo>
                    <a:lnTo>
                      <a:pt x="258" y="176"/>
                    </a:lnTo>
                    <a:lnTo>
                      <a:pt x="256" y="164"/>
                    </a:lnTo>
                    <a:lnTo>
                      <a:pt x="254" y="152"/>
                    </a:lnTo>
                    <a:lnTo>
                      <a:pt x="248" y="144"/>
                    </a:lnTo>
                    <a:lnTo>
                      <a:pt x="242" y="136"/>
                    </a:lnTo>
                    <a:lnTo>
                      <a:pt x="232" y="130"/>
                    </a:lnTo>
                    <a:lnTo>
                      <a:pt x="220" y="128"/>
                    </a:lnTo>
                    <a:lnTo>
                      <a:pt x="220" y="128"/>
                    </a:lnTo>
                    <a:lnTo>
                      <a:pt x="206" y="130"/>
                    </a:lnTo>
                    <a:lnTo>
                      <a:pt x="192" y="136"/>
                    </a:lnTo>
                    <a:lnTo>
                      <a:pt x="184" y="144"/>
                    </a:lnTo>
                    <a:lnTo>
                      <a:pt x="178" y="156"/>
                    </a:lnTo>
                    <a:lnTo>
                      <a:pt x="174" y="168"/>
                    </a:lnTo>
                    <a:lnTo>
                      <a:pt x="170" y="182"/>
                    </a:lnTo>
                    <a:lnTo>
                      <a:pt x="170" y="212"/>
                    </a:lnTo>
                    <a:lnTo>
                      <a:pt x="170" y="490"/>
                    </a:lnTo>
                    <a:lnTo>
                      <a:pt x="0" y="490"/>
                    </a:lnTo>
                    <a:lnTo>
                      <a:pt x="0" y="10"/>
                    </a:lnTo>
                    <a:close/>
                  </a:path>
                </a:pathLst>
              </a:custGeom>
              <a:solidFill>
                <a:srgbClr val="6DB43F"/>
              </a:solidFill>
              <a:ln w="9525">
                <a:noFill/>
                <a:round/>
                <a:headEnd/>
                <a:tailEnd/>
              </a:ln>
            </p:spPr>
            <p:txBody>
              <a:bodyPr/>
              <a:lstStyle/>
              <a:p>
                <a:endParaRPr lang="en-US">
                  <a:solidFill>
                    <a:srgbClr val="000000"/>
                  </a:solidFill>
                </a:endParaRPr>
              </a:p>
            </p:txBody>
          </p:sp>
          <p:sp>
            <p:nvSpPr>
              <p:cNvPr id="34" name="Freeform 1063"/>
              <p:cNvSpPr>
                <a:spLocks/>
              </p:cNvSpPr>
              <p:nvPr userDrawn="1"/>
            </p:nvSpPr>
            <p:spPr bwMode="black">
              <a:xfrm>
                <a:off x="2019" y="564"/>
                <a:ext cx="88" cy="180"/>
              </a:xfrm>
              <a:custGeom>
                <a:avLst/>
                <a:gdLst/>
                <a:ahLst/>
                <a:cxnLst>
                  <a:cxn ang="0">
                    <a:pos x="232" y="160"/>
                  </a:cxn>
                  <a:cxn ang="0">
                    <a:pos x="320" y="160"/>
                  </a:cxn>
                  <a:cxn ang="0">
                    <a:pos x="320" y="282"/>
                  </a:cxn>
                  <a:cxn ang="0">
                    <a:pos x="234" y="282"/>
                  </a:cxn>
                  <a:cxn ang="0">
                    <a:pos x="234" y="448"/>
                  </a:cxn>
                  <a:cxn ang="0">
                    <a:pos x="234" y="448"/>
                  </a:cxn>
                  <a:cxn ang="0">
                    <a:pos x="234" y="472"/>
                  </a:cxn>
                  <a:cxn ang="0">
                    <a:pos x="234" y="482"/>
                  </a:cxn>
                  <a:cxn ang="0">
                    <a:pos x="238" y="492"/>
                  </a:cxn>
                  <a:cxn ang="0">
                    <a:pos x="242" y="500"/>
                  </a:cxn>
                  <a:cxn ang="0">
                    <a:pos x="248" y="504"/>
                  </a:cxn>
                  <a:cxn ang="0">
                    <a:pos x="258" y="508"/>
                  </a:cxn>
                  <a:cxn ang="0">
                    <a:pos x="270" y="510"/>
                  </a:cxn>
                  <a:cxn ang="0">
                    <a:pos x="270" y="510"/>
                  </a:cxn>
                  <a:cxn ang="0">
                    <a:pos x="282" y="510"/>
                  </a:cxn>
                  <a:cxn ang="0">
                    <a:pos x="296" y="508"/>
                  </a:cxn>
                  <a:cxn ang="0">
                    <a:pos x="320" y="502"/>
                  </a:cxn>
                  <a:cxn ang="0">
                    <a:pos x="320" y="636"/>
                  </a:cxn>
                  <a:cxn ang="0">
                    <a:pos x="320" y="636"/>
                  </a:cxn>
                  <a:cxn ang="0">
                    <a:pos x="288" y="644"/>
                  </a:cxn>
                  <a:cxn ang="0">
                    <a:pos x="254" y="648"/>
                  </a:cxn>
                  <a:cxn ang="0">
                    <a:pos x="224" y="652"/>
                  </a:cxn>
                  <a:cxn ang="0">
                    <a:pos x="202" y="652"/>
                  </a:cxn>
                  <a:cxn ang="0">
                    <a:pos x="202" y="652"/>
                  </a:cxn>
                  <a:cxn ang="0">
                    <a:pos x="188" y="652"/>
                  </a:cxn>
                  <a:cxn ang="0">
                    <a:pos x="174" y="650"/>
                  </a:cxn>
                  <a:cxn ang="0">
                    <a:pos x="160" y="646"/>
                  </a:cxn>
                  <a:cxn ang="0">
                    <a:pos x="146" y="640"/>
                  </a:cxn>
                  <a:cxn ang="0">
                    <a:pos x="132" y="632"/>
                  </a:cxn>
                  <a:cxn ang="0">
                    <a:pos x="120" y="624"/>
                  </a:cxn>
                  <a:cxn ang="0">
                    <a:pos x="108" y="614"/>
                  </a:cxn>
                  <a:cxn ang="0">
                    <a:pos x="96" y="602"/>
                  </a:cxn>
                  <a:cxn ang="0">
                    <a:pos x="96" y="602"/>
                  </a:cxn>
                  <a:cxn ang="0">
                    <a:pos x="86" y="586"/>
                  </a:cxn>
                  <a:cxn ang="0">
                    <a:pos x="78" y="570"/>
                  </a:cxn>
                  <a:cxn ang="0">
                    <a:pos x="72" y="554"/>
                  </a:cxn>
                  <a:cxn ang="0">
                    <a:pos x="68" y="538"/>
                  </a:cxn>
                  <a:cxn ang="0">
                    <a:pos x="66" y="520"/>
                  </a:cxn>
                  <a:cxn ang="0">
                    <a:pos x="64" y="502"/>
                  </a:cxn>
                  <a:cxn ang="0">
                    <a:pos x="64" y="464"/>
                  </a:cxn>
                  <a:cxn ang="0">
                    <a:pos x="64" y="282"/>
                  </a:cxn>
                  <a:cxn ang="0">
                    <a:pos x="0" y="282"/>
                  </a:cxn>
                  <a:cxn ang="0">
                    <a:pos x="0" y="160"/>
                  </a:cxn>
                  <a:cxn ang="0">
                    <a:pos x="72" y="160"/>
                  </a:cxn>
                  <a:cxn ang="0">
                    <a:pos x="74" y="62"/>
                  </a:cxn>
                  <a:cxn ang="0">
                    <a:pos x="232" y="0"/>
                  </a:cxn>
                  <a:cxn ang="0">
                    <a:pos x="232" y="160"/>
                  </a:cxn>
                </a:cxnLst>
                <a:rect l="0" t="0" r="r" b="b"/>
                <a:pathLst>
                  <a:path w="320" h="652">
                    <a:moveTo>
                      <a:pt x="232" y="160"/>
                    </a:moveTo>
                    <a:lnTo>
                      <a:pt x="320" y="160"/>
                    </a:lnTo>
                    <a:lnTo>
                      <a:pt x="320" y="282"/>
                    </a:lnTo>
                    <a:lnTo>
                      <a:pt x="234" y="282"/>
                    </a:lnTo>
                    <a:lnTo>
                      <a:pt x="234" y="448"/>
                    </a:lnTo>
                    <a:lnTo>
                      <a:pt x="234" y="448"/>
                    </a:lnTo>
                    <a:lnTo>
                      <a:pt x="234" y="472"/>
                    </a:lnTo>
                    <a:lnTo>
                      <a:pt x="234" y="482"/>
                    </a:lnTo>
                    <a:lnTo>
                      <a:pt x="238" y="492"/>
                    </a:lnTo>
                    <a:lnTo>
                      <a:pt x="242" y="500"/>
                    </a:lnTo>
                    <a:lnTo>
                      <a:pt x="248" y="504"/>
                    </a:lnTo>
                    <a:lnTo>
                      <a:pt x="258" y="508"/>
                    </a:lnTo>
                    <a:lnTo>
                      <a:pt x="270" y="510"/>
                    </a:lnTo>
                    <a:lnTo>
                      <a:pt x="270" y="510"/>
                    </a:lnTo>
                    <a:lnTo>
                      <a:pt x="282" y="510"/>
                    </a:lnTo>
                    <a:lnTo>
                      <a:pt x="296" y="508"/>
                    </a:lnTo>
                    <a:lnTo>
                      <a:pt x="320" y="502"/>
                    </a:lnTo>
                    <a:lnTo>
                      <a:pt x="320" y="636"/>
                    </a:lnTo>
                    <a:lnTo>
                      <a:pt x="320" y="636"/>
                    </a:lnTo>
                    <a:lnTo>
                      <a:pt x="288" y="644"/>
                    </a:lnTo>
                    <a:lnTo>
                      <a:pt x="254" y="648"/>
                    </a:lnTo>
                    <a:lnTo>
                      <a:pt x="224" y="652"/>
                    </a:lnTo>
                    <a:lnTo>
                      <a:pt x="202" y="652"/>
                    </a:lnTo>
                    <a:lnTo>
                      <a:pt x="202" y="652"/>
                    </a:lnTo>
                    <a:lnTo>
                      <a:pt x="188" y="652"/>
                    </a:lnTo>
                    <a:lnTo>
                      <a:pt x="174" y="650"/>
                    </a:lnTo>
                    <a:lnTo>
                      <a:pt x="160" y="646"/>
                    </a:lnTo>
                    <a:lnTo>
                      <a:pt x="146" y="640"/>
                    </a:lnTo>
                    <a:lnTo>
                      <a:pt x="132" y="632"/>
                    </a:lnTo>
                    <a:lnTo>
                      <a:pt x="120" y="624"/>
                    </a:lnTo>
                    <a:lnTo>
                      <a:pt x="108" y="614"/>
                    </a:lnTo>
                    <a:lnTo>
                      <a:pt x="96" y="602"/>
                    </a:lnTo>
                    <a:lnTo>
                      <a:pt x="96" y="602"/>
                    </a:lnTo>
                    <a:lnTo>
                      <a:pt x="86" y="586"/>
                    </a:lnTo>
                    <a:lnTo>
                      <a:pt x="78" y="570"/>
                    </a:lnTo>
                    <a:lnTo>
                      <a:pt x="72" y="554"/>
                    </a:lnTo>
                    <a:lnTo>
                      <a:pt x="68" y="538"/>
                    </a:lnTo>
                    <a:lnTo>
                      <a:pt x="66" y="520"/>
                    </a:lnTo>
                    <a:lnTo>
                      <a:pt x="64" y="502"/>
                    </a:lnTo>
                    <a:lnTo>
                      <a:pt x="64" y="464"/>
                    </a:lnTo>
                    <a:lnTo>
                      <a:pt x="64" y="282"/>
                    </a:lnTo>
                    <a:lnTo>
                      <a:pt x="0" y="282"/>
                    </a:lnTo>
                    <a:lnTo>
                      <a:pt x="0" y="160"/>
                    </a:lnTo>
                    <a:lnTo>
                      <a:pt x="72" y="160"/>
                    </a:lnTo>
                    <a:lnTo>
                      <a:pt x="74" y="62"/>
                    </a:lnTo>
                    <a:lnTo>
                      <a:pt x="232" y="0"/>
                    </a:lnTo>
                    <a:lnTo>
                      <a:pt x="232" y="160"/>
                    </a:lnTo>
                    <a:close/>
                  </a:path>
                </a:pathLst>
              </a:custGeom>
              <a:solidFill>
                <a:srgbClr val="6DB43F"/>
              </a:solidFill>
              <a:ln w="9525">
                <a:noFill/>
                <a:round/>
                <a:headEnd/>
                <a:tailEnd/>
              </a:ln>
            </p:spPr>
            <p:txBody>
              <a:bodyPr/>
              <a:lstStyle/>
              <a:p>
                <a:endParaRPr lang="en-US">
                  <a:solidFill>
                    <a:srgbClr val="000000"/>
                  </a:solidFill>
                </a:endParaRPr>
              </a:p>
            </p:txBody>
          </p:sp>
          <p:sp>
            <p:nvSpPr>
              <p:cNvPr id="35" name="Freeform 1064"/>
              <p:cNvSpPr>
                <a:spLocks/>
              </p:cNvSpPr>
              <p:nvPr userDrawn="1"/>
            </p:nvSpPr>
            <p:spPr bwMode="black">
              <a:xfrm>
                <a:off x="1536" y="202"/>
                <a:ext cx="268" cy="267"/>
              </a:xfrm>
              <a:custGeom>
                <a:avLst/>
                <a:gdLst/>
                <a:ahLst/>
                <a:cxnLst>
                  <a:cxn ang="0">
                    <a:pos x="238" y="728"/>
                  </a:cxn>
                  <a:cxn ang="0">
                    <a:pos x="238" y="0"/>
                  </a:cxn>
                  <a:cxn ang="0">
                    <a:pos x="0" y="0"/>
                  </a:cxn>
                  <a:cxn ang="0">
                    <a:pos x="0" y="964"/>
                  </a:cxn>
                  <a:cxn ang="0">
                    <a:pos x="970" y="964"/>
                  </a:cxn>
                  <a:cxn ang="0">
                    <a:pos x="970" y="728"/>
                  </a:cxn>
                  <a:cxn ang="0">
                    <a:pos x="238" y="728"/>
                  </a:cxn>
                  <a:cxn ang="0">
                    <a:pos x="238" y="728"/>
                  </a:cxn>
                </a:cxnLst>
                <a:rect l="0" t="0" r="r" b="b"/>
                <a:pathLst>
                  <a:path w="970" h="964">
                    <a:moveTo>
                      <a:pt x="238" y="728"/>
                    </a:moveTo>
                    <a:lnTo>
                      <a:pt x="238" y="0"/>
                    </a:lnTo>
                    <a:lnTo>
                      <a:pt x="0" y="0"/>
                    </a:lnTo>
                    <a:lnTo>
                      <a:pt x="0" y="964"/>
                    </a:lnTo>
                    <a:lnTo>
                      <a:pt x="970" y="964"/>
                    </a:lnTo>
                    <a:lnTo>
                      <a:pt x="970" y="728"/>
                    </a:lnTo>
                    <a:lnTo>
                      <a:pt x="238" y="728"/>
                    </a:lnTo>
                    <a:lnTo>
                      <a:pt x="238" y="728"/>
                    </a:lnTo>
                    <a:close/>
                  </a:path>
                </a:pathLst>
              </a:custGeom>
              <a:solidFill>
                <a:srgbClr val="6DB43F"/>
              </a:solidFill>
              <a:ln w="9525">
                <a:noFill/>
                <a:round/>
                <a:headEnd/>
                <a:tailEnd/>
              </a:ln>
            </p:spPr>
            <p:txBody>
              <a:bodyPr/>
              <a:lstStyle/>
              <a:p>
                <a:endParaRPr lang="en-US">
                  <a:solidFill>
                    <a:srgbClr val="000000"/>
                  </a:solidFill>
                </a:endParaRPr>
              </a:p>
            </p:txBody>
          </p:sp>
          <p:sp>
            <p:nvSpPr>
              <p:cNvPr id="36" name="Freeform 1065"/>
              <p:cNvSpPr>
                <a:spLocks/>
              </p:cNvSpPr>
              <p:nvPr userDrawn="1"/>
            </p:nvSpPr>
            <p:spPr bwMode="black">
              <a:xfrm>
                <a:off x="1609" y="357"/>
                <a:ext cx="39" cy="39"/>
              </a:xfrm>
              <a:custGeom>
                <a:avLst/>
                <a:gdLst/>
                <a:ahLst/>
                <a:cxnLst>
                  <a:cxn ang="0">
                    <a:pos x="0" y="0"/>
                  </a:cxn>
                  <a:cxn ang="0">
                    <a:pos x="0" y="18"/>
                  </a:cxn>
                  <a:cxn ang="0">
                    <a:pos x="0" y="18"/>
                  </a:cxn>
                  <a:cxn ang="0">
                    <a:pos x="22" y="24"/>
                  </a:cxn>
                  <a:cxn ang="0">
                    <a:pos x="44" y="32"/>
                  </a:cxn>
                  <a:cxn ang="0">
                    <a:pos x="64" y="44"/>
                  </a:cxn>
                  <a:cxn ang="0">
                    <a:pos x="80" y="60"/>
                  </a:cxn>
                  <a:cxn ang="0">
                    <a:pos x="96" y="76"/>
                  </a:cxn>
                  <a:cxn ang="0">
                    <a:pos x="108" y="96"/>
                  </a:cxn>
                  <a:cxn ang="0">
                    <a:pos x="118" y="116"/>
                  </a:cxn>
                  <a:cxn ang="0">
                    <a:pos x="124" y="140"/>
                  </a:cxn>
                  <a:cxn ang="0">
                    <a:pos x="142" y="140"/>
                  </a:cxn>
                  <a:cxn ang="0">
                    <a:pos x="142" y="140"/>
                  </a:cxn>
                  <a:cxn ang="0">
                    <a:pos x="134" y="114"/>
                  </a:cxn>
                  <a:cxn ang="0">
                    <a:pos x="124" y="88"/>
                  </a:cxn>
                  <a:cxn ang="0">
                    <a:pos x="110" y="66"/>
                  </a:cxn>
                  <a:cxn ang="0">
                    <a:pos x="94" y="46"/>
                  </a:cxn>
                  <a:cxn ang="0">
                    <a:pos x="74" y="30"/>
                  </a:cxn>
                  <a:cxn ang="0">
                    <a:pos x="50" y="16"/>
                  </a:cxn>
                  <a:cxn ang="0">
                    <a:pos x="26" y="6"/>
                  </a:cxn>
                  <a:cxn ang="0">
                    <a:pos x="0" y="0"/>
                  </a:cxn>
                  <a:cxn ang="0">
                    <a:pos x="0" y="0"/>
                  </a:cxn>
                </a:cxnLst>
                <a:rect l="0" t="0" r="r" b="b"/>
                <a:pathLst>
                  <a:path w="142" h="140">
                    <a:moveTo>
                      <a:pt x="0" y="0"/>
                    </a:moveTo>
                    <a:lnTo>
                      <a:pt x="0" y="18"/>
                    </a:lnTo>
                    <a:lnTo>
                      <a:pt x="0" y="18"/>
                    </a:lnTo>
                    <a:lnTo>
                      <a:pt x="22" y="24"/>
                    </a:lnTo>
                    <a:lnTo>
                      <a:pt x="44" y="32"/>
                    </a:lnTo>
                    <a:lnTo>
                      <a:pt x="64" y="44"/>
                    </a:lnTo>
                    <a:lnTo>
                      <a:pt x="80" y="60"/>
                    </a:lnTo>
                    <a:lnTo>
                      <a:pt x="96" y="76"/>
                    </a:lnTo>
                    <a:lnTo>
                      <a:pt x="108" y="96"/>
                    </a:lnTo>
                    <a:lnTo>
                      <a:pt x="118" y="116"/>
                    </a:lnTo>
                    <a:lnTo>
                      <a:pt x="124" y="140"/>
                    </a:lnTo>
                    <a:lnTo>
                      <a:pt x="142" y="140"/>
                    </a:lnTo>
                    <a:lnTo>
                      <a:pt x="142" y="140"/>
                    </a:lnTo>
                    <a:lnTo>
                      <a:pt x="134" y="114"/>
                    </a:lnTo>
                    <a:lnTo>
                      <a:pt x="124" y="88"/>
                    </a:lnTo>
                    <a:lnTo>
                      <a:pt x="110" y="66"/>
                    </a:lnTo>
                    <a:lnTo>
                      <a:pt x="94" y="46"/>
                    </a:lnTo>
                    <a:lnTo>
                      <a:pt x="74" y="30"/>
                    </a:lnTo>
                    <a:lnTo>
                      <a:pt x="50" y="16"/>
                    </a:lnTo>
                    <a:lnTo>
                      <a:pt x="26" y="6"/>
                    </a:lnTo>
                    <a:lnTo>
                      <a:pt x="0" y="0"/>
                    </a:lnTo>
                    <a:lnTo>
                      <a:pt x="0" y="0"/>
                    </a:lnTo>
                    <a:close/>
                  </a:path>
                </a:pathLst>
              </a:custGeom>
              <a:solidFill>
                <a:srgbClr val="00ADEF"/>
              </a:solidFill>
              <a:ln w="9525">
                <a:noFill/>
                <a:round/>
                <a:headEnd/>
                <a:tailEnd/>
              </a:ln>
            </p:spPr>
            <p:txBody>
              <a:bodyPr/>
              <a:lstStyle/>
              <a:p>
                <a:endParaRPr lang="en-US">
                  <a:solidFill>
                    <a:srgbClr val="000000"/>
                  </a:solidFill>
                </a:endParaRPr>
              </a:p>
            </p:txBody>
          </p:sp>
          <p:sp>
            <p:nvSpPr>
              <p:cNvPr id="37" name="Freeform 1066"/>
              <p:cNvSpPr>
                <a:spLocks/>
              </p:cNvSpPr>
              <p:nvPr userDrawn="1"/>
            </p:nvSpPr>
            <p:spPr bwMode="black">
              <a:xfrm>
                <a:off x="1609" y="308"/>
                <a:ext cx="88" cy="88"/>
              </a:xfrm>
              <a:custGeom>
                <a:avLst/>
                <a:gdLst/>
                <a:ahLst/>
                <a:cxnLst>
                  <a:cxn ang="0">
                    <a:pos x="0" y="0"/>
                  </a:cxn>
                  <a:cxn ang="0">
                    <a:pos x="0" y="52"/>
                  </a:cxn>
                  <a:cxn ang="0">
                    <a:pos x="0" y="52"/>
                  </a:cxn>
                  <a:cxn ang="0">
                    <a:pos x="26" y="56"/>
                  </a:cxn>
                  <a:cxn ang="0">
                    <a:pos x="52" y="60"/>
                  </a:cxn>
                  <a:cxn ang="0">
                    <a:pos x="76" y="68"/>
                  </a:cxn>
                  <a:cxn ang="0">
                    <a:pos x="100" y="78"/>
                  </a:cxn>
                  <a:cxn ang="0">
                    <a:pos x="122" y="90"/>
                  </a:cxn>
                  <a:cxn ang="0">
                    <a:pos x="142" y="104"/>
                  </a:cxn>
                  <a:cxn ang="0">
                    <a:pos x="162" y="118"/>
                  </a:cxn>
                  <a:cxn ang="0">
                    <a:pos x="182" y="136"/>
                  </a:cxn>
                  <a:cxn ang="0">
                    <a:pos x="198" y="154"/>
                  </a:cxn>
                  <a:cxn ang="0">
                    <a:pos x="214" y="174"/>
                  </a:cxn>
                  <a:cxn ang="0">
                    <a:pos x="228" y="194"/>
                  </a:cxn>
                  <a:cxn ang="0">
                    <a:pos x="238" y="216"/>
                  </a:cxn>
                  <a:cxn ang="0">
                    <a:pos x="248" y="240"/>
                  </a:cxn>
                  <a:cxn ang="0">
                    <a:pos x="256" y="264"/>
                  </a:cxn>
                  <a:cxn ang="0">
                    <a:pos x="262" y="290"/>
                  </a:cxn>
                  <a:cxn ang="0">
                    <a:pos x="266" y="316"/>
                  </a:cxn>
                  <a:cxn ang="0">
                    <a:pos x="320" y="316"/>
                  </a:cxn>
                  <a:cxn ang="0">
                    <a:pos x="320" y="316"/>
                  </a:cxn>
                  <a:cxn ang="0">
                    <a:pos x="316" y="284"/>
                  </a:cxn>
                  <a:cxn ang="0">
                    <a:pos x="308" y="254"/>
                  </a:cxn>
                  <a:cxn ang="0">
                    <a:pos x="300" y="224"/>
                  </a:cxn>
                  <a:cxn ang="0">
                    <a:pos x="288" y="196"/>
                  </a:cxn>
                  <a:cxn ang="0">
                    <a:pos x="274" y="168"/>
                  </a:cxn>
                  <a:cxn ang="0">
                    <a:pos x="258" y="144"/>
                  </a:cxn>
                  <a:cxn ang="0">
                    <a:pos x="240" y="120"/>
                  </a:cxn>
                  <a:cxn ang="0">
                    <a:pos x="218" y="98"/>
                  </a:cxn>
                  <a:cxn ang="0">
                    <a:pos x="196" y="78"/>
                  </a:cxn>
                  <a:cxn ang="0">
                    <a:pos x="172" y="60"/>
                  </a:cxn>
                  <a:cxn ang="0">
                    <a:pos x="146" y="44"/>
                  </a:cxn>
                  <a:cxn ang="0">
                    <a:pos x="120" y="30"/>
                  </a:cxn>
                  <a:cxn ang="0">
                    <a:pos x="92" y="18"/>
                  </a:cxn>
                  <a:cxn ang="0">
                    <a:pos x="62" y="8"/>
                  </a:cxn>
                  <a:cxn ang="0">
                    <a:pos x="32" y="2"/>
                  </a:cxn>
                  <a:cxn ang="0">
                    <a:pos x="0" y="0"/>
                  </a:cxn>
                  <a:cxn ang="0">
                    <a:pos x="0" y="0"/>
                  </a:cxn>
                </a:cxnLst>
                <a:rect l="0" t="0" r="r" b="b"/>
                <a:pathLst>
                  <a:path w="320" h="316">
                    <a:moveTo>
                      <a:pt x="0" y="0"/>
                    </a:moveTo>
                    <a:lnTo>
                      <a:pt x="0" y="52"/>
                    </a:lnTo>
                    <a:lnTo>
                      <a:pt x="0" y="52"/>
                    </a:lnTo>
                    <a:lnTo>
                      <a:pt x="26" y="56"/>
                    </a:lnTo>
                    <a:lnTo>
                      <a:pt x="52" y="60"/>
                    </a:lnTo>
                    <a:lnTo>
                      <a:pt x="76" y="68"/>
                    </a:lnTo>
                    <a:lnTo>
                      <a:pt x="100" y="78"/>
                    </a:lnTo>
                    <a:lnTo>
                      <a:pt x="122" y="90"/>
                    </a:lnTo>
                    <a:lnTo>
                      <a:pt x="142" y="104"/>
                    </a:lnTo>
                    <a:lnTo>
                      <a:pt x="162" y="118"/>
                    </a:lnTo>
                    <a:lnTo>
                      <a:pt x="182" y="136"/>
                    </a:lnTo>
                    <a:lnTo>
                      <a:pt x="198" y="154"/>
                    </a:lnTo>
                    <a:lnTo>
                      <a:pt x="214" y="174"/>
                    </a:lnTo>
                    <a:lnTo>
                      <a:pt x="228" y="194"/>
                    </a:lnTo>
                    <a:lnTo>
                      <a:pt x="238" y="216"/>
                    </a:lnTo>
                    <a:lnTo>
                      <a:pt x="248" y="240"/>
                    </a:lnTo>
                    <a:lnTo>
                      <a:pt x="256" y="264"/>
                    </a:lnTo>
                    <a:lnTo>
                      <a:pt x="262" y="290"/>
                    </a:lnTo>
                    <a:lnTo>
                      <a:pt x="266" y="316"/>
                    </a:lnTo>
                    <a:lnTo>
                      <a:pt x="320" y="316"/>
                    </a:lnTo>
                    <a:lnTo>
                      <a:pt x="320" y="316"/>
                    </a:lnTo>
                    <a:lnTo>
                      <a:pt x="316" y="284"/>
                    </a:lnTo>
                    <a:lnTo>
                      <a:pt x="308" y="254"/>
                    </a:lnTo>
                    <a:lnTo>
                      <a:pt x="300" y="224"/>
                    </a:lnTo>
                    <a:lnTo>
                      <a:pt x="288" y="196"/>
                    </a:lnTo>
                    <a:lnTo>
                      <a:pt x="274" y="168"/>
                    </a:lnTo>
                    <a:lnTo>
                      <a:pt x="258" y="144"/>
                    </a:lnTo>
                    <a:lnTo>
                      <a:pt x="240" y="120"/>
                    </a:lnTo>
                    <a:lnTo>
                      <a:pt x="218" y="98"/>
                    </a:lnTo>
                    <a:lnTo>
                      <a:pt x="196" y="78"/>
                    </a:lnTo>
                    <a:lnTo>
                      <a:pt x="172" y="60"/>
                    </a:lnTo>
                    <a:lnTo>
                      <a:pt x="146" y="44"/>
                    </a:lnTo>
                    <a:lnTo>
                      <a:pt x="120" y="30"/>
                    </a:lnTo>
                    <a:lnTo>
                      <a:pt x="92" y="18"/>
                    </a:lnTo>
                    <a:lnTo>
                      <a:pt x="62" y="8"/>
                    </a:lnTo>
                    <a:lnTo>
                      <a:pt x="32" y="2"/>
                    </a:lnTo>
                    <a:lnTo>
                      <a:pt x="0" y="0"/>
                    </a:lnTo>
                    <a:lnTo>
                      <a:pt x="0" y="0"/>
                    </a:lnTo>
                    <a:close/>
                  </a:path>
                </a:pathLst>
              </a:custGeom>
              <a:solidFill>
                <a:srgbClr val="00ADEF"/>
              </a:solidFill>
              <a:ln w="9525">
                <a:noFill/>
                <a:round/>
                <a:headEnd/>
                <a:tailEnd/>
              </a:ln>
            </p:spPr>
            <p:txBody>
              <a:bodyPr/>
              <a:lstStyle/>
              <a:p>
                <a:endParaRPr lang="en-US">
                  <a:solidFill>
                    <a:srgbClr val="000000"/>
                  </a:solidFill>
                </a:endParaRPr>
              </a:p>
            </p:txBody>
          </p:sp>
          <p:sp>
            <p:nvSpPr>
              <p:cNvPr id="38" name="Freeform 1067"/>
              <p:cNvSpPr>
                <a:spLocks/>
              </p:cNvSpPr>
              <p:nvPr userDrawn="1"/>
            </p:nvSpPr>
            <p:spPr bwMode="black">
              <a:xfrm>
                <a:off x="1609" y="259"/>
                <a:ext cx="137" cy="137"/>
              </a:xfrm>
              <a:custGeom>
                <a:avLst/>
                <a:gdLst/>
                <a:ahLst/>
                <a:cxnLst>
                  <a:cxn ang="0">
                    <a:pos x="0" y="0"/>
                  </a:cxn>
                  <a:cxn ang="0">
                    <a:pos x="0" y="88"/>
                  </a:cxn>
                  <a:cxn ang="0">
                    <a:pos x="0" y="88"/>
                  </a:cxn>
                  <a:cxn ang="0">
                    <a:pos x="40" y="92"/>
                  </a:cxn>
                  <a:cxn ang="0">
                    <a:pos x="80" y="100"/>
                  </a:cxn>
                  <a:cxn ang="0">
                    <a:pos x="118" y="112"/>
                  </a:cxn>
                  <a:cxn ang="0">
                    <a:pos x="154" y="126"/>
                  </a:cxn>
                  <a:cxn ang="0">
                    <a:pos x="188" y="144"/>
                  </a:cxn>
                  <a:cxn ang="0">
                    <a:pos x="222" y="164"/>
                  </a:cxn>
                  <a:cxn ang="0">
                    <a:pos x="252" y="188"/>
                  </a:cxn>
                  <a:cxn ang="0">
                    <a:pos x="282" y="214"/>
                  </a:cxn>
                  <a:cxn ang="0">
                    <a:pos x="308" y="242"/>
                  </a:cxn>
                  <a:cxn ang="0">
                    <a:pos x="330" y="272"/>
                  </a:cxn>
                  <a:cxn ang="0">
                    <a:pos x="352" y="304"/>
                  </a:cxn>
                  <a:cxn ang="0">
                    <a:pos x="370" y="340"/>
                  </a:cxn>
                  <a:cxn ang="0">
                    <a:pos x="384" y="376"/>
                  </a:cxn>
                  <a:cxn ang="0">
                    <a:pos x="396" y="414"/>
                  </a:cxn>
                  <a:cxn ang="0">
                    <a:pos x="404" y="452"/>
                  </a:cxn>
                  <a:cxn ang="0">
                    <a:pos x="408" y="494"/>
                  </a:cxn>
                  <a:cxn ang="0">
                    <a:pos x="496" y="494"/>
                  </a:cxn>
                  <a:cxn ang="0">
                    <a:pos x="496" y="494"/>
                  </a:cxn>
                  <a:cxn ang="0">
                    <a:pos x="492" y="444"/>
                  </a:cxn>
                  <a:cxn ang="0">
                    <a:pos x="482" y="396"/>
                  </a:cxn>
                  <a:cxn ang="0">
                    <a:pos x="468" y="350"/>
                  </a:cxn>
                  <a:cxn ang="0">
                    <a:pos x="452" y="304"/>
                  </a:cxn>
                  <a:cxn ang="0">
                    <a:pos x="430" y="262"/>
                  </a:cxn>
                  <a:cxn ang="0">
                    <a:pos x="404" y="222"/>
                  </a:cxn>
                  <a:cxn ang="0">
                    <a:pos x="376" y="186"/>
                  </a:cxn>
                  <a:cxn ang="0">
                    <a:pos x="344" y="150"/>
                  </a:cxn>
                  <a:cxn ang="0">
                    <a:pos x="308" y="118"/>
                  </a:cxn>
                  <a:cxn ang="0">
                    <a:pos x="272" y="90"/>
                  </a:cxn>
                  <a:cxn ang="0">
                    <a:pos x="232" y="66"/>
                  </a:cxn>
                  <a:cxn ang="0">
                    <a:pos x="188" y="44"/>
                  </a:cxn>
                  <a:cxn ang="0">
                    <a:pos x="144" y="26"/>
                  </a:cxn>
                  <a:cxn ang="0">
                    <a:pos x="98" y="14"/>
                  </a:cxn>
                  <a:cxn ang="0">
                    <a:pos x="50" y="4"/>
                  </a:cxn>
                  <a:cxn ang="0">
                    <a:pos x="0" y="0"/>
                  </a:cxn>
                  <a:cxn ang="0">
                    <a:pos x="0" y="0"/>
                  </a:cxn>
                </a:cxnLst>
                <a:rect l="0" t="0" r="r" b="b"/>
                <a:pathLst>
                  <a:path w="496" h="494">
                    <a:moveTo>
                      <a:pt x="0" y="0"/>
                    </a:moveTo>
                    <a:lnTo>
                      <a:pt x="0" y="88"/>
                    </a:lnTo>
                    <a:lnTo>
                      <a:pt x="0" y="88"/>
                    </a:lnTo>
                    <a:lnTo>
                      <a:pt x="40" y="92"/>
                    </a:lnTo>
                    <a:lnTo>
                      <a:pt x="80" y="100"/>
                    </a:lnTo>
                    <a:lnTo>
                      <a:pt x="118" y="112"/>
                    </a:lnTo>
                    <a:lnTo>
                      <a:pt x="154" y="126"/>
                    </a:lnTo>
                    <a:lnTo>
                      <a:pt x="188" y="144"/>
                    </a:lnTo>
                    <a:lnTo>
                      <a:pt x="222" y="164"/>
                    </a:lnTo>
                    <a:lnTo>
                      <a:pt x="252" y="188"/>
                    </a:lnTo>
                    <a:lnTo>
                      <a:pt x="282" y="214"/>
                    </a:lnTo>
                    <a:lnTo>
                      <a:pt x="308" y="242"/>
                    </a:lnTo>
                    <a:lnTo>
                      <a:pt x="330" y="272"/>
                    </a:lnTo>
                    <a:lnTo>
                      <a:pt x="352" y="304"/>
                    </a:lnTo>
                    <a:lnTo>
                      <a:pt x="370" y="340"/>
                    </a:lnTo>
                    <a:lnTo>
                      <a:pt x="384" y="376"/>
                    </a:lnTo>
                    <a:lnTo>
                      <a:pt x="396" y="414"/>
                    </a:lnTo>
                    <a:lnTo>
                      <a:pt x="404" y="452"/>
                    </a:lnTo>
                    <a:lnTo>
                      <a:pt x="408" y="494"/>
                    </a:lnTo>
                    <a:lnTo>
                      <a:pt x="496" y="494"/>
                    </a:lnTo>
                    <a:lnTo>
                      <a:pt x="496" y="494"/>
                    </a:lnTo>
                    <a:lnTo>
                      <a:pt x="492" y="444"/>
                    </a:lnTo>
                    <a:lnTo>
                      <a:pt x="482" y="396"/>
                    </a:lnTo>
                    <a:lnTo>
                      <a:pt x="468" y="350"/>
                    </a:lnTo>
                    <a:lnTo>
                      <a:pt x="452" y="304"/>
                    </a:lnTo>
                    <a:lnTo>
                      <a:pt x="430" y="262"/>
                    </a:lnTo>
                    <a:lnTo>
                      <a:pt x="404" y="222"/>
                    </a:lnTo>
                    <a:lnTo>
                      <a:pt x="376" y="186"/>
                    </a:lnTo>
                    <a:lnTo>
                      <a:pt x="344" y="150"/>
                    </a:lnTo>
                    <a:lnTo>
                      <a:pt x="308" y="118"/>
                    </a:lnTo>
                    <a:lnTo>
                      <a:pt x="272" y="90"/>
                    </a:lnTo>
                    <a:lnTo>
                      <a:pt x="232" y="66"/>
                    </a:lnTo>
                    <a:lnTo>
                      <a:pt x="188" y="44"/>
                    </a:lnTo>
                    <a:lnTo>
                      <a:pt x="144" y="26"/>
                    </a:lnTo>
                    <a:lnTo>
                      <a:pt x="98" y="14"/>
                    </a:lnTo>
                    <a:lnTo>
                      <a:pt x="50" y="4"/>
                    </a:lnTo>
                    <a:lnTo>
                      <a:pt x="0" y="0"/>
                    </a:lnTo>
                    <a:lnTo>
                      <a:pt x="0" y="0"/>
                    </a:lnTo>
                    <a:close/>
                  </a:path>
                </a:pathLst>
              </a:custGeom>
              <a:solidFill>
                <a:srgbClr val="00ADEF"/>
              </a:solidFill>
              <a:ln w="9525">
                <a:noFill/>
                <a:round/>
                <a:headEnd/>
                <a:tailEnd/>
              </a:ln>
            </p:spPr>
            <p:txBody>
              <a:bodyPr/>
              <a:lstStyle/>
              <a:p>
                <a:endParaRPr lang="en-US">
                  <a:solidFill>
                    <a:srgbClr val="000000"/>
                  </a:solidFill>
                </a:endParaRPr>
              </a:p>
            </p:txBody>
          </p:sp>
          <p:sp>
            <p:nvSpPr>
              <p:cNvPr id="39" name="Freeform 1068"/>
              <p:cNvSpPr>
                <a:spLocks/>
              </p:cNvSpPr>
              <p:nvPr userDrawn="1"/>
            </p:nvSpPr>
            <p:spPr bwMode="black">
              <a:xfrm>
                <a:off x="1609" y="208"/>
                <a:ext cx="189" cy="188"/>
              </a:xfrm>
              <a:custGeom>
                <a:avLst/>
                <a:gdLst/>
                <a:ahLst/>
                <a:cxnLst>
                  <a:cxn ang="0">
                    <a:pos x="0" y="0"/>
                  </a:cxn>
                  <a:cxn ang="0">
                    <a:pos x="0" y="142"/>
                  </a:cxn>
                  <a:cxn ang="0">
                    <a:pos x="0" y="142"/>
                  </a:cxn>
                  <a:cxn ang="0">
                    <a:pos x="26" y="144"/>
                  </a:cxn>
                  <a:cxn ang="0">
                    <a:pos x="54" y="146"/>
                  </a:cxn>
                  <a:cxn ang="0">
                    <a:pos x="80" y="150"/>
                  </a:cxn>
                  <a:cxn ang="0">
                    <a:pos x="106" y="156"/>
                  </a:cxn>
                  <a:cxn ang="0">
                    <a:pos x="132" y="162"/>
                  </a:cxn>
                  <a:cxn ang="0">
                    <a:pos x="158" y="170"/>
                  </a:cxn>
                  <a:cxn ang="0">
                    <a:pos x="182" y="180"/>
                  </a:cxn>
                  <a:cxn ang="0">
                    <a:pos x="206" y="190"/>
                  </a:cxn>
                  <a:cxn ang="0">
                    <a:pos x="252" y="212"/>
                  </a:cxn>
                  <a:cxn ang="0">
                    <a:pos x="296" y="240"/>
                  </a:cxn>
                  <a:cxn ang="0">
                    <a:pos x="338" y="270"/>
                  </a:cxn>
                  <a:cxn ang="0">
                    <a:pos x="376" y="306"/>
                  </a:cxn>
                  <a:cxn ang="0">
                    <a:pos x="410" y="344"/>
                  </a:cxn>
                  <a:cxn ang="0">
                    <a:pos x="440" y="384"/>
                  </a:cxn>
                  <a:cxn ang="0">
                    <a:pos x="468" y="428"/>
                  </a:cxn>
                  <a:cxn ang="0">
                    <a:pos x="492" y="474"/>
                  </a:cxn>
                  <a:cxn ang="0">
                    <a:pos x="502" y="498"/>
                  </a:cxn>
                  <a:cxn ang="0">
                    <a:pos x="512" y="522"/>
                  </a:cxn>
                  <a:cxn ang="0">
                    <a:pos x="520" y="548"/>
                  </a:cxn>
                  <a:cxn ang="0">
                    <a:pos x="526" y="572"/>
                  </a:cxn>
                  <a:cxn ang="0">
                    <a:pos x="532" y="598"/>
                  </a:cxn>
                  <a:cxn ang="0">
                    <a:pos x="536" y="626"/>
                  </a:cxn>
                  <a:cxn ang="0">
                    <a:pos x="540" y="652"/>
                  </a:cxn>
                  <a:cxn ang="0">
                    <a:pos x="542" y="680"/>
                  </a:cxn>
                  <a:cxn ang="0">
                    <a:pos x="682" y="680"/>
                  </a:cxn>
                  <a:cxn ang="0">
                    <a:pos x="682" y="680"/>
                  </a:cxn>
                  <a:cxn ang="0">
                    <a:pos x="680" y="644"/>
                  </a:cxn>
                  <a:cxn ang="0">
                    <a:pos x="676" y="610"/>
                  </a:cxn>
                  <a:cxn ang="0">
                    <a:pos x="672" y="578"/>
                  </a:cxn>
                  <a:cxn ang="0">
                    <a:pos x="664" y="544"/>
                  </a:cxn>
                  <a:cxn ang="0">
                    <a:pos x="656" y="512"/>
                  </a:cxn>
                  <a:cxn ang="0">
                    <a:pos x="646" y="480"/>
                  </a:cxn>
                  <a:cxn ang="0">
                    <a:pos x="636" y="450"/>
                  </a:cxn>
                  <a:cxn ang="0">
                    <a:pos x="622" y="418"/>
                  </a:cxn>
                  <a:cxn ang="0">
                    <a:pos x="608" y="388"/>
                  </a:cxn>
                  <a:cxn ang="0">
                    <a:pos x="592" y="360"/>
                  </a:cxn>
                  <a:cxn ang="0">
                    <a:pos x="576" y="332"/>
                  </a:cxn>
                  <a:cxn ang="0">
                    <a:pos x="558" y="304"/>
                  </a:cxn>
                  <a:cxn ang="0">
                    <a:pos x="540" y="278"/>
                  </a:cxn>
                  <a:cxn ang="0">
                    <a:pos x="518" y="254"/>
                  </a:cxn>
                  <a:cxn ang="0">
                    <a:pos x="498" y="228"/>
                  </a:cxn>
                  <a:cxn ang="0">
                    <a:pos x="476" y="206"/>
                  </a:cxn>
                  <a:cxn ang="0">
                    <a:pos x="452" y="182"/>
                  </a:cxn>
                  <a:cxn ang="0">
                    <a:pos x="428" y="162"/>
                  </a:cxn>
                  <a:cxn ang="0">
                    <a:pos x="402" y="142"/>
                  </a:cxn>
                  <a:cxn ang="0">
                    <a:pos x="376" y="122"/>
                  </a:cxn>
                  <a:cxn ang="0">
                    <a:pos x="348" y="104"/>
                  </a:cxn>
                  <a:cxn ang="0">
                    <a:pos x="320" y="88"/>
                  </a:cxn>
                  <a:cxn ang="0">
                    <a:pos x="290" y="72"/>
                  </a:cxn>
                  <a:cxn ang="0">
                    <a:pos x="260" y="58"/>
                  </a:cxn>
                  <a:cxn ang="0">
                    <a:pos x="230" y="46"/>
                  </a:cxn>
                  <a:cxn ang="0">
                    <a:pos x="200" y="36"/>
                  </a:cxn>
                  <a:cxn ang="0">
                    <a:pos x="168" y="26"/>
                  </a:cxn>
                  <a:cxn ang="0">
                    <a:pos x="134" y="18"/>
                  </a:cxn>
                  <a:cxn ang="0">
                    <a:pos x="102" y="10"/>
                  </a:cxn>
                  <a:cxn ang="0">
                    <a:pos x="68" y="6"/>
                  </a:cxn>
                  <a:cxn ang="0">
                    <a:pos x="34" y="2"/>
                  </a:cxn>
                  <a:cxn ang="0">
                    <a:pos x="0" y="0"/>
                  </a:cxn>
                  <a:cxn ang="0">
                    <a:pos x="0" y="0"/>
                  </a:cxn>
                </a:cxnLst>
                <a:rect l="0" t="0" r="r" b="b"/>
                <a:pathLst>
                  <a:path w="682" h="680">
                    <a:moveTo>
                      <a:pt x="0" y="0"/>
                    </a:moveTo>
                    <a:lnTo>
                      <a:pt x="0" y="142"/>
                    </a:lnTo>
                    <a:lnTo>
                      <a:pt x="0" y="142"/>
                    </a:lnTo>
                    <a:lnTo>
                      <a:pt x="26" y="144"/>
                    </a:lnTo>
                    <a:lnTo>
                      <a:pt x="54" y="146"/>
                    </a:lnTo>
                    <a:lnTo>
                      <a:pt x="80" y="150"/>
                    </a:lnTo>
                    <a:lnTo>
                      <a:pt x="106" y="156"/>
                    </a:lnTo>
                    <a:lnTo>
                      <a:pt x="132" y="162"/>
                    </a:lnTo>
                    <a:lnTo>
                      <a:pt x="158" y="170"/>
                    </a:lnTo>
                    <a:lnTo>
                      <a:pt x="182" y="180"/>
                    </a:lnTo>
                    <a:lnTo>
                      <a:pt x="206" y="190"/>
                    </a:lnTo>
                    <a:lnTo>
                      <a:pt x="252" y="212"/>
                    </a:lnTo>
                    <a:lnTo>
                      <a:pt x="296" y="240"/>
                    </a:lnTo>
                    <a:lnTo>
                      <a:pt x="338" y="270"/>
                    </a:lnTo>
                    <a:lnTo>
                      <a:pt x="376" y="306"/>
                    </a:lnTo>
                    <a:lnTo>
                      <a:pt x="410" y="344"/>
                    </a:lnTo>
                    <a:lnTo>
                      <a:pt x="440" y="384"/>
                    </a:lnTo>
                    <a:lnTo>
                      <a:pt x="468" y="428"/>
                    </a:lnTo>
                    <a:lnTo>
                      <a:pt x="492" y="474"/>
                    </a:lnTo>
                    <a:lnTo>
                      <a:pt x="502" y="498"/>
                    </a:lnTo>
                    <a:lnTo>
                      <a:pt x="512" y="522"/>
                    </a:lnTo>
                    <a:lnTo>
                      <a:pt x="520" y="548"/>
                    </a:lnTo>
                    <a:lnTo>
                      <a:pt x="526" y="572"/>
                    </a:lnTo>
                    <a:lnTo>
                      <a:pt x="532" y="598"/>
                    </a:lnTo>
                    <a:lnTo>
                      <a:pt x="536" y="626"/>
                    </a:lnTo>
                    <a:lnTo>
                      <a:pt x="540" y="652"/>
                    </a:lnTo>
                    <a:lnTo>
                      <a:pt x="542" y="680"/>
                    </a:lnTo>
                    <a:lnTo>
                      <a:pt x="682" y="680"/>
                    </a:lnTo>
                    <a:lnTo>
                      <a:pt x="682" y="680"/>
                    </a:lnTo>
                    <a:lnTo>
                      <a:pt x="680" y="644"/>
                    </a:lnTo>
                    <a:lnTo>
                      <a:pt x="676" y="610"/>
                    </a:lnTo>
                    <a:lnTo>
                      <a:pt x="672" y="578"/>
                    </a:lnTo>
                    <a:lnTo>
                      <a:pt x="664" y="544"/>
                    </a:lnTo>
                    <a:lnTo>
                      <a:pt x="656" y="512"/>
                    </a:lnTo>
                    <a:lnTo>
                      <a:pt x="646" y="480"/>
                    </a:lnTo>
                    <a:lnTo>
                      <a:pt x="636" y="450"/>
                    </a:lnTo>
                    <a:lnTo>
                      <a:pt x="622" y="418"/>
                    </a:lnTo>
                    <a:lnTo>
                      <a:pt x="608" y="388"/>
                    </a:lnTo>
                    <a:lnTo>
                      <a:pt x="592" y="360"/>
                    </a:lnTo>
                    <a:lnTo>
                      <a:pt x="576" y="332"/>
                    </a:lnTo>
                    <a:lnTo>
                      <a:pt x="558" y="304"/>
                    </a:lnTo>
                    <a:lnTo>
                      <a:pt x="540" y="278"/>
                    </a:lnTo>
                    <a:lnTo>
                      <a:pt x="518" y="254"/>
                    </a:lnTo>
                    <a:lnTo>
                      <a:pt x="498" y="228"/>
                    </a:lnTo>
                    <a:lnTo>
                      <a:pt x="476" y="206"/>
                    </a:lnTo>
                    <a:lnTo>
                      <a:pt x="452" y="182"/>
                    </a:lnTo>
                    <a:lnTo>
                      <a:pt x="428" y="162"/>
                    </a:lnTo>
                    <a:lnTo>
                      <a:pt x="402" y="142"/>
                    </a:lnTo>
                    <a:lnTo>
                      <a:pt x="376" y="122"/>
                    </a:lnTo>
                    <a:lnTo>
                      <a:pt x="348" y="104"/>
                    </a:lnTo>
                    <a:lnTo>
                      <a:pt x="320" y="88"/>
                    </a:lnTo>
                    <a:lnTo>
                      <a:pt x="290" y="72"/>
                    </a:lnTo>
                    <a:lnTo>
                      <a:pt x="260" y="58"/>
                    </a:lnTo>
                    <a:lnTo>
                      <a:pt x="230" y="46"/>
                    </a:lnTo>
                    <a:lnTo>
                      <a:pt x="200" y="36"/>
                    </a:lnTo>
                    <a:lnTo>
                      <a:pt x="168" y="26"/>
                    </a:lnTo>
                    <a:lnTo>
                      <a:pt x="134" y="18"/>
                    </a:lnTo>
                    <a:lnTo>
                      <a:pt x="102" y="10"/>
                    </a:lnTo>
                    <a:lnTo>
                      <a:pt x="68" y="6"/>
                    </a:lnTo>
                    <a:lnTo>
                      <a:pt x="34" y="2"/>
                    </a:lnTo>
                    <a:lnTo>
                      <a:pt x="0" y="0"/>
                    </a:lnTo>
                    <a:lnTo>
                      <a:pt x="0" y="0"/>
                    </a:lnTo>
                    <a:close/>
                  </a:path>
                </a:pathLst>
              </a:custGeom>
              <a:solidFill>
                <a:srgbClr val="00ADEF"/>
              </a:solidFill>
              <a:ln w="9525">
                <a:noFill/>
                <a:round/>
                <a:headEnd/>
                <a:tailEnd/>
              </a:ln>
            </p:spPr>
            <p:txBody>
              <a:bodyPr/>
              <a:lstStyle/>
              <a:p>
                <a:endParaRPr lang="en-US">
                  <a:solidFill>
                    <a:srgbClr val="000000"/>
                  </a:solidFill>
                </a:endParaRPr>
              </a:p>
            </p:txBody>
          </p:sp>
          <p:sp>
            <p:nvSpPr>
              <p:cNvPr id="40" name="Freeform 1069"/>
              <p:cNvSpPr>
                <a:spLocks/>
              </p:cNvSpPr>
              <p:nvPr userDrawn="1"/>
            </p:nvSpPr>
            <p:spPr bwMode="black">
              <a:xfrm>
                <a:off x="1609" y="201"/>
                <a:ext cx="195" cy="195"/>
              </a:xfrm>
              <a:custGeom>
                <a:avLst/>
                <a:gdLst/>
                <a:ahLst/>
                <a:cxnLst>
                  <a:cxn ang="0">
                    <a:pos x="0" y="6"/>
                  </a:cxn>
                  <a:cxn ang="0">
                    <a:pos x="0" y="6"/>
                  </a:cxn>
                  <a:cxn ang="0">
                    <a:pos x="36" y="8"/>
                  </a:cxn>
                  <a:cxn ang="0">
                    <a:pos x="70" y="12"/>
                  </a:cxn>
                  <a:cxn ang="0">
                    <a:pos x="104" y="18"/>
                  </a:cxn>
                  <a:cxn ang="0">
                    <a:pos x="138" y="24"/>
                  </a:cxn>
                  <a:cxn ang="0">
                    <a:pos x="172" y="32"/>
                  </a:cxn>
                  <a:cxn ang="0">
                    <a:pos x="204" y="42"/>
                  </a:cxn>
                  <a:cxn ang="0">
                    <a:pos x="236" y="54"/>
                  </a:cxn>
                  <a:cxn ang="0">
                    <a:pos x="268" y="68"/>
                  </a:cxn>
                  <a:cxn ang="0">
                    <a:pos x="298" y="82"/>
                  </a:cxn>
                  <a:cxn ang="0">
                    <a:pos x="328" y="96"/>
                  </a:cxn>
                  <a:cxn ang="0">
                    <a:pos x="356" y="114"/>
                  </a:cxn>
                  <a:cxn ang="0">
                    <a:pos x="384" y="132"/>
                  </a:cxn>
                  <a:cxn ang="0">
                    <a:pos x="412" y="152"/>
                  </a:cxn>
                  <a:cxn ang="0">
                    <a:pos x="438" y="172"/>
                  </a:cxn>
                  <a:cxn ang="0">
                    <a:pos x="464" y="194"/>
                  </a:cxn>
                  <a:cxn ang="0">
                    <a:pos x="488" y="216"/>
                  </a:cxn>
                  <a:cxn ang="0">
                    <a:pos x="510" y="240"/>
                  </a:cxn>
                  <a:cxn ang="0">
                    <a:pos x="532" y="266"/>
                  </a:cxn>
                  <a:cxn ang="0">
                    <a:pos x="554" y="292"/>
                  </a:cxn>
                  <a:cxn ang="0">
                    <a:pos x="574" y="320"/>
                  </a:cxn>
                  <a:cxn ang="0">
                    <a:pos x="592" y="346"/>
                  </a:cxn>
                  <a:cxn ang="0">
                    <a:pos x="608" y="376"/>
                  </a:cxn>
                  <a:cxn ang="0">
                    <a:pos x="624" y="406"/>
                  </a:cxn>
                  <a:cxn ang="0">
                    <a:pos x="638" y="436"/>
                  </a:cxn>
                  <a:cxn ang="0">
                    <a:pos x="652" y="468"/>
                  </a:cxn>
                  <a:cxn ang="0">
                    <a:pos x="664" y="498"/>
                  </a:cxn>
                  <a:cxn ang="0">
                    <a:pos x="674" y="532"/>
                  </a:cxn>
                  <a:cxn ang="0">
                    <a:pos x="682" y="564"/>
                  </a:cxn>
                  <a:cxn ang="0">
                    <a:pos x="690" y="598"/>
                  </a:cxn>
                  <a:cxn ang="0">
                    <a:pos x="694" y="634"/>
                  </a:cxn>
                  <a:cxn ang="0">
                    <a:pos x="698" y="668"/>
                  </a:cxn>
                  <a:cxn ang="0">
                    <a:pos x="700" y="704"/>
                  </a:cxn>
                  <a:cxn ang="0">
                    <a:pos x="706" y="704"/>
                  </a:cxn>
                  <a:cxn ang="0">
                    <a:pos x="706" y="0"/>
                  </a:cxn>
                  <a:cxn ang="0">
                    <a:pos x="0" y="0"/>
                  </a:cxn>
                  <a:cxn ang="0">
                    <a:pos x="0" y="6"/>
                  </a:cxn>
                </a:cxnLst>
                <a:rect l="0" t="0" r="r" b="b"/>
                <a:pathLst>
                  <a:path w="706" h="704">
                    <a:moveTo>
                      <a:pt x="0" y="6"/>
                    </a:moveTo>
                    <a:lnTo>
                      <a:pt x="0" y="6"/>
                    </a:lnTo>
                    <a:lnTo>
                      <a:pt x="36" y="8"/>
                    </a:lnTo>
                    <a:lnTo>
                      <a:pt x="70" y="12"/>
                    </a:lnTo>
                    <a:lnTo>
                      <a:pt x="104" y="18"/>
                    </a:lnTo>
                    <a:lnTo>
                      <a:pt x="138" y="24"/>
                    </a:lnTo>
                    <a:lnTo>
                      <a:pt x="172" y="32"/>
                    </a:lnTo>
                    <a:lnTo>
                      <a:pt x="204" y="42"/>
                    </a:lnTo>
                    <a:lnTo>
                      <a:pt x="236" y="54"/>
                    </a:lnTo>
                    <a:lnTo>
                      <a:pt x="268" y="68"/>
                    </a:lnTo>
                    <a:lnTo>
                      <a:pt x="298" y="82"/>
                    </a:lnTo>
                    <a:lnTo>
                      <a:pt x="328" y="96"/>
                    </a:lnTo>
                    <a:lnTo>
                      <a:pt x="356" y="114"/>
                    </a:lnTo>
                    <a:lnTo>
                      <a:pt x="384" y="132"/>
                    </a:lnTo>
                    <a:lnTo>
                      <a:pt x="412" y="152"/>
                    </a:lnTo>
                    <a:lnTo>
                      <a:pt x="438" y="172"/>
                    </a:lnTo>
                    <a:lnTo>
                      <a:pt x="464" y="194"/>
                    </a:lnTo>
                    <a:lnTo>
                      <a:pt x="488" y="216"/>
                    </a:lnTo>
                    <a:lnTo>
                      <a:pt x="510" y="240"/>
                    </a:lnTo>
                    <a:lnTo>
                      <a:pt x="532" y="266"/>
                    </a:lnTo>
                    <a:lnTo>
                      <a:pt x="554" y="292"/>
                    </a:lnTo>
                    <a:lnTo>
                      <a:pt x="574" y="320"/>
                    </a:lnTo>
                    <a:lnTo>
                      <a:pt x="592" y="346"/>
                    </a:lnTo>
                    <a:lnTo>
                      <a:pt x="608" y="376"/>
                    </a:lnTo>
                    <a:lnTo>
                      <a:pt x="624" y="406"/>
                    </a:lnTo>
                    <a:lnTo>
                      <a:pt x="638" y="436"/>
                    </a:lnTo>
                    <a:lnTo>
                      <a:pt x="652" y="468"/>
                    </a:lnTo>
                    <a:lnTo>
                      <a:pt x="664" y="498"/>
                    </a:lnTo>
                    <a:lnTo>
                      <a:pt x="674" y="532"/>
                    </a:lnTo>
                    <a:lnTo>
                      <a:pt x="682" y="564"/>
                    </a:lnTo>
                    <a:lnTo>
                      <a:pt x="690" y="598"/>
                    </a:lnTo>
                    <a:lnTo>
                      <a:pt x="694" y="634"/>
                    </a:lnTo>
                    <a:lnTo>
                      <a:pt x="698" y="668"/>
                    </a:lnTo>
                    <a:lnTo>
                      <a:pt x="700" y="704"/>
                    </a:lnTo>
                    <a:lnTo>
                      <a:pt x="706" y="704"/>
                    </a:lnTo>
                    <a:lnTo>
                      <a:pt x="706" y="0"/>
                    </a:lnTo>
                    <a:lnTo>
                      <a:pt x="0" y="0"/>
                    </a:lnTo>
                    <a:lnTo>
                      <a:pt x="0" y="6"/>
                    </a:lnTo>
                    <a:close/>
                  </a:path>
                </a:pathLst>
              </a:custGeom>
              <a:solidFill>
                <a:srgbClr val="00ADEF"/>
              </a:solidFill>
              <a:ln w="9525">
                <a:noFill/>
                <a:round/>
                <a:headEnd/>
                <a:tailEnd/>
              </a:ln>
            </p:spPr>
            <p:txBody>
              <a:bodyPr/>
              <a:lstStyle/>
              <a:p>
                <a:endParaRPr lang="en-US">
                  <a:solidFill>
                    <a:srgbClr val="000000"/>
                  </a:solidFill>
                </a:endParaRPr>
              </a:p>
            </p:txBody>
          </p:sp>
        </p:grpSp>
        <p:grpSp>
          <p:nvGrpSpPr>
            <p:cNvPr id="6" name="Group 1081"/>
            <p:cNvGrpSpPr>
              <a:grpSpLocks/>
            </p:cNvGrpSpPr>
            <p:nvPr/>
          </p:nvGrpSpPr>
          <p:grpSpPr bwMode="auto">
            <a:xfrm>
              <a:off x="2131545" y="968375"/>
              <a:ext cx="1809750" cy="846138"/>
              <a:chOff x="1103" y="0"/>
              <a:chExt cx="1280" cy="599"/>
            </a:xfrm>
          </p:grpSpPr>
          <p:sp>
            <p:nvSpPr>
              <p:cNvPr id="16" name="Freeform 1082"/>
              <p:cNvSpPr>
                <a:spLocks/>
              </p:cNvSpPr>
              <p:nvPr userDrawn="1"/>
            </p:nvSpPr>
            <p:spPr bwMode="auto">
              <a:xfrm>
                <a:off x="1739" y="103"/>
                <a:ext cx="198" cy="245"/>
              </a:xfrm>
              <a:custGeom>
                <a:avLst/>
                <a:gdLst/>
                <a:ahLst/>
                <a:cxnLst>
                  <a:cxn ang="0">
                    <a:pos x="152" y="412"/>
                  </a:cxn>
                  <a:cxn ang="0">
                    <a:pos x="42" y="412"/>
                  </a:cxn>
                  <a:cxn ang="0">
                    <a:pos x="102" y="98"/>
                  </a:cxn>
                  <a:cxn ang="0">
                    <a:pos x="0" y="98"/>
                  </a:cxn>
                  <a:cxn ang="0">
                    <a:pos x="20" y="0"/>
                  </a:cxn>
                  <a:cxn ang="0">
                    <a:pos x="334" y="0"/>
                  </a:cxn>
                  <a:cxn ang="0">
                    <a:pos x="314" y="98"/>
                  </a:cxn>
                  <a:cxn ang="0">
                    <a:pos x="212" y="98"/>
                  </a:cxn>
                  <a:cxn ang="0">
                    <a:pos x="152" y="412"/>
                  </a:cxn>
                </a:cxnLst>
                <a:rect l="0" t="0" r="r" b="b"/>
                <a:pathLst>
                  <a:path w="334" h="412">
                    <a:moveTo>
                      <a:pt x="152" y="412"/>
                    </a:moveTo>
                    <a:lnTo>
                      <a:pt x="42" y="412"/>
                    </a:lnTo>
                    <a:lnTo>
                      <a:pt x="102" y="98"/>
                    </a:lnTo>
                    <a:lnTo>
                      <a:pt x="0" y="98"/>
                    </a:lnTo>
                    <a:lnTo>
                      <a:pt x="20" y="0"/>
                    </a:lnTo>
                    <a:lnTo>
                      <a:pt x="334" y="0"/>
                    </a:lnTo>
                    <a:lnTo>
                      <a:pt x="314" y="98"/>
                    </a:lnTo>
                    <a:lnTo>
                      <a:pt x="212" y="98"/>
                    </a:lnTo>
                    <a:lnTo>
                      <a:pt x="152" y="412"/>
                    </a:lnTo>
                    <a:close/>
                  </a:path>
                </a:pathLst>
              </a:custGeom>
              <a:solidFill>
                <a:srgbClr val="003F6E"/>
              </a:solidFill>
              <a:ln w="9525">
                <a:noFill/>
                <a:round/>
                <a:headEnd/>
                <a:tailEnd/>
              </a:ln>
            </p:spPr>
            <p:txBody>
              <a:bodyPr/>
              <a:lstStyle/>
              <a:p>
                <a:endParaRPr lang="en-US">
                  <a:solidFill>
                    <a:srgbClr val="000000"/>
                  </a:solidFill>
                </a:endParaRPr>
              </a:p>
            </p:txBody>
          </p:sp>
          <p:sp>
            <p:nvSpPr>
              <p:cNvPr id="17" name="Freeform 1083"/>
              <p:cNvSpPr>
                <a:spLocks/>
              </p:cNvSpPr>
              <p:nvPr userDrawn="1"/>
            </p:nvSpPr>
            <p:spPr bwMode="auto">
              <a:xfrm>
                <a:off x="1898" y="103"/>
                <a:ext cx="260" cy="245"/>
              </a:xfrm>
              <a:custGeom>
                <a:avLst/>
                <a:gdLst/>
                <a:ahLst/>
                <a:cxnLst>
                  <a:cxn ang="0">
                    <a:pos x="364" y="412"/>
                  </a:cxn>
                  <a:cxn ang="0">
                    <a:pos x="248" y="412"/>
                  </a:cxn>
                  <a:cxn ang="0">
                    <a:pos x="220" y="326"/>
                  </a:cxn>
                  <a:cxn ang="0">
                    <a:pos x="220" y="326"/>
                  </a:cxn>
                  <a:cxn ang="0">
                    <a:pos x="214" y="306"/>
                  </a:cxn>
                  <a:cxn ang="0">
                    <a:pos x="214" y="306"/>
                  </a:cxn>
                  <a:cxn ang="0">
                    <a:pos x="206" y="286"/>
                  </a:cxn>
                  <a:cxn ang="0">
                    <a:pos x="206" y="286"/>
                  </a:cxn>
                  <a:cxn ang="0">
                    <a:pos x="204" y="290"/>
                  </a:cxn>
                  <a:cxn ang="0">
                    <a:pos x="204" y="290"/>
                  </a:cxn>
                  <a:cxn ang="0">
                    <a:pos x="182" y="330"/>
                  </a:cxn>
                  <a:cxn ang="0">
                    <a:pos x="132" y="412"/>
                  </a:cxn>
                  <a:cxn ang="0">
                    <a:pos x="0" y="412"/>
                  </a:cxn>
                  <a:cxn ang="0">
                    <a:pos x="156" y="200"/>
                  </a:cxn>
                  <a:cxn ang="0">
                    <a:pos x="84" y="0"/>
                  </a:cxn>
                  <a:cxn ang="0">
                    <a:pos x="200" y="0"/>
                  </a:cxn>
                  <a:cxn ang="0">
                    <a:pos x="230" y="96"/>
                  </a:cxn>
                  <a:cxn ang="0">
                    <a:pos x="230" y="96"/>
                  </a:cxn>
                  <a:cxn ang="0">
                    <a:pos x="236" y="118"/>
                  </a:cxn>
                  <a:cxn ang="0">
                    <a:pos x="236" y="118"/>
                  </a:cxn>
                  <a:cxn ang="0">
                    <a:pos x="258" y="78"/>
                  </a:cxn>
                  <a:cxn ang="0">
                    <a:pos x="306" y="0"/>
                  </a:cxn>
                  <a:cxn ang="0">
                    <a:pos x="438" y="0"/>
                  </a:cxn>
                  <a:cxn ang="0">
                    <a:pos x="286" y="204"/>
                  </a:cxn>
                  <a:cxn ang="0">
                    <a:pos x="364" y="412"/>
                  </a:cxn>
                </a:cxnLst>
                <a:rect l="0" t="0" r="r" b="b"/>
                <a:pathLst>
                  <a:path w="438" h="412">
                    <a:moveTo>
                      <a:pt x="364" y="412"/>
                    </a:moveTo>
                    <a:lnTo>
                      <a:pt x="248" y="412"/>
                    </a:lnTo>
                    <a:lnTo>
                      <a:pt x="220" y="326"/>
                    </a:lnTo>
                    <a:lnTo>
                      <a:pt x="220" y="326"/>
                    </a:lnTo>
                    <a:lnTo>
                      <a:pt x="214" y="306"/>
                    </a:lnTo>
                    <a:lnTo>
                      <a:pt x="214" y="306"/>
                    </a:lnTo>
                    <a:lnTo>
                      <a:pt x="206" y="286"/>
                    </a:lnTo>
                    <a:lnTo>
                      <a:pt x="206" y="286"/>
                    </a:lnTo>
                    <a:lnTo>
                      <a:pt x="204" y="290"/>
                    </a:lnTo>
                    <a:lnTo>
                      <a:pt x="204" y="290"/>
                    </a:lnTo>
                    <a:lnTo>
                      <a:pt x="182" y="330"/>
                    </a:lnTo>
                    <a:lnTo>
                      <a:pt x="132" y="412"/>
                    </a:lnTo>
                    <a:lnTo>
                      <a:pt x="0" y="412"/>
                    </a:lnTo>
                    <a:lnTo>
                      <a:pt x="156" y="200"/>
                    </a:lnTo>
                    <a:lnTo>
                      <a:pt x="84" y="0"/>
                    </a:lnTo>
                    <a:lnTo>
                      <a:pt x="200" y="0"/>
                    </a:lnTo>
                    <a:lnTo>
                      <a:pt x="230" y="96"/>
                    </a:lnTo>
                    <a:lnTo>
                      <a:pt x="230" y="96"/>
                    </a:lnTo>
                    <a:lnTo>
                      <a:pt x="236" y="118"/>
                    </a:lnTo>
                    <a:lnTo>
                      <a:pt x="236" y="118"/>
                    </a:lnTo>
                    <a:lnTo>
                      <a:pt x="258" y="78"/>
                    </a:lnTo>
                    <a:lnTo>
                      <a:pt x="306" y="0"/>
                    </a:lnTo>
                    <a:lnTo>
                      <a:pt x="438" y="0"/>
                    </a:lnTo>
                    <a:lnTo>
                      <a:pt x="286" y="204"/>
                    </a:lnTo>
                    <a:lnTo>
                      <a:pt x="364" y="412"/>
                    </a:lnTo>
                    <a:close/>
                  </a:path>
                </a:pathLst>
              </a:custGeom>
              <a:solidFill>
                <a:srgbClr val="003F6E"/>
              </a:solidFill>
              <a:ln w="9525">
                <a:noFill/>
                <a:round/>
                <a:headEnd/>
                <a:tailEnd/>
              </a:ln>
            </p:spPr>
            <p:txBody>
              <a:bodyPr/>
              <a:lstStyle/>
              <a:p>
                <a:endParaRPr lang="en-US">
                  <a:solidFill>
                    <a:srgbClr val="000000"/>
                  </a:solidFill>
                </a:endParaRPr>
              </a:p>
            </p:txBody>
          </p:sp>
          <p:sp>
            <p:nvSpPr>
              <p:cNvPr id="18" name="Freeform 1084"/>
              <p:cNvSpPr>
                <a:spLocks/>
              </p:cNvSpPr>
              <p:nvPr userDrawn="1"/>
            </p:nvSpPr>
            <p:spPr bwMode="auto">
              <a:xfrm>
                <a:off x="2158" y="103"/>
                <a:ext cx="225" cy="249"/>
              </a:xfrm>
              <a:custGeom>
                <a:avLst/>
                <a:gdLst/>
                <a:ahLst/>
                <a:cxnLst>
                  <a:cxn ang="0">
                    <a:pos x="140" y="418"/>
                  </a:cxn>
                  <a:cxn ang="0">
                    <a:pos x="94" y="414"/>
                  </a:cxn>
                  <a:cxn ang="0">
                    <a:pos x="70" y="406"/>
                  </a:cxn>
                  <a:cxn ang="0">
                    <a:pos x="48" y="392"/>
                  </a:cxn>
                  <a:cxn ang="0">
                    <a:pos x="38" y="384"/>
                  </a:cxn>
                  <a:cxn ang="0">
                    <a:pos x="22" y="364"/>
                  </a:cxn>
                  <a:cxn ang="0">
                    <a:pos x="10" y="340"/>
                  </a:cxn>
                  <a:cxn ang="0">
                    <a:pos x="2" y="314"/>
                  </a:cxn>
                  <a:cxn ang="0">
                    <a:pos x="0" y="282"/>
                  </a:cxn>
                  <a:cxn ang="0">
                    <a:pos x="2" y="256"/>
                  </a:cxn>
                  <a:cxn ang="0">
                    <a:pos x="48" y="0"/>
                  </a:cxn>
                  <a:cxn ang="0">
                    <a:pos x="112" y="238"/>
                  </a:cxn>
                  <a:cxn ang="0">
                    <a:pos x="110" y="258"/>
                  </a:cxn>
                  <a:cxn ang="0">
                    <a:pos x="108" y="280"/>
                  </a:cxn>
                  <a:cxn ang="0">
                    <a:pos x="112" y="298"/>
                  </a:cxn>
                  <a:cxn ang="0">
                    <a:pos x="120" y="312"/>
                  </a:cxn>
                  <a:cxn ang="0">
                    <a:pos x="134" y="320"/>
                  </a:cxn>
                  <a:cxn ang="0">
                    <a:pos x="152" y="324"/>
                  </a:cxn>
                  <a:cxn ang="0">
                    <a:pos x="162" y="322"/>
                  </a:cxn>
                  <a:cxn ang="0">
                    <a:pos x="182" y="316"/>
                  </a:cxn>
                  <a:cxn ang="0">
                    <a:pos x="202" y="296"/>
                  </a:cxn>
                  <a:cxn ang="0">
                    <a:pos x="218" y="260"/>
                  </a:cxn>
                  <a:cxn ang="0">
                    <a:pos x="268" y="0"/>
                  </a:cxn>
                  <a:cxn ang="0">
                    <a:pos x="332" y="234"/>
                  </a:cxn>
                  <a:cxn ang="0">
                    <a:pos x="328" y="258"/>
                  </a:cxn>
                  <a:cxn ang="0">
                    <a:pos x="316" y="300"/>
                  </a:cxn>
                  <a:cxn ang="0">
                    <a:pos x="300" y="334"/>
                  </a:cxn>
                  <a:cxn ang="0">
                    <a:pos x="280" y="362"/>
                  </a:cxn>
                  <a:cxn ang="0">
                    <a:pos x="256" y="384"/>
                  </a:cxn>
                  <a:cxn ang="0">
                    <a:pos x="228" y="402"/>
                  </a:cxn>
                  <a:cxn ang="0">
                    <a:pos x="198" y="412"/>
                  </a:cxn>
                  <a:cxn ang="0">
                    <a:pos x="160" y="418"/>
                  </a:cxn>
                  <a:cxn ang="0">
                    <a:pos x="140" y="418"/>
                  </a:cxn>
                </a:cxnLst>
                <a:rect l="0" t="0" r="r" b="b"/>
                <a:pathLst>
                  <a:path w="378" h="418">
                    <a:moveTo>
                      <a:pt x="140" y="418"/>
                    </a:moveTo>
                    <a:lnTo>
                      <a:pt x="140" y="418"/>
                    </a:lnTo>
                    <a:lnTo>
                      <a:pt x="108" y="416"/>
                    </a:lnTo>
                    <a:lnTo>
                      <a:pt x="94" y="414"/>
                    </a:lnTo>
                    <a:lnTo>
                      <a:pt x="82" y="410"/>
                    </a:lnTo>
                    <a:lnTo>
                      <a:pt x="70" y="406"/>
                    </a:lnTo>
                    <a:lnTo>
                      <a:pt x="58" y="400"/>
                    </a:lnTo>
                    <a:lnTo>
                      <a:pt x="48" y="392"/>
                    </a:lnTo>
                    <a:lnTo>
                      <a:pt x="38" y="384"/>
                    </a:lnTo>
                    <a:lnTo>
                      <a:pt x="38" y="384"/>
                    </a:lnTo>
                    <a:lnTo>
                      <a:pt x="28" y="374"/>
                    </a:lnTo>
                    <a:lnTo>
                      <a:pt x="22" y="364"/>
                    </a:lnTo>
                    <a:lnTo>
                      <a:pt x="14" y="352"/>
                    </a:lnTo>
                    <a:lnTo>
                      <a:pt x="10" y="340"/>
                    </a:lnTo>
                    <a:lnTo>
                      <a:pt x="6" y="328"/>
                    </a:lnTo>
                    <a:lnTo>
                      <a:pt x="2" y="314"/>
                    </a:lnTo>
                    <a:lnTo>
                      <a:pt x="0" y="298"/>
                    </a:lnTo>
                    <a:lnTo>
                      <a:pt x="0" y="282"/>
                    </a:lnTo>
                    <a:lnTo>
                      <a:pt x="0" y="282"/>
                    </a:lnTo>
                    <a:lnTo>
                      <a:pt x="2" y="256"/>
                    </a:lnTo>
                    <a:lnTo>
                      <a:pt x="6" y="226"/>
                    </a:lnTo>
                    <a:lnTo>
                      <a:pt x="48" y="0"/>
                    </a:lnTo>
                    <a:lnTo>
                      <a:pt x="158" y="0"/>
                    </a:lnTo>
                    <a:lnTo>
                      <a:pt x="112" y="238"/>
                    </a:lnTo>
                    <a:lnTo>
                      <a:pt x="112" y="238"/>
                    </a:lnTo>
                    <a:lnTo>
                      <a:pt x="110" y="258"/>
                    </a:lnTo>
                    <a:lnTo>
                      <a:pt x="108" y="280"/>
                    </a:lnTo>
                    <a:lnTo>
                      <a:pt x="108" y="280"/>
                    </a:lnTo>
                    <a:lnTo>
                      <a:pt x="110" y="290"/>
                    </a:lnTo>
                    <a:lnTo>
                      <a:pt x="112" y="298"/>
                    </a:lnTo>
                    <a:lnTo>
                      <a:pt x="114" y="306"/>
                    </a:lnTo>
                    <a:lnTo>
                      <a:pt x="120" y="312"/>
                    </a:lnTo>
                    <a:lnTo>
                      <a:pt x="126" y="316"/>
                    </a:lnTo>
                    <a:lnTo>
                      <a:pt x="134" y="320"/>
                    </a:lnTo>
                    <a:lnTo>
                      <a:pt x="142" y="322"/>
                    </a:lnTo>
                    <a:lnTo>
                      <a:pt x="152" y="324"/>
                    </a:lnTo>
                    <a:lnTo>
                      <a:pt x="152" y="324"/>
                    </a:lnTo>
                    <a:lnTo>
                      <a:pt x="162" y="322"/>
                    </a:lnTo>
                    <a:lnTo>
                      <a:pt x="172" y="320"/>
                    </a:lnTo>
                    <a:lnTo>
                      <a:pt x="182" y="316"/>
                    </a:lnTo>
                    <a:lnTo>
                      <a:pt x="192" y="308"/>
                    </a:lnTo>
                    <a:lnTo>
                      <a:pt x="202" y="296"/>
                    </a:lnTo>
                    <a:lnTo>
                      <a:pt x="210" y="280"/>
                    </a:lnTo>
                    <a:lnTo>
                      <a:pt x="218" y="260"/>
                    </a:lnTo>
                    <a:lnTo>
                      <a:pt x="224" y="234"/>
                    </a:lnTo>
                    <a:lnTo>
                      <a:pt x="268" y="0"/>
                    </a:lnTo>
                    <a:lnTo>
                      <a:pt x="378" y="0"/>
                    </a:lnTo>
                    <a:lnTo>
                      <a:pt x="332" y="234"/>
                    </a:lnTo>
                    <a:lnTo>
                      <a:pt x="332" y="234"/>
                    </a:lnTo>
                    <a:lnTo>
                      <a:pt x="328" y="258"/>
                    </a:lnTo>
                    <a:lnTo>
                      <a:pt x="322" y="280"/>
                    </a:lnTo>
                    <a:lnTo>
                      <a:pt x="316" y="300"/>
                    </a:lnTo>
                    <a:lnTo>
                      <a:pt x="308" y="318"/>
                    </a:lnTo>
                    <a:lnTo>
                      <a:pt x="300" y="334"/>
                    </a:lnTo>
                    <a:lnTo>
                      <a:pt x="290" y="348"/>
                    </a:lnTo>
                    <a:lnTo>
                      <a:pt x="280" y="362"/>
                    </a:lnTo>
                    <a:lnTo>
                      <a:pt x="268" y="374"/>
                    </a:lnTo>
                    <a:lnTo>
                      <a:pt x="256" y="384"/>
                    </a:lnTo>
                    <a:lnTo>
                      <a:pt x="244" y="394"/>
                    </a:lnTo>
                    <a:lnTo>
                      <a:pt x="228" y="402"/>
                    </a:lnTo>
                    <a:lnTo>
                      <a:pt x="214" y="408"/>
                    </a:lnTo>
                    <a:lnTo>
                      <a:pt x="198" y="412"/>
                    </a:lnTo>
                    <a:lnTo>
                      <a:pt x="180" y="416"/>
                    </a:lnTo>
                    <a:lnTo>
                      <a:pt x="160" y="418"/>
                    </a:lnTo>
                    <a:lnTo>
                      <a:pt x="142" y="418"/>
                    </a:lnTo>
                    <a:lnTo>
                      <a:pt x="140" y="418"/>
                    </a:lnTo>
                    <a:lnTo>
                      <a:pt x="140" y="418"/>
                    </a:lnTo>
                    <a:close/>
                  </a:path>
                </a:pathLst>
              </a:custGeom>
              <a:solidFill>
                <a:srgbClr val="003F6E"/>
              </a:solidFill>
              <a:ln w="9525">
                <a:noFill/>
                <a:round/>
                <a:headEnd/>
                <a:tailEnd/>
              </a:ln>
            </p:spPr>
            <p:txBody>
              <a:bodyPr/>
              <a:lstStyle/>
              <a:p>
                <a:endParaRPr lang="en-US">
                  <a:solidFill>
                    <a:srgbClr val="000000"/>
                  </a:solidFill>
                </a:endParaRPr>
              </a:p>
            </p:txBody>
          </p:sp>
          <p:sp>
            <p:nvSpPr>
              <p:cNvPr id="19" name="Freeform 1085"/>
              <p:cNvSpPr>
                <a:spLocks noEditPoints="1"/>
              </p:cNvSpPr>
              <p:nvPr userDrawn="1"/>
            </p:nvSpPr>
            <p:spPr bwMode="auto">
              <a:xfrm>
                <a:off x="1733" y="392"/>
                <a:ext cx="89" cy="111"/>
              </a:xfrm>
              <a:custGeom>
                <a:avLst/>
                <a:gdLst/>
                <a:ahLst/>
                <a:cxnLst>
                  <a:cxn ang="0">
                    <a:pos x="126" y="172"/>
                  </a:cxn>
                  <a:cxn ang="0">
                    <a:pos x="102" y="182"/>
                  </a:cxn>
                  <a:cxn ang="0">
                    <a:pos x="68" y="186"/>
                  </a:cxn>
                  <a:cxn ang="0">
                    <a:pos x="52" y="186"/>
                  </a:cxn>
                  <a:cxn ang="0">
                    <a:pos x="26" y="174"/>
                  </a:cxn>
                  <a:cxn ang="0">
                    <a:pos x="8" y="154"/>
                  </a:cxn>
                  <a:cxn ang="0">
                    <a:pos x="0" y="130"/>
                  </a:cxn>
                  <a:cxn ang="0">
                    <a:pos x="0" y="114"/>
                  </a:cxn>
                  <a:cxn ang="0">
                    <a:pos x="6" y="74"/>
                  </a:cxn>
                  <a:cxn ang="0">
                    <a:pos x="26" y="38"/>
                  </a:cxn>
                  <a:cxn ang="0">
                    <a:pos x="58" y="10"/>
                  </a:cxn>
                  <a:cxn ang="0">
                    <a:pos x="76" y="2"/>
                  </a:cxn>
                  <a:cxn ang="0">
                    <a:pos x="98" y="0"/>
                  </a:cxn>
                  <a:cxn ang="0">
                    <a:pos x="110" y="0"/>
                  </a:cxn>
                  <a:cxn ang="0">
                    <a:pos x="128" y="8"/>
                  </a:cxn>
                  <a:cxn ang="0">
                    <a:pos x="142" y="20"/>
                  </a:cxn>
                  <a:cxn ang="0">
                    <a:pos x="148" y="36"/>
                  </a:cxn>
                  <a:cxn ang="0">
                    <a:pos x="150" y="46"/>
                  </a:cxn>
                  <a:cxn ang="0">
                    <a:pos x="148" y="62"/>
                  </a:cxn>
                  <a:cxn ang="0">
                    <a:pos x="140" y="76"/>
                  </a:cxn>
                  <a:cxn ang="0">
                    <a:pos x="116" y="94"/>
                  </a:cxn>
                  <a:cxn ang="0">
                    <a:pos x="78" y="102"/>
                  </a:cxn>
                  <a:cxn ang="0">
                    <a:pos x="30" y="104"/>
                  </a:cxn>
                  <a:cxn ang="0">
                    <a:pos x="30" y="120"/>
                  </a:cxn>
                  <a:cxn ang="0">
                    <a:pos x="34" y="138"/>
                  </a:cxn>
                  <a:cxn ang="0">
                    <a:pos x="42" y="148"/>
                  </a:cxn>
                  <a:cxn ang="0">
                    <a:pos x="62" y="160"/>
                  </a:cxn>
                  <a:cxn ang="0">
                    <a:pos x="74" y="162"/>
                  </a:cxn>
                  <a:cxn ang="0">
                    <a:pos x="102" y="158"/>
                  </a:cxn>
                  <a:cxn ang="0">
                    <a:pos x="122" y="150"/>
                  </a:cxn>
                  <a:cxn ang="0">
                    <a:pos x="120" y="46"/>
                  </a:cxn>
                  <a:cxn ang="0">
                    <a:pos x="118" y="36"/>
                  </a:cxn>
                  <a:cxn ang="0">
                    <a:pos x="104" y="26"/>
                  </a:cxn>
                  <a:cxn ang="0">
                    <a:pos x="92" y="24"/>
                  </a:cxn>
                  <a:cxn ang="0">
                    <a:pos x="72" y="28"/>
                  </a:cxn>
                  <a:cxn ang="0">
                    <a:pos x="56" y="42"/>
                  </a:cxn>
                  <a:cxn ang="0">
                    <a:pos x="42" y="60"/>
                  </a:cxn>
                  <a:cxn ang="0">
                    <a:pos x="34" y="80"/>
                  </a:cxn>
                  <a:cxn ang="0">
                    <a:pos x="68" y="80"/>
                  </a:cxn>
                  <a:cxn ang="0">
                    <a:pos x="96" y="74"/>
                  </a:cxn>
                  <a:cxn ang="0">
                    <a:pos x="114" y="64"/>
                  </a:cxn>
                  <a:cxn ang="0">
                    <a:pos x="120" y="46"/>
                  </a:cxn>
                </a:cxnLst>
                <a:rect l="0" t="0" r="r" b="b"/>
                <a:pathLst>
                  <a:path w="150" h="186">
                    <a:moveTo>
                      <a:pt x="126" y="172"/>
                    </a:moveTo>
                    <a:lnTo>
                      <a:pt x="126" y="172"/>
                    </a:lnTo>
                    <a:lnTo>
                      <a:pt x="116" y="178"/>
                    </a:lnTo>
                    <a:lnTo>
                      <a:pt x="102" y="182"/>
                    </a:lnTo>
                    <a:lnTo>
                      <a:pt x="86" y="186"/>
                    </a:lnTo>
                    <a:lnTo>
                      <a:pt x="68" y="186"/>
                    </a:lnTo>
                    <a:lnTo>
                      <a:pt x="68" y="186"/>
                    </a:lnTo>
                    <a:lnTo>
                      <a:pt x="52" y="186"/>
                    </a:lnTo>
                    <a:lnTo>
                      <a:pt x="38" y="182"/>
                    </a:lnTo>
                    <a:lnTo>
                      <a:pt x="26" y="174"/>
                    </a:lnTo>
                    <a:lnTo>
                      <a:pt x="16" y="166"/>
                    </a:lnTo>
                    <a:lnTo>
                      <a:pt x="8" y="154"/>
                    </a:lnTo>
                    <a:lnTo>
                      <a:pt x="4" y="142"/>
                    </a:lnTo>
                    <a:lnTo>
                      <a:pt x="0" y="130"/>
                    </a:lnTo>
                    <a:lnTo>
                      <a:pt x="0" y="114"/>
                    </a:lnTo>
                    <a:lnTo>
                      <a:pt x="0" y="114"/>
                    </a:lnTo>
                    <a:lnTo>
                      <a:pt x="2" y="94"/>
                    </a:lnTo>
                    <a:lnTo>
                      <a:pt x="6" y="74"/>
                    </a:lnTo>
                    <a:lnTo>
                      <a:pt x="16" y="54"/>
                    </a:lnTo>
                    <a:lnTo>
                      <a:pt x="26" y="38"/>
                    </a:lnTo>
                    <a:lnTo>
                      <a:pt x="42" y="22"/>
                    </a:lnTo>
                    <a:lnTo>
                      <a:pt x="58" y="10"/>
                    </a:lnTo>
                    <a:lnTo>
                      <a:pt x="66" y="6"/>
                    </a:lnTo>
                    <a:lnTo>
                      <a:pt x="76" y="2"/>
                    </a:lnTo>
                    <a:lnTo>
                      <a:pt x="86" y="0"/>
                    </a:lnTo>
                    <a:lnTo>
                      <a:pt x="98" y="0"/>
                    </a:lnTo>
                    <a:lnTo>
                      <a:pt x="98" y="0"/>
                    </a:lnTo>
                    <a:lnTo>
                      <a:pt x="110" y="0"/>
                    </a:lnTo>
                    <a:lnTo>
                      <a:pt x="120" y="4"/>
                    </a:lnTo>
                    <a:lnTo>
                      <a:pt x="128" y="8"/>
                    </a:lnTo>
                    <a:lnTo>
                      <a:pt x="136" y="14"/>
                    </a:lnTo>
                    <a:lnTo>
                      <a:pt x="142" y="20"/>
                    </a:lnTo>
                    <a:lnTo>
                      <a:pt x="146" y="28"/>
                    </a:lnTo>
                    <a:lnTo>
                      <a:pt x="148" y="36"/>
                    </a:lnTo>
                    <a:lnTo>
                      <a:pt x="150" y="46"/>
                    </a:lnTo>
                    <a:lnTo>
                      <a:pt x="150" y="46"/>
                    </a:lnTo>
                    <a:lnTo>
                      <a:pt x="150" y="54"/>
                    </a:lnTo>
                    <a:lnTo>
                      <a:pt x="148" y="62"/>
                    </a:lnTo>
                    <a:lnTo>
                      <a:pt x="144" y="70"/>
                    </a:lnTo>
                    <a:lnTo>
                      <a:pt x="140" y="76"/>
                    </a:lnTo>
                    <a:lnTo>
                      <a:pt x="130" y="86"/>
                    </a:lnTo>
                    <a:lnTo>
                      <a:pt x="116" y="94"/>
                    </a:lnTo>
                    <a:lnTo>
                      <a:pt x="98" y="98"/>
                    </a:lnTo>
                    <a:lnTo>
                      <a:pt x="78" y="102"/>
                    </a:lnTo>
                    <a:lnTo>
                      <a:pt x="54" y="104"/>
                    </a:lnTo>
                    <a:lnTo>
                      <a:pt x="30" y="104"/>
                    </a:lnTo>
                    <a:lnTo>
                      <a:pt x="30" y="104"/>
                    </a:lnTo>
                    <a:lnTo>
                      <a:pt x="30" y="120"/>
                    </a:lnTo>
                    <a:lnTo>
                      <a:pt x="32" y="130"/>
                    </a:lnTo>
                    <a:lnTo>
                      <a:pt x="34" y="138"/>
                    </a:lnTo>
                    <a:lnTo>
                      <a:pt x="34" y="138"/>
                    </a:lnTo>
                    <a:lnTo>
                      <a:pt x="42" y="148"/>
                    </a:lnTo>
                    <a:lnTo>
                      <a:pt x="50" y="156"/>
                    </a:lnTo>
                    <a:lnTo>
                      <a:pt x="62" y="160"/>
                    </a:lnTo>
                    <a:lnTo>
                      <a:pt x="74" y="162"/>
                    </a:lnTo>
                    <a:lnTo>
                      <a:pt x="74" y="162"/>
                    </a:lnTo>
                    <a:lnTo>
                      <a:pt x="90" y="160"/>
                    </a:lnTo>
                    <a:lnTo>
                      <a:pt x="102" y="158"/>
                    </a:lnTo>
                    <a:lnTo>
                      <a:pt x="114" y="154"/>
                    </a:lnTo>
                    <a:lnTo>
                      <a:pt x="122" y="150"/>
                    </a:lnTo>
                    <a:lnTo>
                      <a:pt x="126" y="172"/>
                    </a:lnTo>
                    <a:close/>
                    <a:moveTo>
                      <a:pt x="120" y="46"/>
                    </a:moveTo>
                    <a:lnTo>
                      <a:pt x="120" y="46"/>
                    </a:lnTo>
                    <a:lnTo>
                      <a:pt x="118" y="36"/>
                    </a:lnTo>
                    <a:lnTo>
                      <a:pt x="112" y="30"/>
                    </a:lnTo>
                    <a:lnTo>
                      <a:pt x="104" y="26"/>
                    </a:lnTo>
                    <a:lnTo>
                      <a:pt x="92" y="24"/>
                    </a:lnTo>
                    <a:lnTo>
                      <a:pt x="92" y="24"/>
                    </a:lnTo>
                    <a:lnTo>
                      <a:pt x="82" y="26"/>
                    </a:lnTo>
                    <a:lnTo>
                      <a:pt x="72" y="28"/>
                    </a:lnTo>
                    <a:lnTo>
                      <a:pt x="64" y="34"/>
                    </a:lnTo>
                    <a:lnTo>
                      <a:pt x="56" y="42"/>
                    </a:lnTo>
                    <a:lnTo>
                      <a:pt x="48" y="50"/>
                    </a:lnTo>
                    <a:lnTo>
                      <a:pt x="42" y="60"/>
                    </a:lnTo>
                    <a:lnTo>
                      <a:pt x="38" y="70"/>
                    </a:lnTo>
                    <a:lnTo>
                      <a:pt x="34" y="80"/>
                    </a:lnTo>
                    <a:lnTo>
                      <a:pt x="34" y="80"/>
                    </a:lnTo>
                    <a:lnTo>
                      <a:pt x="68" y="80"/>
                    </a:lnTo>
                    <a:lnTo>
                      <a:pt x="82" y="78"/>
                    </a:lnTo>
                    <a:lnTo>
                      <a:pt x="96" y="74"/>
                    </a:lnTo>
                    <a:lnTo>
                      <a:pt x="106" y="70"/>
                    </a:lnTo>
                    <a:lnTo>
                      <a:pt x="114" y="64"/>
                    </a:lnTo>
                    <a:lnTo>
                      <a:pt x="118" y="56"/>
                    </a:lnTo>
                    <a:lnTo>
                      <a:pt x="120" y="46"/>
                    </a:lnTo>
                    <a:lnTo>
                      <a:pt x="120" y="46"/>
                    </a:lnTo>
                    <a:close/>
                  </a:path>
                </a:pathLst>
              </a:custGeom>
              <a:solidFill>
                <a:srgbClr val="003F6E"/>
              </a:solidFill>
              <a:ln w="9525">
                <a:noFill/>
                <a:round/>
                <a:headEnd/>
                <a:tailEnd/>
              </a:ln>
            </p:spPr>
            <p:txBody>
              <a:bodyPr/>
              <a:lstStyle/>
              <a:p>
                <a:endParaRPr lang="en-US">
                  <a:solidFill>
                    <a:srgbClr val="000000"/>
                  </a:solidFill>
                </a:endParaRPr>
              </a:p>
            </p:txBody>
          </p:sp>
          <p:sp>
            <p:nvSpPr>
              <p:cNvPr id="20" name="Freeform 1086"/>
              <p:cNvSpPr>
                <a:spLocks/>
              </p:cNvSpPr>
              <p:nvPr userDrawn="1"/>
            </p:nvSpPr>
            <p:spPr bwMode="auto">
              <a:xfrm>
                <a:off x="1829" y="392"/>
                <a:ext cx="100" cy="108"/>
              </a:xfrm>
              <a:custGeom>
                <a:avLst/>
                <a:gdLst/>
                <a:ahLst/>
                <a:cxnLst>
                  <a:cxn ang="0">
                    <a:pos x="0" y="182"/>
                  </a:cxn>
                  <a:cxn ang="0">
                    <a:pos x="24" y="56"/>
                  </a:cxn>
                  <a:cxn ang="0">
                    <a:pos x="24" y="56"/>
                  </a:cxn>
                  <a:cxn ang="0">
                    <a:pos x="30" y="28"/>
                  </a:cxn>
                  <a:cxn ang="0">
                    <a:pos x="32" y="4"/>
                  </a:cxn>
                  <a:cxn ang="0">
                    <a:pos x="60" y="4"/>
                  </a:cxn>
                  <a:cxn ang="0">
                    <a:pos x="56" y="40"/>
                  </a:cxn>
                  <a:cxn ang="0">
                    <a:pos x="56" y="40"/>
                  </a:cxn>
                  <a:cxn ang="0">
                    <a:pos x="56" y="40"/>
                  </a:cxn>
                  <a:cxn ang="0">
                    <a:pos x="64" y="30"/>
                  </a:cxn>
                  <a:cxn ang="0">
                    <a:pos x="70" y="22"/>
                  </a:cxn>
                  <a:cxn ang="0">
                    <a:pos x="78" y="16"/>
                  </a:cxn>
                  <a:cxn ang="0">
                    <a:pos x="86" y="10"/>
                  </a:cxn>
                  <a:cxn ang="0">
                    <a:pos x="94" y="6"/>
                  </a:cxn>
                  <a:cxn ang="0">
                    <a:pos x="104" y="2"/>
                  </a:cxn>
                  <a:cxn ang="0">
                    <a:pos x="114" y="0"/>
                  </a:cxn>
                  <a:cxn ang="0">
                    <a:pos x="124" y="0"/>
                  </a:cxn>
                  <a:cxn ang="0">
                    <a:pos x="124" y="0"/>
                  </a:cxn>
                  <a:cxn ang="0">
                    <a:pos x="130" y="0"/>
                  </a:cxn>
                  <a:cxn ang="0">
                    <a:pos x="138" y="2"/>
                  </a:cxn>
                  <a:cxn ang="0">
                    <a:pos x="146" y="6"/>
                  </a:cxn>
                  <a:cxn ang="0">
                    <a:pos x="154" y="10"/>
                  </a:cxn>
                  <a:cxn ang="0">
                    <a:pos x="160" y="18"/>
                  </a:cxn>
                  <a:cxn ang="0">
                    <a:pos x="164" y="26"/>
                  </a:cxn>
                  <a:cxn ang="0">
                    <a:pos x="166" y="36"/>
                  </a:cxn>
                  <a:cxn ang="0">
                    <a:pos x="168" y="50"/>
                  </a:cxn>
                  <a:cxn ang="0">
                    <a:pos x="168" y="50"/>
                  </a:cxn>
                  <a:cxn ang="0">
                    <a:pos x="168" y="64"/>
                  </a:cxn>
                  <a:cxn ang="0">
                    <a:pos x="164" y="78"/>
                  </a:cxn>
                  <a:cxn ang="0">
                    <a:pos x="144" y="182"/>
                  </a:cxn>
                  <a:cxn ang="0">
                    <a:pos x="114" y="182"/>
                  </a:cxn>
                  <a:cxn ang="0">
                    <a:pos x="134" y="80"/>
                  </a:cxn>
                  <a:cxn ang="0">
                    <a:pos x="134" y="80"/>
                  </a:cxn>
                  <a:cxn ang="0">
                    <a:pos x="136" y="56"/>
                  </a:cxn>
                  <a:cxn ang="0">
                    <a:pos x="136" y="56"/>
                  </a:cxn>
                  <a:cxn ang="0">
                    <a:pos x="134" y="44"/>
                  </a:cxn>
                  <a:cxn ang="0">
                    <a:pos x="130" y="34"/>
                  </a:cxn>
                  <a:cxn ang="0">
                    <a:pos x="126" y="30"/>
                  </a:cxn>
                  <a:cxn ang="0">
                    <a:pos x="122" y="28"/>
                  </a:cxn>
                  <a:cxn ang="0">
                    <a:pos x="116" y="26"/>
                  </a:cxn>
                  <a:cxn ang="0">
                    <a:pos x="108" y="26"/>
                  </a:cxn>
                  <a:cxn ang="0">
                    <a:pos x="108" y="26"/>
                  </a:cxn>
                  <a:cxn ang="0">
                    <a:pos x="100" y="26"/>
                  </a:cxn>
                  <a:cxn ang="0">
                    <a:pos x="90" y="30"/>
                  </a:cxn>
                  <a:cxn ang="0">
                    <a:pos x="82" y="36"/>
                  </a:cxn>
                  <a:cxn ang="0">
                    <a:pos x="72" y="44"/>
                  </a:cxn>
                  <a:cxn ang="0">
                    <a:pos x="64" y="54"/>
                  </a:cxn>
                  <a:cxn ang="0">
                    <a:pos x="58" y="66"/>
                  </a:cxn>
                  <a:cxn ang="0">
                    <a:pos x="52" y="80"/>
                  </a:cxn>
                  <a:cxn ang="0">
                    <a:pos x="48" y="96"/>
                  </a:cxn>
                  <a:cxn ang="0">
                    <a:pos x="32" y="182"/>
                  </a:cxn>
                  <a:cxn ang="0">
                    <a:pos x="0" y="182"/>
                  </a:cxn>
                </a:cxnLst>
                <a:rect l="0" t="0" r="r" b="b"/>
                <a:pathLst>
                  <a:path w="168" h="182">
                    <a:moveTo>
                      <a:pt x="0" y="182"/>
                    </a:moveTo>
                    <a:lnTo>
                      <a:pt x="24" y="56"/>
                    </a:lnTo>
                    <a:lnTo>
                      <a:pt x="24" y="56"/>
                    </a:lnTo>
                    <a:lnTo>
                      <a:pt x="30" y="28"/>
                    </a:lnTo>
                    <a:lnTo>
                      <a:pt x="32" y="4"/>
                    </a:lnTo>
                    <a:lnTo>
                      <a:pt x="60" y="4"/>
                    </a:lnTo>
                    <a:lnTo>
                      <a:pt x="56" y="40"/>
                    </a:lnTo>
                    <a:lnTo>
                      <a:pt x="56" y="40"/>
                    </a:lnTo>
                    <a:lnTo>
                      <a:pt x="56" y="40"/>
                    </a:lnTo>
                    <a:lnTo>
                      <a:pt x="64" y="30"/>
                    </a:lnTo>
                    <a:lnTo>
                      <a:pt x="70" y="22"/>
                    </a:lnTo>
                    <a:lnTo>
                      <a:pt x="78" y="16"/>
                    </a:lnTo>
                    <a:lnTo>
                      <a:pt x="86" y="10"/>
                    </a:lnTo>
                    <a:lnTo>
                      <a:pt x="94" y="6"/>
                    </a:lnTo>
                    <a:lnTo>
                      <a:pt x="104" y="2"/>
                    </a:lnTo>
                    <a:lnTo>
                      <a:pt x="114" y="0"/>
                    </a:lnTo>
                    <a:lnTo>
                      <a:pt x="124" y="0"/>
                    </a:lnTo>
                    <a:lnTo>
                      <a:pt x="124" y="0"/>
                    </a:lnTo>
                    <a:lnTo>
                      <a:pt x="130" y="0"/>
                    </a:lnTo>
                    <a:lnTo>
                      <a:pt x="138" y="2"/>
                    </a:lnTo>
                    <a:lnTo>
                      <a:pt x="146" y="6"/>
                    </a:lnTo>
                    <a:lnTo>
                      <a:pt x="154" y="10"/>
                    </a:lnTo>
                    <a:lnTo>
                      <a:pt x="160" y="18"/>
                    </a:lnTo>
                    <a:lnTo>
                      <a:pt x="164" y="26"/>
                    </a:lnTo>
                    <a:lnTo>
                      <a:pt x="166" y="36"/>
                    </a:lnTo>
                    <a:lnTo>
                      <a:pt x="168" y="50"/>
                    </a:lnTo>
                    <a:lnTo>
                      <a:pt x="168" y="50"/>
                    </a:lnTo>
                    <a:lnTo>
                      <a:pt x="168" y="64"/>
                    </a:lnTo>
                    <a:lnTo>
                      <a:pt x="164" y="78"/>
                    </a:lnTo>
                    <a:lnTo>
                      <a:pt x="144" y="182"/>
                    </a:lnTo>
                    <a:lnTo>
                      <a:pt x="114" y="182"/>
                    </a:lnTo>
                    <a:lnTo>
                      <a:pt x="134" y="80"/>
                    </a:lnTo>
                    <a:lnTo>
                      <a:pt x="134" y="80"/>
                    </a:lnTo>
                    <a:lnTo>
                      <a:pt x="136" y="56"/>
                    </a:lnTo>
                    <a:lnTo>
                      <a:pt x="136" y="56"/>
                    </a:lnTo>
                    <a:lnTo>
                      <a:pt x="134" y="44"/>
                    </a:lnTo>
                    <a:lnTo>
                      <a:pt x="130" y="34"/>
                    </a:lnTo>
                    <a:lnTo>
                      <a:pt x="126" y="30"/>
                    </a:lnTo>
                    <a:lnTo>
                      <a:pt x="122" y="28"/>
                    </a:lnTo>
                    <a:lnTo>
                      <a:pt x="116" y="26"/>
                    </a:lnTo>
                    <a:lnTo>
                      <a:pt x="108" y="26"/>
                    </a:lnTo>
                    <a:lnTo>
                      <a:pt x="108" y="26"/>
                    </a:lnTo>
                    <a:lnTo>
                      <a:pt x="100" y="26"/>
                    </a:lnTo>
                    <a:lnTo>
                      <a:pt x="90" y="30"/>
                    </a:lnTo>
                    <a:lnTo>
                      <a:pt x="82" y="36"/>
                    </a:lnTo>
                    <a:lnTo>
                      <a:pt x="72" y="44"/>
                    </a:lnTo>
                    <a:lnTo>
                      <a:pt x="64" y="54"/>
                    </a:lnTo>
                    <a:lnTo>
                      <a:pt x="58" y="66"/>
                    </a:lnTo>
                    <a:lnTo>
                      <a:pt x="52" y="80"/>
                    </a:lnTo>
                    <a:lnTo>
                      <a:pt x="48" y="96"/>
                    </a:lnTo>
                    <a:lnTo>
                      <a:pt x="32" y="182"/>
                    </a:lnTo>
                    <a:lnTo>
                      <a:pt x="0" y="182"/>
                    </a:lnTo>
                    <a:close/>
                  </a:path>
                </a:pathLst>
              </a:custGeom>
              <a:solidFill>
                <a:srgbClr val="003F6E"/>
              </a:solidFill>
              <a:ln w="9525">
                <a:noFill/>
                <a:round/>
                <a:headEnd/>
                <a:tailEnd/>
              </a:ln>
            </p:spPr>
            <p:txBody>
              <a:bodyPr/>
              <a:lstStyle/>
              <a:p>
                <a:endParaRPr lang="en-US">
                  <a:solidFill>
                    <a:srgbClr val="000000"/>
                  </a:solidFill>
                </a:endParaRPr>
              </a:p>
            </p:txBody>
          </p:sp>
          <p:sp>
            <p:nvSpPr>
              <p:cNvPr id="21" name="Freeform 1087"/>
              <p:cNvSpPr>
                <a:spLocks noEditPoints="1"/>
              </p:cNvSpPr>
              <p:nvPr userDrawn="1"/>
            </p:nvSpPr>
            <p:spPr bwMode="auto">
              <a:xfrm>
                <a:off x="1947" y="392"/>
                <a:ext cx="89" cy="111"/>
              </a:xfrm>
              <a:custGeom>
                <a:avLst/>
                <a:gdLst/>
                <a:ahLst/>
                <a:cxnLst>
                  <a:cxn ang="0">
                    <a:pos x="126" y="172"/>
                  </a:cxn>
                  <a:cxn ang="0">
                    <a:pos x="102" y="182"/>
                  </a:cxn>
                  <a:cxn ang="0">
                    <a:pos x="68" y="186"/>
                  </a:cxn>
                  <a:cxn ang="0">
                    <a:pos x="52" y="186"/>
                  </a:cxn>
                  <a:cxn ang="0">
                    <a:pos x="26" y="174"/>
                  </a:cxn>
                  <a:cxn ang="0">
                    <a:pos x="8" y="154"/>
                  </a:cxn>
                  <a:cxn ang="0">
                    <a:pos x="0" y="130"/>
                  </a:cxn>
                  <a:cxn ang="0">
                    <a:pos x="0" y="114"/>
                  </a:cxn>
                  <a:cxn ang="0">
                    <a:pos x="8" y="74"/>
                  </a:cxn>
                  <a:cxn ang="0">
                    <a:pos x="28" y="38"/>
                  </a:cxn>
                  <a:cxn ang="0">
                    <a:pos x="58" y="10"/>
                  </a:cxn>
                  <a:cxn ang="0">
                    <a:pos x="76" y="2"/>
                  </a:cxn>
                  <a:cxn ang="0">
                    <a:pos x="98" y="0"/>
                  </a:cxn>
                  <a:cxn ang="0">
                    <a:pos x="110" y="0"/>
                  </a:cxn>
                  <a:cxn ang="0">
                    <a:pos x="128" y="8"/>
                  </a:cxn>
                  <a:cxn ang="0">
                    <a:pos x="142" y="20"/>
                  </a:cxn>
                  <a:cxn ang="0">
                    <a:pos x="148" y="36"/>
                  </a:cxn>
                  <a:cxn ang="0">
                    <a:pos x="150" y="46"/>
                  </a:cxn>
                  <a:cxn ang="0">
                    <a:pos x="148" y="62"/>
                  </a:cxn>
                  <a:cxn ang="0">
                    <a:pos x="140" y="76"/>
                  </a:cxn>
                  <a:cxn ang="0">
                    <a:pos x="116" y="94"/>
                  </a:cxn>
                  <a:cxn ang="0">
                    <a:pos x="78" y="102"/>
                  </a:cxn>
                  <a:cxn ang="0">
                    <a:pos x="30" y="104"/>
                  </a:cxn>
                  <a:cxn ang="0">
                    <a:pos x="30" y="120"/>
                  </a:cxn>
                  <a:cxn ang="0">
                    <a:pos x="34" y="138"/>
                  </a:cxn>
                  <a:cxn ang="0">
                    <a:pos x="42" y="148"/>
                  </a:cxn>
                  <a:cxn ang="0">
                    <a:pos x="62" y="160"/>
                  </a:cxn>
                  <a:cxn ang="0">
                    <a:pos x="74" y="162"/>
                  </a:cxn>
                  <a:cxn ang="0">
                    <a:pos x="102" y="158"/>
                  </a:cxn>
                  <a:cxn ang="0">
                    <a:pos x="122" y="150"/>
                  </a:cxn>
                  <a:cxn ang="0">
                    <a:pos x="120" y="46"/>
                  </a:cxn>
                  <a:cxn ang="0">
                    <a:pos x="118" y="36"/>
                  </a:cxn>
                  <a:cxn ang="0">
                    <a:pos x="104" y="26"/>
                  </a:cxn>
                  <a:cxn ang="0">
                    <a:pos x="92" y="24"/>
                  </a:cxn>
                  <a:cxn ang="0">
                    <a:pos x="72" y="28"/>
                  </a:cxn>
                  <a:cxn ang="0">
                    <a:pos x="56" y="42"/>
                  </a:cxn>
                  <a:cxn ang="0">
                    <a:pos x="42" y="60"/>
                  </a:cxn>
                  <a:cxn ang="0">
                    <a:pos x="34" y="80"/>
                  </a:cxn>
                  <a:cxn ang="0">
                    <a:pos x="68" y="80"/>
                  </a:cxn>
                  <a:cxn ang="0">
                    <a:pos x="96" y="74"/>
                  </a:cxn>
                  <a:cxn ang="0">
                    <a:pos x="114" y="64"/>
                  </a:cxn>
                  <a:cxn ang="0">
                    <a:pos x="120" y="46"/>
                  </a:cxn>
                </a:cxnLst>
                <a:rect l="0" t="0" r="r" b="b"/>
                <a:pathLst>
                  <a:path w="150" h="186">
                    <a:moveTo>
                      <a:pt x="126" y="172"/>
                    </a:moveTo>
                    <a:lnTo>
                      <a:pt x="126" y="172"/>
                    </a:lnTo>
                    <a:lnTo>
                      <a:pt x="116" y="178"/>
                    </a:lnTo>
                    <a:lnTo>
                      <a:pt x="102" y="182"/>
                    </a:lnTo>
                    <a:lnTo>
                      <a:pt x="86" y="186"/>
                    </a:lnTo>
                    <a:lnTo>
                      <a:pt x="68" y="186"/>
                    </a:lnTo>
                    <a:lnTo>
                      <a:pt x="68" y="186"/>
                    </a:lnTo>
                    <a:lnTo>
                      <a:pt x="52" y="186"/>
                    </a:lnTo>
                    <a:lnTo>
                      <a:pt x="38" y="182"/>
                    </a:lnTo>
                    <a:lnTo>
                      <a:pt x="26" y="174"/>
                    </a:lnTo>
                    <a:lnTo>
                      <a:pt x="16" y="166"/>
                    </a:lnTo>
                    <a:lnTo>
                      <a:pt x="8" y="154"/>
                    </a:lnTo>
                    <a:lnTo>
                      <a:pt x="4" y="142"/>
                    </a:lnTo>
                    <a:lnTo>
                      <a:pt x="0" y="130"/>
                    </a:lnTo>
                    <a:lnTo>
                      <a:pt x="0" y="114"/>
                    </a:lnTo>
                    <a:lnTo>
                      <a:pt x="0" y="114"/>
                    </a:lnTo>
                    <a:lnTo>
                      <a:pt x="2" y="94"/>
                    </a:lnTo>
                    <a:lnTo>
                      <a:pt x="8" y="74"/>
                    </a:lnTo>
                    <a:lnTo>
                      <a:pt x="16" y="54"/>
                    </a:lnTo>
                    <a:lnTo>
                      <a:pt x="28" y="38"/>
                    </a:lnTo>
                    <a:lnTo>
                      <a:pt x="42" y="22"/>
                    </a:lnTo>
                    <a:lnTo>
                      <a:pt x="58" y="10"/>
                    </a:lnTo>
                    <a:lnTo>
                      <a:pt x="66" y="6"/>
                    </a:lnTo>
                    <a:lnTo>
                      <a:pt x="76" y="2"/>
                    </a:lnTo>
                    <a:lnTo>
                      <a:pt x="86" y="0"/>
                    </a:lnTo>
                    <a:lnTo>
                      <a:pt x="98" y="0"/>
                    </a:lnTo>
                    <a:lnTo>
                      <a:pt x="98" y="0"/>
                    </a:lnTo>
                    <a:lnTo>
                      <a:pt x="110" y="0"/>
                    </a:lnTo>
                    <a:lnTo>
                      <a:pt x="120" y="4"/>
                    </a:lnTo>
                    <a:lnTo>
                      <a:pt x="128" y="8"/>
                    </a:lnTo>
                    <a:lnTo>
                      <a:pt x="136" y="14"/>
                    </a:lnTo>
                    <a:lnTo>
                      <a:pt x="142" y="20"/>
                    </a:lnTo>
                    <a:lnTo>
                      <a:pt x="146" y="28"/>
                    </a:lnTo>
                    <a:lnTo>
                      <a:pt x="148" y="36"/>
                    </a:lnTo>
                    <a:lnTo>
                      <a:pt x="150" y="46"/>
                    </a:lnTo>
                    <a:lnTo>
                      <a:pt x="150" y="46"/>
                    </a:lnTo>
                    <a:lnTo>
                      <a:pt x="150" y="54"/>
                    </a:lnTo>
                    <a:lnTo>
                      <a:pt x="148" y="62"/>
                    </a:lnTo>
                    <a:lnTo>
                      <a:pt x="144" y="70"/>
                    </a:lnTo>
                    <a:lnTo>
                      <a:pt x="140" y="76"/>
                    </a:lnTo>
                    <a:lnTo>
                      <a:pt x="130" y="86"/>
                    </a:lnTo>
                    <a:lnTo>
                      <a:pt x="116" y="94"/>
                    </a:lnTo>
                    <a:lnTo>
                      <a:pt x="98" y="98"/>
                    </a:lnTo>
                    <a:lnTo>
                      <a:pt x="78" y="102"/>
                    </a:lnTo>
                    <a:lnTo>
                      <a:pt x="54" y="104"/>
                    </a:lnTo>
                    <a:lnTo>
                      <a:pt x="30" y="104"/>
                    </a:lnTo>
                    <a:lnTo>
                      <a:pt x="30" y="104"/>
                    </a:lnTo>
                    <a:lnTo>
                      <a:pt x="30" y="120"/>
                    </a:lnTo>
                    <a:lnTo>
                      <a:pt x="32" y="130"/>
                    </a:lnTo>
                    <a:lnTo>
                      <a:pt x="34" y="138"/>
                    </a:lnTo>
                    <a:lnTo>
                      <a:pt x="34" y="138"/>
                    </a:lnTo>
                    <a:lnTo>
                      <a:pt x="42" y="148"/>
                    </a:lnTo>
                    <a:lnTo>
                      <a:pt x="50" y="156"/>
                    </a:lnTo>
                    <a:lnTo>
                      <a:pt x="62" y="160"/>
                    </a:lnTo>
                    <a:lnTo>
                      <a:pt x="74" y="162"/>
                    </a:lnTo>
                    <a:lnTo>
                      <a:pt x="74" y="162"/>
                    </a:lnTo>
                    <a:lnTo>
                      <a:pt x="90" y="160"/>
                    </a:lnTo>
                    <a:lnTo>
                      <a:pt x="102" y="158"/>
                    </a:lnTo>
                    <a:lnTo>
                      <a:pt x="114" y="154"/>
                    </a:lnTo>
                    <a:lnTo>
                      <a:pt x="122" y="150"/>
                    </a:lnTo>
                    <a:lnTo>
                      <a:pt x="126" y="172"/>
                    </a:lnTo>
                    <a:close/>
                    <a:moveTo>
                      <a:pt x="120" y="46"/>
                    </a:moveTo>
                    <a:lnTo>
                      <a:pt x="120" y="46"/>
                    </a:lnTo>
                    <a:lnTo>
                      <a:pt x="118" y="36"/>
                    </a:lnTo>
                    <a:lnTo>
                      <a:pt x="112" y="30"/>
                    </a:lnTo>
                    <a:lnTo>
                      <a:pt x="104" y="26"/>
                    </a:lnTo>
                    <a:lnTo>
                      <a:pt x="92" y="24"/>
                    </a:lnTo>
                    <a:lnTo>
                      <a:pt x="92" y="24"/>
                    </a:lnTo>
                    <a:lnTo>
                      <a:pt x="82" y="26"/>
                    </a:lnTo>
                    <a:lnTo>
                      <a:pt x="72" y="28"/>
                    </a:lnTo>
                    <a:lnTo>
                      <a:pt x="64" y="34"/>
                    </a:lnTo>
                    <a:lnTo>
                      <a:pt x="56" y="42"/>
                    </a:lnTo>
                    <a:lnTo>
                      <a:pt x="48" y="50"/>
                    </a:lnTo>
                    <a:lnTo>
                      <a:pt x="42" y="60"/>
                    </a:lnTo>
                    <a:lnTo>
                      <a:pt x="38" y="70"/>
                    </a:lnTo>
                    <a:lnTo>
                      <a:pt x="34" y="80"/>
                    </a:lnTo>
                    <a:lnTo>
                      <a:pt x="34" y="80"/>
                    </a:lnTo>
                    <a:lnTo>
                      <a:pt x="68" y="80"/>
                    </a:lnTo>
                    <a:lnTo>
                      <a:pt x="82" y="78"/>
                    </a:lnTo>
                    <a:lnTo>
                      <a:pt x="96" y="74"/>
                    </a:lnTo>
                    <a:lnTo>
                      <a:pt x="106" y="70"/>
                    </a:lnTo>
                    <a:lnTo>
                      <a:pt x="114" y="64"/>
                    </a:lnTo>
                    <a:lnTo>
                      <a:pt x="118" y="56"/>
                    </a:lnTo>
                    <a:lnTo>
                      <a:pt x="120" y="46"/>
                    </a:lnTo>
                    <a:lnTo>
                      <a:pt x="120" y="46"/>
                    </a:lnTo>
                    <a:close/>
                  </a:path>
                </a:pathLst>
              </a:custGeom>
              <a:solidFill>
                <a:srgbClr val="003F6E"/>
              </a:solidFill>
              <a:ln w="9525">
                <a:noFill/>
                <a:round/>
                <a:headEnd/>
                <a:tailEnd/>
              </a:ln>
            </p:spPr>
            <p:txBody>
              <a:bodyPr/>
              <a:lstStyle/>
              <a:p>
                <a:endParaRPr lang="en-US">
                  <a:solidFill>
                    <a:srgbClr val="000000"/>
                  </a:solidFill>
                </a:endParaRPr>
              </a:p>
            </p:txBody>
          </p:sp>
          <p:sp>
            <p:nvSpPr>
              <p:cNvPr id="22" name="Freeform 1088"/>
              <p:cNvSpPr>
                <a:spLocks/>
              </p:cNvSpPr>
              <p:nvPr userDrawn="1"/>
            </p:nvSpPr>
            <p:spPr bwMode="auto">
              <a:xfrm>
                <a:off x="2048" y="392"/>
                <a:ext cx="70" cy="108"/>
              </a:xfrm>
              <a:custGeom>
                <a:avLst/>
                <a:gdLst/>
                <a:ahLst/>
                <a:cxnLst>
                  <a:cxn ang="0">
                    <a:pos x="0" y="182"/>
                  </a:cxn>
                  <a:cxn ang="0">
                    <a:pos x="22" y="68"/>
                  </a:cxn>
                  <a:cxn ang="0">
                    <a:pos x="22" y="68"/>
                  </a:cxn>
                  <a:cxn ang="0">
                    <a:pos x="28" y="34"/>
                  </a:cxn>
                  <a:cxn ang="0">
                    <a:pos x="30" y="4"/>
                  </a:cxn>
                  <a:cxn ang="0">
                    <a:pos x="58" y="4"/>
                  </a:cxn>
                  <a:cxn ang="0">
                    <a:pos x="58" y="4"/>
                  </a:cxn>
                  <a:cxn ang="0">
                    <a:pos x="54" y="42"/>
                  </a:cxn>
                  <a:cxn ang="0">
                    <a:pos x="54" y="42"/>
                  </a:cxn>
                  <a:cxn ang="0">
                    <a:pos x="54" y="42"/>
                  </a:cxn>
                  <a:cxn ang="0">
                    <a:pos x="64" y="26"/>
                  </a:cxn>
                  <a:cxn ang="0">
                    <a:pos x="76" y="12"/>
                  </a:cxn>
                  <a:cxn ang="0">
                    <a:pos x="84" y="8"/>
                  </a:cxn>
                  <a:cxn ang="0">
                    <a:pos x="92" y="4"/>
                  </a:cxn>
                  <a:cxn ang="0">
                    <a:pos x="100" y="0"/>
                  </a:cxn>
                  <a:cxn ang="0">
                    <a:pos x="108" y="0"/>
                  </a:cxn>
                  <a:cxn ang="0">
                    <a:pos x="108" y="0"/>
                  </a:cxn>
                  <a:cxn ang="0">
                    <a:pos x="118" y="0"/>
                  </a:cxn>
                  <a:cxn ang="0">
                    <a:pos x="112" y="32"/>
                  </a:cxn>
                  <a:cxn ang="0">
                    <a:pos x="112" y="32"/>
                  </a:cxn>
                  <a:cxn ang="0">
                    <a:pos x="104" y="30"/>
                  </a:cxn>
                  <a:cxn ang="0">
                    <a:pos x="104" y="30"/>
                  </a:cxn>
                  <a:cxn ang="0">
                    <a:pos x="94" y="32"/>
                  </a:cxn>
                  <a:cxn ang="0">
                    <a:pos x="84" y="36"/>
                  </a:cxn>
                  <a:cxn ang="0">
                    <a:pos x="76" y="42"/>
                  </a:cxn>
                  <a:cxn ang="0">
                    <a:pos x="68" y="52"/>
                  </a:cxn>
                  <a:cxn ang="0">
                    <a:pos x="60" y="62"/>
                  </a:cxn>
                  <a:cxn ang="0">
                    <a:pos x="54" y="74"/>
                  </a:cxn>
                  <a:cxn ang="0">
                    <a:pos x="50" y="88"/>
                  </a:cxn>
                  <a:cxn ang="0">
                    <a:pos x="46" y="104"/>
                  </a:cxn>
                  <a:cxn ang="0">
                    <a:pos x="30" y="182"/>
                  </a:cxn>
                  <a:cxn ang="0">
                    <a:pos x="0" y="182"/>
                  </a:cxn>
                </a:cxnLst>
                <a:rect l="0" t="0" r="r" b="b"/>
                <a:pathLst>
                  <a:path w="118" h="182">
                    <a:moveTo>
                      <a:pt x="0" y="182"/>
                    </a:moveTo>
                    <a:lnTo>
                      <a:pt x="22" y="68"/>
                    </a:lnTo>
                    <a:lnTo>
                      <a:pt x="22" y="68"/>
                    </a:lnTo>
                    <a:lnTo>
                      <a:pt x="28" y="34"/>
                    </a:lnTo>
                    <a:lnTo>
                      <a:pt x="30" y="4"/>
                    </a:lnTo>
                    <a:lnTo>
                      <a:pt x="58" y="4"/>
                    </a:lnTo>
                    <a:lnTo>
                      <a:pt x="58" y="4"/>
                    </a:lnTo>
                    <a:lnTo>
                      <a:pt x="54" y="42"/>
                    </a:lnTo>
                    <a:lnTo>
                      <a:pt x="54" y="42"/>
                    </a:lnTo>
                    <a:lnTo>
                      <a:pt x="54" y="42"/>
                    </a:lnTo>
                    <a:lnTo>
                      <a:pt x="64" y="26"/>
                    </a:lnTo>
                    <a:lnTo>
                      <a:pt x="76" y="12"/>
                    </a:lnTo>
                    <a:lnTo>
                      <a:pt x="84" y="8"/>
                    </a:lnTo>
                    <a:lnTo>
                      <a:pt x="92" y="4"/>
                    </a:lnTo>
                    <a:lnTo>
                      <a:pt x="100" y="0"/>
                    </a:lnTo>
                    <a:lnTo>
                      <a:pt x="108" y="0"/>
                    </a:lnTo>
                    <a:lnTo>
                      <a:pt x="108" y="0"/>
                    </a:lnTo>
                    <a:lnTo>
                      <a:pt x="118" y="0"/>
                    </a:lnTo>
                    <a:lnTo>
                      <a:pt x="112" y="32"/>
                    </a:lnTo>
                    <a:lnTo>
                      <a:pt x="112" y="32"/>
                    </a:lnTo>
                    <a:lnTo>
                      <a:pt x="104" y="30"/>
                    </a:lnTo>
                    <a:lnTo>
                      <a:pt x="104" y="30"/>
                    </a:lnTo>
                    <a:lnTo>
                      <a:pt x="94" y="32"/>
                    </a:lnTo>
                    <a:lnTo>
                      <a:pt x="84" y="36"/>
                    </a:lnTo>
                    <a:lnTo>
                      <a:pt x="76" y="42"/>
                    </a:lnTo>
                    <a:lnTo>
                      <a:pt x="68" y="52"/>
                    </a:lnTo>
                    <a:lnTo>
                      <a:pt x="60" y="62"/>
                    </a:lnTo>
                    <a:lnTo>
                      <a:pt x="54" y="74"/>
                    </a:lnTo>
                    <a:lnTo>
                      <a:pt x="50" y="88"/>
                    </a:lnTo>
                    <a:lnTo>
                      <a:pt x="46" y="104"/>
                    </a:lnTo>
                    <a:lnTo>
                      <a:pt x="30" y="182"/>
                    </a:lnTo>
                    <a:lnTo>
                      <a:pt x="0" y="182"/>
                    </a:lnTo>
                    <a:close/>
                  </a:path>
                </a:pathLst>
              </a:custGeom>
              <a:solidFill>
                <a:srgbClr val="003F6E"/>
              </a:solidFill>
              <a:ln w="9525">
                <a:noFill/>
                <a:round/>
                <a:headEnd/>
                <a:tailEnd/>
              </a:ln>
            </p:spPr>
            <p:txBody>
              <a:bodyPr/>
              <a:lstStyle/>
              <a:p>
                <a:endParaRPr lang="en-US">
                  <a:solidFill>
                    <a:srgbClr val="000000"/>
                  </a:solidFill>
                </a:endParaRPr>
              </a:p>
            </p:txBody>
          </p:sp>
          <p:sp>
            <p:nvSpPr>
              <p:cNvPr id="23" name="Freeform 1089"/>
              <p:cNvSpPr>
                <a:spLocks noEditPoints="1"/>
              </p:cNvSpPr>
              <p:nvPr userDrawn="1"/>
            </p:nvSpPr>
            <p:spPr bwMode="auto">
              <a:xfrm>
                <a:off x="2110" y="392"/>
                <a:ext cx="107" cy="155"/>
              </a:xfrm>
              <a:custGeom>
                <a:avLst/>
                <a:gdLst/>
                <a:ahLst/>
                <a:cxnLst>
                  <a:cxn ang="0">
                    <a:pos x="8" y="224"/>
                  </a:cxn>
                  <a:cxn ang="0">
                    <a:pos x="30" y="232"/>
                  </a:cxn>
                  <a:cxn ang="0">
                    <a:pos x="56" y="236"/>
                  </a:cxn>
                  <a:cxn ang="0">
                    <a:pos x="66" y="234"/>
                  </a:cxn>
                  <a:cxn ang="0">
                    <a:pos x="86" y="228"/>
                  </a:cxn>
                  <a:cxn ang="0">
                    <a:pos x="104" y="212"/>
                  </a:cxn>
                  <a:cxn ang="0">
                    <a:pos x="116" y="188"/>
                  </a:cxn>
                  <a:cxn ang="0">
                    <a:pos x="126" y="144"/>
                  </a:cxn>
                  <a:cxn ang="0">
                    <a:pos x="126" y="144"/>
                  </a:cxn>
                  <a:cxn ang="0">
                    <a:pos x="104" y="168"/>
                  </a:cxn>
                  <a:cxn ang="0">
                    <a:pos x="90" y="178"/>
                  </a:cxn>
                  <a:cxn ang="0">
                    <a:pos x="72" y="182"/>
                  </a:cxn>
                  <a:cxn ang="0">
                    <a:pos x="64" y="182"/>
                  </a:cxn>
                  <a:cxn ang="0">
                    <a:pos x="40" y="178"/>
                  </a:cxn>
                  <a:cxn ang="0">
                    <a:pos x="22" y="164"/>
                  </a:cxn>
                  <a:cxn ang="0">
                    <a:pos x="12" y="144"/>
                  </a:cxn>
                  <a:cxn ang="0">
                    <a:pos x="8" y="120"/>
                  </a:cxn>
                  <a:cxn ang="0">
                    <a:pos x="10" y="98"/>
                  </a:cxn>
                  <a:cxn ang="0">
                    <a:pos x="26" y="56"/>
                  </a:cxn>
                  <a:cxn ang="0">
                    <a:pos x="56" y="22"/>
                  </a:cxn>
                  <a:cxn ang="0">
                    <a:pos x="74" y="10"/>
                  </a:cxn>
                  <a:cxn ang="0">
                    <a:pos x="98" y="2"/>
                  </a:cxn>
                  <a:cxn ang="0">
                    <a:pos x="122" y="0"/>
                  </a:cxn>
                  <a:cxn ang="0">
                    <a:pos x="138" y="2"/>
                  </a:cxn>
                  <a:cxn ang="0">
                    <a:pos x="168" y="8"/>
                  </a:cxn>
                  <a:cxn ang="0">
                    <a:pos x="152" y="160"/>
                  </a:cxn>
                  <a:cxn ang="0">
                    <a:pos x="146" y="186"/>
                  </a:cxn>
                  <a:cxn ang="0">
                    <a:pos x="128" y="226"/>
                  </a:cxn>
                  <a:cxn ang="0">
                    <a:pos x="116" y="240"/>
                  </a:cxn>
                  <a:cxn ang="0">
                    <a:pos x="86" y="256"/>
                  </a:cxn>
                  <a:cxn ang="0">
                    <a:pos x="54" y="260"/>
                  </a:cxn>
                  <a:cxn ang="0">
                    <a:pos x="38" y="258"/>
                  </a:cxn>
                  <a:cxn ang="0">
                    <a:pos x="10" y="252"/>
                  </a:cxn>
                  <a:cxn ang="0">
                    <a:pos x="8" y="224"/>
                  </a:cxn>
                  <a:cxn ang="0">
                    <a:pos x="146" y="30"/>
                  </a:cxn>
                  <a:cxn ang="0">
                    <a:pos x="116" y="24"/>
                  </a:cxn>
                  <a:cxn ang="0">
                    <a:pos x="100" y="26"/>
                  </a:cxn>
                  <a:cxn ang="0">
                    <a:pos x="72" y="42"/>
                  </a:cxn>
                  <a:cxn ang="0">
                    <a:pos x="52" y="68"/>
                  </a:cxn>
                  <a:cxn ang="0">
                    <a:pos x="42" y="98"/>
                  </a:cxn>
                  <a:cxn ang="0">
                    <a:pos x="40" y="116"/>
                  </a:cxn>
                  <a:cxn ang="0">
                    <a:pos x="44" y="138"/>
                  </a:cxn>
                  <a:cxn ang="0">
                    <a:pos x="52" y="150"/>
                  </a:cxn>
                  <a:cxn ang="0">
                    <a:pos x="66" y="158"/>
                  </a:cxn>
                  <a:cxn ang="0">
                    <a:pos x="74" y="158"/>
                  </a:cxn>
                  <a:cxn ang="0">
                    <a:pos x="94" y="152"/>
                  </a:cxn>
                  <a:cxn ang="0">
                    <a:pos x="112" y="138"/>
                  </a:cxn>
                  <a:cxn ang="0">
                    <a:pos x="126" y="116"/>
                  </a:cxn>
                  <a:cxn ang="0">
                    <a:pos x="134" y="90"/>
                  </a:cxn>
                </a:cxnLst>
                <a:rect l="0" t="0" r="r" b="b"/>
                <a:pathLst>
                  <a:path w="180" h="260">
                    <a:moveTo>
                      <a:pt x="8" y="224"/>
                    </a:moveTo>
                    <a:lnTo>
                      <a:pt x="8" y="224"/>
                    </a:lnTo>
                    <a:lnTo>
                      <a:pt x="18" y="228"/>
                    </a:lnTo>
                    <a:lnTo>
                      <a:pt x="30" y="232"/>
                    </a:lnTo>
                    <a:lnTo>
                      <a:pt x="42" y="234"/>
                    </a:lnTo>
                    <a:lnTo>
                      <a:pt x="56" y="236"/>
                    </a:lnTo>
                    <a:lnTo>
                      <a:pt x="56" y="236"/>
                    </a:lnTo>
                    <a:lnTo>
                      <a:pt x="66" y="234"/>
                    </a:lnTo>
                    <a:lnTo>
                      <a:pt x="78" y="232"/>
                    </a:lnTo>
                    <a:lnTo>
                      <a:pt x="86" y="228"/>
                    </a:lnTo>
                    <a:lnTo>
                      <a:pt x="96" y="222"/>
                    </a:lnTo>
                    <a:lnTo>
                      <a:pt x="104" y="212"/>
                    </a:lnTo>
                    <a:lnTo>
                      <a:pt x="110" y="202"/>
                    </a:lnTo>
                    <a:lnTo>
                      <a:pt x="116" y="188"/>
                    </a:lnTo>
                    <a:lnTo>
                      <a:pt x="120" y="172"/>
                    </a:lnTo>
                    <a:lnTo>
                      <a:pt x="126" y="144"/>
                    </a:lnTo>
                    <a:lnTo>
                      <a:pt x="126" y="144"/>
                    </a:lnTo>
                    <a:lnTo>
                      <a:pt x="126" y="144"/>
                    </a:lnTo>
                    <a:lnTo>
                      <a:pt x="112" y="162"/>
                    </a:lnTo>
                    <a:lnTo>
                      <a:pt x="104" y="168"/>
                    </a:lnTo>
                    <a:lnTo>
                      <a:pt x="98" y="174"/>
                    </a:lnTo>
                    <a:lnTo>
                      <a:pt x="90" y="178"/>
                    </a:lnTo>
                    <a:lnTo>
                      <a:pt x="80" y="180"/>
                    </a:lnTo>
                    <a:lnTo>
                      <a:pt x="72" y="182"/>
                    </a:lnTo>
                    <a:lnTo>
                      <a:pt x="64" y="182"/>
                    </a:lnTo>
                    <a:lnTo>
                      <a:pt x="64" y="182"/>
                    </a:lnTo>
                    <a:lnTo>
                      <a:pt x="50" y="182"/>
                    </a:lnTo>
                    <a:lnTo>
                      <a:pt x="40" y="178"/>
                    </a:lnTo>
                    <a:lnTo>
                      <a:pt x="30" y="172"/>
                    </a:lnTo>
                    <a:lnTo>
                      <a:pt x="22" y="164"/>
                    </a:lnTo>
                    <a:lnTo>
                      <a:pt x="16" y="154"/>
                    </a:lnTo>
                    <a:lnTo>
                      <a:pt x="12" y="144"/>
                    </a:lnTo>
                    <a:lnTo>
                      <a:pt x="10" y="132"/>
                    </a:lnTo>
                    <a:lnTo>
                      <a:pt x="8" y="120"/>
                    </a:lnTo>
                    <a:lnTo>
                      <a:pt x="8" y="120"/>
                    </a:lnTo>
                    <a:lnTo>
                      <a:pt x="10" y="98"/>
                    </a:lnTo>
                    <a:lnTo>
                      <a:pt x="16" y="76"/>
                    </a:lnTo>
                    <a:lnTo>
                      <a:pt x="26" y="56"/>
                    </a:lnTo>
                    <a:lnTo>
                      <a:pt x="40" y="38"/>
                    </a:lnTo>
                    <a:lnTo>
                      <a:pt x="56" y="22"/>
                    </a:lnTo>
                    <a:lnTo>
                      <a:pt x="64" y="16"/>
                    </a:lnTo>
                    <a:lnTo>
                      <a:pt x="74" y="10"/>
                    </a:lnTo>
                    <a:lnTo>
                      <a:pt x="86" y="6"/>
                    </a:lnTo>
                    <a:lnTo>
                      <a:pt x="98" y="2"/>
                    </a:lnTo>
                    <a:lnTo>
                      <a:pt x="110" y="0"/>
                    </a:lnTo>
                    <a:lnTo>
                      <a:pt x="122" y="0"/>
                    </a:lnTo>
                    <a:lnTo>
                      <a:pt x="122" y="0"/>
                    </a:lnTo>
                    <a:lnTo>
                      <a:pt x="138" y="2"/>
                    </a:lnTo>
                    <a:lnTo>
                      <a:pt x="154" y="4"/>
                    </a:lnTo>
                    <a:lnTo>
                      <a:pt x="168" y="8"/>
                    </a:lnTo>
                    <a:lnTo>
                      <a:pt x="180" y="12"/>
                    </a:lnTo>
                    <a:lnTo>
                      <a:pt x="152" y="160"/>
                    </a:lnTo>
                    <a:lnTo>
                      <a:pt x="152" y="160"/>
                    </a:lnTo>
                    <a:lnTo>
                      <a:pt x="146" y="186"/>
                    </a:lnTo>
                    <a:lnTo>
                      <a:pt x="138" y="208"/>
                    </a:lnTo>
                    <a:lnTo>
                      <a:pt x="128" y="226"/>
                    </a:lnTo>
                    <a:lnTo>
                      <a:pt x="116" y="240"/>
                    </a:lnTo>
                    <a:lnTo>
                      <a:pt x="116" y="240"/>
                    </a:lnTo>
                    <a:lnTo>
                      <a:pt x="102" y="250"/>
                    </a:lnTo>
                    <a:lnTo>
                      <a:pt x="86" y="256"/>
                    </a:lnTo>
                    <a:lnTo>
                      <a:pt x="70" y="258"/>
                    </a:lnTo>
                    <a:lnTo>
                      <a:pt x="54" y="260"/>
                    </a:lnTo>
                    <a:lnTo>
                      <a:pt x="54" y="260"/>
                    </a:lnTo>
                    <a:lnTo>
                      <a:pt x="38" y="258"/>
                    </a:lnTo>
                    <a:lnTo>
                      <a:pt x="22" y="256"/>
                    </a:lnTo>
                    <a:lnTo>
                      <a:pt x="10" y="252"/>
                    </a:lnTo>
                    <a:lnTo>
                      <a:pt x="0" y="248"/>
                    </a:lnTo>
                    <a:lnTo>
                      <a:pt x="8" y="224"/>
                    </a:lnTo>
                    <a:close/>
                    <a:moveTo>
                      <a:pt x="146" y="30"/>
                    </a:moveTo>
                    <a:lnTo>
                      <a:pt x="146" y="30"/>
                    </a:lnTo>
                    <a:lnTo>
                      <a:pt x="134" y="26"/>
                    </a:lnTo>
                    <a:lnTo>
                      <a:pt x="116" y="24"/>
                    </a:lnTo>
                    <a:lnTo>
                      <a:pt x="116" y="24"/>
                    </a:lnTo>
                    <a:lnTo>
                      <a:pt x="100" y="26"/>
                    </a:lnTo>
                    <a:lnTo>
                      <a:pt x="86" y="32"/>
                    </a:lnTo>
                    <a:lnTo>
                      <a:pt x="72" y="42"/>
                    </a:lnTo>
                    <a:lnTo>
                      <a:pt x="62" y="54"/>
                    </a:lnTo>
                    <a:lnTo>
                      <a:pt x="52" y="68"/>
                    </a:lnTo>
                    <a:lnTo>
                      <a:pt x="46" y="82"/>
                    </a:lnTo>
                    <a:lnTo>
                      <a:pt x="42" y="98"/>
                    </a:lnTo>
                    <a:lnTo>
                      <a:pt x="40" y="116"/>
                    </a:lnTo>
                    <a:lnTo>
                      <a:pt x="40" y="116"/>
                    </a:lnTo>
                    <a:lnTo>
                      <a:pt x="42" y="130"/>
                    </a:lnTo>
                    <a:lnTo>
                      <a:pt x="44" y="138"/>
                    </a:lnTo>
                    <a:lnTo>
                      <a:pt x="48" y="144"/>
                    </a:lnTo>
                    <a:lnTo>
                      <a:pt x="52" y="150"/>
                    </a:lnTo>
                    <a:lnTo>
                      <a:pt x="58" y="154"/>
                    </a:lnTo>
                    <a:lnTo>
                      <a:pt x="66" y="158"/>
                    </a:lnTo>
                    <a:lnTo>
                      <a:pt x="74" y="158"/>
                    </a:lnTo>
                    <a:lnTo>
                      <a:pt x="74" y="158"/>
                    </a:lnTo>
                    <a:lnTo>
                      <a:pt x="84" y="156"/>
                    </a:lnTo>
                    <a:lnTo>
                      <a:pt x="94" y="152"/>
                    </a:lnTo>
                    <a:lnTo>
                      <a:pt x="104" y="146"/>
                    </a:lnTo>
                    <a:lnTo>
                      <a:pt x="112" y="138"/>
                    </a:lnTo>
                    <a:lnTo>
                      <a:pt x="120" y="128"/>
                    </a:lnTo>
                    <a:lnTo>
                      <a:pt x="126" y="116"/>
                    </a:lnTo>
                    <a:lnTo>
                      <a:pt x="130" y="104"/>
                    </a:lnTo>
                    <a:lnTo>
                      <a:pt x="134" y="90"/>
                    </a:lnTo>
                    <a:lnTo>
                      <a:pt x="146" y="30"/>
                    </a:lnTo>
                    <a:close/>
                  </a:path>
                </a:pathLst>
              </a:custGeom>
              <a:solidFill>
                <a:srgbClr val="003F6E"/>
              </a:solidFill>
              <a:ln w="9525">
                <a:noFill/>
                <a:round/>
                <a:headEnd/>
                <a:tailEnd/>
              </a:ln>
            </p:spPr>
            <p:txBody>
              <a:bodyPr/>
              <a:lstStyle/>
              <a:p>
                <a:endParaRPr lang="en-US">
                  <a:solidFill>
                    <a:srgbClr val="000000"/>
                  </a:solidFill>
                </a:endParaRPr>
              </a:p>
            </p:txBody>
          </p:sp>
          <p:sp>
            <p:nvSpPr>
              <p:cNvPr id="24" name="Freeform 1090"/>
              <p:cNvSpPr>
                <a:spLocks/>
              </p:cNvSpPr>
              <p:nvPr userDrawn="1"/>
            </p:nvSpPr>
            <p:spPr bwMode="auto">
              <a:xfrm>
                <a:off x="2215" y="395"/>
                <a:ext cx="112" cy="154"/>
              </a:xfrm>
              <a:custGeom>
                <a:avLst/>
                <a:gdLst/>
                <a:ahLst/>
                <a:cxnLst>
                  <a:cxn ang="0">
                    <a:pos x="64" y="0"/>
                  </a:cxn>
                  <a:cxn ang="0">
                    <a:pos x="82" y="96"/>
                  </a:cxn>
                  <a:cxn ang="0">
                    <a:pos x="82" y="96"/>
                  </a:cxn>
                  <a:cxn ang="0">
                    <a:pos x="90" y="144"/>
                  </a:cxn>
                  <a:cxn ang="0">
                    <a:pos x="90" y="144"/>
                  </a:cxn>
                  <a:cxn ang="0">
                    <a:pos x="90" y="144"/>
                  </a:cxn>
                  <a:cxn ang="0">
                    <a:pos x="110" y="100"/>
                  </a:cxn>
                  <a:cxn ang="0">
                    <a:pos x="156" y="0"/>
                  </a:cxn>
                  <a:cxn ang="0">
                    <a:pos x="188" y="0"/>
                  </a:cxn>
                  <a:cxn ang="0">
                    <a:pos x="120" y="136"/>
                  </a:cxn>
                  <a:cxn ang="0">
                    <a:pos x="120" y="136"/>
                  </a:cxn>
                  <a:cxn ang="0">
                    <a:pos x="106" y="164"/>
                  </a:cxn>
                  <a:cxn ang="0">
                    <a:pos x="92" y="188"/>
                  </a:cxn>
                  <a:cxn ang="0">
                    <a:pos x="76" y="210"/>
                  </a:cxn>
                  <a:cxn ang="0">
                    <a:pos x="58" y="230"/>
                  </a:cxn>
                  <a:cxn ang="0">
                    <a:pos x="58" y="230"/>
                  </a:cxn>
                  <a:cxn ang="0">
                    <a:pos x="44" y="242"/>
                  </a:cxn>
                  <a:cxn ang="0">
                    <a:pos x="30" y="252"/>
                  </a:cxn>
                  <a:cxn ang="0">
                    <a:pos x="16" y="258"/>
                  </a:cxn>
                  <a:cxn ang="0">
                    <a:pos x="8" y="260"/>
                  </a:cxn>
                  <a:cxn ang="0">
                    <a:pos x="0" y="234"/>
                  </a:cxn>
                  <a:cxn ang="0">
                    <a:pos x="0" y="234"/>
                  </a:cxn>
                  <a:cxn ang="0">
                    <a:pos x="14" y="228"/>
                  </a:cxn>
                  <a:cxn ang="0">
                    <a:pos x="24" y="224"/>
                  </a:cxn>
                  <a:cxn ang="0">
                    <a:pos x="32" y="218"/>
                  </a:cxn>
                  <a:cxn ang="0">
                    <a:pos x="32" y="218"/>
                  </a:cxn>
                  <a:cxn ang="0">
                    <a:pos x="42" y="210"/>
                  </a:cxn>
                  <a:cxn ang="0">
                    <a:pos x="50" y="200"/>
                  </a:cxn>
                  <a:cxn ang="0">
                    <a:pos x="60" y="188"/>
                  </a:cxn>
                  <a:cxn ang="0">
                    <a:pos x="66" y="176"/>
                  </a:cxn>
                  <a:cxn ang="0">
                    <a:pos x="66" y="176"/>
                  </a:cxn>
                  <a:cxn ang="0">
                    <a:pos x="68" y="172"/>
                  </a:cxn>
                  <a:cxn ang="0">
                    <a:pos x="68" y="168"/>
                  </a:cxn>
                  <a:cxn ang="0">
                    <a:pos x="32" y="0"/>
                  </a:cxn>
                  <a:cxn ang="0">
                    <a:pos x="64" y="0"/>
                  </a:cxn>
                </a:cxnLst>
                <a:rect l="0" t="0" r="r" b="b"/>
                <a:pathLst>
                  <a:path w="188" h="260">
                    <a:moveTo>
                      <a:pt x="64" y="0"/>
                    </a:moveTo>
                    <a:lnTo>
                      <a:pt x="82" y="96"/>
                    </a:lnTo>
                    <a:lnTo>
                      <a:pt x="82" y="96"/>
                    </a:lnTo>
                    <a:lnTo>
                      <a:pt x="90" y="144"/>
                    </a:lnTo>
                    <a:lnTo>
                      <a:pt x="90" y="144"/>
                    </a:lnTo>
                    <a:lnTo>
                      <a:pt x="90" y="144"/>
                    </a:lnTo>
                    <a:lnTo>
                      <a:pt x="110" y="100"/>
                    </a:lnTo>
                    <a:lnTo>
                      <a:pt x="156" y="0"/>
                    </a:lnTo>
                    <a:lnTo>
                      <a:pt x="188" y="0"/>
                    </a:lnTo>
                    <a:lnTo>
                      <a:pt x="120" y="136"/>
                    </a:lnTo>
                    <a:lnTo>
                      <a:pt x="120" y="136"/>
                    </a:lnTo>
                    <a:lnTo>
                      <a:pt x="106" y="164"/>
                    </a:lnTo>
                    <a:lnTo>
                      <a:pt x="92" y="188"/>
                    </a:lnTo>
                    <a:lnTo>
                      <a:pt x="76" y="210"/>
                    </a:lnTo>
                    <a:lnTo>
                      <a:pt x="58" y="230"/>
                    </a:lnTo>
                    <a:lnTo>
                      <a:pt x="58" y="230"/>
                    </a:lnTo>
                    <a:lnTo>
                      <a:pt x="44" y="242"/>
                    </a:lnTo>
                    <a:lnTo>
                      <a:pt x="30" y="252"/>
                    </a:lnTo>
                    <a:lnTo>
                      <a:pt x="16" y="258"/>
                    </a:lnTo>
                    <a:lnTo>
                      <a:pt x="8" y="260"/>
                    </a:lnTo>
                    <a:lnTo>
                      <a:pt x="0" y="234"/>
                    </a:lnTo>
                    <a:lnTo>
                      <a:pt x="0" y="234"/>
                    </a:lnTo>
                    <a:lnTo>
                      <a:pt x="14" y="228"/>
                    </a:lnTo>
                    <a:lnTo>
                      <a:pt x="24" y="224"/>
                    </a:lnTo>
                    <a:lnTo>
                      <a:pt x="32" y="218"/>
                    </a:lnTo>
                    <a:lnTo>
                      <a:pt x="32" y="218"/>
                    </a:lnTo>
                    <a:lnTo>
                      <a:pt x="42" y="210"/>
                    </a:lnTo>
                    <a:lnTo>
                      <a:pt x="50" y="200"/>
                    </a:lnTo>
                    <a:lnTo>
                      <a:pt x="60" y="188"/>
                    </a:lnTo>
                    <a:lnTo>
                      <a:pt x="66" y="176"/>
                    </a:lnTo>
                    <a:lnTo>
                      <a:pt x="66" y="176"/>
                    </a:lnTo>
                    <a:lnTo>
                      <a:pt x="68" y="172"/>
                    </a:lnTo>
                    <a:lnTo>
                      <a:pt x="68" y="168"/>
                    </a:lnTo>
                    <a:lnTo>
                      <a:pt x="32" y="0"/>
                    </a:lnTo>
                    <a:lnTo>
                      <a:pt x="64" y="0"/>
                    </a:lnTo>
                    <a:close/>
                  </a:path>
                </a:pathLst>
              </a:custGeom>
              <a:solidFill>
                <a:srgbClr val="003F6E"/>
              </a:solidFill>
              <a:ln w="9525">
                <a:noFill/>
                <a:round/>
                <a:headEnd/>
                <a:tailEnd/>
              </a:ln>
            </p:spPr>
            <p:txBody>
              <a:bodyPr/>
              <a:lstStyle/>
              <a:p>
                <a:endParaRPr lang="en-US">
                  <a:solidFill>
                    <a:srgbClr val="000000"/>
                  </a:solidFill>
                </a:endParaRPr>
              </a:p>
            </p:txBody>
          </p:sp>
          <p:pic>
            <p:nvPicPr>
              <p:cNvPr id="25" name="Picture 1091"/>
              <p:cNvPicPr>
                <a:picLocks noChangeAspect="1" noChangeArrowheads="1"/>
              </p:cNvPicPr>
              <p:nvPr userDrawn="1"/>
            </p:nvPicPr>
            <p:blipFill>
              <a:blip r:embed="rId4" cstate="email"/>
              <a:srcRect/>
              <a:stretch>
                <a:fillRect/>
              </a:stretch>
            </p:blipFill>
            <p:spPr bwMode="auto">
              <a:xfrm>
                <a:off x="1103" y="0"/>
                <a:ext cx="599" cy="599"/>
              </a:xfrm>
              <a:prstGeom prst="rect">
                <a:avLst/>
              </a:prstGeom>
              <a:noFill/>
              <a:ln w="9525">
                <a:noFill/>
                <a:miter lim="800000"/>
                <a:headEnd/>
                <a:tailEnd/>
              </a:ln>
            </p:spPr>
          </p:pic>
        </p:grpSp>
      </p:grpSp>
      <p:sp>
        <p:nvSpPr>
          <p:cNvPr id="44" name="Text Placeholder 43"/>
          <p:cNvSpPr>
            <a:spLocks noGrp="1"/>
          </p:cNvSpPr>
          <p:nvPr>
            <p:ph type="body" sz="quarter" idx="10"/>
          </p:nvPr>
        </p:nvSpPr>
        <p:spPr>
          <a:xfrm>
            <a:off x="1428749" y="4329117"/>
            <a:ext cx="7578725" cy="471487"/>
          </a:xfrm>
        </p:spPr>
        <p:txBody>
          <a:bodyPr wrap="square">
            <a:spAutoFit/>
          </a:bodyPr>
          <a:lstStyle>
            <a:lvl1pPr>
              <a:buNone/>
              <a:defRPr sz="2400">
                <a:solidFill>
                  <a:schemeClr val="bg2"/>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20702714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412" y="368634"/>
            <a:ext cx="8882066" cy="523220"/>
          </a:xfrm>
          <a:prstGeom prst="rect">
            <a:avLst/>
          </a:prstGeom>
        </p:spPr>
        <p:txBody>
          <a:bodyPr anchor="t" anchorCtr="0">
            <a:spAutoFit/>
          </a:bodyPr>
          <a:lstStyle>
            <a:lvl1pPr>
              <a:defRPr sz="2800"/>
            </a:lvl1pPr>
          </a:lstStyle>
          <a:p>
            <a:r>
              <a:rPr lang="en-US" dirty="0" smtClean="0"/>
              <a:t>Click to edit Master title style</a:t>
            </a:r>
            <a:endParaRPr lang="en-US" dirty="0"/>
          </a:p>
        </p:txBody>
      </p:sp>
      <p:sp>
        <p:nvSpPr>
          <p:cNvPr id="4" name="Slide Number Placeholder 5"/>
          <p:cNvSpPr>
            <a:spLocks noGrp="1"/>
          </p:cNvSpPr>
          <p:nvPr>
            <p:ph type="sldNum" sz="quarter" idx="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a:solidFill>
                  <a:srgbClr val="000000">
                    <a:tint val="75000"/>
                  </a:srgbClr>
                </a:solidFill>
              </a:rPr>
              <a:pPr algn="r"/>
              <a:t>‹#›</a:t>
            </a:fld>
            <a:endParaRPr dirty="0">
              <a:solidFill>
                <a:srgbClr val="000000">
                  <a:tint val="75000"/>
                </a:srgbClr>
              </a:solidFill>
            </a:endParaRPr>
          </a:p>
        </p:txBody>
      </p:sp>
    </p:spTree>
    <p:extLst>
      <p:ext uri="{BB962C8B-B14F-4D97-AF65-F5344CB8AC3E}">
        <p14:creationId xmlns:p14="http://schemas.microsoft.com/office/powerpoint/2010/main" val="361336633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a:solidFill>
                  <a:srgbClr val="000000">
                    <a:tint val="75000"/>
                  </a:srgbClr>
                </a:solidFill>
              </a:rPr>
              <a:pPr algn="r"/>
              <a:t>‹#›</a:t>
            </a:fld>
            <a:endParaRPr dirty="0">
              <a:solidFill>
                <a:srgbClr val="000000">
                  <a:tint val="75000"/>
                </a:srgbClr>
              </a:solidFill>
            </a:endParaRPr>
          </a:p>
        </p:txBody>
      </p:sp>
    </p:spTree>
    <p:extLst>
      <p:ext uri="{BB962C8B-B14F-4D97-AF65-F5344CB8AC3E}">
        <p14:creationId xmlns:p14="http://schemas.microsoft.com/office/powerpoint/2010/main" val="395270639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Rectangle 2"/>
          <p:cNvSpPr/>
          <p:nvPr/>
        </p:nvSpPr>
        <p:spPr>
          <a:xfrm>
            <a:off x="0" y="-8466"/>
            <a:ext cx="9144000" cy="496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rtlCol="0" anchor="ctr"/>
          <a:lstStyle/>
          <a:p>
            <a:endParaRPr lang="en-US">
              <a:solidFill>
                <a:srgbClr val="FFFFFF"/>
              </a:solidFill>
            </a:endParaRPr>
          </a:p>
        </p:txBody>
      </p:sp>
      <p:sp>
        <p:nvSpPr>
          <p:cNvPr id="2" name="Title 1"/>
          <p:cNvSpPr>
            <a:spLocks noGrp="1"/>
          </p:cNvSpPr>
          <p:nvPr>
            <p:ph type="title"/>
          </p:nvPr>
        </p:nvSpPr>
        <p:spPr>
          <a:xfrm>
            <a:off x="1439863" y="2781292"/>
            <a:ext cx="7567612" cy="769441"/>
          </a:xfrm>
          <a:prstGeom prst="rect">
            <a:avLst/>
          </a:prstGeom>
        </p:spPr>
        <p:txBody>
          <a:bodyPr vert="horz" wrap="square" lIns="91397" tIns="45698" rIns="91397" bIns="45698" rtlCol="0" anchor="ctr" anchorCtr="0">
            <a:spAutoFit/>
          </a:bodyPr>
          <a:lstStyle>
            <a:lvl1pPr>
              <a:defRPr lang="en-US" sz="4400" dirty="0"/>
            </a:lvl1pPr>
          </a:lstStyle>
          <a:p>
            <a:pPr lvl="0" algn="l"/>
            <a:r>
              <a:rPr lang="en-US" dirty="0" smtClean="0"/>
              <a:t>Click to edit Master title style</a:t>
            </a:r>
            <a:endParaRPr lang="en-US" dirty="0"/>
          </a:p>
        </p:txBody>
      </p:sp>
      <p:pic>
        <p:nvPicPr>
          <p:cNvPr id="7" name="Picture 2"/>
          <p:cNvPicPr>
            <a:picLocks noChangeAspect="1" noChangeArrowheads="1" noCrop="1"/>
          </p:cNvPicPr>
          <p:nvPr userDrawn="1"/>
        </p:nvPicPr>
        <p:blipFill>
          <a:blip r:embed="rId2" cstate="email">
            <a:extLst>
              <a:ext uri="{28A0092B-C50C-407E-A947-70E740481C1C}">
                <a14:useLocalDpi xmlns:a14="http://schemas.microsoft.com/office/drawing/2010/main" val="0"/>
              </a:ext>
            </a:extLst>
          </a:blip>
          <a:stretch>
            <a:fillRect/>
          </a:stretch>
        </p:blipFill>
        <p:spPr bwMode="auto">
          <a:xfrm rot="5400000">
            <a:off x="-3312053" y="3197757"/>
            <a:ext cx="7086600" cy="46249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a:solidFill>
                  <a:srgbClr val="000000">
                    <a:tint val="75000"/>
                  </a:srgbClr>
                </a:solidFill>
              </a:rPr>
              <a:pPr algn="r"/>
              <a:t>‹#›</a:t>
            </a:fld>
            <a:endParaRPr dirty="0">
              <a:solidFill>
                <a:srgbClr val="000000">
                  <a:tint val="75000"/>
                </a:srgbClr>
              </a:solidFill>
            </a:endParaRPr>
          </a:p>
        </p:txBody>
      </p:sp>
    </p:spTree>
    <p:extLst>
      <p:ext uri="{BB962C8B-B14F-4D97-AF65-F5344CB8AC3E}">
        <p14:creationId xmlns:p14="http://schemas.microsoft.com/office/powerpoint/2010/main" val="334480337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125412" y="387346"/>
            <a:ext cx="8882066" cy="523220"/>
          </a:xfrm>
          <a:prstGeom prst="rect">
            <a:avLst/>
          </a:prstGeom>
        </p:spPr>
        <p:txBody>
          <a:bodyPr wrap="square">
            <a:spAutoFit/>
          </a:body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125412" y="1119188"/>
            <a:ext cx="8882066" cy="400110"/>
          </a:xfrm>
        </p:spPr>
        <p:txBody>
          <a:bodyPr wrap="square">
            <a:spAutoFit/>
          </a:bodyPr>
          <a:lstStyle>
            <a:lvl1pPr marL="0" indent="0">
              <a:buNone/>
              <a:defRPr/>
            </a:lvl1pPr>
          </a:lstStyle>
          <a:p>
            <a:pPr lvl="0"/>
            <a:r>
              <a:rPr lang="en-US" dirty="0" smtClean="0"/>
              <a:t>Click to edit Master text styles</a:t>
            </a:r>
            <a:endParaRPr lang="en-US" dirty="0"/>
          </a:p>
        </p:txBody>
      </p:sp>
      <p:sp>
        <p:nvSpPr>
          <p:cNvPr id="14" name="Slide Number Placeholder 13"/>
          <p:cNvSpPr>
            <a:spLocks noGrp="1"/>
          </p:cNvSpPr>
          <p:nvPr>
            <p:ph type="sldNum" sz="quarter" idx="16"/>
          </p:nvPr>
        </p:nvSpPr>
        <p:spPr/>
        <p:txBody>
          <a:bodyPr/>
          <a:lstStyle/>
          <a:p>
            <a:pPr algn="r"/>
            <a:fld id="{692AF0AF-EC4A-4F46-B4C7-BDC1E3D8A276}" type="slidenum">
              <a:rPr>
                <a:solidFill>
                  <a:srgbClr val="000000">
                    <a:tint val="75000"/>
                  </a:srgbClr>
                </a:solidFill>
              </a:rPr>
              <a:pPr algn="r"/>
              <a:t>‹#›</a:t>
            </a:fld>
            <a:endParaRPr dirty="0">
              <a:solidFill>
                <a:srgbClr val="000000">
                  <a:tint val="75000"/>
                </a:srgbClr>
              </a:solidFill>
            </a:endParaRPr>
          </a:p>
        </p:txBody>
      </p:sp>
    </p:spTree>
    <p:extLst>
      <p:ext uri="{BB962C8B-B14F-4D97-AF65-F5344CB8AC3E}">
        <p14:creationId xmlns:p14="http://schemas.microsoft.com/office/powerpoint/2010/main" val="54046595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ubtitle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125412" y="387346"/>
            <a:ext cx="8882066" cy="523220"/>
          </a:xfrm>
          <a:prstGeom prst="rect">
            <a:avLst/>
          </a:prstGeom>
        </p:spPr>
        <p:txBody>
          <a:bodyPr>
            <a:spAutoFit/>
          </a:body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125412" y="1119188"/>
            <a:ext cx="8882066" cy="400110"/>
          </a:xfrm>
        </p:spPr>
        <p:txBody>
          <a:bodyPr>
            <a:spAutoFit/>
          </a:bodyPr>
          <a:lstStyle>
            <a:lvl1pPr marL="0" indent="0">
              <a:buNone/>
              <a:defRPr/>
            </a:lvl1pPr>
          </a:lstStyle>
          <a:p>
            <a:pPr lvl="0"/>
            <a:r>
              <a:rPr lang="en-US" dirty="0" smtClean="0"/>
              <a:t>Click to edit Master text styles</a:t>
            </a:r>
            <a:endParaRPr lang="en-US" dirty="0"/>
          </a:p>
        </p:txBody>
      </p:sp>
      <p:sp>
        <p:nvSpPr>
          <p:cNvPr id="12" name="Text Placeholder 11"/>
          <p:cNvSpPr>
            <a:spLocks noGrp="1"/>
          </p:cNvSpPr>
          <p:nvPr>
            <p:ph type="body" sz="quarter" idx="14"/>
          </p:nvPr>
        </p:nvSpPr>
        <p:spPr>
          <a:xfrm>
            <a:off x="233826" y="1919305"/>
            <a:ext cx="8773649" cy="1814496"/>
          </a:xfrm>
        </p:spPr>
        <p:txBody>
          <a:bodyPr wrap="square">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13"/>
          <p:cNvSpPr>
            <a:spLocks noGrp="1"/>
          </p:cNvSpPr>
          <p:nvPr>
            <p:ph type="sldNum" sz="quarter" idx="16"/>
          </p:nvPr>
        </p:nvSpPr>
        <p:spPr/>
        <p:txBody>
          <a:bodyPr/>
          <a:lstStyle/>
          <a:p>
            <a:pPr algn="r"/>
            <a:fld id="{692AF0AF-EC4A-4F46-B4C7-BDC1E3D8A276}" type="slidenum">
              <a:rPr>
                <a:solidFill>
                  <a:srgbClr val="000000">
                    <a:tint val="75000"/>
                  </a:srgbClr>
                </a:solidFill>
              </a:rPr>
              <a:pPr algn="r"/>
              <a:t>‹#›</a:t>
            </a:fld>
            <a:endParaRPr dirty="0">
              <a:solidFill>
                <a:srgbClr val="000000">
                  <a:tint val="75000"/>
                </a:srgbClr>
              </a:solidFill>
            </a:endParaRPr>
          </a:p>
        </p:txBody>
      </p:sp>
    </p:spTree>
    <p:extLst>
      <p:ext uri="{BB962C8B-B14F-4D97-AF65-F5344CB8AC3E}">
        <p14:creationId xmlns:p14="http://schemas.microsoft.com/office/powerpoint/2010/main" val="151649104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125412" y="387346"/>
            <a:ext cx="8882066" cy="523220"/>
          </a:xfrm>
          <a:prstGeom prst="rect">
            <a:avLst/>
          </a:prstGeom>
        </p:spPr>
        <p:txBody>
          <a:bodyPr>
            <a:spAutoFit/>
          </a:bodyPr>
          <a:lstStyle/>
          <a:p>
            <a:r>
              <a:rPr lang="en-US" dirty="0" smtClean="0"/>
              <a:t>Click to edit Master title style</a:t>
            </a:r>
            <a:endParaRPr lang="en-US" dirty="0"/>
          </a:p>
        </p:txBody>
      </p:sp>
      <p:sp>
        <p:nvSpPr>
          <p:cNvPr id="31" name="Slide Number Placeholder 5"/>
          <p:cNvSpPr>
            <a:spLocks noGrp="1"/>
          </p:cNvSpPr>
          <p:nvPr>
            <p:ph type="sldNum" sz="quarter" idx="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a:solidFill>
                  <a:srgbClr val="000000">
                    <a:tint val="75000"/>
                  </a:srgbClr>
                </a:solidFill>
              </a:rPr>
              <a:pPr algn="r"/>
              <a:t>‹#›</a:t>
            </a:fld>
            <a:endParaRPr dirty="0">
              <a:solidFill>
                <a:srgbClr val="000000">
                  <a:tint val="75000"/>
                </a:srgbClr>
              </a:solidFill>
            </a:endParaRPr>
          </a:p>
        </p:txBody>
      </p:sp>
      <p:sp>
        <p:nvSpPr>
          <p:cNvPr id="35" name="Text Placeholder 34"/>
          <p:cNvSpPr>
            <a:spLocks noGrp="1"/>
          </p:cNvSpPr>
          <p:nvPr>
            <p:ph type="body" sz="quarter" idx="10"/>
          </p:nvPr>
        </p:nvSpPr>
        <p:spPr>
          <a:xfrm>
            <a:off x="239716" y="1119192"/>
            <a:ext cx="8904287" cy="1803571"/>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01696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2" name="Title 1"/>
          <p:cNvSpPr>
            <a:spLocks noGrp="1"/>
          </p:cNvSpPr>
          <p:nvPr>
            <p:ph type="title"/>
          </p:nvPr>
        </p:nvSpPr>
        <p:spPr>
          <a:xfrm>
            <a:off x="125412" y="430210"/>
            <a:ext cx="8882066" cy="480131"/>
          </a:xfrm>
          <a:prstGeom prst="rect">
            <a:avLst/>
          </a:prstGeom>
        </p:spPr>
        <p:txBody>
          <a:bodyPr anchor="t" anchorCtr="0">
            <a:spAutoFit/>
          </a:bodyPr>
          <a:lstStyle>
            <a:lvl1pPr>
              <a:lnSpc>
                <a:spcPct val="90000"/>
              </a:lnSpc>
              <a:defRPr/>
            </a:lvl1pPr>
          </a:lstStyle>
          <a:p>
            <a:r>
              <a:rPr lang="en-US" dirty="0" smtClean="0"/>
              <a:t>Click to edit Master title style</a:t>
            </a:r>
            <a:endParaRPr lang="en-US" dirty="0"/>
          </a:p>
        </p:txBody>
      </p:sp>
      <p:sp>
        <p:nvSpPr>
          <p:cNvPr id="7" name="Slide Number Placeholder 5"/>
          <p:cNvSpPr>
            <a:spLocks noGrp="1"/>
          </p:cNvSpPr>
          <p:nvPr>
            <p:ph type="sldNum" sz="quarter" idx="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
        <p:nvSpPr>
          <p:cNvPr id="11" name="Text Placeholder 10"/>
          <p:cNvSpPr>
            <a:spLocks noGrp="1"/>
          </p:cNvSpPr>
          <p:nvPr>
            <p:ph type="body" sz="quarter" idx="10"/>
          </p:nvPr>
        </p:nvSpPr>
        <p:spPr>
          <a:xfrm>
            <a:off x="125412" y="1119188"/>
            <a:ext cx="8882066" cy="369332"/>
          </a:xfrm>
        </p:spPr>
        <p:txBody>
          <a:bodyPr>
            <a:spAutoFit/>
          </a:bodyPr>
          <a:lstStyle>
            <a:lvl1pPr marL="0" indent="0">
              <a:spcBef>
                <a:spcPts val="0"/>
              </a:spcBef>
              <a:buNone/>
              <a:defRPr sz="1800" b="1"/>
            </a:lvl1pPr>
          </a:lstStyle>
          <a:p>
            <a:pPr lvl="0"/>
            <a:r>
              <a:rPr lang="en-US" dirty="0" smtClean="0"/>
              <a:t>Click to edit Master text styles</a:t>
            </a:r>
            <a:endParaRPr lang="en-US" dirty="0"/>
          </a:p>
        </p:txBody>
      </p:sp>
      <p:sp>
        <p:nvSpPr>
          <p:cNvPr id="13" name="Text Placeholder 12"/>
          <p:cNvSpPr>
            <a:spLocks noGrp="1"/>
          </p:cNvSpPr>
          <p:nvPr>
            <p:ph type="body" sz="quarter" idx="11"/>
          </p:nvPr>
        </p:nvSpPr>
        <p:spPr>
          <a:xfrm>
            <a:off x="7189788" y="2271714"/>
            <a:ext cx="1817687" cy="338554"/>
          </a:xfrm>
        </p:spPr>
        <p:txBody>
          <a:bodyPr>
            <a:spAutoFit/>
          </a:bodyPr>
          <a:lstStyle>
            <a:lvl1pPr marL="0" indent="0">
              <a:spcBef>
                <a:spcPts val="0"/>
              </a:spcBef>
              <a:buNone/>
              <a:defRPr sz="1600" b="1"/>
            </a:lvl1pPr>
          </a:lstStyle>
          <a:p>
            <a:pPr lvl="0"/>
            <a:r>
              <a:rPr lang="en-US" dirty="0" smtClean="0"/>
              <a:t>Click to edit</a:t>
            </a:r>
            <a:endParaRPr lang="en-US" dirty="0"/>
          </a:p>
        </p:txBody>
      </p:sp>
      <p:sp>
        <p:nvSpPr>
          <p:cNvPr id="14" name="Text Placeholder 12"/>
          <p:cNvSpPr>
            <a:spLocks noGrp="1"/>
          </p:cNvSpPr>
          <p:nvPr>
            <p:ph type="body" sz="quarter" idx="12"/>
          </p:nvPr>
        </p:nvSpPr>
        <p:spPr>
          <a:xfrm>
            <a:off x="139697" y="6511765"/>
            <a:ext cx="8447091" cy="246221"/>
          </a:xfrm>
        </p:spPr>
        <p:txBody>
          <a:bodyPr anchor="b" anchorCtr="0">
            <a:spAutoFit/>
          </a:bodyPr>
          <a:lstStyle>
            <a:lvl1pPr marL="114248" indent="-114248">
              <a:buNone/>
              <a:defRPr sz="1000"/>
            </a:lvl1pPr>
          </a:lstStyle>
          <a:p>
            <a:pPr lvl="0"/>
            <a:r>
              <a:rPr lang="en-US" dirty="0" smtClean="0"/>
              <a:t>Click to edit</a:t>
            </a:r>
            <a:endParaRPr lang="en-US" dirty="0"/>
          </a:p>
        </p:txBody>
      </p:sp>
      <p:sp>
        <p:nvSpPr>
          <p:cNvPr id="16" name="Text Placeholder 12"/>
          <p:cNvSpPr>
            <a:spLocks noGrp="1"/>
          </p:cNvSpPr>
          <p:nvPr>
            <p:ph type="body" sz="quarter" idx="13"/>
          </p:nvPr>
        </p:nvSpPr>
        <p:spPr>
          <a:xfrm>
            <a:off x="7189788" y="3121819"/>
            <a:ext cx="1817687" cy="338554"/>
          </a:xfrm>
        </p:spPr>
        <p:txBody>
          <a:bodyPr>
            <a:spAutoFit/>
          </a:bodyPr>
          <a:lstStyle>
            <a:lvl1pPr marL="0" indent="0">
              <a:spcBef>
                <a:spcPts val="0"/>
              </a:spcBef>
              <a:buNone/>
              <a:defRPr sz="1600" b="1"/>
            </a:lvl1pPr>
          </a:lstStyle>
          <a:p>
            <a:pPr lvl="0"/>
            <a:r>
              <a:rPr lang="en-US" dirty="0" smtClean="0"/>
              <a:t>Click to edit</a:t>
            </a:r>
            <a:endParaRPr lang="en-US" dirty="0"/>
          </a:p>
        </p:txBody>
      </p:sp>
      <p:sp>
        <p:nvSpPr>
          <p:cNvPr id="17" name="Text Placeholder 12"/>
          <p:cNvSpPr>
            <a:spLocks noGrp="1"/>
          </p:cNvSpPr>
          <p:nvPr>
            <p:ph type="body" sz="quarter" idx="14"/>
          </p:nvPr>
        </p:nvSpPr>
        <p:spPr>
          <a:xfrm>
            <a:off x="7189788" y="4007644"/>
            <a:ext cx="1817687" cy="338554"/>
          </a:xfrm>
        </p:spPr>
        <p:txBody>
          <a:bodyPr>
            <a:spAutoFit/>
          </a:bodyPr>
          <a:lstStyle>
            <a:lvl1pPr marL="0" indent="0">
              <a:spcBef>
                <a:spcPts val="0"/>
              </a:spcBef>
              <a:buNone/>
              <a:defRPr sz="1600" b="1"/>
            </a:lvl1pPr>
          </a:lstStyle>
          <a:p>
            <a:pPr lvl="0"/>
            <a:r>
              <a:rPr lang="en-US" dirty="0" smtClean="0"/>
              <a:t>Click to edit</a:t>
            </a:r>
            <a:endParaRPr lang="en-US" dirty="0"/>
          </a:p>
        </p:txBody>
      </p:sp>
      <p:sp>
        <p:nvSpPr>
          <p:cNvPr id="12" name="Chart Placeholder 11"/>
          <p:cNvSpPr>
            <a:spLocks noGrp="1"/>
          </p:cNvSpPr>
          <p:nvPr>
            <p:ph type="chart" sz="quarter" idx="15"/>
          </p:nvPr>
        </p:nvSpPr>
        <p:spPr>
          <a:xfrm>
            <a:off x="239713" y="1762128"/>
            <a:ext cx="6818312" cy="400097"/>
          </a:xfrm>
        </p:spPr>
        <p:txBody>
          <a:bodyPr/>
          <a:lstStyle>
            <a:lvl1pPr marL="0" indent="0">
              <a:buNone/>
              <a:defRPr/>
            </a:lvl1pPr>
          </a:lstStyle>
          <a:p>
            <a:endParaRPr lang="en-US" dirty="0"/>
          </a:p>
        </p:txBody>
      </p:sp>
    </p:spTree>
    <p:extLst>
      <p:ext uri="{BB962C8B-B14F-4D97-AF65-F5344CB8AC3E}">
        <p14:creationId xmlns:p14="http://schemas.microsoft.com/office/powerpoint/2010/main" val="211104765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ets with Summary">
    <p:spTree>
      <p:nvGrpSpPr>
        <p:cNvPr id="1" name=""/>
        <p:cNvGrpSpPr/>
        <p:nvPr/>
      </p:nvGrpSpPr>
      <p:grpSpPr>
        <a:xfrm>
          <a:off x="0" y="0"/>
          <a:ext cx="0" cy="0"/>
          <a:chOff x="0" y="0"/>
          <a:chExt cx="0" cy="0"/>
        </a:xfrm>
      </p:grpSpPr>
      <p:sp>
        <p:nvSpPr>
          <p:cNvPr id="2" name="Title 1"/>
          <p:cNvSpPr>
            <a:spLocks noGrp="1"/>
          </p:cNvSpPr>
          <p:nvPr>
            <p:ph type="title"/>
          </p:nvPr>
        </p:nvSpPr>
        <p:spPr>
          <a:xfrm>
            <a:off x="125412" y="387346"/>
            <a:ext cx="8882066" cy="523220"/>
          </a:xfrm>
          <a:prstGeom prst="rect">
            <a:avLst/>
          </a:prstGeom>
        </p:spPr>
        <p:txBody>
          <a:bodyPr>
            <a:spAutoFit/>
          </a:body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235042" y="1119192"/>
            <a:ext cx="8882066" cy="1803571"/>
          </a:xfrm>
        </p:spPr>
        <p:txBody>
          <a:bodyPr>
            <a:spAutoFit/>
          </a:bodyPr>
          <a:lstStyle>
            <a:lvl1pPr>
              <a:buFont typeface="Wingdings" pitchFamily="2" charset="2"/>
              <a:buChar char="§"/>
              <a:defRPr/>
            </a:lvl1pPr>
          </a:lstStyle>
          <a:p>
            <a:pPr marL="228492" marR="0" lvl="0" indent="-228492" algn="l" defTabSz="913972" rtl="0" eaLnBrk="1" fontAlgn="auto" latinLnBrk="0" hangingPunct="1">
              <a:lnSpc>
                <a:spcPct val="100000"/>
              </a:lnSpc>
              <a:spcBef>
                <a:spcPct val="20000"/>
              </a:spcBef>
              <a:spcAft>
                <a:spcPts val="0"/>
              </a:spcAft>
              <a:buClrTx/>
              <a:buSzPct val="120000"/>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13"/>
          <p:cNvSpPr>
            <a:spLocks noGrp="1"/>
          </p:cNvSpPr>
          <p:nvPr>
            <p:ph type="sldNum" sz="quarter" idx="16"/>
          </p:nvPr>
        </p:nvSpPr>
        <p:spPr/>
        <p:txBody>
          <a:bodyPr/>
          <a:lstStyle/>
          <a:p>
            <a:pPr algn="r"/>
            <a:fld id="{692AF0AF-EC4A-4F46-B4C7-BDC1E3D8A276}" type="slidenum">
              <a:rPr>
                <a:solidFill>
                  <a:srgbClr val="000000">
                    <a:tint val="75000"/>
                  </a:srgbClr>
                </a:solidFill>
              </a:rPr>
              <a:pPr algn="r"/>
              <a:t>‹#›</a:t>
            </a:fld>
            <a:endParaRPr dirty="0">
              <a:solidFill>
                <a:srgbClr val="000000">
                  <a:tint val="75000"/>
                </a:srgbClr>
              </a:solidFill>
            </a:endParaRPr>
          </a:p>
        </p:txBody>
      </p:sp>
      <p:sp>
        <p:nvSpPr>
          <p:cNvPr id="6" name="Text Placeholder 5"/>
          <p:cNvSpPr>
            <a:spLocks noGrp="1"/>
          </p:cNvSpPr>
          <p:nvPr>
            <p:ph type="body" sz="quarter" idx="17"/>
          </p:nvPr>
        </p:nvSpPr>
        <p:spPr>
          <a:xfrm>
            <a:off x="239713" y="5929255"/>
            <a:ext cx="8767762" cy="400110"/>
          </a:xfrm>
          <a:solidFill>
            <a:schemeClr val="accent6"/>
          </a:solidFill>
        </p:spPr>
        <p:txBody>
          <a:bodyPr anchor="b" anchorCtr="0">
            <a:spAutoFit/>
          </a:bodyPr>
          <a:lstStyle>
            <a:lvl1pPr marL="0" indent="0" algn="ctr">
              <a:spcBef>
                <a:spcPts val="0"/>
              </a:spcBef>
              <a:buNone/>
              <a:defRPr b="0" i="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86884228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2" name="Title 1"/>
          <p:cNvSpPr>
            <a:spLocks noGrp="1"/>
          </p:cNvSpPr>
          <p:nvPr>
            <p:ph type="title"/>
          </p:nvPr>
        </p:nvSpPr>
        <p:spPr>
          <a:xfrm>
            <a:off x="125412" y="430210"/>
            <a:ext cx="8882066" cy="480131"/>
          </a:xfrm>
          <a:prstGeom prst="rect">
            <a:avLst/>
          </a:prstGeom>
        </p:spPr>
        <p:txBody>
          <a:bodyPr anchor="t" anchorCtr="0">
            <a:spAutoFit/>
          </a:bodyPr>
          <a:lstStyle>
            <a:lvl1pPr>
              <a:lnSpc>
                <a:spcPct val="90000"/>
              </a:lnSpc>
              <a:defRPr/>
            </a:lvl1pPr>
          </a:lstStyle>
          <a:p>
            <a:r>
              <a:rPr lang="en-US" dirty="0" smtClean="0"/>
              <a:t>Click to edit Master title style</a:t>
            </a:r>
            <a:endParaRPr lang="en-US" dirty="0"/>
          </a:p>
        </p:txBody>
      </p:sp>
      <p:sp>
        <p:nvSpPr>
          <p:cNvPr id="7" name="Slide Number Placeholder 5"/>
          <p:cNvSpPr>
            <a:spLocks noGrp="1"/>
          </p:cNvSpPr>
          <p:nvPr>
            <p:ph type="sldNum" sz="quarter" idx="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a:solidFill>
                  <a:srgbClr val="000000">
                    <a:tint val="75000"/>
                  </a:srgbClr>
                </a:solidFill>
              </a:rPr>
              <a:pPr algn="r"/>
              <a:t>‹#›</a:t>
            </a:fld>
            <a:endParaRPr dirty="0">
              <a:solidFill>
                <a:srgbClr val="000000">
                  <a:tint val="75000"/>
                </a:srgbClr>
              </a:solidFill>
            </a:endParaRPr>
          </a:p>
        </p:txBody>
      </p:sp>
      <p:sp>
        <p:nvSpPr>
          <p:cNvPr id="11" name="Text Placeholder 10"/>
          <p:cNvSpPr>
            <a:spLocks noGrp="1"/>
          </p:cNvSpPr>
          <p:nvPr>
            <p:ph type="body" sz="quarter" idx="10"/>
          </p:nvPr>
        </p:nvSpPr>
        <p:spPr>
          <a:xfrm>
            <a:off x="125412" y="1119188"/>
            <a:ext cx="8882066" cy="369332"/>
          </a:xfrm>
        </p:spPr>
        <p:txBody>
          <a:bodyPr>
            <a:spAutoFit/>
          </a:bodyPr>
          <a:lstStyle>
            <a:lvl1pPr marL="0" indent="0">
              <a:spcBef>
                <a:spcPts val="0"/>
              </a:spcBef>
              <a:buNone/>
              <a:defRPr sz="1800" b="1"/>
            </a:lvl1pPr>
          </a:lstStyle>
          <a:p>
            <a:pPr lvl="0"/>
            <a:r>
              <a:rPr lang="en-US" dirty="0" smtClean="0"/>
              <a:t>Click to edit Master text styles</a:t>
            </a:r>
            <a:endParaRPr lang="en-US" dirty="0"/>
          </a:p>
        </p:txBody>
      </p:sp>
      <p:sp>
        <p:nvSpPr>
          <p:cNvPr id="13" name="Text Placeholder 12"/>
          <p:cNvSpPr>
            <a:spLocks noGrp="1"/>
          </p:cNvSpPr>
          <p:nvPr>
            <p:ph type="body" sz="quarter" idx="11"/>
          </p:nvPr>
        </p:nvSpPr>
        <p:spPr>
          <a:xfrm>
            <a:off x="7189788" y="2271714"/>
            <a:ext cx="1817687" cy="338554"/>
          </a:xfrm>
        </p:spPr>
        <p:txBody>
          <a:bodyPr>
            <a:spAutoFit/>
          </a:bodyPr>
          <a:lstStyle>
            <a:lvl1pPr marL="0" indent="0">
              <a:spcBef>
                <a:spcPts val="0"/>
              </a:spcBef>
              <a:buNone/>
              <a:defRPr sz="1600" b="1"/>
            </a:lvl1pPr>
          </a:lstStyle>
          <a:p>
            <a:pPr lvl="0"/>
            <a:r>
              <a:rPr lang="en-US" dirty="0" smtClean="0"/>
              <a:t>Click to edit</a:t>
            </a:r>
            <a:endParaRPr lang="en-US" dirty="0"/>
          </a:p>
        </p:txBody>
      </p:sp>
      <p:sp>
        <p:nvSpPr>
          <p:cNvPr id="14" name="Text Placeholder 12"/>
          <p:cNvSpPr>
            <a:spLocks noGrp="1"/>
          </p:cNvSpPr>
          <p:nvPr>
            <p:ph type="body" sz="quarter" idx="12"/>
          </p:nvPr>
        </p:nvSpPr>
        <p:spPr>
          <a:xfrm>
            <a:off x="139697" y="6511765"/>
            <a:ext cx="8447091" cy="246221"/>
          </a:xfrm>
        </p:spPr>
        <p:txBody>
          <a:bodyPr anchor="b" anchorCtr="0">
            <a:spAutoFit/>
          </a:bodyPr>
          <a:lstStyle>
            <a:lvl1pPr marL="114248" indent="-114248">
              <a:buNone/>
              <a:defRPr sz="1000"/>
            </a:lvl1pPr>
          </a:lstStyle>
          <a:p>
            <a:pPr lvl="0"/>
            <a:r>
              <a:rPr lang="en-US" dirty="0" smtClean="0"/>
              <a:t>Click to edit</a:t>
            </a:r>
            <a:endParaRPr lang="en-US" dirty="0"/>
          </a:p>
        </p:txBody>
      </p:sp>
      <p:sp>
        <p:nvSpPr>
          <p:cNvPr id="16" name="Text Placeholder 12"/>
          <p:cNvSpPr>
            <a:spLocks noGrp="1"/>
          </p:cNvSpPr>
          <p:nvPr>
            <p:ph type="body" sz="quarter" idx="13"/>
          </p:nvPr>
        </p:nvSpPr>
        <p:spPr>
          <a:xfrm>
            <a:off x="7189788" y="3121819"/>
            <a:ext cx="1817687" cy="338554"/>
          </a:xfrm>
        </p:spPr>
        <p:txBody>
          <a:bodyPr>
            <a:spAutoFit/>
          </a:bodyPr>
          <a:lstStyle>
            <a:lvl1pPr marL="0" indent="0">
              <a:spcBef>
                <a:spcPts val="0"/>
              </a:spcBef>
              <a:buNone/>
              <a:defRPr sz="1600" b="1"/>
            </a:lvl1pPr>
          </a:lstStyle>
          <a:p>
            <a:pPr lvl="0"/>
            <a:r>
              <a:rPr lang="en-US" dirty="0" smtClean="0"/>
              <a:t>Click to edit</a:t>
            </a:r>
            <a:endParaRPr lang="en-US" dirty="0"/>
          </a:p>
        </p:txBody>
      </p:sp>
      <p:sp>
        <p:nvSpPr>
          <p:cNvPr id="17" name="Text Placeholder 12"/>
          <p:cNvSpPr>
            <a:spLocks noGrp="1"/>
          </p:cNvSpPr>
          <p:nvPr>
            <p:ph type="body" sz="quarter" idx="14"/>
          </p:nvPr>
        </p:nvSpPr>
        <p:spPr>
          <a:xfrm>
            <a:off x="7189788" y="4007644"/>
            <a:ext cx="1817687" cy="338554"/>
          </a:xfrm>
        </p:spPr>
        <p:txBody>
          <a:bodyPr>
            <a:spAutoFit/>
          </a:bodyPr>
          <a:lstStyle>
            <a:lvl1pPr marL="0" indent="0">
              <a:spcBef>
                <a:spcPts val="0"/>
              </a:spcBef>
              <a:buNone/>
              <a:defRPr sz="1600" b="1"/>
            </a:lvl1pPr>
          </a:lstStyle>
          <a:p>
            <a:pPr lvl="0"/>
            <a:r>
              <a:rPr lang="en-US" dirty="0" smtClean="0"/>
              <a:t>Click to edit</a:t>
            </a:r>
            <a:endParaRPr lang="en-US" dirty="0"/>
          </a:p>
        </p:txBody>
      </p:sp>
      <p:sp>
        <p:nvSpPr>
          <p:cNvPr id="12" name="Chart Placeholder 11"/>
          <p:cNvSpPr>
            <a:spLocks noGrp="1"/>
          </p:cNvSpPr>
          <p:nvPr>
            <p:ph type="chart" sz="quarter" idx="15"/>
          </p:nvPr>
        </p:nvSpPr>
        <p:spPr>
          <a:xfrm>
            <a:off x="239713" y="1762128"/>
            <a:ext cx="6818312" cy="400097"/>
          </a:xfrm>
        </p:spPr>
        <p:txBody>
          <a:bodyPr/>
          <a:lstStyle>
            <a:lvl1pPr marL="0" indent="0">
              <a:buNone/>
              <a:defRPr/>
            </a:lvl1pPr>
          </a:lstStyle>
          <a:p>
            <a:endParaRPr lang="en-US" dirty="0"/>
          </a:p>
        </p:txBody>
      </p:sp>
    </p:spTree>
    <p:extLst>
      <p:ext uri="{BB962C8B-B14F-4D97-AF65-F5344CB8AC3E}">
        <p14:creationId xmlns:p14="http://schemas.microsoft.com/office/powerpoint/2010/main" val="4259983712"/>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125412" y="430210"/>
            <a:ext cx="8882066" cy="480131"/>
          </a:xfrm>
          <a:prstGeom prst="rect">
            <a:avLst/>
          </a:prstGeom>
        </p:spPr>
        <p:txBody>
          <a:bodyPr anchor="t" anchorCtr="0">
            <a:spAutoFit/>
          </a:bodyPr>
          <a:lstStyle>
            <a:lvl1pPr>
              <a:lnSpc>
                <a:spcPct val="90000"/>
              </a:lnSpc>
              <a:defRPr/>
            </a:lvl1pPr>
          </a:lstStyle>
          <a:p>
            <a:r>
              <a:rPr lang="en-US" dirty="0" smtClean="0"/>
              <a:t>Click to edit Master title style</a:t>
            </a:r>
            <a:endParaRPr lang="en-US" dirty="0"/>
          </a:p>
        </p:txBody>
      </p:sp>
      <p:sp>
        <p:nvSpPr>
          <p:cNvPr id="7" name="Slide Number Placeholder 5"/>
          <p:cNvSpPr>
            <a:spLocks noGrp="1"/>
          </p:cNvSpPr>
          <p:nvPr>
            <p:ph type="sldNum" sz="quarter" idx="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a:solidFill>
                  <a:srgbClr val="000000">
                    <a:tint val="75000"/>
                  </a:srgbClr>
                </a:solidFill>
              </a:rPr>
              <a:pPr algn="r"/>
              <a:t>‹#›</a:t>
            </a:fld>
            <a:endParaRPr dirty="0">
              <a:solidFill>
                <a:srgbClr val="000000">
                  <a:tint val="75000"/>
                </a:srgbClr>
              </a:solidFill>
            </a:endParaRPr>
          </a:p>
        </p:txBody>
      </p:sp>
      <p:sp>
        <p:nvSpPr>
          <p:cNvPr id="11" name="Text Placeholder 10"/>
          <p:cNvSpPr>
            <a:spLocks noGrp="1"/>
          </p:cNvSpPr>
          <p:nvPr>
            <p:ph type="body" sz="quarter" idx="10"/>
          </p:nvPr>
        </p:nvSpPr>
        <p:spPr>
          <a:xfrm>
            <a:off x="125412" y="1119188"/>
            <a:ext cx="8882066" cy="369332"/>
          </a:xfrm>
        </p:spPr>
        <p:txBody>
          <a:bodyPr>
            <a:spAutoFit/>
          </a:bodyPr>
          <a:lstStyle>
            <a:lvl1pPr marL="0" indent="0">
              <a:spcBef>
                <a:spcPts val="0"/>
              </a:spcBef>
              <a:buNone/>
              <a:defRPr sz="1800" b="1"/>
            </a:lvl1pPr>
          </a:lstStyle>
          <a:p>
            <a:pPr lvl="0"/>
            <a:r>
              <a:rPr lang="en-US" dirty="0" smtClean="0"/>
              <a:t>Click to edit Master text styles</a:t>
            </a:r>
            <a:endParaRPr lang="en-US" dirty="0"/>
          </a:p>
        </p:txBody>
      </p:sp>
      <p:sp>
        <p:nvSpPr>
          <p:cNvPr id="14" name="Text Placeholder 12"/>
          <p:cNvSpPr>
            <a:spLocks noGrp="1"/>
          </p:cNvSpPr>
          <p:nvPr>
            <p:ph type="body" sz="quarter" idx="12"/>
          </p:nvPr>
        </p:nvSpPr>
        <p:spPr>
          <a:xfrm>
            <a:off x="139697" y="6511765"/>
            <a:ext cx="8447091" cy="246221"/>
          </a:xfrm>
        </p:spPr>
        <p:txBody>
          <a:bodyPr anchor="b" anchorCtr="0">
            <a:spAutoFit/>
          </a:bodyPr>
          <a:lstStyle>
            <a:lvl1pPr marL="114248" indent="-114248">
              <a:buNone/>
              <a:defRPr sz="1000"/>
            </a:lvl1pPr>
          </a:lstStyle>
          <a:p>
            <a:pPr lvl="0"/>
            <a:r>
              <a:rPr lang="en-US" dirty="0" smtClean="0"/>
              <a:t>Click to edit</a:t>
            </a:r>
            <a:endParaRPr lang="en-US" dirty="0"/>
          </a:p>
        </p:txBody>
      </p:sp>
      <p:sp>
        <p:nvSpPr>
          <p:cNvPr id="9" name="Table Placeholder 8"/>
          <p:cNvSpPr>
            <a:spLocks noGrp="1"/>
          </p:cNvSpPr>
          <p:nvPr>
            <p:ph type="tbl" sz="quarter" idx="13"/>
          </p:nvPr>
        </p:nvSpPr>
        <p:spPr>
          <a:xfrm>
            <a:off x="239713" y="1613650"/>
            <a:ext cx="8767762" cy="400097"/>
          </a:xfrm>
        </p:spPr>
        <p:txBody>
          <a:bodyPr/>
          <a:lstStyle>
            <a:lvl1pPr marL="0" indent="0">
              <a:buNone/>
              <a:defRPr/>
            </a:lvl1pPr>
          </a:lstStyle>
          <a:p>
            <a:endParaRPr lang="en-US" dirty="0"/>
          </a:p>
        </p:txBody>
      </p:sp>
    </p:spTree>
    <p:extLst>
      <p:ext uri="{BB962C8B-B14F-4D97-AF65-F5344CB8AC3E}">
        <p14:creationId xmlns:p14="http://schemas.microsoft.com/office/powerpoint/2010/main" val="111474633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ullets, Double Columns">
    <p:spTree>
      <p:nvGrpSpPr>
        <p:cNvPr id="1" name=""/>
        <p:cNvGrpSpPr/>
        <p:nvPr/>
      </p:nvGrpSpPr>
      <p:grpSpPr>
        <a:xfrm>
          <a:off x="0" y="0"/>
          <a:ext cx="0" cy="0"/>
          <a:chOff x="0" y="0"/>
          <a:chExt cx="0" cy="0"/>
        </a:xfrm>
      </p:grpSpPr>
      <p:sp>
        <p:nvSpPr>
          <p:cNvPr id="2" name="Title 1"/>
          <p:cNvSpPr>
            <a:spLocks noGrp="1"/>
          </p:cNvSpPr>
          <p:nvPr>
            <p:ph type="title"/>
          </p:nvPr>
        </p:nvSpPr>
        <p:spPr>
          <a:xfrm>
            <a:off x="125412" y="387346"/>
            <a:ext cx="8882066" cy="523220"/>
          </a:xfrm>
          <a:prstGeom prst="rect">
            <a:avLst/>
          </a:prstGeom>
        </p:spPr>
        <p:txBody>
          <a:bodyPr>
            <a:spAutoFit/>
          </a:bodyPr>
          <a:lstStyle/>
          <a:p>
            <a:r>
              <a:rPr lang="en-US" dirty="0" smtClean="0"/>
              <a:t>Click to edit Master title style</a:t>
            </a:r>
            <a:endParaRPr lang="en-US" dirty="0"/>
          </a:p>
        </p:txBody>
      </p:sp>
      <p:sp>
        <p:nvSpPr>
          <p:cNvPr id="31" name="Slide Number Placeholder 5"/>
          <p:cNvSpPr>
            <a:spLocks noGrp="1"/>
          </p:cNvSpPr>
          <p:nvPr>
            <p:ph type="sldNum" sz="quarter" idx="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a:solidFill>
                  <a:srgbClr val="000000">
                    <a:tint val="75000"/>
                  </a:srgbClr>
                </a:solidFill>
              </a:rPr>
              <a:pPr algn="r"/>
              <a:t>‹#›</a:t>
            </a:fld>
            <a:endParaRPr dirty="0">
              <a:solidFill>
                <a:srgbClr val="000000">
                  <a:tint val="75000"/>
                </a:srgbClr>
              </a:solidFill>
            </a:endParaRPr>
          </a:p>
        </p:txBody>
      </p:sp>
      <p:sp>
        <p:nvSpPr>
          <p:cNvPr id="35" name="Text Placeholder 34"/>
          <p:cNvSpPr>
            <a:spLocks noGrp="1"/>
          </p:cNvSpPr>
          <p:nvPr>
            <p:ph type="body" sz="quarter" idx="10"/>
          </p:nvPr>
        </p:nvSpPr>
        <p:spPr>
          <a:xfrm>
            <a:off x="239713" y="1119193"/>
            <a:ext cx="4297680" cy="1803571"/>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1"/>
          </p:nvPr>
        </p:nvSpPr>
        <p:spPr>
          <a:xfrm>
            <a:off x="4586288" y="1119192"/>
            <a:ext cx="4297680" cy="1803571"/>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979655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ouble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125412" y="387346"/>
            <a:ext cx="8882066" cy="523220"/>
          </a:xfrm>
          <a:prstGeom prst="rect">
            <a:avLst/>
          </a:prstGeom>
        </p:spPr>
        <p:txBody>
          <a:bodyPr>
            <a:spAutoFit/>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39697" y="1119188"/>
            <a:ext cx="4297680" cy="400110"/>
          </a:xfrm>
          <a:prstGeom prst="rect">
            <a:avLst/>
          </a:prstGeom>
        </p:spPr>
        <p:txBody>
          <a:bodyPr anchor="t" anchorCtr="0">
            <a:spAutoFit/>
          </a:bodyPr>
          <a:lstStyle>
            <a:lvl1pPr marL="0" indent="0">
              <a:buNone/>
              <a:defRPr sz="2000" b="0"/>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33826" y="1879600"/>
            <a:ext cx="4297680" cy="3951288"/>
          </a:xfrm>
          <a:prstGeom prst="rect">
            <a:avLst/>
          </a:prstGeom>
        </p:spPr>
        <p:txBody>
          <a:bodyPr>
            <a:normAutofit/>
          </a:bodyPr>
          <a:lstStyle>
            <a:lvl1pPr>
              <a:defRPr sz="20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13281" y="1119188"/>
            <a:ext cx="4297680" cy="400110"/>
          </a:xfrm>
          <a:prstGeom prst="rect">
            <a:avLst/>
          </a:prstGeom>
        </p:spPr>
        <p:txBody>
          <a:bodyPr anchor="t" anchorCtr="0">
            <a:spAutoFit/>
          </a:bodyPr>
          <a:lstStyle>
            <a:lvl1pPr marL="0" indent="0">
              <a:buNone/>
              <a:defRPr sz="2000" b="0"/>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07410" y="1879600"/>
            <a:ext cx="4297680" cy="3951288"/>
          </a:xfrm>
          <a:prstGeom prst="rect">
            <a:avLst/>
          </a:prstGeom>
        </p:spPr>
        <p:txBody>
          <a:bodyPr>
            <a:normAutofit/>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2"/>
          <p:cNvSpPr>
            <a:spLocks noGrp="1"/>
          </p:cNvSpPr>
          <p:nvPr>
            <p:ph type="body" sz="quarter" idx="13"/>
          </p:nvPr>
        </p:nvSpPr>
        <p:spPr>
          <a:xfrm>
            <a:off x="139697" y="6511765"/>
            <a:ext cx="8447091" cy="246221"/>
          </a:xfrm>
        </p:spPr>
        <p:txBody>
          <a:bodyPr anchor="b" anchorCtr="0">
            <a:spAutoFit/>
          </a:bodyPr>
          <a:lstStyle>
            <a:lvl1pPr marL="114248" indent="-114248">
              <a:buNone/>
              <a:defRPr sz="1000"/>
            </a:lvl1pPr>
          </a:lstStyle>
          <a:p>
            <a:pPr lvl="0"/>
            <a:r>
              <a:rPr lang="en-US" dirty="0" smtClean="0"/>
              <a:t>Click to edit</a:t>
            </a:r>
            <a:endParaRPr lang="en-US" dirty="0"/>
          </a:p>
        </p:txBody>
      </p:sp>
      <p:sp>
        <p:nvSpPr>
          <p:cNvPr id="10" name="Slide Number Placeholder 5"/>
          <p:cNvSpPr>
            <a:spLocks noGrp="1"/>
          </p:cNvSpPr>
          <p:nvPr>
            <p:ph type="sldNum" sz="quarter" idx="1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a:solidFill>
                  <a:srgbClr val="000000">
                    <a:tint val="75000"/>
                  </a:srgbClr>
                </a:solidFill>
              </a:rPr>
              <a:pPr algn="r"/>
              <a:t>‹#›</a:t>
            </a:fld>
            <a:endParaRPr dirty="0">
              <a:solidFill>
                <a:srgbClr val="000000">
                  <a:tint val="75000"/>
                </a:srgbClr>
              </a:solidFill>
            </a:endParaRPr>
          </a:p>
        </p:txBody>
      </p:sp>
    </p:spTree>
    <p:extLst>
      <p:ext uri="{BB962C8B-B14F-4D97-AF65-F5344CB8AC3E}">
        <p14:creationId xmlns:p14="http://schemas.microsoft.com/office/powerpoint/2010/main" val="297693274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ouble Columns">
    <p:spTree>
      <p:nvGrpSpPr>
        <p:cNvPr id="1" name=""/>
        <p:cNvGrpSpPr/>
        <p:nvPr/>
      </p:nvGrpSpPr>
      <p:grpSpPr>
        <a:xfrm>
          <a:off x="0" y="0"/>
          <a:ext cx="0" cy="0"/>
          <a:chOff x="0" y="0"/>
          <a:chExt cx="0" cy="0"/>
        </a:xfrm>
      </p:grpSpPr>
      <p:sp>
        <p:nvSpPr>
          <p:cNvPr id="2" name="Title 1"/>
          <p:cNvSpPr>
            <a:spLocks noGrp="1"/>
          </p:cNvSpPr>
          <p:nvPr>
            <p:ph type="title"/>
          </p:nvPr>
        </p:nvSpPr>
        <p:spPr>
          <a:xfrm>
            <a:off x="128576" y="387346"/>
            <a:ext cx="8229600" cy="523220"/>
          </a:xfrm>
          <a:prstGeom prst="rect">
            <a:avLst/>
          </a:prstGeom>
        </p:spPr>
        <p:txBody>
          <a:bodyPr>
            <a:spAutoFit/>
          </a:bodyPr>
          <a:lstStyle/>
          <a:p>
            <a:r>
              <a:rPr lang="en-US" dirty="0" smtClean="0"/>
              <a:t>Click to edit Master title style</a:t>
            </a:r>
            <a:endParaRPr lang="en-US" dirty="0"/>
          </a:p>
        </p:txBody>
      </p:sp>
      <p:sp>
        <p:nvSpPr>
          <p:cNvPr id="3" name="Content Placeholder 2"/>
          <p:cNvSpPr>
            <a:spLocks noGrp="1"/>
          </p:cNvSpPr>
          <p:nvPr>
            <p:ph sz="half" idx="1"/>
          </p:nvPr>
        </p:nvSpPr>
        <p:spPr>
          <a:xfrm>
            <a:off x="239713" y="1119192"/>
            <a:ext cx="4297680" cy="4525963"/>
          </a:xfrm>
          <a:prstGeom prst="rect">
            <a:avLst/>
          </a:prstGeo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00576" y="1119192"/>
            <a:ext cx="4297680" cy="4525963"/>
          </a:xfrm>
          <a:prstGeom prst="rect">
            <a:avLst/>
          </a:prstGeo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lgn="r">
              <a:defRPr/>
            </a:lvl1pPr>
          </a:lstStyle>
          <a:p>
            <a:fld id="{5856A09A-0C76-4932-B5AF-B95783A5C065}" type="slidenum">
              <a:rPr smtClean="0">
                <a:solidFill>
                  <a:srgbClr val="000000">
                    <a:tint val="75000"/>
                  </a:srgbClr>
                </a:solidFill>
              </a:rPr>
              <a:pPr/>
              <a:t>‹#›</a:t>
            </a:fld>
            <a:endParaRPr>
              <a:solidFill>
                <a:srgbClr val="000000">
                  <a:tint val="75000"/>
                </a:srgbClr>
              </a:solidFill>
            </a:endParaRPr>
          </a:p>
        </p:txBody>
      </p:sp>
      <p:sp>
        <p:nvSpPr>
          <p:cNvPr id="6" name="Text Placeholder 12"/>
          <p:cNvSpPr>
            <a:spLocks noGrp="1"/>
          </p:cNvSpPr>
          <p:nvPr>
            <p:ph type="body" sz="quarter" idx="13"/>
          </p:nvPr>
        </p:nvSpPr>
        <p:spPr>
          <a:xfrm>
            <a:off x="139697" y="6511765"/>
            <a:ext cx="8447091" cy="246221"/>
          </a:xfrm>
        </p:spPr>
        <p:txBody>
          <a:bodyPr anchor="b" anchorCtr="0">
            <a:spAutoFit/>
          </a:bodyPr>
          <a:lstStyle>
            <a:lvl1pPr marL="114248" indent="-114248">
              <a:buNone/>
              <a:defRPr sz="1000"/>
            </a:lvl1pPr>
          </a:lstStyle>
          <a:p>
            <a:pPr lvl="0"/>
            <a:r>
              <a:rPr lang="en-US" dirty="0" smtClean="0"/>
              <a:t>Click to edit</a:t>
            </a:r>
            <a:endParaRPr lang="en-US" dirty="0"/>
          </a:p>
        </p:txBody>
      </p:sp>
    </p:spTree>
    <p:extLst>
      <p:ext uri="{BB962C8B-B14F-4D97-AF65-F5344CB8AC3E}">
        <p14:creationId xmlns:p14="http://schemas.microsoft.com/office/powerpoint/2010/main" val="187966150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p:nvPr>
        </p:nvSpPr>
        <p:spPr>
          <a:xfrm>
            <a:off x="125409" y="387346"/>
            <a:ext cx="8229600" cy="523220"/>
          </a:xfrm>
          <a:prstGeom prst="rect">
            <a:avLst/>
          </a:prstGeom>
        </p:spPr>
        <p:txBody>
          <a:bodyPr>
            <a:spAutoFit/>
          </a:bodyPr>
          <a:lstStyle/>
          <a:p>
            <a:r>
              <a:rPr lang="en-US" dirty="0" smtClean="0"/>
              <a:t>Click to edit Master title style</a:t>
            </a:r>
            <a:endParaRPr lang="en-US" dirty="0"/>
          </a:p>
        </p:txBody>
      </p:sp>
      <p:sp>
        <p:nvSpPr>
          <p:cNvPr id="3" name="Content Placeholder 2"/>
          <p:cNvSpPr>
            <a:spLocks noGrp="1"/>
          </p:cNvSpPr>
          <p:nvPr>
            <p:ph sz="half" idx="1"/>
          </p:nvPr>
        </p:nvSpPr>
        <p:spPr>
          <a:xfrm>
            <a:off x="239713" y="1128713"/>
            <a:ext cx="4297680" cy="2286000"/>
          </a:xfrm>
          <a:prstGeom prst="rect">
            <a:avLst/>
          </a:prstGeo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00575" y="1128713"/>
            <a:ext cx="4297680" cy="2286000"/>
          </a:xfrm>
          <a:prstGeom prst="rect">
            <a:avLst/>
          </a:prstGeo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sz="half" idx="13"/>
          </p:nvPr>
        </p:nvSpPr>
        <p:spPr>
          <a:xfrm>
            <a:off x="239713" y="3665000"/>
            <a:ext cx="4297680" cy="2286000"/>
          </a:xfrm>
          <a:prstGeom prst="rect">
            <a:avLst/>
          </a:prstGeo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14"/>
          </p:nvPr>
        </p:nvSpPr>
        <p:spPr>
          <a:xfrm>
            <a:off x="4600575" y="3665000"/>
            <a:ext cx="4297680" cy="2286000"/>
          </a:xfrm>
          <a:prstGeom prst="rect">
            <a:avLst/>
          </a:prstGeo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a:solidFill>
                  <a:srgbClr val="000000">
                    <a:tint val="75000"/>
                  </a:srgbClr>
                </a:solidFill>
              </a:rPr>
              <a:pPr algn="r"/>
              <a:t>‹#›</a:t>
            </a:fld>
            <a:endParaRPr dirty="0">
              <a:solidFill>
                <a:srgbClr val="000000">
                  <a:tint val="75000"/>
                </a:srgbClr>
              </a:solidFill>
            </a:endParaRPr>
          </a:p>
        </p:txBody>
      </p:sp>
      <p:sp>
        <p:nvSpPr>
          <p:cNvPr id="10" name="Text Placeholder 12"/>
          <p:cNvSpPr>
            <a:spLocks noGrp="1"/>
          </p:cNvSpPr>
          <p:nvPr>
            <p:ph type="body" sz="quarter" idx="12"/>
          </p:nvPr>
        </p:nvSpPr>
        <p:spPr>
          <a:xfrm>
            <a:off x="139697" y="6511765"/>
            <a:ext cx="8447091" cy="246221"/>
          </a:xfrm>
        </p:spPr>
        <p:txBody>
          <a:bodyPr anchor="b" anchorCtr="0">
            <a:spAutoFit/>
          </a:bodyPr>
          <a:lstStyle>
            <a:lvl1pPr marL="114248" indent="-114248">
              <a:buNone/>
              <a:defRPr sz="1000"/>
            </a:lvl1pPr>
          </a:lstStyle>
          <a:p>
            <a:pPr lvl="0"/>
            <a:r>
              <a:rPr lang="en-US" dirty="0" smtClean="0"/>
              <a:t>Click to edit</a:t>
            </a:r>
            <a:endParaRPr lang="en-US" dirty="0"/>
          </a:p>
        </p:txBody>
      </p:sp>
    </p:spTree>
    <p:extLst>
      <p:ext uri="{BB962C8B-B14F-4D97-AF65-F5344CB8AC3E}">
        <p14:creationId xmlns:p14="http://schemas.microsoft.com/office/powerpoint/2010/main" val="204630118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ullets with Pictures">
    <p:spTree>
      <p:nvGrpSpPr>
        <p:cNvPr id="1" name=""/>
        <p:cNvGrpSpPr/>
        <p:nvPr/>
      </p:nvGrpSpPr>
      <p:grpSpPr>
        <a:xfrm>
          <a:off x="0" y="0"/>
          <a:ext cx="0" cy="0"/>
          <a:chOff x="0" y="0"/>
          <a:chExt cx="0" cy="0"/>
        </a:xfrm>
      </p:grpSpPr>
      <p:sp>
        <p:nvSpPr>
          <p:cNvPr id="2" name="Title 1"/>
          <p:cNvSpPr>
            <a:spLocks noGrp="1"/>
          </p:cNvSpPr>
          <p:nvPr>
            <p:ph type="title"/>
          </p:nvPr>
        </p:nvSpPr>
        <p:spPr>
          <a:xfrm>
            <a:off x="125412" y="368634"/>
            <a:ext cx="8882066" cy="523220"/>
          </a:xfrm>
          <a:prstGeom prst="rect">
            <a:avLst/>
          </a:prstGeom>
        </p:spPr>
        <p:txBody>
          <a:bodyPr wrap="square" anchor="t" anchorCtr="0">
            <a:spAutoFit/>
          </a:bodyPr>
          <a:lstStyle>
            <a:lvl1pPr>
              <a:defRPr sz="2800"/>
            </a:lvl1pPr>
          </a:lstStyle>
          <a:p>
            <a:r>
              <a:rPr lang="en-US" dirty="0" smtClean="0"/>
              <a:t>Click to edit Master title style</a:t>
            </a:r>
            <a:endParaRPr lang="en-US" dirty="0"/>
          </a:p>
        </p:txBody>
      </p:sp>
      <p:sp>
        <p:nvSpPr>
          <p:cNvPr id="4" name="Text Placeholder 4"/>
          <p:cNvSpPr>
            <a:spLocks noGrp="1"/>
          </p:cNvSpPr>
          <p:nvPr>
            <p:ph type="body" sz="quarter" idx="11"/>
          </p:nvPr>
        </p:nvSpPr>
        <p:spPr>
          <a:xfrm>
            <a:off x="239717" y="1119192"/>
            <a:ext cx="5157783" cy="1803571"/>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6"/>
          <p:cNvSpPr>
            <a:spLocks noGrp="1"/>
          </p:cNvSpPr>
          <p:nvPr>
            <p:ph type="pic" sz="quarter" idx="13"/>
          </p:nvPr>
        </p:nvSpPr>
        <p:spPr>
          <a:xfrm>
            <a:off x="6717242" y="1403541"/>
            <a:ext cx="1828800" cy="707874"/>
          </a:xfrm>
          <a:ln w="19050">
            <a:solidFill>
              <a:schemeClr val="accent2"/>
            </a:solidFill>
          </a:ln>
          <a:effectLst>
            <a:outerShdw blurRad="101600" dist="50800" dir="2700000" sx="101000" sy="101000" algn="tl" rotWithShape="0">
              <a:prstClr val="black">
                <a:alpha val="40000"/>
              </a:prstClr>
            </a:outerShdw>
          </a:effectLst>
        </p:spPr>
        <p:txBody>
          <a:bodyPr/>
          <a:lstStyle>
            <a:lvl1pPr>
              <a:buFontTx/>
              <a:buNone/>
              <a:defRPr/>
            </a:lvl1pPr>
          </a:lstStyle>
          <a:p>
            <a:r>
              <a:rPr lang="en-US" dirty="0" smtClean="0"/>
              <a:t>Click icon to add picture</a:t>
            </a:r>
            <a:endParaRPr lang="en-US" dirty="0"/>
          </a:p>
        </p:txBody>
      </p:sp>
      <p:sp>
        <p:nvSpPr>
          <p:cNvPr id="7" name="Picture Placeholder 8"/>
          <p:cNvSpPr>
            <a:spLocks noGrp="1"/>
          </p:cNvSpPr>
          <p:nvPr>
            <p:ph type="pic" sz="quarter" idx="14"/>
          </p:nvPr>
        </p:nvSpPr>
        <p:spPr>
          <a:xfrm>
            <a:off x="5521856" y="2721516"/>
            <a:ext cx="1828800" cy="707874"/>
          </a:xfrm>
          <a:ln w="19050">
            <a:solidFill>
              <a:schemeClr val="accent2"/>
            </a:solidFill>
          </a:ln>
          <a:effectLst>
            <a:outerShdw blurRad="101600" dist="50800" dir="2700000" sx="101000" sy="101000" algn="tl" rotWithShape="0">
              <a:prstClr val="black">
                <a:alpha val="40000"/>
              </a:prstClr>
            </a:outerShdw>
          </a:effectLst>
        </p:spPr>
        <p:txBody>
          <a:bodyPr/>
          <a:lstStyle>
            <a:lvl1pPr>
              <a:buFontTx/>
              <a:buNone/>
              <a:defRPr/>
            </a:lvl1pPr>
          </a:lstStyle>
          <a:p>
            <a:r>
              <a:rPr lang="en-US" dirty="0" smtClean="0"/>
              <a:t>Click icon to add picture</a:t>
            </a:r>
            <a:endParaRPr lang="en-US" dirty="0"/>
          </a:p>
        </p:txBody>
      </p:sp>
      <p:sp>
        <p:nvSpPr>
          <p:cNvPr id="8" name="Picture Placeholder 10"/>
          <p:cNvSpPr>
            <a:spLocks noGrp="1"/>
          </p:cNvSpPr>
          <p:nvPr>
            <p:ph type="pic" sz="quarter" idx="15"/>
          </p:nvPr>
        </p:nvSpPr>
        <p:spPr>
          <a:xfrm>
            <a:off x="6321777" y="4594416"/>
            <a:ext cx="1828800" cy="707874"/>
          </a:xfrm>
          <a:ln w="19050">
            <a:solidFill>
              <a:schemeClr val="accent2"/>
            </a:solidFill>
          </a:ln>
          <a:effectLst>
            <a:outerShdw blurRad="101600" dist="50800" dir="2700000" sx="101000" sy="101000" algn="tl" rotWithShape="0">
              <a:prstClr val="black">
                <a:alpha val="40000"/>
              </a:prstClr>
            </a:outerShdw>
          </a:effectLst>
        </p:spPr>
        <p:txBody>
          <a:bodyPr/>
          <a:lstStyle>
            <a:lvl1pPr>
              <a:buFontTx/>
              <a:buNone/>
              <a:defRPr/>
            </a:lvl1pPr>
          </a:lstStyle>
          <a:p>
            <a:r>
              <a:rPr lang="en-US" dirty="0" smtClean="0"/>
              <a:t>Click icon to add picture</a:t>
            </a:r>
            <a:endParaRPr lang="en-US" dirty="0"/>
          </a:p>
        </p:txBody>
      </p:sp>
      <p:sp>
        <p:nvSpPr>
          <p:cNvPr id="9" name="Slide Number Placeholder 5"/>
          <p:cNvSpPr>
            <a:spLocks noGrp="1"/>
          </p:cNvSpPr>
          <p:nvPr>
            <p:ph type="sldNum" sz="quarter" idx="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a:solidFill>
                  <a:srgbClr val="000000">
                    <a:tint val="75000"/>
                  </a:srgbClr>
                </a:solidFill>
              </a:rPr>
              <a:pPr algn="r"/>
              <a:t>‹#›</a:t>
            </a:fld>
            <a:endParaRPr dirty="0">
              <a:solidFill>
                <a:srgbClr val="000000">
                  <a:tint val="75000"/>
                </a:srgbClr>
              </a:solidFill>
            </a:endParaRPr>
          </a:p>
        </p:txBody>
      </p:sp>
    </p:spTree>
    <p:extLst>
      <p:ext uri="{BB962C8B-B14F-4D97-AF65-F5344CB8AC3E}">
        <p14:creationId xmlns:p14="http://schemas.microsoft.com/office/powerpoint/2010/main" val="310218556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9713" y="1119192"/>
            <a:ext cx="8686800" cy="4595811"/>
          </a:xfrm>
          <a:prstGeom prst="rect">
            <a:avLst/>
          </a:prstGeom>
        </p:spPr>
        <p:txBody>
          <a:bodyPr>
            <a:normAutofit/>
          </a:bodyPr>
          <a:lstStyle>
            <a:lvl1pPr marL="0" indent="0">
              <a:buNone/>
              <a:defRPr sz="20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9713" y="5781690"/>
            <a:ext cx="8767762" cy="369332"/>
          </a:xfrm>
          <a:prstGeom prst="rect">
            <a:avLst/>
          </a:prstGeom>
        </p:spPr>
        <p:txBody>
          <a:bodyPr>
            <a:spAutoFit/>
          </a:bodyPr>
          <a:lstStyle>
            <a:lvl1pPr marL="0" indent="0" algn="ctr">
              <a:buNone/>
              <a:defRPr sz="18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lvl1pPr algn="r">
              <a:defRPr/>
            </a:lvl1pPr>
          </a:lstStyle>
          <a:p>
            <a:fld id="{5856A09A-0C76-4932-B5AF-B95783A5C065}" type="slidenum">
              <a:rPr smtClean="0">
                <a:solidFill>
                  <a:srgbClr val="000000">
                    <a:tint val="75000"/>
                  </a:srgbClr>
                </a:solidFill>
              </a:rPr>
              <a:pPr/>
              <a:t>‹#›</a:t>
            </a:fld>
            <a:endParaRPr>
              <a:solidFill>
                <a:srgbClr val="000000">
                  <a:tint val="75000"/>
                </a:srgbClr>
              </a:solidFill>
            </a:endParaRPr>
          </a:p>
        </p:txBody>
      </p:sp>
      <p:sp>
        <p:nvSpPr>
          <p:cNvPr id="8" name="Title 1"/>
          <p:cNvSpPr>
            <a:spLocks noGrp="1"/>
          </p:cNvSpPr>
          <p:nvPr>
            <p:ph type="title"/>
          </p:nvPr>
        </p:nvSpPr>
        <p:spPr>
          <a:xfrm>
            <a:off x="125412" y="368634"/>
            <a:ext cx="8882066" cy="523220"/>
          </a:xfrm>
          <a:prstGeom prst="rect">
            <a:avLst/>
          </a:prstGeom>
        </p:spPr>
        <p:txBody>
          <a:bodyPr wrap="square" anchor="t" anchorCtr="0">
            <a:spAutoFit/>
          </a:bodyPr>
          <a:lstStyle>
            <a:lvl1pPr>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319368603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549275"/>
            <a:ext cx="8213251" cy="523198"/>
          </a:xfrm>
          <a:prstGeom prst="rect">
            <a:avLst/>
          </a:prstGeom>
        </p:spPr>
        <p:txBody>
          <a:bodyPr/>
          <a:lstStyle>
            <a:lvl1pPr>
              <a:defRPr spc="0" baseline="0"/>
            </a:lvl1pPr>
          </a:lstStyle>
          <a:p>
            <a:r>
              <a:rPr lang="en-US" smtClean="0"/>
              <a:t>Click to edit Master title style</a:t>
            </a:r>
            <a:endParaRPr lang="en-US" dirty="0"/>
          </a:p>
        </p:txBody>
      </p:sp>
      <p:sp>
        <p:nvSpPr>
          <p:cNvPr id="3" name="Content Placeholder 2"/>
          <p:cNvSpPr>
            <a:spLocks noGrp="1"/>
          </p:cNvSpPr>
          <p:nvPr>
            <p:ph idx="1"/>
          </p:nvPr>
        </p:nvSpPr>
        <p:spPr>
          <a:xfrm>
            <a:off x="457202" y="1484313"/>
            <a:ext cx="8220075" cy="1803548"/>
          </a:xfrm>
        </p:spPr>
        <p:txBody>
          <a:bodyPr/>
          <a:lstStyle>
            <a:lvl4pPr marL="1082294" indent="-228519">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0"/>
          </p:nvPr>
        </p:nvSpPr>
        <p:spPr>
          <a:xfrm>
            <a:off x="8100489" y="6510528"/>
            <a:ext cx="576785" cy="219456"/>
          </a:xfrm>
          <a:prstGeom prst="rect">
            <a:avLst/>
          </a:prstGeom>
        </p:spPr>
        <p:txBody>
          <a:bodyPr/>
          <a:lstStyle/>
          <a:p>
            <a:fld id="{C1654822-CBA3-4BDF-80A9-3FE33B17E59A}" type="slidenum">
              <a:rPr>
                <a:solidFill>
                  <a:srgbClr val="000000">
                    <a:tint val="75000"/>
                  </a:srgbClr>
                </a:solidFill>
              </a:rPr>
              <a:pPr/>
              <a:t>‹#›</a:t>
            </a:fld>
            <a:endParaRPr dirty="0">
              <a:solidFill>
                <a:srgbClr val="000000">
                  <a:tint val="75000"/>
                </a:srgbClr>
              </a:solidFill>
            </a:endParaRPr>
          </a:p>
        </p:txBody>
      </p:sp>
      <p:sp>
        <p:nvSpPr>
          <p:cNvPr id="8" name="Footer Placeholder 4"/>
          <p:cNvSpPr>
            <a:spLocks noGrp="1"/>
          </p:cNvSpPr>
          <p:nvPr>
            <p:ph type="ftr" sz="quarter" idx="3"/>
          </p:nvPr>
        </p:nvSpPr>
        <p:spPr>
          <a:xfrm>
            <a:off x="4356100" y="260350"/>
            <a:ext cx="3888410" cy="219456"/>
          </a:xfrm>
          <a:prstGeom prst="rect">
            <a:avLst/>
          </a:prstGeom>
        </p:spPr>
        <p:txBody>
          <a:bodyPr vert="horz" lIns="91407" tIns="45704" rIns="0" bIns="45704" rtlCol="0" anchor="b"/>
          <a:lstStyle>
            <a:lvl1pPr algn="r" rtl="0" fontAlgn="base">
              <a:spcBef>
                <a:spcPct val="0"/>
              </a:spcBef>
              <a:spcAft>
                <a:spcPct val="0"/>
              </a:spcAft>
              <a:defRPr lang="en-US" sz="800" kern="1200" dirty="0">
                <a:solidFill>
                  <a:schemeClr val="tx1"/>
                </a:solidFill>
                <a:latin typeface="Arial" pitchFamily="34" charset="0"/>
                <a:ea typeface="ＭＳ Ｐゴシック" charset="-128"/>
                <a:cs typeface="+mn-cs"/>
              </a:defRPr>
            </a:lvl1pPr>
          </a:lstStyle>
          <a:p>
            <a:r>
              <a:rPr smtClean="0">
                <a:solidFill>
                  <a:srgbClr val="000000"/>
                </a:solidFill>
              </a:rPr>
              <a:t>Digesting EPA’s Proposed Clean Power Plan | 10 June 2014 Webcast</a:t>
            </a:r>
            <a:endParaRPr>
              <a:solidFill>
                <a:srgbClr val="000000"/>
              </a:solidFill>
            </a:endParaRPr>
          </a:p>
        </p:txBody>
      </p:sp>
    </p:spTree>
    <p:extLst>
      <p:ext uri="{BB962C8B-B14F-4D97-AF65-F5344CB8AC3E}">
        <p14:creationId xmlns:p14="http://schemas.microsoft.com/office/powerpoint/2010/main" val="361249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7.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8.gif"/><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image" Target="../media/image8.gif"/><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6.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theme" Target="../theme/theme7.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19" Type="http://schemas.openxmlformats.org/officeDocument/2006/relationships/image" Target="../media/image1.png"/><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V:\Client Files\CLIENTS A-Z\EFH\ppt\concept-02.png"/>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t="-11"/>
          <a:stretch/>
        </p:blipFill>
        <p:spPr bwMode="auto">
          <a:xfrm>
            <a:off x="0" y="0"/>
            <a:ext cx="9144000" cy="60368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
        <p:nvSpPr>
          <p:cNvPr id="8" name="Title Placeholder 1"/>
          <p:cNvSpPr>
            <a:spLocks noGrp="1"/>
          </p:cNvSpPr>
          <p:nvPr>
            <p:ph type="title"/>
          </p:nvPr>
        </p:nvSpPr>
        <p:spPr>
          <a:xfrm>
            <a:off x="125409" y="387346"/>
            <a:ext cx="8867778" cy="523220"/>
          </a:xfrm>
          <a:prstGeom prst="rect">
            <a:avLst/>
          </a:prstGeom>
        </p:spPr>
        <p:txBody>
          <a:bodyPr vert="horz" wrap="square" lIns="91397" tIns="45698" rIns="91397" bIns="45698" rtlCol="0" anchor="t" anchorCtr="0">
            <a:spAutoFit/>
          </a:bodyPr>
          <a:lstStyle/>
          <a:p>
            <a:r>
              <a:rPr lang="en-US" dirty="0" smtClean="0"/>
              <a:t>Click to edit Master title style</a:t>
            </a:r>
            <a:endParaRPr lang="en-US" dirty="0"/>
          </a:p>
        </p:txBody>
      </p:sp>
      <p:sp>
        <p:nvSpPr>
          <p:cNvPr id="9" name="Text Placeholder 2"/>
          <p:cNvSpPr>
            <a:spLocks noGrp="1"/>
          </p:cNvSpPr>
          <p:nvPr>
            <p:ph type="body" idx="1"/>
          </p:nvPr>
        </p:nvSpPr>
        <p:spPr>
          <a:xfrm>
            <a:off x="239713" y="1119192"/>
            <a:ext cx="8767762" cy="1803571"/>
          </a:xfrm>
          <a:prstGeom prst="rect">
            <a:avLst/>
          </a:prstGeom>
        </p:spPr>
        <p:txBody>
          <a:bodyPr vert="horz" wrap="square" lIns="91397" tIns="45698" rIns="91397" bIns="45698"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2"/>
          </p:nvPr>
        </p:nvSpPr>
        <p:spPr>
          <a:xfrm>
            <a:off x="139697" y="6492875"/>
            <a:ext cx="1403353" cy="365125"/>
          </a:xfrm>
          <a:prstGeom prst="rect">
            <a:avLst/>
          </a:prstGeom>
        </p:spPr>
        <p:txBody>
          <a:bodyPr vert="horz" lIns="91397" tIns="45698" rIns="91397" bIns="45698" rtlCol="0" anchor="ctr"/>
          <a:lstStyle>
            <a:lvl1pPr algn="l">
              <a:defRPr sz="1000">
                <a:solidFill>
                  <a:schemeClr val="tx1">
                    <a:tint val="75000"/>
                  </a:schemeClr>
                </a:solidFill>
              </a:defRPr>
            </a:lvl1pPr>
          </a:lstStyle>
          <a:p>
            <a:endParaRPr lang="en-US" dirty="0"/>
          </a:p>
        </p:txBody>
      </p:sp>
      <p:sp>
        <p:nvSpPr>
          <p:cNvPr id="11" name="Footer Placeholder 10"/>
          <p:cNvSpPr>
            <a:spLocks noGrp="1"/>
          </p:cNvSpPr>
          <p:nvPr>
            <p:ph type="ftr" sz="quarter" idx="3"/>
          </p:nvPr>
        </p:nvSpPr>
        <p:spPr>
          <a:xfrm>
            <a:off x="1528764" y="6492875"/>
            <a:ext cx="6100762" cy="365125"/>
          </a:xfrm>
          <a:prstGeom prst="rect">
            <a:avLst/>
          </a:prstGeom>
        </p:spPr>
        <p:txBody>
          <a:bodyPr vert="horz" lIns="91397" tIns="45698" rIns="91397" bIns="45698"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76164173"/>
      </p:ext>
    </p:extLst>
  </p:cSld>
  <p:clrMap bg1="lt1" tx1="dk1" bg2="lt2" tx2="dk2" accent1="accent1" accent2="accent2" accent3="accent3" accent4="accent4" accent5="accent5" accent6="accent6" hlink="hlink" folHlink="folHlink"/>
  <p:sldLayoutIdLst>
    <p:sldLayoutId id="2147483790" r:id="rId1"/>
    <p:sldLayoutId id="2147483797" r:id="rId2"/>
    <p:sldLayoutId id="2147483798" r:id="rId3"/>
    <p:sldLayoutId id="2147483792" r:id="rId4"/>
    <p:sldLayoutId id="2147483803" r:id="rId5"/>
    <p:sldLayoutId id="2147483807" r:id="rId6"/>
    <p:sldLayoutId id="2147483791" r:id="rId7"/>
    <p:sldLayoutId id="2147483808" r:id="rId8"/>
    <p:sldLayoutId id="2147483793" r:id="rId9"/>
    <p:sldLayoutId id="2147483806" r:id="rId10"/>
    <p:sldLayoutId id="2147483804" r:id="rId11"/>
    <p:sldLayoutId id="2147483796" r:id="rId12"/>
    <p:sldLayoutId id="2147483795" r:id="rId13"/>
    <p:sldLayoutId id="2147483794" r:id="rId14"/>
    <p:sldLayoutId id="2147483805" r:id="rId15"/>
    <p:sldLayoutId id="2147483800" r:id="rId16"/>
    <p:sldLayoutId id="2147483981" r:id="rId17"/>
  </p:sldLayoutIdLst>
  <p:timing>
    <p:tnLst>
      <p:par>
        <p:cTn id="1" dur="indefinite" restart="never" nodeType="tmRoot"/>
      </p:par>
    </p:tnLst>
  </p:timing>
  <p:hf hdr="0" ftr="0" dt="0"/>
  <p:txStyles>
    <p:titleStyle>
      <a:lvl1pPr algn="l" defTabSz="913972" rtl="0" eaLnBrk="1" latinLnBrk="0" hangingPunct="1">
        <a:spcBef>
          <a:spcPct val="0"/>
        </a:spcBef>
        <a:buNone/>
        <a:defRPr lang="en-US" sz="2800" b="0" kern="1200">
          <a:solidFill>
            <a:srgbClr val="3E9D33"/>
          </a:solidFill>
          <a:latin typeface="Arial" pitchFamily="34" charset="0"/>
          <a:ea typeface="+mj-ea"/>
          <a:cs typeface="Arial" pitchFamily="34" charset="0"/>
        </a:defRPr>
      </a:lvl1pPr>
    </p:titleStyle>
    <p:bodyStyle>
      <a:lvl1pPr marL="228492" indent="-228492" algn="l" defTabSz="913972"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6986" indent="-228492" algn="l" defTabSz="913972"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479" indent="-228492" algn="l" defTabSz="913972"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913972" indent="-228492" algn="l" defTabSz="913972" rtl="0" eaLnBrk="1" latinLnBrk="0" hangingPunct="1">
        <a:spcBef>
          <a:spcPct val="20000"/>
        </a:spcBef>
        <a:buFont typeface="Arial" pitchFamily="34" charset="0"/>
        <a:buChar char="−"/>
        <a:defRPr lang="en-US" sz="1800" kern="1200" dirty="0" smtClean="0">
          <a:solidFill>
            <a:schemeClr val="tx1"/>
          </a:solidFill>
          <a:latin typeface="Arial" pitchFamily="34" charset="0"/>
          <a:ea typeface="+mn-ea"/>
          <a:cs typeface="Arial" pitchFamily="34" charset="0"/>
        </a:defRPr>
      </a:lvl4pPr>
      <a:lvl5pPr marL="1142466" indent="-228492" algn="l" defTabSz="913972"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7377" name="Rectangle 65"/>
          <p:cNvSpPr>
            <a:spLocks noChangeArrowheads="1"/>
          </p:cNvSpPr>
          <p:nvPr/>
        </p:nvSpPr>
        <p:spPr bwMode="gray">
          <a:xfrm>
            <a:off x="0" y="0"/>
            <a:ext cx="9144000" cy="914400"/>
          </a:xfrm>
          <a:prstGeom prst="rect">
            <a:avLst/>
          </a:prstGeom>
          <a:gradFill rotWithShape="1">
            <a:gsLst>
              <a:gs pos="0">
                <a:srgbClr val="006600"/>
              </a:gs>
              <a:gs pos="100000">
                <a:srgbClr val="87C16D"/>
              </a:gs>
            </a:gsLst>
            <a:lin ang="0" scaled="1"/>
          </a:gradFill>
          <a:ln w="57150">
            <a:noFill/>
            <a:miter lim="800000"/>
            <a:headEnd/>
            <a:tailEnd/>
          </a:ln>
          <a:effectLst/>
        </p:spPr>
        <p:txBody>
          <a:bodyPr wrap="none" lIns="91397" tIns="45698" rIns="91397" bIns="45698" anchor="ctr"/>
          <a:lstStyle/>
          <a:p>
            <a:pPr>
              <a:defRPr/>
            </a:pPr>
            <a:endParaRPr lang="en-US" dirty="0"/>
          </a:p>
        </p:txBody>
      </p:sp>
      <p:sp>
        <p:nvSpPr>
          <p:cNvPr id="397378" name="Rectangle 66"/>
          <p:cNvSpPr>
            <a:spLocks noChangeArrowheads="1"/>
          </p:cNvSpPr>
          <p:nvPr/>
        </p:nvSpPr>
        <p:spPr bwMode="ltGray">
          <a:xfrm>
            <a:off x="0" y="801688"/>
            <a:ext cx="9144000" cy="112712"/>
          </a:xfrm>
          <a:prstGeom prst="rect">
            <a:avLst/>
          </a:prstGeom>
          <a:solidFill>
            <a:srgbClr val="B6D9A7">
              <a:alpha val="50000"/>
            </a:srgbClr>
          </a:solidFill>
          <a:ln w="57150">
            <a:noFill/>
            <a:miter lim="800000"/>
            <a:headEnd/>
            <a:tailEnd/>
          </a:ln>
          <a:effectLst/>
        </p:spPr>
        <p:txBody>
          <a:bodyPr wrap="none" lIns="91397" tIns="45698" rIns="91397" bIns="45698" anchor="ctr"/>
          <a:lstStyle/>
          <a:p>
            <a:pPr>
              <a:defRPr/>
            </a:pPr>
            <a:endParaRPr lang="en-US" dirty="0"/>
          </a:p>
        </p:txBody>
      </p:sp>
      <p:sp>
        <p:nvSpPr>
          <p:cNvPr id="397356" name="Rectangle 44"/>
          <p:cNvSpPr>
            <a:spLocks noGrp="1" noChangeArrowheads="1"/>
          </p:cNvSpPr>
          <p:nvPr>
            <p:ph type="dt" sz="half" idx="2"/>
          </p:nvPr>
        </p:nvSpPr>
        <p:spPr bwMode="auto">
          <a:xfrm>
            <a:off x="114300" y="6575425"/>
            <a:ext cx="1905000" cy="228600"/>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l" eaLnBrk="0" hangingPunct="0">
              <a:defRPr sz="1000">
                <a:latin typeface="Arial" charset="0"/>
                <a:ea typeface="Osaka" pitchFamily="1" charset="-128"/>
                <a:cs typeface="+mn-cs"/>
              </a:defRPr>
            </a:lvl1pPr>
          </a:lstStyle>
          <a:p>
            <a:pPr>
              <a:defRPr/>
            </a:pPr>
            <a:endParaRPr lang="en-US" dirty="0"/>
          </a:p>
        </p:txBody>
      </p:sp>
      <p:sp>
        <p:nvSpPr>
          <p:cNvPr id="397357" name="Rectangle 45"/>
          <p:cNvSpPr>
            <a:spLocks noGrp="1" noChangeArrowheads="1"/>
          </p:cNvSpPr>
          <p:nvPr>
            <p:ph type="ftr" sz="quarter" idx="3"/>
          </p:nvPr>
        </p:nvSpPr>
        <p:spPr bwMode="auto">
          <a:xfrm>
            <a:off x="2257429" y="6575428"/>
            <a:ext cx="4629150" cy="282575"/>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eaLnBrk="0" hangingPunct="0">
              <a:defRPr sz="1200" b="1">
                <a:latin typeface="Arial" charset="0"/>
                <a:ea typeface="Osaka" pitchFamily="1" charset="-128"/>
                <a:cs typeface="+mn-cs"/>
              </a:defRPr>
            </a:lvl1pPr>
          </a:lstStyle>
          <a:p>
            <a:pPr>
              <a:defRPr/>
            </a:pPr>
            <a:endParaRPr lang="en-US" dirty="0"/>
          </a:p>
        </p:txBody>
      </p:sp>
      <p:grpSp>
        <p:nvGrpSpPr>
          <p:cNvPr id="2" name="Group 49"/>
          <p:cNvGrpSpPr>
            <a:grpSpLocks/>
          </p:cNvGrpSpPr>
          <p:nvPr/>
        </p:nvGrpSpPr>
        <p:grpSpPr bwMode="auto">
          <a:xfrm>
            <a:off x="7758113" y="1025529"/>
            <a:ext cx="1130300" cy="582613"/>
            <a:chOff x="1056" y="201"/>
            <a:chExt cx="1051" cy="543"/>
          </a:xfrm>
        </p:grpSpPr>
        <p:sp>
          <p:nvSpPr>
            <p:cNvPr id="397362" name="Rectangle 50"/>
            <p:cNvSpPr>
              <a:spLocks noChangeArrowheads="1"/>
            </p:cNvSpPr>
            <p:nvPr userDrawn="1"/>
          </p:nvSpPr>
          <p:spPr bwMode="gray">
            <a:xfrm>
              <a:off x="1601" y="202"/>
              <a:ext cx="204" cy="201"/>
            </a:xfrm>
            <a:prstGeom prst="rect">
              <a:avLst/>
            </a:prstGeom>
            <a:solidFill>
              <a:srgbClr val="FFFFFF"/>
            </a:solidFill>
            <a:ln w="9525">
              <a:noFill/>
              <a:miter lim="800000"/>
              <a:headEnd/>
              <a:tailEnd/>
            </a:ln>
          </p:spPr>
          <p:txBody>
            <a:bodyPr/>
            <a:lstStyle/>
            <a:p>
              <a:pPr>
                <a:defRPr/>
              </a:pPr>
              <a:endParaRPr lang="en-US" dirty="0"/>
            </a:p>
          </p:txBody>
        </p:sp>
        <p:sp>
          <p:nvSpPr>
            <p:cNvPr id="397363" name="Freeform 51"/>
            <p:cNvSpPr>
              <a:spLocks/>
            </p:cNvSpPr>
            <p:nvPr userDrawn="1"/>
          </p:nvSpPr>
          <p:spPr bwMode="black">
            <a:xfrm>
              <a:off x="1056" y="562"/>
              <a:ext cx="114" cy="179"/>
            </a:xfrm>
            <a:custGeom>
              <a:avLst/>
              <a:gdLst/>
              <a:ahLst/>
              <a:cxnLst>
                <a:cxn ang="0">
                  <a:pos x="412" y="646"/>
                </a:cxn>
                <a:cxn ang="0">
                  <a:pos x="0" y="646"/>
                </a:cxn>
                <a:cxn ang="0">
                  <a:pos x="0" y="0"/>
                </a:cxn>
                <a:cxn ang="0">
                  <a:pos x="182" y="0"/>
                </a:cxn>
                <a:cxn ang="0">
                  <a:pos x="182" y="488"/>
                </a:cxn>
                <a:cxn ang="0">
                  <a:pos x="412" y="488"/>
                </a:cxn>
                <a:cxn ang="0">
                  <a:pos x="412" y="646"/>
                </a:cxn>
              </a:cxnLst>
              <a:rect l="0" t="0" r="r" b="b"/>
              <a:pathLst>
                <a:path w="412" h="646">
                  <a:moveTo>
                    <a:pt x="412" y="646"/>
                  </a:moveTo>
                  <a:lnTo>
                    <a:pt x="0" y="646"/>
                  </a:lnTo>
                  <a:lnTo>
                    <a:pt x="0" y="0"/>
                  </a:lnTo>
                  <a:lnTo>
                    <a:pt x="182" y="0"/>
                  </a:lnTo>
                  <a:lnTo>
                    <a:pt x="182" y="488"/>
                  </a:lnTo>
                  <a:lnTo>
                    <a:pt x="412" y="488"/>
                  </a:lnTo>
                  <a:lnTo>
                    <a:pt x="412" y="646"/>
                  </a:lnTo>
                  <a:close/>
                </a:path>
              </a:pathLst>
            </a:custGeom>
            <a:solidFill>
              <a:srgbClr val="6DB43F"/>
            </a:solidFill>
            <a:ln w="9525">
              <a:noFill/>
              <a:round/>
              <a:headEnd/>
              <a:tailEnd/>
            </a:ln>
          </p:spPr>
          <p:txBody>
            <a:bodyPr/>
            <a:lstStyle/>
            <a:p>
              <a:pPr>
                <a:defRPr/>
              </a:pPr>
              <a:endParaRPr lang="en-US" dirty="0"/>
            </a:p>
          </p:txBody>
        </p:sp>
        <p:sp>
          <p:nvSpPr>
            <p:cNvPr id="397364" name="Freeform 52"/>
            <p:cNvSpPr>
              <a:spLocks/>
            </p:cNvSpPr>
            <p:nvPr userDrawn="1"/>
          </p:nvSpPr>
          <p:spPr bwMode="black">
            <a:xfrm>
              <a:off x="1186" y="608"/>
              <a:ext cx="118" cy="136"/>
            </a:xfrm>
            <a:custGeom>
              <a:avLst/>
              <a:gdLst/>
              <a:ahLst/>
              <a:cxnLst>
                <a:cxn ang="0">
                  <a:pos x="268" y="480"/>
                </a:cxn>
                <a:cxn ang="0">
                  <a:pos x="268" y="402"/>
                </a:cxn>
                <a:cxn ang="0">
                  <a:pos x="266" y="402"/>
                </a:cxn>
                <a:cxn ang="0">
                  <a:pos x="266" y="402"/>
                </a:cxn>
                <a:cxn ang="0">
                  <a:pos x="258" y="424"/>
                </a:cxn>
                <a:cxn ang="0">
                  <a:pos x="246" y="442"/>
                </a:cxn>
                <a:cxn ang="0">
                  <a:pos x="230" y="458"/>
                </a:cxn>
                <a:cxn ang="0">
                  <a:pos x="214" y="470"/>
                </a:cxn>
                <a:cxn ang="0">
                  <a:pos x="196" y="478"/>
                </a:cxn>
                <a:cxn ang="0">
                  <a:pos x="174" y="486"/>
                </a:cxn>
                <a:cxn ang="0">
                  <a:pos x="154" y="488"/>
                </a:cxn>
                <a:cxn ang="0">
                  <a:pos x="132" y="490"/>
                </a:cxn>
                <a:cxn ang="0">
                  <a:pos x="132" y="490"/>
                </a:cxn>
                <a:cxn ang="0">
                  <a:pos x="106" y="488"/>
                </a:cxn>
                <a:cxn ang="0">
                  <a:pos x="94" y="486"/>
                </a:cxn>
                <a:cxn ang="0">
                  <a:pos x="80" y="482"/>
                </a:cxn>
                <a:cxn ang="0">
                  <a:pos x="68" y="478"/>
                </a:cxn>
                <a:cxn ang="0">
                  <a:pos x="56" y="470"/>
                </a:cxn>
                <a:cxn ang="0">
                  <a:pos x="46" y="462"/>
                </a:cxn>
                <a:cxn ang="0">
                  <a:pos x="36" y="454"/>
                </a:cxn>
                <a:cxn ang="0">
                  <a:pos x="36" y="454"/>
                </a:cxn>
                <a:cxn ang="0">
                  <a:pos x="24" y="440"/>
                </a:cxn>
                <a:cxn ang="0">
                  <a:pos x="16" y="426"/>
                </a:cxn>
                <a:cxn ang="0">
                  <a:pos x="10" y="412"/>
                </a:cxn>
                <a:cxn ang="0">
                  <a:pos x="6" y="396"/>
                </a:cxn>
                <a:cxn ang="0">
                  <a:pos x="4" y="382"/>
                </a:cxn>
                <a:cxn ang="0">
                  <a:pos x="2" y="366"/>
                </a:cxn>
                <a:cxn ang="0">
                  <a:pos x="0" y="332"/>
                </a:cxn>
                <a:cxn ang="0">
                  <a:pos x="0" y="0"/>
                </a:cxn>
                <a:cxn ang="0">
                  <a:pos x="170" y="0"/>
                </a:cxn>
                <a:cxn ang="0">
                  <a:pos x="170" y="290"/>
                </a:cxn>
                <a:cxn ang="0">
                  <a:pos x="170" y="290"/>
                </a:cxn>
                <a:cxn ang="0">
                  <a:pos x="172" y="314"/>
                </a:cxn>
                <a:cxn ang="0">
                  <a:pos x="172" y="324"/>
                </a:cxn>
                <a:cxn ang="0">
                  <a:pos x="174" y="334"/>
                </a:cxn>
                <a:cxn ang="0">
                  <a:pos x="180" y="342"/>
                </a:cxn>
                <a:cxn ang="0">
                  <a:pos x="186" y="348"/>
                </a:cxn>
                <a:cxn ang="0">
                  <a:pos x="196" y="354"/>
                </a:cxn>
                <a:cxn ang="0">
                  <a:pos x="208" y="354"/>
                </a:cxn>
                <a:cxn ang="0">
                  <a:pos x="208" y="354"/>
                </a:cxn>
                <a:cxn ang="0">
                  <a:pos x="220" y="352"/>
                </a:cxn>
                <a:cxn ang="0">
                  <a:pos x="232" y="348"/>
                </a:cxn>
                <a:cxn ang="0">
                  <a:pos x="242" y="338"/>
                </a:cxn>
                <a:cxn ang="0">
                  <a:pos x="250" y="328"/>
                </a:cxn>
                <a:cxn ang="0">
                  <a:pos x="250" y="328"/>
                </a:cxn>
                <a:cxn ang="0">
                  <a:pos x="254" y="314"/>
                </a:cxn>
                <a:cxn ang="0">
                  <a:pos x="256" y="302"/>
                </a:cxn>
                <a:cxn ang="0">
                  <a:pos x="258" y="276"/>
                </a:cxn>
                <a:cxn ang="0">
                  <a:pos x="258" y="0"/>
                </a:cxn>
                <a:cxn ang="0">
                  <a:pos x="428" y="0"/>
                </a:cxn>
                <a:cxn ang="0">
                  <a:pos x="428" y="480"/>
                </a:cxn>
                <a:cxn ang="0">
                  <a:pos x="268" y="480"/>
                </a:cxn>
              </a:cxnLst>
              <a:rect l="0" t="0" r="r" b="b"/>
              <a:pathLst>
                <a:path w="428" h="490">
                  <a:moveTo>
                    <a:pt x="268" y="480"/>
                  </a:moveTo>
                  <a:lnTo>
                    <a:pt x="268" y="402"/>
                  </a:lnTo>
                  <a:lnTo>
                    <a:pt x="266" y="402"/>
                  </a:lnTo>
                  <a:lnTo>
                    <a:pt x="266" y="402"/>
                  </a:lnTo>
                  <a:lnTo>
                    <a:pt x="258" y="424"/>
                  </a:lnTo>
                  <a:lnTo>
                    <a:pt x="246" y="442"/>
                  </a:lnTo>
                  <a:lnTo>
                    <a:pt x="230" y="458"/>
                  </a:lnTo>
                  <a:lnTo>
                    <a:pt x="214" y="470"/>
                  </a:lnTo>
                  <a:lnTo>
                    <a:pt x="196" y="478"/>
                  </a:lnTo>
                  <a:lnTo>
                    <a:pt x="174" y="486"/>
                  </a:lnTo>
                  <a:lnTo>
                    <a:pt x="154" y="488"/>
                  </a:lnTo>
                  <a:lnTo>
                    <a:pt x="132" y="490"/>
                  </a:lnTo>
                  <a:lnTo>
                    <a:pt x="132" y="490"/>
                  </a:lnTo>
                  <a:lnTo>
                    <a:pt x="106" y="488"/>
                  </a:lnTo>
                  <a:lnTo>
                    <a:pt x="94" y="486"/>
                  </a:lnTo>
                  <a:lnTo>
                    <a:pt x="80" y="482"/>
                  </a:lnTo>
                  <a:lnTo>
                    <a:pt x="68" y="478"/>
                  </a:lnTo>
                  <a:lnTo>
                    <a:pt x="56" y="470"/>
                  </a:lnTo>
                  <a:lnTo>
                    <a:pt x="46" y="462"/>
                  </a:lnTo>
                  <a:lnTo>
                    <a:pt x="36" y="454"/>
                  </a:lnTo>
                  <a:lnTo>
                    <a:pt x="36" y="454"/>
                  </a:lnTo>
                  <a:lnTo>
                    <a:pt x="24" y="440"/>
                  </a:lnTo>
                  <a:lnTo>
                    <a:pt x="16" y="426"/>
                  </a:lnTo>
                  <a:lnTo>
                    <a:pt x="10" y="412"/>
                  </a:lnTo>
                  <a:lnTo>
                    <a:pt x="6" y="396"/>
                  </a:lnTo>
                  <a:lnTo>
                    <a:pt x="4" y="382"/>
                  </a:lnTo>
                  <a:lnTo>
                    <a:pt x="2" y="366"/>
                  </a:lnTo>
                  <a:lnTo>
                    <a:pt x="0" y="332"/>
                  </a:lnTo>
                  <a:lnTo>
                    <a:pt x="0" y="0"/>
                  </a:lnTo>
                  <a:lnTo>
                    <a:pt x="170" y="0"/>
                  </a:lnTo>
                  <a:lnTo>
                    <a:pt x="170" y="290"/>
                  </a:lnTo>
                  <a:lnTo>
                    <a:pt x="170" y="290"/>
                  </a:lnTo>
                  <a:lnTo>
                    <a:pt x="172" y="314"/>
                  </a:lnTo>
                  <a:lnTo>
                    <a:pt x="172" y="324"/>
                  </a:lnTo>
                  <a:lnTo>
                    <a:pt x="174" y="334"/>
                  </a:lnTo>
                  <a:lnTo>
                    <a:pt x="180" y="342"/>
                  </a:lnTo>
                  <a:lnTo>
                    <a:pt x="186" y="348"/>
                  </a:lnTo>
                  <a:lnTo>
                    <a:pt x="196" y="354"/>
                  </a:lnTo>
                  <a:lnTo>
                    <a:pt x="208" y="354"/>
                  </a:lnTo>
                  <a:lnTo>
                    <a:pt x="208" y="354"/>
                  </a:lnTo>
                  <a:lnTo>
                    <a:pt x="220" y="352"/>
                  </a:lnTo>
                  <a:lnTo>
                    <a:pt x="232" y="348"/>
                  </a:lnTo>
                  <a:lnTo>
                    <a:pt x="242" y="338"/>
                  </a:lnTo>
                  <a:lnTo>
                    <a:pt x="250" y="328"/>
                  </a:lnTo>
                  <a:lnTo>
                    <a:pt x="250" y="328"/>
                  </a:lnTo>
                  <a:lnTo>
                    <a:pt x="254" y="314"/>
                  </a:lnTo>
                  <a:lnTo>
                    <a:pt x="256" y="302"/>
                  </a:lnTo>
                  <a:lnTo>
                    <a:pt x="258" y="276"/>
                  </a:lnTo>
                  <a:lnTo>
                    <a:pt x="258" y="0"/>
                  </a:lnTo>
                  <a:lnTo>
                    <a:pt x="428" y="0"/>
                  </a:lnTo>
                  <a:lnTo>
                    <a:pt x="428" y="480"/>
                  </a:lnTo>
                  <a:lnTo>
                    <a:pt x="268" y="480"/>
                  </a:lnTo>
                  <a:close/>
                </a:path>
              </a:pathLst>
            </a:custGeom>
            <a:solidFill>
              <a:srgbClr val="6DB43F"/>
            </a:solidFill>
            <a:ln w="9525">
              <a:noFill/>
              <a:round/>
              <a:headEnd/>
              <a:tailEnd/>
            </a:ln>
          </p:spPr>
          <p:txBody>
            <a:bodyPr/>
            <a:lstStyle/>
            <a:p>
              <a:pPr>
                <a:defRPr/>
              </a:pPr>
              <a:endParaRPr lang="en-US" dirty="0"/>
            </a:p>
          </p:txBody>
        </p:sp>
        <p:sp>
          <p:nvSpPr>
            <p:cNvPr id="397365" name="Freeform 53"/>
            <p:cNvSpPr>
              <a:spLocks/>
            </p:cNvSpPr>
            <p:nvPr userDrawn="1"/>
          </p:nvSpPr>
          <p:spPr bwMode="black">
            <a:xfrm>
              <a:off x="1329" y="605"/>
              <a:ext cx="183" cy="136"/>
            </a:xfrm>
            <a:custGeom>
              <a:avLst/>
              <a:gdLst/>
              <a:ahLst/>
              <a:cxnLst>
                <a:cxn ang="0">
                  <a:pos x="154" y="74"/>
                </a:cxn>
                <a:cxn ang="0">
                  <a:pos x="156" y="74"/>
                </a:cxn>
                <a:cxn ang="0">
                  <a:pos x="178" y="42"/>
                </a:cxn>
                <a:cxn ang="0">
                  <a:pos x="206" y="18"/>
                </a:cxn>
                <a:cxn ang="0">
                  <a:pos x="238" y="4"/>
                </a:cxn>
                <a:cxn ang="0">
                  <a:pos x="276" y="0"/>
                </a:cxn>
                <a:cxn ang="0">
                  <a:pos x="296" y="0"/>
                </a:cxn>
                <a:cxn ang="0">
                  <a:pos x="332" y="10"/>
                </a:cxn>
                <a:cxn ang="0">
                  <a:pos x="362" y="28"/>
                </a:cxn>
                <a:cxn ang="0">
                  <a:pos x="388" y="56"/>
                </a:cxn>
                <a:cxn ang="0">
                  <a:pos x="398" y="74"/>
                </a:cxn>
                <a:cxn ang="0">
                  <a:pos x="424" y="40"/>
                </a:cxn>
                <a:cxn ang="0">
                  <a:pos x="454" y="16"/>
                </a:cxn>
                <a:cxn ang="0">
                  <a:pos x="490" y="4"/>
                </a:cxn>
                <a:cxn ang="0">
                  <a:pos x="530" y="0"/>
                </a:cxn>
                <a:cxn ang="0">
                  <a:pos x="544" y="0"/>
                </a:cxn>
                <a:cxn ang="0">
                  <a:pos x="572" y="6"/>
                </a:cxn>
                <a:cxn ang="0">
                  <a:pos x="598" y="16"/>
                </a:cxn>
                <a:cxn ang="0">
                  <a:pos x="622" y="32"/>
                </a:cxn>
                <a:cxn ang="0">
                  <a:pos x="632" y="42"/>
                </a:cxn>
                <a:cxn ang="0">
                  <a:pos x="650" y="70"/>
                </a:cxn>
                <a:cxn ang="0">
                  <a:pos x="660" y="102"/>
                </a:cxn>
                <a:cxn ang="0">
                  <a:pos x="662" y="138"/>
                </a:cxn>
                <a:cxn ang="0">
                  <a:pos x="664" y="490"/>
                </a:cxn>
                <a:cxn ang="0">
                  <a:pos x="498" y="202"/>
                </a:cxn>
                <a:cxn ang="0">
                  <a:pos x="498" y="178"/>
                </a:cxn>
                <a:cxn ang="0">
                  <a:pos x="494" y="156"/>
                </a:cxn>
                <a:cxn ang="0">
                  <a:pos x="484" y="142"/>
                </a:cxn>
                <a:cxn ang="0">
                  <a:pos x="462" y="136"/>
                </a:cxn>
                <a:cxn ang="0">
                  <a:pos x="452" y="136"/>
                </a:cxn>
                <a:cxn ang="0">
                  <a:pos x="440" y="140"/>
                </a:cxn>
                <a:cxn ang="0">
                  <a:pos x="426" y="152"/>
                </a:cxn>
                <a:cxn ang="0">
                  <a:pos x="416" y="178"/>
                </a:cxn>
                <a:cxn ang="0">
                  <a:pos x="414" y="224"/>
                </a:cxn>
                <a:cxn ang="0">
                  <a:pos x="248" y="490"/>
                </a:cxn>
                <a:cxn ang="0">
                  <a:pos x="248" y="202"/>
                </a:cxn>
                <a:cxn ang="0">
                  <a:pos x="246" y="166"/>
                </a:cxn>
                <a:cxn ang="0">
                  <a:pos x="238" y="146"/>
                </a:cxn>
                <a:cxn ang="0">
                  <a:pos x="222" y="134"/>
                </a:cxn>
                <a:cxn ang="0">
                  <a:pos x="210" y="132"/>
                </a:cxn>
                <a:cxn ang="0">
                  <a:pos x="186" y="138"/>
                </a:cxn>
                <a:cxn ang="0">
                  <a:pos x="174" y="154"/>
                </a:cxn>
                <a:cxn ang="0">
                  <a:pos x="168" y="176"/>
                </a:cxn>
                <a:cxn ang="0">
                  <a:pos x="166" y="490"/>
                </a:cxn>
                <a:cxn ang="0">
                  <a:pos x="0" y="10"/>
                </a:cxn>
              </a:cxnLst>
              <a:rect l="0" t="0" r="r" b="b"/>
              <a:pathLst>
                <a:path w="664" h="490">
                  <a:moveTo>
                    <a:pt x="154" y="10"/>
                  </a:moveTo>
                  <a:lnTo>
                    <a:pt x="154" y="74"/>
                  </a:lnTo>
                  <a:lnTo>
                    <a:pt x="156" y="74"/>
                  </a:lnTo>
                  <a:lnTo>
                    <a:pt x="156" y="74"/>
                  </a:lnTo>
                  <a:lnTo>
                    <a:pt x="166" y="56"/>
                  </a:lnTo>
                  <a:lnTo>
                    <a:pt x="178" y="42"/>
                  </a:lnTo>
                  <a:lnTo>
                    <a:pt x="190" y="30"/>
                  </a:lnTo>
                  <a:lnTo>
                    <a:pt x="206" y="18"/>
                  </a:lnTo>
                  <a:lnTo>
                    <a:pt x="222" y="10"/>
                  </a:lnTo>
                  <a:lnTo>
                    <a:pt x="238" y="4"/>
                  </a:lnTo>
                  <a:lnTo>
                    <a:pt x="256" y="0"/>
                  </a:lnTo>
                  <a:lnTo>
                    <a:pt x="276" y="0"/>
                  </a:lnTo>
                  <a:lnTo>
                    <a:pt x="276" y="0"/>
                  </a:lnTo>
                  <a:lnTo>
                    <a:pt x="296" y="0"/>
                  </a:lnTo>
                  <a:lnTo>
                    <a:pt x="314" y="4"/>
                  </a:lnTo>
                  <a:lnTo>
                    <a:pt x="332" y="10"/>
                  </a:lnTo>
                  <a:lnTo>
                    <a:pt x="348" y="18"/>
                  </a:lnTo>
                  <a:lnTo>
                    <a:pt x="362" y="28"/>
                  </a:lnTo>
                  <a:lnTo>
                    <a:pt x="376" y="40"/>
                  </a:lnTo>
                  <a:lnTo>
                    <a:pt x="388" y="56"/>
                  </a:lnTo>
                  <a:lnTo>
                    <a:pt x="398" y="74"/>
                  </a:lnTo>
                  <a:lnTo>
                    <a:pt x="398" y="74"/>
                  </a:lnTo>
                  <a:lnTo>
                    <a:pt x="410" y="56"/>
                  </a:lnTo>
                  <a:lnTo>
                    <a:pt x="424" y="40"/>
                  </a:lnTo>
                  <a:lnTo>
                    <a:pt x="438" y="28"/>
                  </a:lnTo>
                  <a:lnTo>
                    <a:pt x="454" y="16"/>
                  </a:lnTo>
                  <a:lnTo>
                    <a:pt x="472" y="10"/>
                  </a:lnTo>
                  <a:lnTo>
                    <a:pt x="490" y="4"/>
                  </a:lnTo>
                  <a:lnTo>
                    <a:pt x="508" y="0"/>
                  </a:lnTo>
                  <a:lnTo>
                    <a:pt x="530" y="0"/>
                  </a:lnTo>
                  <a:lnTo>
                    <a:pt x="530" y="0"/>
                  </a:lnTo>
                  <a:lnTo>
                    <a:pt x="544" y="0"/>
                  </a:lnTo>
                  <a:lnTo>
                    <a:pt x="558" y="2"/>
                  </a:lnTo>
                  <a:lnTo>
                    <a:pt x="572" y="6"/>
                  </a:lnTo>
                  <a:lnTo>
                    <a:pt x="584" y="10"/>
                  </a:lnTo>
                  <a:lnTo>
                    <a:pt x="598" y="16"/>
                  </a:lnTo>
                  <a:lnTo>
                    <a:pt x="610" y="22"/>
                  </a:lnTo>
                  <a:lnTo>
                    <a:pt x="622" y="32"/>
                  </a:lnTo>
                  <a:lnTo>
                    <a:pt x="632" y="42"/>
                  </a:lnTo>
                  <a:lnTo>
                    <a:pt x="632" y="42"/>
                  </a:lnTo>
                  <a:lnTo>
                    <a:pt x="642" y="56"/>
                  </a:lnTo>
                  <a:lnTo>
                    <a:pt x="650" y="70"/>
                  </a:lnTo>
                  <a:lnTo>
                    <a:pt x="656" y="86"/>
                  </a:lnTo>
                  <a:lnTo>
                    <a:pt x="660" y="102"/>
                  </a:lnTo>
                  <a:lnTo>
                    <a:pt x="662" y="120"/>
                  </a:lnTo>
                  <a:lnTo>
                    <a:pt x="662" y="138"/>
                  </a:lnTo>
                  <a:lnTo>
                    <a:pt x="664" y="174"/>
                  </a:lnTo>
                  <a:lnTo>
                    <a:pt x="664" y="490"/>
                  </a:lnTo>
                  <a:lnTo>
                    <a:pt x="498" y="490"/>
                  </a:lnTo>
                  <a:lnTo>
                    <a:pt x="498" y="202"/>
                  </a:lnTo>
                  <a:lnTo>
                    <a:pt x="498" y="202"/>
                  </a:lnTo>
                  <a:lnTo>
                    <a:pt x="498" y="178"/>
                  </a:lnTo>
                  <a:lnTo>
                    <a:pt x="496" y="166"/>
                  </a:lnTo>
                  <a:lnTo>
                    <a:pt x="494" y="156"/>
                  </a:lnTo>
                  <a:lnTo>
                    <a:pt x="490" y="148"/>
                  </a:lnTo>
                  <a:lnTo>
                    <a:pt x="484" y="142"/>
                  </a:lnTo>
                  <a:lnTo>
                    <a:pt x="474" y="136"/>
                  </a:lnTo>
                  <a:lnTo>
                    <a:pt x="462" y="136"/>
                  </a:lnTo>
                  <a:lnTo>
                    <a:pt x="462" y="136"/>
                  </a:lnTo>
                  <a:lnTo>
                    <a:pt x="452" y="136"/>
                  </a:lnTo>
                  <a:lnTo>
                    <a:pt x="446" y="138"/>
                  </a:lnTo>
                  <a:lnTo>
                    <a:pt x="440" y="140"/>
                  </a:lnTo>
                  <a:lnTo>
                    <a:pt x="434" y="144"/>
                  </a:lnTo>
                  <a:lnTo>
                    <a:pt x="426" y="152"/>
                  </a:lnTo>
                  <a:lnTo>
                    <a:pt x="420" y="164"/>
                  </a:lnTo>
                  <a:lnTo>
                    <a:pt x="416" y="178"/>
                  </a:lnTo>
                  <a:lnTo>
                    <a:pt x="416" y="194"/>
                  </a:lnTo>
                  <a:lnTo>
                    <a:pt x="414" y="224"/>
                  </a:lnTo>
                  <a:lnTo>
                    <a:pt x="414" y="490"/>
                  </a:lnTo>
                  <a:lnTo>
                    <a:pt x="248" y="490"/>
                  </a:lnTo>
                  <a:lnTo>
                    <a:pt x="248" y="202"/>
                  </a:lnTo>
                  <a:lnTo>
                    <a:pt x="248" y="202"/>
                  </a:lnTo>
                  <a:lnTo>
                    <a:pt x="248" y="178"/>
                  </a:lnTo>
                  <a:lnTo>
                    <a:pt x="246" y="166"/>
                  </a:lnTo>
                  <a:lnTo>
                    <a:pt x="244" y="156"/>
                  </a:lnTo>
                  <a:lnTo>
                    <a:pt x="238" y="146"/>
                  </a:lnTo>
                  <a:lnTo>
                    <a:pt x="232" y="140"/>
                  </a:lnTo>
                  <a:lnTo>
                    <a:pt x="222" y="134"/>
                  </a:lnTo>
                  <a:lnTo>
                    <a:pt x="210" y="132"/>
                  </a:lnTo>
                  <a:lnTo>
                    <a:pt x="210" y="132"/>
                  </a:lnTo>
                  <a:lnTo>
                    <a:pt x="196" y="134"/>
                  </a:lnTo>
                  <a:lnTo>
                    <a:pt x="186" y="138"/>
                  </a:lnTo>
                  <a:lnTo>
                    <a:pt x="178" y="144"/>
                  </a:lnTo>
                  <a:lnTo>
                    <a:pt x="174" y="154"/>
                  </a:lnTo>
                  <a:lnTo>
                    <a:pt x="170" y="164"/>
                  </a:lnTo>
                  <a:lnTo>
                    <a:pt x="168" y="176"/>
                  </a:lnTo>
                  <a:lnTo>
                    <a:pt x="166" y="202"/>
                  </a:lnTo>
                  <a:lnTo>
                    <a:pt x="166" y="490"/>
                  </a:lnTo>
                  <a:lnTo>
                    <a:pt x="0" y="490"/>
                  </a:lnTo>
                  <a:lnTo>
                    <a:pt x="0" y="10"/>
                  </a:lnTo>
                  <a:lnTo>
                    <a:pt x="154" y="10"/>
                  </a:lnTo>
                  <a:close/>
                </a:path>
              </a:pathLst>
            </a:custGeom>
            <a:solidFill>
              <a:srgbClr val="6DB43F"/>
            </a:solidFill>
            <a:ln w="9525">
              <a:noFill/>
              <a:round/>
              <a:headEnd/>
              <a:tailEnd/>
            </a:ln>
          </p:spPr>
          <p:txBody>
            <a:bodyPr/>
            <a:lstStyle/>
            <a:p>
              <a:pPr>
                <a:defRPr/>
              </a:pPr>
              <a:endParaRPr lang="en-US" dirty="0"/>
            </a:p>
          </p:txBody>
        </p:sp>
        <p:sp>
          <p:nvSpPr>
            <p:cNvPr id="397366" name="Freeform 54"/>
            <p:cNvSpPr>
              <a:spLocks noEditPoints="1"/>
            </p:cNvSpPr>
            <p:nvPr userDrawn="1"/>
          </p:nvSpPr>
          <p:spPr bwMode="black">
            <a:xfrm>
              <a:off x="1536" y="559"/>
              <a:ext cx="46" cy="182"/>
            </a:xfrm>
            <a:custGeom>
              <a:avLst/>
              <a:gdLst/>
              <a:ahLst/>
              <a:cxnLst>
                <a:cxn ang="0">
                  <a:pos x="168" y="128"/>
                </a:cxn>
                <a:cxn ang="0">
                  <a:pos x="0" y="128"/>
                </a:cxn>
                <a:cxn ang="0">
                  <a:pos x="0" y="0"/>
                </a:cxn>
                <a:cxn ang="0">
                  <a:pos x="168" y="0"/>
                </a:cxn>
                <a:cxn ang="0">
                  <a:pos x="168" y="128"/>
                </a:cxn>
                <a:cxn ang="0">
                  <a:pos x="168" y="656"/>
                </a:cxn>
                <a:cxn ang="0">
                  <a:pos x="0" y="656"/>
                </a:cxn>
                <a:cxn ang="0">
                  <a:pos x="0" y="176"/>
                </a:cxn>
                <a:cxn ang="0">
                  <a:pos x="168" y="176"/>
                </a:cxn>
                <a:cxn ang="0">
                  <a:pos x="168" y="656"/>
                </a:cxn>
              </a:cxnLst>
              <a:rect l="0" t="0" r="r" b="b"/>
              <a:pathLst>
                <a:path w="168" h="656">
                  <a:moveTo>
                    <a:pt x="168" y="128"/>
                  </a:moveTo>
                  <a:lnTo>
                    <a:pt x="0" y="128"/>
                  </a:lnTo>
                  <a:lnTo>
                    <a:pt x="0" y="0"/>
                  </a:lnTo>
                  <a:lnTo>
                    <a:pt x="168" y="0"/>
                  </a:lnTo>
                  <a:lnTo>
                    <a:pt x="168" y="128"/>
                  </a:lnTo>
                  <a:close/>
                  <a:moveTo>
                    <a:pt x="168" y="656"/>
                  </a:moveTo>
                  <a:lnTo>
                    <a:pt x="0" y="656"/>
                  </a:lnTo>
                  <a:lnTo>
                    <a:pt x="0" y="176"/>
                  </a:lnTo>
                  <a:lnTo>
                    <a:pt x="168" y="176"/>
                  </a:lnTo>
                  <a:lnTo>
                    <a:pt x="168" y="656"/>
                  </a:lnTo>
                  <a:close/>
                </a:path>
              </a:pathLst>
            </a:custGeom>
            <a:solidFill>
              <a:srgbClr val="6DB43F"/>
            </a:solidFill>
            <a:ln w="9525">
              <a:noFill/>
              <a:round/>
              <a:headEnd/>
              <a:tailEnd/>
            </a:ln>
          </p:spPr>
          <p:txBody>
            <a:bodyPr/>
            <a:lstStyle/>
            <a:p>
              <a:pPr>
                <a:defRPr/>
              </a:pPr>
              <a:endParaRPr lang="en-US" dirty="0"/>
            </a:p>
          </p:txBody>
        </p:sp>
        <p:sp>
          <p:nvSpPr>
            <p:cNvPr id="397367" name="Freeform 55"/>
            <p:cNvSpPr>
              <a:spLocks/>
            </p:cNvSpPr>
            <p:nvPr userDrawn="1"/>
          </p:nvSpPr>
          <p:spPr bwMode="black">
            <a:xfrm>
              <a:off x="1607" y="605"/>
              <a:ext cx="118" cy="136"/>
            </a:xfrm>
            <a:custGeom>
              <a:avLst/>
              <a:gdLst/>
              <a:ahLst/>
              <a:cxnLst>
                <a:cxn ang="0">
                  <a:pos x="0" y="10"/>
                </a:cxn>
                <a:cxn ang="0">
                  <a:pos x="160" y="10"/>
                </a:cxn>
                <a:cxn ang="0">
                  <a:pos x="160" y="78"/>
                </a:cxn>
                <a:cxn ang="0">
                  <a:pos x="162" y="78"/>
                </a:cxn>
                <a:cxn ang="0">
                  <a:pos x="162" y="78"/>
                </a:cxn>
                <a:cxn ang="0">
                  <a:pos x="170" y="58"/>
                </a:cxn>
                <a:cxn ang="0">
                  <a:pos x="182" y="42"/>
                </a:cxn>
                <a:cxn ang="0">
                  <a:pos x="196" y="28"/>
                </a:cxn>
                <a:cxn ang="0">
                  <a:pos x="212" y="18"/>
                </a:cxn>
                <a:cxn ang="0">
                  <a:pos x="228" y="10"/>
                </a:cxn>
                <a:cxn ang="0">
                  <a:pos x="246" y="4"/>
                </a:cxn>
                <a:cxn ang="0">
                  <a:pos x="266" y="0"/>
                </a:cxn>
                <a:cxn ang="0">
                  <a:pos x="286" y="0"/>
                </a:cxn>
                <a:cxn ang="0">
                  <a:pos x="286" y="0"/>
                </a:cxn>
                <a:cxn ang="0">
                  <a:pos x="302" y="0"/>
                </a:cxn>
                <a:cxn ang="0">
                  <a:pos x="318" y="2"/>
                </a:cxn>
                <a:cxn ang="0">
                  <a:pos x="334" y="6"/>
                </a:cxn>
                <a:cxn ang="0">
                  <a:pos x="348" y="10"/>
                </a:cxn>
                <a:cxn ang="0">
                  <a:pos x="364" y="18"/>
                </a:cxn>
                <a:cxn ang="0">
                  <a:pos x="376" y="26"/>
                </a:cxn>
                <a:cxn ang="0">
                  <a:pos x="390" y="36"/>
                </a:cxn>
                <a:cxn ang="0">
                  <a:pos x="400" y="50"/>
                </a:cxn>
                <a:cxn ang="0">
                  <a:pos x="400" y="50"/>
                </a:cxn>
                <a:cxn ang="0">
                  <a:pos x="408" y="66"/>
                </a:cxn>
                <a:cxn ang="0">
                  <a:pos x="416" y="82"/>
                </a:cxn>
                <a:cxn ang="0">
                  <a:pos x="420" y="100"/>
                </a:cxn>
                <a:cxn ang="0">
                  <a:pos x="424" y="118"/>
                </a:cxn>
                <a:cxn ang="0">
                  <a:pos x="426" y="156"/>
                </a:cxn>
                <a:cxn ang="0">
                  <a:pos x="428" y="194"/>
                </a:cxn>
                <a:cxn ang="0">
                  <a:pos x="428" y="490"/>
                </a:cxn>
                <a:cxn ang="0">
                  <a:pos x="258" y="490"/>
                </a:cxn>
                <a:cxn ang="0">
                  <a:pos x="258" y="198"/>
                </a:cxn>
                <a:cxn ang="0">
                  <a:pos x="258" y="198"/>
                </a:cxn>
                <a:cxn ang="0">
                  <a:pos x="256" y="176"/>
                </a:cxn>
                <a:cxn ang="0">
                  <a:pos x="256" y="164"/>
                </a:cxn>
                <a:cxn ang="0">
                  <a:pos x="252" y="152"/>
                </a:cxn>
                <a:cxn ang="0">
                  <a:pos x="248" y="144"/>
                </a:cxn>
                <a:cxn ang="0">
                  <a:pos x="242" y="136"/>
                </a:cxn>
                <a:cxn ang="0">
                  <a:pos x="232" y="130"/>
                </a:cxn>
                <a:cxn ang="0">
                  <a:pos x="220" y="128"/>
                </a:cxn>
                <a:cxn ang="0">
                  <a:pos x="220" y="128"/>
                </a:cxn>
                <a:cxn ang="0">
                  <a:pos x="204" y="130"/>
                </a:cxn>
                <a:cxn ang="0">
                  <a:pos x="192" y="136"/>
                </a:cxn>
                <a:cxn ang="0">
                  <a:pos x="184" y="144"/>
                </a:cxn>
                <a:cxn ang="0">
                  <a:pos x="178" y="156"/>
                </a:cxn>
                <a:cxn ang="0">
                  <a:pos x="174" y="168"/>
                </a:cxn>
                <a:cxn ang="0">
                  <a:pos x="170" y="182"/>
                </a:cxn>
                <a:cxn ang="0">
                  <a:pos x="170" y="212"/>
                </a:cxn>
                <a:cxn ang="0">
                  <a:pos x="170" y="490"/>
                </a:cxn>
                <a:cxn ang="0">
                  <a:pos x="0" y="490"/>
                </a:cxn>
                <a:cxn ang="0">
                  <a:pos x="0" y="10"/>
                </a:cxn>
              </a:cxnLst>
              <a:rect l="0" t="0" r="r" b="b"/>
              <a:pathLst>
                <a:path w="428" h="490">
                  <a:moveTo>
                    <a:pt x="0" y="10"/>
                  </a:moveTo>
                  <a:lnTo>
                    <a:pt x="160" y="10"/>
                  </a:lnTo>
                  <a:lnTo>
                    <a:pt x="160" y="78"/>
                  </a:lnTo>
                  <a:lnTo>
                    <a:pt x="162" y="78"/>
                  </a:lnTo>
                  <a:lnTo>
                    <a:pt x="162" y="78"/>
                  </a:lnTo>
                  <a:lnTo>
                    <a:pt x="170" y="58"/>
                  </a:lnTo>
                  <a:lnTo>
                    <a:pt x="182" y="42"/>
                  </a:lnTo>
                  <a:lnTo>
                    <a:pt x="196" y="28"/>
                  </a:lnTo>
                  <a:lnTo>
                    <a:pt x="212" y="18"/>
                  </a:lnTo>
                  <a:lnTo>
                    <a:pt x="228" y="10"/>
                  </a:lnTo>
                  <a:lnTo>
                    <a:pt x="246" y="4"/>
                  </a:lnTo>
                  <a:lnTo>
                    <a:pt x="266" y="0"/>
                  </a:lnTo>
                  <a:lnTo>
                    <a:pt x="286" y="0"/>
                  </a:lnTo>
                  <a:lnTo>
                    <a:pt x="286" y="0"/>
                  </a:lnTo>
                  <a:lnTo>
                    <a:pt x="302" y="0"/>
                  </a:lnTo>
                  <a:lnTo>
                    <a:pt x="318" y="2"/>
                  </a:lnTo>
                  <a:lnTo>
                    <a:pt x="334" y="6"/>
                  </a:lnTo>
                  <a:lnTo>
                    <a:pt x="348" y="10"/>
                  </a:lnTo>
                  <a:lnTo>
                    <a:pt x="364" y="18"/>
                  </a:lnTo>
                  <a:lnTo>
                    <a:pt x="376" y="26"/>
                  </a:lnTo>
                  <a:lnTo>
                    <a:pt x="390" y="36"/>
                  </a:lnTo>
                  <a:lnTo>
                    <a:pt x="400" y="50"/>
                  </a:lnTo>
                  <a:lnTo>
                    <a:pt x="400" y="50"/>
                  </a:lnTo>
                  <a:lnTo>
                    <a:pt x="408" y="66"/>
                  </a:lnTo>
                  <a:lnTo>
                    <a:pt x="416" y="82"/>
                  </a:lnTo>
                  <a:lnTo>
                    <a:pt x="420" y="100"/>
                  </a:lnTo>
                  <a:lnTo>
                    <a:pt x="424" y="118"/>
                  </a:lnTo>
                  <a:lnTo>
                    <a:pt x="426" y="156"/>
                  </a:lnTo>
                  <a:lnTo>
                    <a:pt x="428" y="194"/>
                  </a:lnTo>
                  <a:lnTo>
                    <a:pt x="428" y="490"/>
                  </a:lnTo>
                  <a:lnTo>
                    <a:pt x="258" y="490"/>
                  </a:lnTo>
                  <a:lnTo>
                    <a:pt x="258" y="198"/>
                  </a:lnTo>
                  <a:lnTo>
                    <a:pt x="258" y="198"/>
                  </a:lnTo>
                  <a:lnTo>
                    <a:pt x="256" y="176"/>
                  </a:lnTo>
                  <a:lnTo>
                    <a:pt x="256" y="164"/>
                  </a:lnTo>
                  <a:lnTo>
                    <a:pt x="252" y="152"/>
                  </a:lnTo>
                  <a:lnTo>
                    <a:pt x="248" y="144"/>
                  </a:lnTo>
                  <a:lnTo>
                    <a:pt x="242" y="136"/>
                  </a:lnTo>
                  <a:lnTo>
                    <a:pt x="232" y="130"/>
                  </a:lnTo>
                  <a:lnTo>
                    <a:pt x="220" y="128"/>
                  </a:lnTo>
                  <a:lnTo>
                    <a:pt x="220" y="128"/>
                  </a:lnTo>
                  <a:lnTo>
                    <a:pt x="204" y="130"/>
                  </a:lnTo>
                  <a:lnTo>
                    <a:pt x="192" y="136"/>
                  </a:lnTo>
                  <a:lnTo>
                    <a:pt x="184" y="144"/>
                  </a:lnTo>
                  <a:lnTo>
                    <a:pt x="178" y="156"/>
                  </a:lnTo>
                  <a:lnTo>
                    <a:pt x="174" y="168"/>
                  </a:lnTo>
                  <a:lnTo>
                    <a:pt x="170" y="182"/>
                  </a:lnTo>
                  <a:lnTo>
                    <a:pt x="170" y="212"/>
                  </a:lnTo>
                  <a:lnTo>
                    <a:pt x="170" y="490"/>
                  </a:lnTo>
                  <a:lnTo>
                    <a:pt x="0" y="490"/>
                  </a:lnTo>
                  <a:lnTo>
                    <a:pt x="0" y="10"/>
                  </a:lnTo>
                  <a:close/>
                </a:path>
              </a:pathLst>
            </a:custGeom>
            <a:solidFill>
              <a:srgbClr val="6DB43F"/>
            </a:solidFill>
            <a:ln w="9525">
              <a:noFill/>
              <a:round/>
              <a:headEnd/>
              <a:tailEnd/>
            </a:ln>
          </p:spPr>
          <p:txBody>
            <a:bodyPr/>
            <a:lstStyle/>
            <a:p>
              <a:pPr>
                <a:defRPr/>
              </a:pPr>
              <a:endParaRPr lang="en-US" dirty="0"/>
            </a:p>
          </p:txBody>
        </p:sp>
        <p:sp>
          <p:nvSpPr>
            <p:cNvPr id="397368" name="Freeform 56"/>
            <p:cNvSpPr>
              <a:spLocks noEditPoints="1"/>
            </p:cNvSpPr>
            <p:nvPr userDrawn="1"/>
          </p:nvSpPr>
          <p:spPr bwMode="black">
            <a:xfrm>
              <a:off x="1741" y="605"/>
              <a:ext cx="128" cy="139"/>
            </a:xfrm>
            <a:custGeom>
              <a:avLst/>
              <a:gdLst/>
              <a:ahLst/>
              <a:cxnLst>
                <a:cxn ang="0">
                  <a:pos x="298" y="458"/>
                </a:cxn>
                <a:cxn ang="0">
                  <a:pos x="282" y="444"/>
                </a:cxn>
                <a:cxn ang="0">
                  <a:pos x="234" y="482"/>
                </a:cxn>
                <a:cxn ang="0">
                  <a:pos x="176" y="500"/>
                </a:cxn>
                <a:cxn ang="0">
                  <a:pos x="124" y="498"/>
                </a:cxn>
                <a:cxn ang="0">
                  <a:pos x="82" y="486"/>
                </a:cxn>
                <a:cxn ang="0">
                  <a:pos x="46" y="464"/>
                </a:cxn>
                <a:cxn ang="0">
                  <a:pos x="20" y="432"/>
                </a:cxn>
                <a:cxn ang="0">
                  <a:pos x="4" y="388"/>
                </a:cxn>
                <a:cxn ang="0">
                  <a:pos x="0" y="356"/>
                </a:cxn>
                <a:cxn ang="0">
                  <a:pos x="6" y="314"/>
                </a:cxn>
                <a:cxn ang="0">
                  <a:pos x="36" y="260"/>
                </a:cxn>
                <a:cxn ang="0">
                  <a:pos x="92" y="216"/>
                </a:cxn>
                <a:cxn ang="0">
                  <a:pos x="158" y="194"/>
                </a:cxn>
                <a:cxn ang="0">
                  <a:pos x="288" y="176"/>
                </a:cxn>
                <a:cxn ang="0">
                  <a:pos x="288" y="158"/>
                </a:cxn>
                <a:cxn ang="0">
                  <a:pos x="278" y="126"/>
                </a:cxn>
                <a:cxn ang="0">
                  <a:pos x="250" y="114"/>
                </a:cxn>
                <a:cxn ang="0">
                  <a:pos x="224" y="114"/>
                </a:cxn>
                <a:cxn ang="0">
                  <a:pos x="192" y="124"/>
                </a:cxn>
                <a:cxn ang="0">
                  <a:pos x="172" y="152"/>
                </a:cxn>
                <a:cxn ang="0">
                  <a:pos x="14" y="150"/>
                </a:cxn>
                <a:cxn ang="0">
                  <a:pos x="36" y="92"/>
                </a:cxn>
                <a:cxn ang="0">
                  <a:pos x="70" y="50"/>
                </a:cxn>
                <a:cxn ang="0">
                  <a:pos x="116" y="22"/>
                </a:cxn>
                <a:cxn ang="0">
                  <a:pos x="168" y="6"/>
                </a:cxn>
                <a:cxn ang="0">
                  <a:pos x="242" y="0"/>
                </a:cxn>
                <a:cxn ang="0">
                  <a:pos x="324" y="8"/>
                </a:cxn>
                <a:cxn ang="0">
                  <a:pos x="384" y="30"/>
                </a:cxn>
                <a:cxn ang="0">
                  <a:pos x="412" y="50"/>
                </a:cxn>
                <a:cxn ang="0">
                  <a:pos x="434" y="78"/>
                </a:cxn>
                <a:cxn ang="0">
                  <a:pos x="452" y="142"/>
                </a:cxn>
                <a:cxn ang="0">
                  <a:pos x="452" y="386"/>
                </a:cxn>
                <a:cxn ang="0">
                  <a:pos x="454" y="438"/>
                </a:cxn>
                <a:cxn ang="0">
                  <a:pos x="302" y="490"/>
                </a:cxn>
                <a:cxn ang="0">
                  <a:pos x="272" y="268"/>
                </a:cxn>
                <a:cxn ang="0">
                  <a:pos x="218" y="284"/>
                </a:cxn>
                <a:cxn ang="0">
                  <a:pos x="190" y="306"/>
                </a:cxn>
                <a:cxn ang="0">
                  <a:pos x="178" y="332"/>
                </a:cxn>
                <a:cxn ang="0">
                  <a:pos x="178" y="354"/>
                </a:cxn>
                <a:cxn ang="0">
                  <a:pos x="190" y="376"/>
                </a:cxn>
                <a:cxn ang="0">
                  <a:pos x="212" y="386"/>
                </a:cxn>
                <a:cxn ang="0">
                  <a:pos x="234" y="386"/>
                </a:cxn>
                <a:cxn ang="0">
                  <a:pos x="260" y="378"/>
                </a:cxn>
                <a:cxn ang="0">
                  <a:pos x="280" y="350"/>
                </a:cxn>
                <a:cxn ang="0">
                  <a:pos x="288" y="274"/>
                </a:cxn>
              </a:cxnLst>
              <a:rect l="0" t="0" r="r" b="b"/>
              <a:pathLst>
                <a:path w="466" h="500">
                  <a:moveTo>
                    <a:pt x="302" y="490"/>
                  </a:moveTo>
                  <a:lnTo>
                    <a:pt x="302" y="490"/>
                  </a:lnTo>
                  <a:lnTo>
                    <a:pt x="298" y="458"/>
                  </a:lnTo>
                  <a:lnTo>
                    <a:pt x="296" y="424"/>
                  </a:lnTo>
                  <a:lnTo>
                    <a:pt x="296" y="424"/>
                  </a:lnTo>
                  <a:lnTo>
                    <a:pt x="282" y="444"/>
                  </a:lnTo>
                  <a:lnTo>
                    <a:pt x="268" y="460"/>
                  </a:lnTo>
                  <a:lnTo>
                    <a:pt x="252" y="472"/>
                  </a:lnTo>
                  <a:lnTo>
                    <a:pt x="234" y="482"/>
                  </a:lnTo>
                  <a:lnTo>
                    <a:pt x="216" y="490"/>
                  </a:lnTo>
                  <a:lnTo>
                    <a:pt x="196" y="496"/>
                  </a:lnTo>
                  <a:lnTo>
                    <a:pt x="176" y="500"/>
                  </a:lnTo>
                  <a:lnTo>
                    <a:pt x="154" y="500"/>
                  </a:lnTo>
                  <a:lnTo>
                    <a:pt x="154" y="500"/>
                  </a:lnTo>
                  <a:lnTo>
                    <a:pt x="124" y="498"/>
                  </a:lnTo>
                  <a:lnTo>
                    <a:pt x="108" y="496"/>
                  </a:lnTo>
                  <a:lnTo>
                    <a:pt x="94" y="492"/>
                  </a:lnTo>
                  <a:lnTo>
                    <a:pt x="82" y="486"/>
                  </a:lnTo>
                  <a:lnTo>
                    <a:pt x="70" y="480"/>
                  </a:lnTo>
                  <a:lnTo>
                    <a:pt x="58" y="472"/>
                  </a:lnTo>
                  <a:lnTo>
                    <a:pt x="46" y="464"/>
                  </a:lnTo>
                  <a:lnTo>
                    <a:pt x="36" y="454"/>
                  </a:lnTo>
                  <a:lnTo>
                    <a:pt x="28" y="444"/>
                  </a:lnTo>
                  <a:lnTo>
                    <a:pt x="20" y="432"/>
                  </a:lnTo>
                  <a:lnTo>
                    <a:pt x="12" y="418"/>
                  </a:lnTo>
                  <a:lnTo>
                    <a:pt x="8" y="404"/>
                  </a:lnTo>
                  <a:lnTo>
                    <a:pt x="4" y="388"/>
                  </a:lnTo>
                  <a:lnTo>
                    <a:pt x="2" y="372"/>
                  </a:lnTo>
                  <a:lnTo>
                    <a:pt x="0" y="356"/>
                  </a:lnTo>
                  <a:lnTo>
                    <a:pt x="0" y="356"/>
                  </a:lnTo>
                  <a:lnTo>
                    <a:pt x="2" y="342"/>
                  </a:lnTo>
                  <a:lnTo>
                    <a:pt x="2" y="328"/>
                  </a:lnTo>
                  <a:lnTo>
                    <a:pt x="6" y="314"/>
                  </a:lnTo>
                  <a:lnTo>
                    <a:pt x="10" y="302"/>
                  </a:lnTo>
                  <a:lnTo>
                    <a:pt x="20" y="280"/>
                  </a:lnTo>
                  <a:lnTo>
                    <a:pt x="36" y="260"/>
                  </a:lnTo>
                  <a:lnTo>
                    <a:pt x="52" y="242"/>
                  </a:lnTo>
                  <a:lnTo>
                    <a:pt x="72" y="228"/>
                  </a:lnTo>
                  <a:lnTo>
                    <a:pt x="92" y="216"/>
                  </a:lnTo>
                  <a:lnTo>
                    <a:pt x="116" y="208"/>
                  </a:lnTo>
                  <a:lnTo>
                    <a:pt x="116" y="208"/>
                  </a:lnTo>
                  <a:lnTo>
                    <a:pt x="158" y="194"/>
                  </a:lnTo>
                  <a:lnTo>
                    <a:pt x="200" y="186"/>
                  </a:lnTo>
                  <a:lnTo>
                    <a:pt x="244" y="180"/>
                  </a:lnTo>
                  <a:lnTo>
                    <a:pt x="288" y="176"/>
                  </a:lnTo>
                  <a:lnTo>
                    <a:pt x="288" y="174"/>
                  </a:lnTo>
                  <a:lnTo>
                    <a:pt x="288" y="174"/>
                  </a:lnTo>
                  <a:lnTo>
                    <a:pt x="288" y="158"/>
                  </a:lnTo>
                  <a:lnTo>
                    <a:pt x="286" y="146"/>
                  </a:lnTo>
                  <a:lnTo>
                    <a:pt x="282" y="136"/>
                  </a:lnTo>
                  <a:lnTo>
                    <a:pt x="278" y="126"/>
                  </a:lnTo>
                  <a:lnTo>
                    <a:pt x="270" y="120"/>
                  </a:lnTo>
                  <a:lnTo>
                    <a:pt x="262" y="116"/>
                  </a:lnTo>
                  <a:lnTo>
                    <a:pt x="250" y="114"/>
                  </a:lnTo>
                  <a:lnTo>
                    <a:pt x="236" y="112"/>
                  </a:lnTo>
                  <a:lnTo>
                    <a:pt x="236" y="112"/>
                  </a:lnTo>
                  <a:lnTo>
                    <a:pt x="224" y="114"/>
                  </a:lnTo>
                  <a:lnTo>
                    <a:pt x="212" y="116"/>
                  </a:lnTo>
                  <a:lnTo>
                    <a:pt x="202" y="120"/>
                  </a:lnTo>
                  <a:lnTo>
                    <a:pt x="192" y="124"/>
                  </a:lnTo>
                  <a:lnTo>
                    <a:pt x="184" y="132"/>
                  </a:lnTo>
                  <a:lnTo>
                    <a:pt x="178" y="142"/>
                  </a:lnTo>
                  <a:lnTo>
                    <a:pt x="172" y="152"/>
                  </a:lnTo>
                  <a:lnTo>
                    <a:pt x="170" y="166"/>
                  </a:lnTo>
                  <a:lnTo>
                    <a:pt x="14" y="150"/>
                  </a:lnTo>
                  <a:lnTo>
                    <a:pt x="14" y="150"/>
                  </a:lnTo>
                  <a:lnTo>
                    <a:pt x="20" y="130"/>
                  </a:lnTo>
                  <a:lnTo>
                    <a:pt x="26" y="110"/>
                  </a:lnTo>
                  <a:lnTo>
                    <a:pt x="36" y="92"/>
                  </a:lnTo>
                  <a:lnTo>
                    <a:pt x="46" y="76"/>
                  </a:lnTo>
                  <a:lnTo>
                    <a:pt x="58" y="62"/>
                  </a:lnTo>
                  <a:lnTo>
                    <a:pt x="70" y="50"/>
                  </a:lnTo>
                  <a:lnTo>
                    <a:pt x="84" y="40"/>
                  </a:lnTo>
                  <a:lnTo>
                    <a:pt x="100" y="30"/>
                  </a:lnTo>
                  <a:lnTo>
                    <a:pt x="116" y="22"/>
                  </a:lnTo>
                  <a:lnTo>
                    <a:pt x="132" y="16"/>
                  </a:lnTo>
                  <a:lnTo>
                    <a:pt x="150" y="10"/>
                  </a:lnTo>
                  <a:lnTo>
                    <a:pt x="168" y="6"/>
                  </a:lnTo>
                  <a:lnTo>
                    <a:pt x="204" y="2"/>
                  </a:lnTo>
                  <a:lnTo>
                    <a:pt x="242" y="0"/>
                  </a:lnTo>
                  <a:lnTo>
                    <a:pt x="242" y="0"/>
                  </a:lnTo>
                  <a:lnTo>
                    <a:pt x="282" y="2"/>
                  </a:lnTo>
                  <a:lnTo>
                    <a:pt x="304" y="4"/>
                  </a:lnTo>
                  <a:lnTo>
                    <a:pt x="324" y="8"/>
                  </a:lnTo>
                  <a:lnTo>
                    <a:pt x="346" y="14"/>
                  </a:lnTo>
                  <a:lnTo>
                    <a:pt x="366" y="20"/>
                  </a:lnTo>
                  <a:lnTo>
                    <a:pt x="384" y="30"/>
                  </a:lnTo>
                  <a:lnTo>
                    <a:pt x="402" y="42"/>
                  </a:lnTo>
                  <a:lnTo>
                    <a:pt x="402" y="42"/>
                  </a:lnTo>
                  <a:lnTo>
                    <a:pt x="412" y="50"/>
                  </a:lnTo>
                  <a:lnTo>
                    <a:pt x="420" y="58"/>
                  </a:lnTo>
                  <a:lnTo>
                    <a:pt x="428" y="68"/>
                  </a:lnTo>
                  <a:lnTo>
                    <a:pt x="434" y="78"/>
                  </a:lnTo>
                  <a:lnTo>
                    <a:pt x="442" y="98"/>
                  </a:lnTo>
                  <a:lnTo>
                    <a:pt x="448" y="120"/>
                  </a:lnTo>
                  <a:lnTo>
                    <a:pt x="452" y="142"/>
                  </a:lnTo>
                  <a:lnTo>
                    <a:pt x="452" y="166"/>
                  </a:lnTo>
                  <a:lnTo>
                    <a:pt x="452" y="216"/>
                  </a:lnTo>
                  <a:lnTo>
                    <a:pt x="452" y="386"/>
                  </a:lnTo>
                  <a:lnTo>
                    <a:pt x="452" y="386"/>
                  </a:lnTo>
                  <a:lnTo>
                    <a:pt x="452" y="412"/>
                  </a:lnTo>
                  <a:lnTo>
                    <a:pt x="454" y="438"/>
                  </a:lnTo>
                  <a:lnTo>
                    <a:pt x="458" y="466"/>
                  </a:lnTo>
                  <a:lnTo>
                    <a:pt x="466" y="490"/>
                  </a:lnTo>
                  <a:lnTo>
                    <a:pt x="302" y="490"/>
                  </a:lnTo>
                  <a:close/>
                  <a:moveTo>
                    <a:pt x="288" y="266"/>
                  </a:moveTo>
                  <a:lnTo>
                    <a:pt x="288" y="266"/>
                  </a:lnTo>
                  <a:lnTo>
                    <a:pt x="272" y="268"/>
                  </a:lnTo>
                  <a:lnTo>
                    <a:pt x="254" y="272"/>
                  </a:lnTo>
                  <a:lnTo>
                    <a:pt x="234" y="276"/>
                  </a:lnTo>
                  <a:lnTo>
                    <a:pt x="218" y="284"/>
                  </a:lnTo>
                  <a:lnTo>
                    <a:pt x="202" y="294"/>
                  </a:lnTo>
                  <a:lnTo>
                    <a:pt x="196" y="300"/>
                  </a:lnTo>
                  <a:lnTo>
                    <a:pt x="190" y="306"/>
                  </a:lnTo>
                  <a:lnTo>
                    <a:pt x="184" y="314"/>
                  </a:lnTo>
                  <a:lnTo>
                    <a:pt x="180" y="322"/>
                  </a:lnTo>
                  <a:lnTo>
                    <a:pt x="178" y="332"/>
                  </a:lnTo>
                  <a:lnTo>
                    <a:pt x="178" y="342"/>
                  </a:lnTo>
                  <a:lnTo>
                    <a:pt x="178" y="342"/>
                  </a:lnTo>
                  <a:lnTo>
                    <a:pt x="178" y="354"/>
                  </a:lnTo>
                  <a:lnTo>
                    <a:pt x="182" y="362"/>
                  </a:lnTo>
                  <a:lnTo>
                    <a:pt x="186" y="370"/>
                  </a:lnTo>
                  <a:lnTo>
                    <a:pt x="190" y="376"/>
                  </a:lnTo>
                  <a:lnTo>
                    <a:pt x="196" y="382"/>
                  </a:lnTo>
                  <a:lnTo>
                    <a:pt x="204" y="384"/>
                  </a:lnTo>
                  <a:lnTo>
                    <a:pt x="212" y="386"/>
                  </a:lnTo>
                  <a:lnTo>
                    <a:pt x="222" y="388"/>
                  </a:lnTo>
                  <a:lnTo>
                    <a:pt x="222" y="388"/>
                  </a:lnTo>
                  <a:lnTo>
                    <a:pt x="234" y="386"/>
                  </a:lnTo>
                  <a:lnTo>
                    <a:pt x="244" y="384"/>
                  </a:lnTo>
                  <a:lnTo>
                    <a:pt x="252" y="382"/>
                  </a:lnTo>
                  <a:lnTo>
                    <a:pt x="260" y="378"/>
                  </a:lnTo>
                  <a:lnTo>
                    <a:pt x="266" y="372"/>
                  </a:lnTo>
                  <a:lnTo>
                    <a:pt x="272" y="366"/>
                  </a:lnTo>
                  <a:lnTo>
                    <a:pt x="280" y="350"/>
                  </a:lnTo>
                  <a:lnTo>
                    <a:pt x="284" y="334"/>
                  </a:lnTo>
                  <a:lnTo>
                    <a:pt x="286" y="314"/>
                  </a:lnTo>
                  <a:lnTo>
                    <a:pt x="288" y="274"/>
                  </a:lnTo>
                  <a:lnTo>
                    <a:pt x="288" y="266"/>
                  </a:lnTo>
                  <a:close/>
                </a:path>
              </a:pathLst>
            </a:custGeom>
            <a:solidFill>
              <a:srgbClr val="6DB43F"/>
            </a:solidFill>
            <a:ln w="9525">
              <a:noFill/>
              <a:round/>
              <a:headEnd/>
              <a:tailEnd/>
            </a:ln>
          </p:spPr>
          <p:txBody>
            <a:bodyPr/>
            <a:lstStyle/>
            <a:p>
              <a:pPr>
                <a:defRPr/>
              </a:pPr>
              <a:endParaRPr lang="en-US" dirty="0"/>
            </a:p>
          </p:txBody>
        </p:sp>
        <p:sp>
          <p:nvSpPr>
            <p:cNvPr id="397369" name="Freeform 57"/>
            <p:cNvSpPr>
              <a:spLocks/>
            </p:cNvSpPr>
            <p:nvPr userDrawn="1"/>
          </p:nvSpPr>
          <p:spPr bwMode="black">
            <a:xfrm>
              <a:off x="1889" y="605"/>
              <a:ext cx="118" cy="136"/>
            </a:xfrm>
            <a:custGeom>
              <a:avLst/>
              <a:gdLst/>
              <a:ahLst/>
              <a:cxnLst>
                <a:cxn ang="0">
                  <a:pos x="0" y="10"/>
                </a:cxn>
                <a:cxn ang="0">
                  <a:pos x="160" y="10"/>
                </a:cxn>
                <a:cxn ang="0">
                  <a:pos x="160" y="78"/>
                </a:cxn>
                <a:cxn ang="0">
                  <a:pos x="162" y="78"/>
                </a:cxn>
                <a:cxn ang="0">
                  <a:pos x="162" y="78"/>
                </a:cxn>
                <a:cxn ang="0">
                  <a:pos x="170" y="58"/>
                </a:cxn>
                <a:cxn ang="0">
                  <a:pos x="182" y="42"/>
                </a:cxn>
                <a:cxn ang="0">
                  <a:pos x="196" y="28"/>
                </a:cxn>
                <a:cxn ang="0">
                  <a:pos x="212" y="18"/>
                </a:cxn>
                <a:cxn ang="0">
                  <a:pos x="228" y="10"/>
                </a:cxn>
                <a:cxn ang="0">
                  <a:pos x="246" y="4"/>
                </a:cxn>
                <a:cxn ang="0">
                  <a:pos x="266" y="0"/>
                </a:cxn>
                <a:cxn ang="0">
                  <a:pos x="286" y="0"/>
                </a:cxn>
                <a:cxn ang="0">
                  <a:pos x="286" y="0"/>
                </a:cxn>
                <a:cxn ang="0">
                  <a:pos x="302" y="0"/>
                </a:cxn>
                <a:cxn ang="0">
                  <a:pos x="318" y="2"/>
                </a:cxn>
                <a:cxn ang="0">
                  <a:pos x="334" y="6"/>
                </a:cxn>
                <a:cxn ang="0">
                  <a:pos x="348" y="10"/>
                </a:cxn>
                <a:cxn ang="0">
                  <a:pos x="364" y="18"/>
                </a:cxn>
                <a:cxn ang="0">
                  <a:pos x="376" y="26"/>
                </a:cxn>
                <a:cxn ang="0">
                  <a:pos x="390" y="36"/>
                </a:cxn>
                <a:cxn ang="0">
                  <a:pos x="400" y="50"/>
                </a:cxn>
                <a:cxn ang="0">
                  <a:pos x="400" y="50"/>
                </a:cxn>
                <a:cxn ang="0">
                  <a:pos x="408" y="66"/>
                </a:cxn>
                <a:cxn ang="0">
                  <a:pos x="416" y="82"/>
                </a:cxn>
                <a:cxn ang="0">
                  <a:pos x="420" y="100"/>
                </a:cxn>
                <a:cxn ang="0">
                  <a:pos x="424" y="118"/>
                </a:cxn>
                <a:cxn ang="0">
                  <a:pos x="426" y="156"/>
                </a:cxn>
                <a:cxn ang="0">
                  <a:pos x="428" y="194"/>
                </a:cxn>
                <a:cxn ang="0">
                  <a:pos x="428" y="490"/>
                </a:cxn>
                <a:cxn ang="0">
                  <a:pos x="258" y="490"/>
                </a:cxn>
                <a:cxn ang="0">
                  <a:pos x="258" y="198"/>
                </a:cxn>
                <a:cxn ang="0">
                  <a:pos x="258" y="198"/>
                </a:cxn>
                <a:cxn ang="0">
                  <a:pos x="258" y="176"/>
                </a:cxn>
                <a:cxn ang="0">
                  <a:pos x="256" y="164"/>
                </a:cxn>
                <a:cxn ang="0">
                  <a:pos x="254" y="152"/>
                </a:cxn>
                <a:cxn ang="0">
                  <a:pos x="248" y="144"/>
                </a:cxn>
                <a:cxn ang="0">
                  <a:pos x="242" y="136"/>
                </a:cxn>
                <a:cxn ang="0">
                  <a:pos x="232" y="130"/>
                </a:cxn>
                <a:cxn ang="0">
                  <a:pos x="220" y="128"/>
                </a:cxn>
                <a:cxn ang="0">
                  <a:pos x="220" y="128"/>
                </a:cxn>
                <a:cxn ang="0">
                  <a:pos x="206" y="130"/>
                </a:cxn>
                <a:cxn ang="0">
                  <a:pos x="192" y="136"/>
                </a:cxn>
                <a:cxn ang="0">
                  <a:pos x="184" y="144"/>
                </a:cxn>
                <a:cxn ang="0">
                  <a:pos x="178" y="156"/>
                </a:cxn>
                <a:cxn ang="0">
                  <a:pos x="174" y="168"/>
                </a:cxn>
                <a:cxn ang="0">
                  <a:pos x="170" y="182"/>
                </a:cxn>
                <a:cxn ang="0">
                  <a:pos x="170" y="212"/>
                </a:cxn>
                <a:cxn ang="0">
                  <a:pos x="170" y="490"/>
                </a:cxn>
                <a:cxn ang="0">
                  <a:pos x="0" y="490"/>
                </a:cxn>
                <a:cxn ang="0">
                  <a:pos x="0" y="10"/>
                </a:cxn>
              </a:cxnLst>
              <a:rect l="0" t="0" r="r" b="b"/>
              <a:pathLst>
                <a:path w="428" h="490">
                  <a:moveTo>
                    <a:pt x="0" y="10"/>
                  </a:moveTo>
                  <a:lnTo>
                    <a:pt x="160" y="10"/>
                  </a:lnTo>
                  <a:lnTo>
                    <a:pt x="160" y="78"/>
                  </a:lnTo>
                  <a:lnTo>
                    <a:pt x="162" y="78"/>
                  </a:lnTo>
                  <a:lnTo>
                    <a:pt x="162" y="78"/>
                  </a:lnTo>
                  <a:lnTo>
                    <a:pt x="170" y="58"/>
                  </a:lnTo>
                  <a:lnTo>
                    <a:pt x="182" y="42"/>
                  </a:lnTo>
                  <a:lnTo>
                    <a:pt x="196" y="28"/>
                  </a:lnTo>
                  <a:lnTo>
                    <a:pt x="212" y="18"/>
                  </a:lnTo>
                  <a:lnTo>
                    <a:pt x="228" y="10"/>
                  </a:lnTo>
                  <a:lnTo>
                    <a:pt x="246" y="4"/>
                  </a:lnTo>
                  <a:lnTo>
                    <a:pt x="266" y="0"/>
                  </a:lnTo>
                  <a:lnTo>
                    <a:pt x="286" y="0"/>
                  </a:lnTo>
                  <a:lnTo>
                    <a:pt x="286" y="0"/>
                  </a:lnTo>
                  <a:lnTo>
                    <a:pt x="302" y="0"/>
                  </a:lnTo>
                  <a:lnTo>
                    <a:pt x="318" y="2"/>
                  </a:lnTo>
                  <a:lnTo>
                    <a:pt x="334" y="6"/>
                  </a:lnTo>
                  <a:lnTo>
                    <a:pt x="348" y="10"/>
                  </a:lnTo>
                  <a:lnTo>
                    <a:pt x="364" y="18"/>
                  </a:lnTo>
                  <a:lnTo>
                    <a:pt x="376" y="26"/>
                  </a:lnTo>
                  <a:lnTo>
                    <a:pt x="390" y="36"/>
                  </a:lnTo>
                  <a:lnTo>
                    <a:pt x="400" y="50"/>
                  </a:lnTo>
                  <a:lnTo>
                    <a:pt x="400" y="50"/>
                  </a:lnTo>
                  <a:lnTo>
                    <a:pt x="408" y="66"/>
                  </a:lnTo>
                  <a:lnTo>
                    <a:pt x="416" y="82"/>
                  </a:lnTo>
                  <a:lnTo>
                    <a:pt x="420" y="100"/>
                  </a:lnTo>
                  <a:lnTo>
                    <a:pt x="424" y="118"/>
                  </a:lnTo>
                  <a:lnTo>
                    <a:pt x="426" y="156"/>
                  </a:lnTo>
                  <a:lnTo>
                    <a:pt x="428" y="194"/>
                  </a:lnTo>
                  <a:lnTo>
                    <a:pt x="428" y="490"/>
                  </a:lnTo>
                  <a:lnTo>
                    <a:pt x="258" y="490"/>
                  </a:lnTo>
                  <a:lnTo>
                    <a:pt x="258" y="198"/>
                  </a:lnTo>
                  <a:lnTo>
                    <a:pt x="258" y="198"/>
                  </a:lnTo>
                  <a:lnTo>
                    <a:pt x="258" y="176"/>
                  </a:lnTo>
                  <a:lnTo>
                    <a:pt x="256" y="164"/>
                  </a:lnTo>
                  <a:lnTo>
                    <a:pt x="254" y="152"/>
                  </a:lnTo>
                  <a:lnTo>
                    <a:pt x="248" y="144"/>
                  </a:lnTo>
                  <a:lnTo>
                    <a:pt x="242" y="136"/>
                  </a:lnTo>
                  <a:lnTo>
                    <a:pt x="232" y="130"/>
                  </a:lnTo>
                  <a:lnTo>
                    <a:pt x="220" y="128"/>
                  </a:lnTo>
                  <a:lnTo>
                    <a:pt x="220" y="128"/>
                  </a:lnTo>
                  <a:lnTo>
                    <a:pt x="206" y="130"/>
                  </a:lnTo>
                  <a:lnTo>
                    <a:pt x="192" y="136"/>
                  </a:lnTo>
                  <a:lnTo>
                    <a:pt x="184" y="144"/>
                  </a:lnTo>
                  <a:lnTo>
                    <a:pt x="178" y="156"/>
                  </a:lnTo>
                  <a:lnTo>
                    <a:pt x="174" y="168"/>
                  </a:lnTo>
                  <a:lnTo>
                    <a:pt x="170" y="182"/>
                  </a:lnTo>
                  <a:lnTo>
                    <a:pt x="170" y="212"/>
                  </a:lnTo>
                  <a:lnTo>
                    <a:pt x="170" y="490"/>
                  </a:lnTo>
                  <a:lnTo>
                    <a:pt x="0" y="490"/>
                  </a:lnTo>
                  <a:lnTo>
                    <a:pt x="0" y="10"/>
                  </a:lnTo>
                  <a:close/>
                </a:path>
              </a:pathLst>
            </a:custGeom>
            <a:solidFill>
              <a:srgbClr val="6DB43F"/>
            </a:solidFill>
            <a:ln w="9525">
              <a:noFill/>
              <a:round/>
              <a:headEnd/>
              <a:tailEnd/>
            </a:ln>
          </p:spPr>
          <p:txBody>
            <a:bodyPr/>
            <a:lstStyle/>
            <a:p>
              <a:pPr>
                <a:defRPr/>
              </a:pPr>
              <a:endParaRPr lang="en-US" dirty="0"/>
            </a:p>
          </p:txBody>
        </p:sp>
        <p:sp>
          <p:nvSpPr>
            <p:cNvPr id="397370" name="Freeform 58"/>
            <p:cNvSpPr>
              <a:spLocks/>
            </p:cNvSpPr>
            <p:nvPr userDrawn="1"/>
          </p:nvSpPr>
          <p:spPr bwMode="black">
            <a:xfrm>
              <a:off x="2018" y="563"/>
              <a:ext cx="89" cy="181"/>
            </a:xfrm>
            <a:custGeom>
              <a:avLst/>
              <a:gdLst/>
              <a:ahLst/>
              <a:cxnLst>
                <a:cxn ang="0">
                  <a:pos x="232" y="160"/>
                </a:cxn>
                <a:cxn ang="0">
                  <a:pos x="320" y="160"/>
                </a:cxn>
                <a:cxn ang="0">
                  <a:pos x="320" y="282"/>
                </a:cxn>
                <a:cxn ang="0">
                  <a:pos x="234" y="282"/>
                </a:cxn>
                <a:cxn ang="0">
                  <a:pos x="234" y="448"/>
                </a:cxn>
                <a:cxn ang="0">
                  <a:pos x="234" y="448"/>
                </a:cxn>
                <a:cxn ang="0">
                  <a:pos x="234" y="472"/>
                </a:cxn>
                <a:cxn ang="0">
                  <a:pos x="234" y="482"/>
                </a:cxn>
                <a:cxn ang="0">
                  <a:pos x="238" y="492"/>
                </a:cxn>
                <a:cxn ang="0">
                  <a:pos x="242" y="500"/>
                </a:cxn>
                <a:cxn ang="0">
                  <a:pos x="248" y="504"/>
                </a:cxn>
                <a:cxn ang="0">
                  <a:pos x="258" y="508"/>
                </a:cxn>
                <a:cxn ang="0">
                  <a:pos x="270" y="510"/>
                </a:cxn>
                <a:cxn ang="0">
                  <a:pos x="270" y="510"/>
                </a:cxn>
                <a:cxn ang="0">
                  <a:pos x="282" y="510"/>
                </a:cxn>
                <a:cxn ang="0">
                  <a:pos x="296" y="508"/>
                </a:cxn>
                <a:cxn ang="0">
                  <a:pos x="320" y="502"/>
                </a:cxn>
                <a:cxn ang="0">
                  <a:pos x="320" y="636"/>
                </a:cxn>
                <a:cxn ang="0">
                  <a:pos x="320" y="636"/>
                </a:cxn>
                <a:cxn ang="0">
                  <a:pos x="288" y="644"/>
                </a:cxn>
                <a:cxn ang="0">
                  <a:pos x="254" y="648"/>
                </a:cxn>
                <a:cxn ang="0">
                  <a:pos x="224" y="652"/>
                </a:cxn>
                <a:cxn ang="0">
                  <a:pos x="202" y="652"/>
                </a:cxn>
                <a:cxn ang="0">
                  <a:pos x="202" y="652"/>
                </a:cxn>
                <a:cxn ang="0">
                  <a:pos x="188" y="652"/>
                </a:cxn>
                <a:cxn ang="0">
                  <a:pos x="174" y="650"/>
                </a:cxn>
                <a:cxn ang="0">
                  <a:pos x="160" y="646"/>
                </a:cxn>
                <a:cxn ang="0">
                  <a:pos x="146" y="640"/>
                </a:cxn>
                <a:cxn ang="0">
                  <a:pos x="132" y="632"/>
                </a:cxn>
                <a:cxn ang="0">
                  <a:pos x="120" y="624"/>
                </a:cxn>
                <a:cxn ang="0">
                  <a:pos x="108" y="614"/>
                </a:cxn>
                <a:cxn ang="0">
                  <a:pos x="96" y="602"/>
                </a:cxn>
                <a:cxn ang="0">
                  <a:pos x="96" y="602"/>
                </a:cxn>
                <a:cxn ang="0">
                  <a:pos x="86" y="586"/>
                </a:cxn>
                <a:cxn ang="0">
                  <a:pos x="78" y="570"/>
                </a:cxn>
                <a:cxn ang="0">
                  <a:pos x="72" y="554"/>
                </a:cxn>
                <a:cxn ang="0">
                  <a:pos x="68" y="538"/>
                </a:cxn>
                <a:cxn ang="0">
                  <a:pos x="66" y="520"/>
                </a:cxn>
                <a:cxn ang="0">
                  <a:pos x="64" y="502"/>
                </a:cxn>
                <a:cxn ang="0">
                  <a:pos x="64" y="464"/>
                </a:cxn>
                <a:cxn ang="0">
                  <a:pos x="64" y="282"/>
                </a:cxn>
                <a:cxn ang="0">
                  <a:pos x="0" y="282"/>
                </a:cxn>
                <a:cxn ang="0">
                  <a:pos x="0" y="160"/>
                </a:cxn>
                <a:cxn ang="0">
                  <a:pos x="72" y="160"/>
                </a:cxn>
                <a:cxn ang="0">
                  <a:pos x="74" y="62"/>
                </a:cxn>
                <a:cxn ang="0">
                  <a:pos x="232" y="0"/>
                </a:cxn>
                <a:cxn ang="0">
                  <a:pos x="232" y="160"/>
                </a:cxn>
              </a:cxnLst>
              <a:rect l="0" t="0" r="r" b="b"/>
              <a:pathLst>
                <a:path w="320" h="652">
                  <a:moveTo>
                    <a:pt x="232" y="160"/>
                  </a:moveTo>
                  <a:lnTo>
                    <a:pt x="320" y="160"/>
                  </a:lnTo>
                  <a:lnTo>
                    <a:pt x="320" y="282"/>
                  </a:lnTo>
                  <a:lnTo>
                    <a:pt x="234" y="282"/>
                  </a:lnTo>
                  <a:lnTo>
                    <a:pt x="234" y="448"/>
                  </a:lnTo>
                  <a:lnTo>
                    <a:pt x="234" y="448"/>
                  </a:lnTo>
                  <a:lnTo>
                    <a:pt x="234" y="472"/>
                  </a:lnTo>
                  <a:lnTo>
                    <a:pt x="234" y="482"/>
                  </a:lnTo>
                  <a:lnTo>
                    <a:pt x="238" y="492"/>
                  </a:lnTo>
                  <a:lnTo>
                    <a:pt x="242" y="500"/>
                  </a:lnTo>
                  <a:lnTo>
                    <a:pt x="248" y="504"/>
                  </a:lnTo>
                  <a:lnTo>
                    <a:pt x="258" y="508"/>
                  </a:lnTo>
                  <a:lnTo>
                    <a:pt x="270" y="510"/>
                  </a:lnTo>
                  <a:lnTo>
                    <a:pt x="270" y="510"/>
                  </a:lnTo>
                  <a:lnTo>
                    <a:pt x="282" y="510"/>
                  </a:lnTo>
                  <a:lnTo>
                    <a:pt x="296" y="508"/>
                  </a:lnTo>
                  <a:lnTo>
                    <a:pt x="320" y="502"/>
                  </a:lnTo>
                  <a:lnTo>
                    <a:pt x="320" y="636"/>
                  </a:lnTo>
                  <a:lnTo>
                    <a:pt x="320" y="636"/>
                  </a:lnTo>
                  <a:lnTo>
                    <a:pt x="288" y="644"/>
                  </a:lnTo>
                  <a:lnTo>
                    <a:pt x="254" y="648"/>
                  </a:lnTo>
                  <a:lnTo>
                    <a:pt x="224" y="652"/>
                  </a:lnTo>
                  <a:lnTo>
                    <a:pt x="202" y="652"/>
                  </a:lnTo>
                  <a:lnTo>
                    <a:pt x="202" y="652"/>
                  </a:lnTo>
                  <a:lnTo>
                    <a:pt x="188" y="652"/>
                  </a:lnTo>
                  <a:lnTo>
                    <a:pt x="174" y="650"/>
                  </a:lnTo>
                  <a:lnTo>
                    <a:pt x="160" y="646"/>
                  </a:lnTo>
                  <a:lnTo>
                    <a:pt x="146" y="640"/>
                  </a:lnTo>
                  <a:lnTo>
                    <a:pt x="132" y="632"/>
                  </a:lnTo>
                  <a:lnTo>
                    <a:pt x="120" y="624"/>
                  </a:lnTo>
                  <a:lnTo>
                    <a:pt x="108" y="614"/>
                  </a:lnTo>
                  <a:lnTo>
                    <a:pt x="96" y="602"/>
                  </a:lnTo>
                  <a:lnTo>
                    <a:pt x="96" y="602"/>
                  </a:lnTo>
                  <a:lnTo>
                    <a:pt x="86" y="586"/>
                  </a:lnTo>
                  <a:lnTo>
                    <a:pt x="78" y="570"/>
                  </a:lnTo>
                  <a:lnTo>
                    <a:pt x="72" y="554"/>
                  </a:lnTo>
                  <a:lnTo>
                    <a:pt x="68" y="538"/>
                  </a:lnTo>
                  <a:lnTo>
                    <a:pt x="66" y="520"/>
                  </a:lnTo>
                  <a:lnTo>
                    <a:pt x="64" y="502"/>
                  </a:lnTo>
                  <a:lnTo>
                    <a:pt x="64" y="464"/>
                  </a:lnTo>
                  <a:lnTo>
                    <a:pt x="64" y="282"/>
                  </a:lnTo>
                  <a:lnTo>
                    <a:pt x="0" y="282"/>
                  </a:lnTo>
                  <a:lnTo>
                    <a:pt x="0" y="160"/>
                  </a:lnTo>
                  <a:lnTo>
                    <a:pt x="72" y="160"/>
                  </a:lnTo>
                  <a:lnTo>
                    <a:pt x="74" y="62"/>
                  </a:lnTo>
                  <a:lnTo>
                    <a:pt x="232" y="0"/>
                  </a:lnTo>
                  <a:lnTo>
                    <a:pt x="232" y="160"/>
                  </a:lnTo>
                  <a:close/>
                </a:path>
              </a:pathLst>
            </a:custGeom>
            <a:solidFill>
              <a:srgbClr val="6DB43F"/>
            </a:solidFill>
            <a:ln w="9525">
              <a:noFill/>
              <a:round/>
              <a:headEnd/>
              <a:tailEnd/>
            </a:ln>
          </p:spPr>
          <p:txBody>
            <a:bodyPr/>
            <a:lstStyle/>
            <a:p>
              <a:pPr>
                <a:defRPr/>
              </a:pPr>
              <a:endParaRPr lang="en-US" dirty="0"/>
            </a:p>
          </p:txBody>
        </p:sp>
        <p:sp>
          <p:nvSpPr>
            <p:cNvPr id="397371" name="Freeform 59"/>
            <p:cNvSpPr>
              <a:spLocks/>
            </p:cNvSpPr>
            <p:nvPr userDrawn="1"/>
          </p:nvSpPr>
          <p:spPr bwMode="black">
            <a:xfrm>
              <a:off x="1536" y="202"/>
              <a:ext cx="269" cy="265"/>
            </a:xfrm>
            <a:custGeom>
              <a:avLst/>
              <a:gdLst/>
              <a:ahLst/>
              <a:cxnLst>
                <a:cxn ang="0">
                  <a:pos x="238" y="728"/>
                </a:cxn>
                <a:cxn ang="0">
                  <a:pos x="238" y="0"/>
                </a:cxn>
                <a:cxn ang="0">
                  <a:pos x="0" y="0"/>
                </a:cxn>
                <a:cxn ang="0">
                  <a:pos x="0" y="964"/>
                </a:cxn>
                <a:cxn ang="0">
                  <a:pos x="970" y="964"/>
                </a:cxn>
                <a:cxn ang="0">
                  <a:pos x="970" y="728"/>
                </a:cxn>
                <a:cxn ang="0">
                  <a:pos x="238" y="728"/>
                </a:cxn>
                <a:cxn ang="0">
                  <a:pos x="238" y="728"/>
                </a:cxn>
              </a:cxnLst>
              <a:rect l="0" t="0" r="r" b="b"/>
              <a:pathLst>
                <a:path w="970" h="964">
                  <a:moveTo>
                    <a:pt x="238" y="728"/>
                  </a:moveTo>
                  <a:lnTo>
                    <a:pt x="238" y="0"/>
                  </a:lnTo>
                  <a:lnTo>
                    <a:pt x="0" y="0"/>
                  </a:lnTo>
                  <a:lnTo>
                    <a:pt x="0" y="964"/>
                  </a:lnTo>
                  <a:lnTo>
                    <a:pt x="970" y="964"/>
                  </a:lnTo>
                  <a:lnTo>
                    <a:pt x="970" y="728"/>
                  </a:lnTo>
                  <a:lnTo>
                    <a:pt x="238" y="728"/>
                  </a:lnTo>
                  <a:lnTo>
                    <a:pt x="238" y="728"/>
                  </a:lnTo>
                  <a:close/>
                </a:path>
              </a:pathLst>
            </a:custGeom>
            <a:solidFill>
              <a:srgbClr val="6DB43F"/>
            </a:solidFill>
            <a:ln w="9525">
              <a:noFill/>
              <a:round/>
              <a:headEnd/>
              <a:tailEnd/>
            </a:ln>
          </p:spPr>
          <p:txBody>
            <a:bodyPr/>
            <a:lstStyle/>
            <a:p>
              <a:pPr>
                <a:defRPr/>
              </a:pPr>
              <a:endParaRPr lang="en-US" dirty="0"/>
            </a:p>
          </p:txBody>
        </p:sp>
        <p:sp>
          <p:nvSpPr>
            <p:cNvPr id="397372" name="Freeform 60"/>
            <p:cNvSpPr>
              <a:spLocks/>
            </p:cNvSpPr>
            <p:nvPr userDrawn="1"/>
          </p:nvSpPr>
          <p:spPr bwMode="black">
            <a:xfrm>
              <a:off x="1610" y="356"/>
              <a:ext cx="38" cy="40"/>
            </a:xfrm>
            <a:custGeom>
              <a:avLst/>
              <a:gdLst/>
              <a:ahLst/>
              <a:cxnLst>
                <a:cxn ang="0">
                  <a:pos x="0" y="0"/>
                </a:cxn>
                <a:cxn ang="0">
                  <a:pos x="0" y="18"/>
                </a:cxn>
                <a:cxn ang="0">
                  <a:pos x="0" y="18"/>
                </a:cxn>
                <a:cxn ang="0">
                  <a:pos x="22" y="24"/>
                </a:cxn>
                <a:cxn ang="0">
                  <a:pos x="44" y="32"/>
                </a:cxn>
                <a:cxn ang="0">
                  <a:pos x="64" y="44"/>
                </a:cxn>
                <a:cxn ang="0">
                  <a:pos x="80" y="60"/>
                </a:cxn>
                <a:cxn ang="0">
                  <a:pos x="96" y="76"/>
                </a:cxn>
                <a:cxn ang="0">
                  <a:pos x="108" y="96"/>
                </a:cxn>
                <a:cxn ang="0">
                  <a:pos x="118" y="116"/>
                </a:cxn>
                <a:cxn ang="0">
                  <a:pos x="124" y="140"/>
                </a:cxn>
                <a:cxn ang="0">
                  <a:pos x="142" y="140"/>
                </a:cxn>
                <a:cxn ang="0">
                  <a:pos x="142" y="140"/>
                </a:cxn>
                <a:cxn ang="0">
                  <a:pos x="134" y="114"/>
                </a:cxn>
                <a:cxn ang="0">
                  <a:pos x="124" y="88"/>
                </a:cxn>
                <a:cxn ang="0">
                  <a:pos x="110" y="66"/>
                </a:cxn>
                <a:cxn ang="0">
                  <a:pos x="94" y="46"/>
                </a:cxn>
                <a:cxn ang="0">
                  <a:pos x="74" y="30"/>
                </a:cxn>
                <a:cxn ang="0">
                  <a:pos x="50" y="16"/>
                </a:cxn>
                <a:cxn ang="0">
                  <a:pos x="26" y="6"/>
                </a:cxn>
                <a:cxn ang="0">
                  <a:pos x="0" y="0"/>
                </a:cxn>
                <a:cxn ang="0">
                  <a:pos x="0" y="0"/>
                </a:cxn>
              </a:cxnLst>
              <a:rect l="0" t="0" r="r" b="b"/>
              <a:pathLst>
                <a:path w="142" h="140">
                  <a:moveTo>
                    <a:pt x="0" y="0"/>
                  </a:moveTo>
                  <a:lnTo>
                    <a:pt x="0" y="18"/>
                  </a:lnTo>
                  <a:lnTo>
                    <a:pt x="0" y="18"/>
                  </a:lnTo>
                  <a:lnTo>
                    <a:pt x="22" y="24"/>
                  </a:lnTo>
                  <a:lnTo>
                    <a:pt x="44" y="32"/>
                  </a:lnTo>
                  <a:lnTo>
                    <a:pt x="64" y="44"/>
                  </a:lnTo>
                  <a:lnTo>
                    <a:pt x="80" y="60"/>
                  </a:lnTo>
                  <a:lnTo>
                    <a:pt x="96" y="76"/>
                  </a:lnTo>
                  <a:lnTo>
                    <a:pt x="108" y="96"/>
                  </a:lnTo>
                  <a:lnTo>
                    <a:pt x="118" y="116"/>
                  </a:lnTo>
                  <a:lnTo>
                    <a:pt x="124" y="140"/>
                  </a:lnTo>
                  <a:lnTo>
                    <a:pt x="142" y="140"/>
                  </a:lnTo>
                  <a:lnTo>
                    <a:pt x="142" y="140"/>
                  </a:lnTo>
                  <a:lnTo>
                    <a:pt x="134" y="114"/>
                  </a:lnTo>
                  <a:lnTo>
                    <a:pt x="124" y="88"/>
                  </a:lnTo>
                  <a:lnTo>
                    <a:pt x="110" y="66"/>
                  </a:lnTo>
                  <a:lnTo>
                    <a:pt x="94" y="46"/>
                  </a:lnTo>
                  <a:lnTo>
                    <a:pt x="74" y="30"/>
                  </a:lnTo>
                  <a:lnTo>
                    <a:pt x="50" y="16"/>
                  </a:lnTo>
                  <a:lnTo>
                    <a:pt x="26" y="6"/>
                  </a:lnTo>
                  <a:lnTo>
                    <a:pt x="0" y="0"/>
                  </a:lnTo>
                  <a:lnTo>
                    <a:pt x="0" y="0"/>
                  </a:lnTo>
                  <a:close/>
                </a:path>
              </a:pathLst>
            </a:custGeom>
            <a:solidFill>
              <a:srgbClr val="00ADEF"/>
            </a:solidFill>
            <a:ln w="9525">
              <a:noFill/>
              <a:round/>
              <a:headEnd/>
              <a:tailEnd/>
            </a:ln>
          </p:spPr>
          <p:txBody>
            <a:bodyPr/>
            <a:lstStyle/>
            <a:p>
              <a:pPr>
                <a:defRPr/>
              </a:pPr>
              <a:endParaRPr lang="en-US" dirty="0"/>
            </a:p>
          </p:txBody>
        </p:sp>
        <p:sp>
          <p:nvSpPr>
            <p:cNvPr id="397373" name="Freeform 61"/>
            <p:cNvSpPr>
              <a:spLocks/>
            </p:cNvSpPr>
            <p:nvPr userDrawn="1"/>
          </p:nvSpPr>
          <p:spPr bwMode="black">
            <a:xfrm>
              <a:off x="1610" y="308"/>
              <a:ext cx="87" cy="89"/>
            </a:xfrm>
            <a:custGeom>
              <a:avLst/>
              <a:gdLst/>
              <a:ahLst/>
              <a:cxnLst>
                <a:cxn ang="0">
                  <a:pos x="0" y="0"/>
                </a:cxn>
                <a:cxn ang="0">
                  <a:pos x="0" y="52"/>
                </a:cxn>
                <a:cxn ang="0">
                  <a:pos x="0" y="52"/>
                </a:cxn>
                <a:cxn ang="0">
                  <a:pos x="26" y="56"/>
                </a:cxn>
                <a:cxn ang="0">
                  <a:pos x="52" y="60"/>
                </a:cxn>
                <a:cxn ang="0">
                  <a:pos x="76" y="68"/>
                </a:cxn>
                <a:cxn ang="0">
                  <a:pos x="100" y="78"/>
                </a:cxn>
                <a:cxn ang="0">
                  <a:pos x="122" y="90"/>
                </a:cxn>
                <a:cxn ang="0">
                  <a:pos x="142" y="104"/>
                </a:cxn>
                <a:cxn ang="0">
                  <a:pos x="162" y="118"/>
                </a:cxn>
                <a:cxn ang="0">
                  <a:pos x="182" y="136"/>
                </a:cxn>
                <a:cxn ang="0">
                  <a:pos x="198" y="154"/>
                </a:cxn>
                <a:cxn ang="0">
                  <a:pos x="214" y="174"/>
                </a:cxn>
                <a:cxn ang="0">
                  <a:pos x="228" y="194"/>
                </a:cxn>
                <a:cxn ang="0">
                  <a:pos x="238" y="216"/>
                </a:cxn>
                <a:cxn ang="0">
                  <a:pos x="248" y="240"/>
                </a:cxn>
                <a:cxn ang="0">
                  <a:pos x="256" y="264"/>
                </a:cxn>
                <a:cxn ang="0">
                  <a:pos x="262" y="290"/>
                </a:cxn>
                <a:cxn ang="0">
                  <a:pos x="266" y="316"/>
                </a:cxn>
                <a:cxn ang="0">
                  <a:pos x="320" y="316"/>
                </a:cxn>
                <a:cxn ang="0">
                  <a:pos x="320" y="316"/>
                </a:cxn>
                <a:cxn ang="0">
                  <a:pos x="316" y="284"/>
                </a:cxn>
                <a:cxn ang="0">
                  <a:pos x="308" y="254"/>
                </a:cxn>
                <a:cxn ang="0">
                  <a:pos x="300" y="224"/>
                </a:cxn>
                <a:cxn ang="0">
                  <a:pos x="288" y="196"/>
                </a:cxn>
                <a:cxn ang="0">
                  <a:pos x="274" y="168"/>
                </a:cxn>
                <a:cxn ang="0">
                  <a:pos x="258" y="144"/>
                </a:cxn>
                <a:cxn ang="0">
                  <a:pos x="240" y="120"/>
                </a:cxn>
                <a:cxn ang="0">
                  <a:pos x="218" y="98"/>
                </a:cxn>
                <a:cxn ang="0">
                  <a:pos x="196" y="78"/>
                </a:cxn>
                <a:cxn ang="0">
                  <a:pos x="172" y="60"/>
                </a:cxn>
                <a:cxn ang="0">
                  <a:pos x="146" y="44"/>
                </a:cxn>
                <a:cxn ang="0">
                  <a:pos x="120" y="30"/>
                </a:cxn>
                <a:cxn ang="0">
                  <a:pos x="92" y="18"/>
                </a:cxn>
                <a:cxn ang="0">
                  <a:pos x="62" y="8"/>
                </a:cxn>
                <a:cxn ang="0">
                  <a:pos x="32" y="2"/>
                </a:cxn>
                <a:cxn ang="0">
                  <a:pos x="0" y="0"/>
                </a:cxn>
                <a:cxn ang="0">
                  <a:pos x="0" y="0"/>
                </a:cxn>
              </a:cxnLst>
              <a:rect l="0" t="0" r="r" b="b"/>
              <a:pathLst>
                <a:path w="320" h="316">
                  <a:moveTo>
                    <a:pt x="0" y="0"/>
                  </a:moveTo>
                  <a:lnTo>
                    <a:pt x="0" y="52"/>
                  </a:lnTo>
                  <a:lnTo>
                    <a:pt x="0" y="52"/>
                  </a:lnTo>
                  <a:lnTo>
                    <a:pt x="26" y="56"/>
                  </a:lnTo>
                  <a:lnTo>
                    <a:pt x="52" y="60"/>
                  </a:lnTo>
                  <a:lnTo>
                    <a:pt x="76" y="68"/>
                  </a:lnTo>
                  <a:lnTo>
                    <a:pt x="100" y="78"/>
                  </a:lnTo>
                  <a:lnTo>
                    <a:pt x="122" y="90"/>
                  </a:lnTo>
                  <a:lnTo>
                    <a:pt x="142" y="104"/>
                  </a:lnTo>
                  <a:lnTo>
                    <a:pt x="162" y="118"/>
                  </a:lnTo>
                  <a:lnTo>
                    <a:pt x="182" y="136"/>
                  </a:lnTo>
                  <a:lnTo>
                    <a:pt x="198" y="154"/>
                  </a:lnTo>
                  <a:lnTo>
                    <a:pt x="214" y="174"/>
                  </a:lnTo>
                  <a:lnTo>
                    <a:pt x="228" y="194"/>
                  </a:lnTo>
                  <a:lnTo>
                    <a:pt x="238" y="216"/>
                  </a:lnTo>
                  <a:lnTo>
                    <a:pt x="248" y="240"/>
                  </a:lnTo>
                  <a:lnTo>
                    <a:pt x="256" y="264"/>
                  </a:lnTo>
                  <a:lnTo>
                    <a:pt x="262" y="290"/>
                  </a:lnTo>
                  <a:lnTo>
                    <a:pt x="266" y="316"/>
                  </a:lnTo>
                  <a:lnTo>
                    <a:pt x="320" y="316"/>
                  </a:lnTo>
                  <a:lnTo>
                    <a:pt x="320" y="316"/>
                  </a:lnTo>
                  <a:lnTo>
                    <a:pt x="316" y="284"/>
                  </a:lnTo>
                  <a:lnTo>
                    <a:pt x="308" y="254"/>
                  </a:lnTo>
                  <a:lnTo>
                    <a:pt x="300" y="224"/>
                  </a:lnTo>
                  <a:lnTo>
                    <a:pt x="288" y="196"/>
                  </a:lnTo>
                  <a:lnTo>
                    <a:pt x="274" y="168"/>
                  </a:lnTo>
                  <a:lnTo>
                    <a:pt x="258" y="144"/>
                  </a:lnTo>
                  <a:lnTo>
                    <a:pt x="240" y="120"/>
                  </a:lnTo>
                  <a:lnTo>
                    <a:pt x="218" y="98"/>
                  </a:lnTo>
                  <a:lnTo>
                    <a:pt x="196" y="78"/>
                  </a:lnTo>
                  <a:lnTo>
                    <a:pt x="172" y="60"/>
                  </a:lnTo>
                  <a:lnTo>
                    <a:pt x="146" y="44"/>
                  </a:lnTo>
                  <a:lnTo>
                    <a:pt x="120" y="30"/>
                  </a:lnTo>
                  <a:lnTo>
                    <a:pt x="92" y="18"/>
                  </a:lnTo>
                  <a:lnTo>
                    <a:pt x="62" y="8"/>
                  </a:lnTo>
                  <a:lnTo>
                    <a:pt x="32" y="2"/>
                  </a:lnTo>
                  <a:lnTo>
                    <a:pt x="0" y="0"/>
                  </a:lnTo>
                  <a:lnTo>
                    <a:pt x="0" y="0"/>
                  </a:lnTo>
                  <a:close/>
                </a:path>
              </a:pathLst>
            </a:custGeom>
            <a:solidFill>
              <a:srgbClr val="00ADEF"/>
            </a:solidFill>
            <a:ln w="9525">
              <a:noFill/>
              <a:round/>
              <a:headEnd/>
              <a:tailEnd/>
            </a:ln>
          </p:spPr>
          <p:txBody>
            <a:bodyPr/>
            <a:lstStyle/>
            <a:p>
              <a:pPr>
                <a:defRPr/>
              </a:pPr>
              <a:endParaRPr lang="en-US" dirty="0"/>
            </a:p>
          </p:txBody>
        </p:sp>
        <p:sp>
          <p:nvSpPr>
            <p:cNvPr id="397374" name="Freeform 62"/>
            <p:cNvSpPr>
              <a:spLocks/>
            </p:cNvSpPr>
            <p:nvPr userDrawn="1"/>
          </p:nvSpPr>
          <p:spPr bwMode="black">
            <a:xfrm>
              <a:off x="1610" y="259"/>
              <a:ext cx="136" cy="138"/>
            </a:xfrm>
            <a:custGeom>
              <a:avLst/>
              <a:gdLst/>
              <a:ahLst/>
              <a:cxnLst>
                <a:cxn ang="0">
                  <a:pos x="0" y="0"/>
                </a:cxn>
                <a:cxn ang="0">
                  <a:pos x="0" y="88"/>
                </a:cxn>
                <a:cxn ang="0">
                  <a:pos x="0" y="88"/>
                </a:cxn>
                <a:cxn ang="0">
                  <a:pos x="40" y="92"/>
                </a:cxn>
                <a:cxn ang="0">
                  <a:pos x="80" y="100"/>
                </a:cxn>
                <a:cxn ang="0">
                  <a:pos x="118" y="112"/>
                </a:cxn>
                <a:cxn ang="0">
                  <a:pos x="154" y="126"/>
                </a:cxn>
                <a:cxn ang="0">
                  <a:pos x="188" y="144"/>
                </a:cxn>
                <a:cxn ang="0">
                  <a:pos x="222" y="164"/>
                </a:cxn>
                <a:cxn ang="0">
                  <a:pos x="252" y="188"/>
                </a:cxn>
                <a:cxn ang="0">
                  <a:pos x="282" y="214"/>
                </a:cxn>
                <a:cxn ang="0">
                  <a:pos x="308" y="242"/>
                </a:cxn>
                <a:cxn ang="0">
                  <a:pos x="330" y="272"/>
                </a:cxn>
                <a:cxn ang="0">
                  <a:pos x="352" y="304"/>
                </a:cxn>
                <a:cxn ang="0">
                  <a:pos x="370" y="340"/>
                </a:cxn>
                <a:cxn ang="0">
                  <a:pos x="384" y="376"/>
                </a:cxn>
                <a:cxn ang="0">
                  <a:pos x="396" y="414"/>
                </a:cxn>
                <a:cxn ang="0">
                  <a:pos x="404" y="452"/>
                </a:cxn>
                <a:cxn ang="0">
                  <a:pos x="408" y="494"/>
                </a:cxn>
                <a:cxn ang="0">
                  <a:pos x="496" y="494"/>
                </a:cxn>
                <a:cxn ang="0">
                  <a:pos x="496" y="494"/>
                </a:cxn>
                <a:cxn ang="0">
                  <a:pos x="492" y="444"/>
                </a:cxn>
                <a:cxn ang="0">
                  <a:pos x="482" y="396"/>
                </a:cxn>
                <a:cxn ang="0">
                  <a:pos x="468" y="350"/>
                </a:cxn>
                <a:cxn ang="0">
                  <a:pos x="452" y="304"/>
                </a:cxn>
                <a:cxn ang="0">
                  <a:pos x="430" y="262"/>
                </a:cxn>
                <a:cxn ang="0">
                  <a:pos x="404" y="222"/>
                </a:cxn>
                <a:cxn ang="0">
                  <a:pos x="376" y="186"/>
                </a:cxn>
                <a:cxn ang="0">
                  <a:pos x="344" y="150"/>
                </a:cxn>
                <a:cxn ang="0">
                  <a:pos x="308" y="118"/>
                </a:cxn>
                <a:cxn ang="0">
                  <a:pos x="272" y="90"/>
                </a:cxn>
                <a:cxn ang="0">
                  <a:pos x="232" y="66"/>
                </a:cxn>
                <a:cxn ang="0">
                  <a:pos x="188" y="44"/>
                </a:cxn>
                <a:cxn ang="0">
                  <a:pos x="144" y="26"/>
                </a:cxn>
                <a:cxn ang="0">
                  <a:pos x="98" y="14"/>
                </a:cxn>
                <a:cxn ang="0">
                  <a:pos x="50" y="4"/>
                </a:cxn>
                <a:cxn ang="0">
                  <a:pos x="0" y="0"/>
                </a:cxn>
                <a:cxn ang="0">
                  <a:pos x="0" y="0"/>
                </a:cxn>
              </a:cxnLst>
              <a:rect l="0" t="0" r="r" b="b"/>
              <a:pathLst>
                <a:path w="496" h="494">
                  <a:moveTo>
                    <a:pt x="0" y="0"/>
                  </a:moveTo>
                  <a:lnTo>
                    <a:pt x="0" y="88"/>
                  </a:lnTo>
                  <a:lnTo>
                    <a:pt x="0" y="88"/>
                  </a:lnTo>
                  <a:lnTo>
                    <a:pt x="40" y="92"/>
                  </a:lnTo>
                  <a:lnTo>
                    <a:pt x="80" y="100"/>
                  </a:lnTo>
                  <a:lnTo>
                    <a:pt x="118" y="112"/>
                  </a:lnTo>
                  <a:lnTo>
                    <a:pt x="154" y="126"/>
                  </a:lnTo>
                  <a:lnTo>
                    <a:pt x="188" y="144"/>
                  </a:lnTo>
                  <a:lnTo>
                    <a:pt x="222" y="164"/>
                  </a:lnTo>
                  <a:lnTo>
                    <a:pt x="252" y="188"/>
                  </a:lnTo>
                  <a:lnTo>
                    <a:pt x="282" y="214"/>
                  </a:lnTo>
                  <a:lnTo>
                    <a:pt x="308" y="242"/>
                  </a:lnTo>
                  <a:lnTo>
                    <a:pt x="330" y="272"/>
                  </a:lnTo>
                  <a:lnTo>
                    <a:pt x="352" y="304"/>
                  </a:lnTo>
                  <a:lnTo>
                    <a:pt x="370" y="340"/>
                  </a:lnTo>
                  <a:lnTo>
                    <a:pt x="384" y="376"/>
                  </a:lnTo>
                  <a:lnTo>
                    <a:pt x="396" y="414"/>
                  </a:lnTo>
                  <a:lnTo>
                    <a:pt x="404" y="452"/>
                  </a:lnTo>
                  <a:lnTo>
                    <a:pt x="408" y="494"/>
                  </a:lnTo>
                  <a:lnTo>
                    <a:pt x="496" y="494"/>
                  </a:lnTo>
                  <a:lnTo>
                    <a:pt x="496" y="494"/>
                  </a:lnTo>
                  <a:lnTo>
                    <a:pt x="492" y="444"/>
                  </a:lnTo>
                  <a:lnTo>
                    <a:pt x="482" y="396"/>
                  </a:lnTo>
                  <a:lnTo>
                    <a:pt x="468" y="350"/>
                  </a:lnTo>
                  <a:lnTo>
                    <a:pt x="452" y="304"/>
                  </a:lnTo>
                  <a:lnTo>
                    <a:pt x="430" y="262"/>
                  </a:lnTo>
                  <a:lnTo>
                    <a:pt x="404" y="222"/>
                  </a:lnTo>
                  <a:lnTo>
                    <a:pt x="376" y="186"/>
                  </a:lnTo>
                  <a:lnTo>
                    <a:pt x="344" y="150"/>
                  </a:lnTo>
                  <a:lnTo>
                    <a:pt x="308" y="118"/>
                  </a:lnTo>
                  <a:lnTo>
                    <a:pt x="272" y="90"/>
                  </a:lnTo>
                  <a:lnTo>
                    <a:pt x="232" y="66"/>
                  </a:lnTo>
                  <a:lnTo>
                    <a:pt x="188" y="44"/>
                  </a:lnTo>
                  <a:lnTo>
                    <a:pt x="144" y="26"/>
                  </a:lnTo>
                  <a:lnTo>
                    <a:pt x="98" y="14"/>
                  </a:lnTo>
                  <a:lnTo>
                    <a:pt x="50" y="4"/>
                  </a:lnTo>
                  <a:lnTo>
                    <a:pt x="0" y="0"/>
                  </a:lnTo>
                  <a:lnTo>
                    <a:pt x="0" y="0"/>
                  </a:lnTo>
                  <a:close/>
                </a:path>
              </a:pathLst>
            </a:custGeom>
            <a:solidFill>
              <a:srgbClr val="00ADEF"/>
            </a:solidFill>
            <a:ln w="9525">
              <a:noFill/>
              <a:round/>
              <a:headEnd/>
              <a:tailEnd/>
            </a:ln>
          </p:spPr>
          <p:txBody>
            <a:bodyPr/>
            <a:lstStyle/>
            <a:p>
              <a:pPr>
                <a:defRPr/>
              </a:pPr>
              <a:endParaRPr lang="en-US" dirty="0"/>
            </a:p>
          </p:txBody>
        </p:sp>
        <p:sp>
          <p:nvSpPr>
            <p:cNvPr id="397375" name="Freeform 63"/>
            <p:cNvSpPr>
              <a:spLocks/>
            </p:cNvSpPr>
            <p:nvPr userDrawn="1"/>
          </p:nvSpPr>
          <p:spPr bwMode="black">
            <a:xfrm>
              <a:off x="1610" y="208"/>
              <a:ext cx="189" cy="188"/>
            </a:xfrm>
            <a:custGeom>
              <a:avLst/>
              <a:gdLst/>
              <a:ahLst/>
              <a:cxnLst>
                <a:cxn ang="0">
                  <a:pos x="0" y="0"/>
                </a:cxn>
                <a:cxn ang="0">
                  <a:pos x="0" y="142"/>
                </a:cxn>
                <a:cxn ang="0">
                  <a:pos x="0" y="142"/>
                </a:cxn>
                <a:cxn ang="0">
                  <a:pos x="26" y="144"/>
                </a:cxn>
                <a:cxn ang="0">
                  <a:pos x="54" y="146"/>
                </a:cxn>
                <a:cxn ang="0">
                  <a:pos x="80" y="150"/>
                </a:cxn>
                <a:cxn ang="0">
                  <a:pos x="106" y="156"/>
                </a:cxn>
                <a:cxn ang="0">
                  <a:pos x="132" y="162"/>
                </a:cxn>
                <a:cxn ang="0">
                  <a:pos x="158" y="170"/>
                </a:cxn>
                <a:cxn ang="0">
                  <a:pos x="182" y="180"/>
                </a:cxn>
                <a:cxn ang="0">
                  <a:pos x="206" y="190"/>
                </a:cxn>
                <a:cxn ang="0">
                  <a:pos x="252" y="212"/>
                </a:cxn>
                <a:cxn ang="0">
                  <a:pos x="296" y="240"/>
                </a:cxn>
                <a:cxn ang="0">
                  <a:pos x="338" y="270"/>
                </a:cxn>
                <a:cxn ang="0">
                  <a:pos x="376" y="306"/>
                </a:cxn>
                <a:cxn ang="0">
                  <a:pos x="410" y="344"/>
                </a:cxn>
                <a:cxn ang="0">
                  <a:pos x="440" y="384"/>
                </a:cxn>
                <a:cxn ang="0">
                  <a:pos x="468" y="428"/>
                </a:cxn>
                <a:cxn ang="0">
                  <a:pos x="492" y="474"/>
                </a:cxn>
                <a:cxn ang="0">
                  <a:pos x="502" y="498"/>
                </a:cxn>
                <a:cxn ang="0">
                  <a:pos x="512" y="522"/>
                </a:cxn>
                <a:cxn ang="0">
                  <a:pos x="520" y="548"/>
                </a:cxn>
                <a:cxn ang="0">
                  <a:pos x="526" y="572"/>
                </a:cxn>
                <a:cxn ang="0">
                  <a:pos x="532" y="598"/>
                </a:cxn>
                <a:cxn ang="0">
                  <a:pos x="536" y="626"/>
                </a:cxn>
                <a:cxn ang="0">
                  <a:pos x="540" y="652"/>
                </a:cxn>
                <a:cxn ang="0">
                  <a:pos x="542" y="680"/>
                </a:cxn>
                <a:cxn ang="0">
                  <a:pos x="682" y="680"/>
                </a:cxn>
                <a:cxn ang="0">
                  <a:pos x="682" y="680"/>
                </a:cxn>
                <a:cxn ang="0">
                  <a:pos x="680" y="644"/>
                </a:cxn>
                <a:cxn ang="0">
                  <a:pos x="676" y="610"/>
                </a:cxn>
                <a:cxn ang="0">
                  <a:pos x="672" y="578"/>
                </a:cxn>
                <a:cxn ang="0">
                  <a:pos x="664" y="544"/>
                </a:cxn>
                <a:cxn ang="0">
                  <a:pos x="656" y="512"/>
                </a:cxn>
                <a:cxn ang="0">
                  <a:pos x="646" y="480"/>
                </a:cxn>
                <a:cxn ang="0">
                  <a:pos x="636" y="450"/>
                </a:cxn>
                <a:cxn ang="0">
                  <a:pos x="622" y="418"/>
                </a:cxn>
                <a:cxn ang="0">
                  <a:pos x="608" y="388"/>
                </a:cxn>
                <a:cxn ang="0">
                  <a:pos x="592" y="360"/>
                </a:cxn>
                <a:cxn ang="0">
                  <a:pos x="576" y="332"/>
                </a:cxn>
                <a:cxn ang="0">
                  <a:pos x="558" y="304"/>
                </a:cxn>
                <a:cxn ang="0">
                  <a:pos x="540" y="278"/>
                </a:cxn>
                <a:cxn ang="0">
                  <a:pos x="518" y="254"/>
                </a:cxn>
                <a:cxn ang="0">
                  <a:pos x="498" y="228"/>
                </a:cxn>
                <a:cxn ang="0">
                  <a:pos x="476" y="206"/>
                </a:cxn>
                <a:cxn ang="0">
                  <a:pos x="452" y="182"/>
                </a:cxn>
                <a:cxn ang="0">
                  <a:pos x="428" y="162"/>
                </a:cxn>
                <a:cxn ang="0">
                  <a:pos x="402" y="142"/>
                </a:cxn>
                <a:cxn ang="0">
                  <a:pos x="376" y="122"/>
                </a:cxn>
                <a:cxn ang="0">
                  <a:pos x="348" y="104"/>
                </a:cxn>
                <a:cxn ang="0">
                  <a:pos x="320" y="88"/>
                </a:cxn>
                <a:cxn ang="0">
                  <a:pos x="290" y="72"/>
                </a:cxn>
                <a:cxn ang="0">
                  <a:pos x="260" y="58"/>
                </a:cxn>
                <a:cxn ang="0">
                  <a:pos x="230" y="46"/>
                </a:cxn>
                <a:cxn ang="0">
                  <a:pos x="200" y="36"/>
                </a:cxn>
                <a:cxn ang="0">
                  <a:pos x="168" y="26"/>
                </a:cxn>
                <a:cxn ang="0">
                  <a:pos x="134" y="18"/>
                </a:cxn>
                <a:cxn ang="0">
                  <a:pos x="102" y="10"/>
                </a:cxn>
                <a:cxn ang="0">
                  <a:pos x="68" y="6"/>
                </a:cxn>
                <a:cxn ang="0">
                  <a:pos x="34" y="2"/>
                </a:cxn>
                <a:cxn ang="0">
                  <a:pos x="0" y="0"/>
                </a:cxn>
                <a:cxn ang="0">
                  <a:pos x="0" y="0"/>
                </a:cxn>
              </a:cxnLst>
              <a:rect l="0" t="0" r="r" b="b"/>
              <a:pathLst>
                <a:path w="682" h="680">
                  <a:moveTo>
                    <a:pt x="0" y="0"/>
                  </a:moveTo>
                  <a:lnTo>
                    <a:pt x="0" y="142"/>
                  </a:lnTo>
                  <a:lnTo>
                    <a:pt x="0" y="142"/>
                  </a:lnTo>
                  <a:lnTo>
                    <a:pt x="26" y="144"/>
                  </a:lnTo>
                  <a:lnTo>
                    <a:pt x="54" y="146"/>
                  </a:lnTo>
                  <a:lnTo>
                    <a:pt x="80" y="150"/>
                  </a:lnTo>
                  <a:lnTo>
                    <a:pt x="106" y="156"/>
                  </a:lnTo>
                  <a:lnTo>
                    <a:pt x="132" y="162"/>
                  </a:lnTo>
                  <a:lnTo>
                    <a:pt x="158" y="170"/>
                  </a:lnTo>
                  <a:lnTo>
                    <a:pt x="182" y="180"/>
                  </a:lnTo>
                  <a:lnTo>
                    <a:pt x="206" y="190"/>
                  </a:lnTo>
                  <a:lnTo>
                    <a:pt x="252" y="212"/>
                  </a:lnTo>
                  <a:lnTo>
                    <a:pt x="296" y="240"/>
                  </a:lnTo>
                  <a:lnTo>
                    <a:pt x="338" y="270"/>
                  </a:lnTo>
                  <a:lnTo>
                    <a:pt x="376" y="306"/>
                  </a:lnTo>
                  <a:lnTo>
                    <a:pt x="410" y="344"/>
                  </a:lnTo>
                  <a:lnTo>
                    <a:pt x="440" y="384"/>
                  </a:lnTo>
                  <a:lnTo>
                    <a:pt x="468" y="428"/>
                  </a:lnTo>
                  <a:lnTo>
                    <a:pt x="492" y="474"/>
                  </a:lnTo>
                  <a:lnTo>
                    <a:pt x="502" y="498"/>
                  </a:lnTo>
                  <a:lnTo>
                    <a:pt x="512" y="522"/>
                  </a:lnTo>
                  <a:lnTo>
                    <a:pt x="520" y="548"/>
                  </a:lnTo>
                  <a:lnTo>
                    <a:pt x="526" y="572"/>
                  </a:lnTo>
                  <a:lnTo>
                    <a:pt x="532" y="598"/>
                  </a:lnTo>
                  <a:lnTo>
                    <a:pt x="536" y="626"/>
                  </a:lnTo>
                  <a:lnTo>
                    <a:pt x="540" y="652"/>
                  </a:lnTo>
                  <a:lnTo>
                    <a:pt x="542" y="680"/>
                  </a:lnTo>
                  <a:lnTo>
                    <a:pt x="682" y="680"/>
                  </a:lnTo>
                  <a:lnTo>
                    <a:pt x="682" y="680"/>
                  </a:lnTo>
                  <a:lnTo>
                    <a:pt x="680" y="644"/>
                  </a:lnTo>
                  <a:lnTo>
                    <a:pt x="676" y="610"/>
                  </a:lnTo>
                  <a:lnTo>
                    <a:pt x="672" y="578"/>
                  </a:lnTo>
                  <a:lnTo>
                    <a:pt x="664" y="544"/>
                  </a:lnTo>
                  <a:lnTo>
                    <a:pt x="656" y="512"/>
                  </a:lnTo>
                  <a:lnTo>
                    <a:pt x="646" y="480"/>
                  </a:lnTo>
                  <a:lnTo>
                    <a:pt x="636" y="450"/>
                  </a:lnTo>
                  <a:lnTo>
                    <a:pt x="622" y="418"/>
                  </a:lnTo>
                  <a:lnTo>
                    <a:pt x="608" y="388"/>
                  </a:lnTo>
                  <a:lnTo>
                    <a:pt x="592" y="360"/>
                  </a:lnTo>
                  <a:lnTo>
                    <a:pt x="576" y="332"/>
                  </a:lnTo>
                  <a:lnTo>
                    <a:pt x="558" y="304"/>
                  </a:lnTo>
                  <a:lnTo>
                    <a:pt x="540" y="278"/>
                  </a:lnTo>
                  <a:lnTo>
                    <a:pt x="518" y="254"/>
                  </a:lnTo>
                  <a:lnTo>
                    <a:pt x="498" y="228"/>
                  </a:lnTo>
                  <a:lnTo>
                    <a:pt x="476" y="206"/>
                  </a:lnTo>
                  <a:lnTo>
                    <a:pt x="452" y="182"/>
                  </a:lnTo>
                  <a:lnTo>
                    <a:pt x="428" y="162"/>
                  </a:lnTo>
                  <a:lnTo>
                    <a:pt x="402" y="142"/>
                  </a:lnTo>
                  <a:lnTo>
                    <a:pt x="376" y="122"/>
                  </a:lnTo>
                  <a:lnTo>
                    <a:pt x="348" y="104"/>
                  </a:lnTo>
                  <a:lnTo>
                    <a:pt x="320" y="88"/>
                  </a:lnTo>
                  <a:lnTo>
                    <a:pt x="290" y="72"/>
                  </a:lnTo>
                  <a:lnTo>
                    <a:pt x="260" y="58"/>
                  </a:lnTo>
                  <a:lnTo>
                    <a:pt x="230" y="46"/>
                  </a:lnTo>
                  <a:lnTo>
                    <a:pt x="200" y="36"/>
                  </a:lnTo>
                  <a:lnTo>
                    <a:pt x="168" y="26"/>
                  </a:lnTo>
                  <a:lnTo>
                    <a:pt x="134" y="18"/>
                  </a:lnTo>
                  <a:lnTo>
                    <a:pt x="102" y="10"/>
                  </a:lnTo>
                  <a:lnTo>
                    <a:pt x="68" y="6"/>
                  </a:lnTo>
                  <a:lnTo>
                    <a:pt x="34" y="2"/>
                  </a:lnTo>
                  <a:lnTo>
                    <a:pt x="0" y="0"/>
                  </a:lnTo>
                  <a:lnTo>
                    <a:pt x="0" y="0"/>
                  </a:lnTo>
                  <a:close/>
                </a:path>
              </a:pathLst>
            </a:custGeom>
            <a:solidFill>
              <a:srgbClr val="00ADEF"/>
            </a:solidFill>
            <a:ln w="9525">
              <a:noFill/>
              <a:round/>
              <a:headEnd/>
              <a:tailEnd/>
            </a:ln>
          </p:spPr>
          <p:txBody>
            <a:bodyPr/>
            <a:lstStyle/>
            <a:p>
              <a:pPr>
                <a:defRPr/>
              </a:pPr>
              <a:endParaRPr lang="en-US" dirty="0"/>
            </a:p>
          </p:txBody>
        </p:sp>
        <p:sp>
          <p:nvSpPr>
            <p:cNvPr id="397376" name="Freeform 64"/>
            <p:cNvSpPr>
              <a:spLocks/>
            </p:cNvSpPr>
            <p:nvPr userDrawn="1"/>
          </p:nvSpPr>
          <p:spPr bwMode="black">
            <a:xfrm>
              <a:off x="1610" y="201"/>
              <a:ext cx="195" cy="195"/>
            </a:xfrm>
            <a:custGeom>
              <a:avLst/>
              <a:gdLst/>
              <a:ahLst/>
              <a:cxnLst>
                <a:cxn ang="0">
                  <a:pos x="0" y="6"/>
                </a:cxn>
                <a:cxn ang="0">
                  <a:pos x="0" y="6"/>
                </a:cxn>
                <a:cxn ang="0">
                  <a:pos x="36" y="8"/>
                </a:cxn>
                <a:cxn ang="0">
                  <a:pos x="70" y="12"/>
                </a:cxn>
                <a:cxn ang="0">
                  <a:pos x="104" y="18"/>
                </a:cxn>
                <a:cxn ang="0">
                  <a:pos x="138" y="24"/>
                </a:cxn>
                <a:cxn ang="0">
                  <a:pos x="172" y="32"/>
                </a:cxn>
                <a:cxn ang="0">
                  <a:pos x="204" y="42"/>
                </a:cxn>
                <a:cxn ang="0">
                  <a:pos x="236" y="54"/>
                </a:cxn>
                <a:cxn ang="0">
                  <a:pos x="268" y="68"/>
                </a:cxn>
                <a:cxn ang="0">
                  <a:pos x="298" y="82"/>
                </a:cxn>
                <a:cxn ang="0">
                  <a:pos x="328" y="96"/>
                </a:cxn>
                <a:cxn ang="0">
                  <a:pos x="356" y="114"/>
                </a:cxn>
                <a:cxn ang="0">
                  <a:pos x="384" y="132"/>
                </a:cxn>
                <a:cxn ang="0">
                  <a:pos x="412" y="152"/>
                </a:cxn>
                <a:cxn ang="0">
                  <a:pos x="438" y="172"/>
                </a:cxn>
                <a:cxn ang="0">
                  <a:pos x="464" y="194"/>
                </a:cxn>
                <a:cxn ang="0">
                  <a:pos x="488" y="216"/>
                </a:cxn>
                <a:cxn ang="0">
                  <a:pos x="510" y="240"/>
                </a:cxn>
                <a:cxn ang="0">
                  <a:pos x="532" y="266"/>
                </a:cxn>
                <a:cxn ang="0">
                  <a:pos x="554" y="292"/>
                </a:cxn>
                <a:cxn ang="0">
                  <a:pos x="574" y="320"/>
                </a:cxn>
                <a:cxn ang="0">
                  <a:pos x="592" y="346"/>
                </a:cxn>
                <a:cxn ang="0">
                  <a:pos x="608" y="376"/>
                </a:cxn>
                <a:cxn ang="0">
                  <a:pos x="624" y="406"/>
                </a:cxn>
                <a:cxn ang="0">
                  <a:pos x="638" y="436"/>
                </a:cxn>
                <a:cxn ang="0">
                  <a:pos x="652" y="468"/>
                </a:cxn>
                <a:cxn ang="0">
                  <a:pos x="664" y="498"/>
                </a:cxn>
                <a:cxn ang="0">
                  <a:pos x="674" y="532"/>
                </a:cxn>
                <a:cxn ang="0">
                  <a:pos x="682" y="564"/>
                </a:cxn>
                <a:cxn ang="0">
                  <a:pos x="690" y="598"/>
                </a:cxn>
                <a:cxn ang="0">
                  <a:pos x="694" y="634"/>
                </a:cxn>
                <a:cxn ang="0">
                  <a:pos x="698" y="668"/>
                </a:cxn>
                <a:cxn ang="0">
                  <a:pos x="700" y="704"/>
                </a:cxn>
                <a:cxn ang="0">
                  <a:pos x="706" y="704"/>
                </a:cxn>
                <a:cxn ang="0">
                  <a:pos x="706" y="0"/>
                </a:cxn>
                <a:cxn ang="0">
                  <a:pos x="0" y="0"/>
                </a:cxn>
                <a:cxn ang="0">
                  <a:pos x="0" y="6"/>
                </a:cxn>
              </a:cxnLst>
              <a:rect l="0" t="0" r="r" b="b"/>
              <a:pathLst>
                <a:path w="706" h="704">
                  <a:moveTo>
                    <a:pt x="0" y="6"/>
                  </a:moveTo>
                  <a:lnTo>
                    <a:pt x="0" y="6"/>
                  </a:lnTo>
                  <a:lnTo>
                    <a:pt x="36" y="8"/>
                  </a:lnTo>
                  <a:lnTo>
                    <a:pt x="70" y="12"/>
                  </a:lnTo>
                  <a:lnTo>
                    <a:pt x="104" y="18"/>
                  </a:lnTo>
                  <a:lnTo>
                    <a:pt x="138" y="24"/>
                  </a:lnTo>
                  <a:lnTo>
                    <a:pt x="172" y="32"/>
                  </a:lnTo>
                  <a:lnTo>
                    <a:pt x="204" y="42"/>
                  </a:lnTo>
                  <a:lnTo>
                    <a:pt x="236" y="54"/>
                  </a:lnTo>
                  <a:lnTo>
                    <a:pt x="268" y="68"/>
                  </a:lnTo>
                  <a:lnTo>
                    <a:pt x="298" y="82"/>
                  </a:lnTo>
                  <a:lnTo>
                    <a:pt x="328" y="96"/>
                  </a:lnTo>
                  <a:lnTo>
                    <a:pt x="356" y="114"/>
                  </a:lnTo>
                  <a:lnTo>
                    <a:pt x="384" y="132"/>
                  </a:lnTo>
                  <a:lnTo>
                    <a:pt x="412" y="152"/>
                  </a:lnTo>
                  <a:lnTo>
                    <a:pt x="438" y="172"/>
                  </a:lnTo>
                  <a:lnTo>
                    <a:pt x="464" y="194"/>
                  </a:lnTo>
                  <a:lnTo>
                    <a:pt x="488" y="216"/>
                  </a:lnTo>
                  <a:lnTo>
                    <a:pt x="510" y="240"/>
                  </a:lnTo>
                  <a:lnTo>
                    <a:pt x="532" y="266"/>
                  </a:lnTo>
                  <a:lnTo>
                    <a:pt x="554" y="292"/>
                  </a:lnTo>
                  <a:lnTo>
                    <a:pt x="574" y="320"/>
                  </a:lnTo>
                  <a:lnTo>
                    <a:pt x="592" y="346"/>
                  </a:lnTo>
                  <a:lnTo>
                    <a:pt x="608" y="376"/>
                  </a:lnTo>
                  <a:lnTo>
                    <a:pt x="624" y="406"/>
                  </a:lnTo>
                  <a:lnTo>
                    <a:pt x="638" y="436"/>
                  </a:lnTo>
                  <a:lnTo>
                    <a:pt x="652" y="468"/>
                  </a:lnTo>
                  <a:lnTo>
                    <a:pt x="664" y="498"/>
                  </a:lnTo>
                  <a:lnTo>
                    <a:pt x="674" y="532"/>
                  </a:lnTo>
                  <a:lnTo>
                    <a:pt x="682" y="564"/>
                  </a:lnTo>
                  <a:lnTo>
                    <a:pt x="690" y="598"/>
                  </a:lnTo>
                  <a:lnTo>
                    <a:pt x="694" y="634"/>
                  </a:lnTo>
                  <a:lnTo>
                    <a:pt x="698" y="668"/>
                  </a:lnTo>
                  <a:lnTo>
                    <a:pt x="700" y="704"/>
                  </a:lnTo>
                  <a:lnTo>
                    <a:pt x="706" y="704"/>
                  </a:lnTo>
                  <a:lnTo>
                    <a:pt x="706" y="0"/>
                  </a:lnTo>
                  <a:lnTo>
                    <a:pt x="0" y="0"/>
                  </a:lnTo>
                  <a:lnTo>
                    <a:pt x="0" y="6"/>
                  </a:lnTo>
                  <a:close/>
                </a:path>
              </a:pathLst>
            </a:custGeom>
            <a:solidFill>
              <a:srgbClr val="00ADEF"/>
            </a:solidFill>
            <a:ln w="9525">
              <a:noFill/>
              <a:round/>
              <a:headEnd/>
              <a:tailEnd/>
            </a:ln>
          </p:spPr>
          <p:txBody>
            <a:bodyPr/>
            <a:lstStyle/>
            <a:p>
              <a:pPr>
                <a:defRPr/>
              </a:pPr>
              <a:endParaRPr lang="en-US" dirty="0"/>
            </a:p>
          </p:txBody>
        </p:sp>
      </p:grpSp>
      <p:sp>
        <p:nvSpPr>
          <p:cNvPr id="12295" name="Rectangle 69"/>
          <p:cNvSpPr>
            <a:spLocks noGrp="1" noChangeArrowheads="1"/>
          </p:cNvSpPr>
          <p:nvPr>
            <p:ph type="title"/>
          </p:nvPr>
        </p:nvSpPr>
        <p:spPr bwMode="white">
          <a:xfrm>
            <a:off x="133350" y="171450"/>
            <a:ext cx="8858250" cy="457200"/>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spAutoFit/>
          </a:bodyPr>
          <a:lstStyle/>
          <a:p>
            <a:pPr lvl="0"/>
            <a:r>
              <a:rPr lang="en-US" smtClean="0"/>
              <a:t>Click to edit Master title style</a:t>
            </a:r>
          </a:p>
        </p:txBody>
      </p:sp>
      <p:sp>
        <p:nvSpPr>
          <p:cNvPr id="12296" name="Rectangle 70"/>
          <p:cNvSpPr>
            <a:spLocks noGrp="1" noChangeArrowheads="1"/>
          </p:cNvSpPr>
          <p:nvPr>
            <p:ph type="body" idx="1"/>
          </p:nvPr>
        </p:nvSpPr>
        <p:spPr bwMode="auto">
          <a:xfrm>
            <a:off x="133350" y="987427"/>
            <a:ext cx="7346950" cy="1803526"/>
          </a:xfrm>
          <a:prstGeom prst="rect">
            <a:avLst/>
          </a:prstGeom>
          <a:noFill/>
          <a:ln w="9525">
            <a:noFill/>
            <a:miter lim="800000"/>
            <a:headEnd/>
            <a:tailEnd/>
          </a:ln>
        </p:spPr>
        <p:txBody>
          <a:bodyPr vert="horz" wrap="square" lIns="91397" tIns="45698" rIns="91397" bIns="45698"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7384" name="Rectangle 72"/>
          <p:cNvSpPr>
            <a:spLocks noGrp="1" noChangeArrowheads="1"/>
          </p:cNvSpPr>
          <p:nvPr>
            <p:ph type="sldNum" sz="quarter" idx="4"/>
          </p:nvPr>
        </p:nvSpPr>
        <p:spPr bwMode="auto">
          <a:xfrm>
            <a:off x="6877050" y="6570663"/>
            <a:ext cx="2133600" cy="476250"/>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r">
              <a:defRPr sz="1000" b="1">
                <a:latin typeface="Arial" charset="0"/>
                <a:ea typeface="Osaka" pitchFamily="1" charset="-128"/>
                <a:cs typeface="+mn-cs"/>
              </a:defRPr>
            </a:lvl1pPr>
          </a:lstStyle>
          <a:p>
            <a:pPr>
              <a:defRPr/>
            </a:pPr>
            <a:fld id="{454F5675-5342-4582-8E13-F8CBB2F2B2DE}" type="slidenum">
              <a:rPr lang="en-US"/>
              <a:pPr>
                <a:defRPr/>
              </a:pPr>
              <a:t>‹#›</a:t>
            </a:fld>
            <a:endParaRPr lang="en-US" dirty="0"/>
          </a:p>
        </p:txBody>
      </p:sp>
      <p:sp>
        <p:nvSpPr>
          <p:cNvPr id="25" name="Line 25"/>
          <p:cNvSpPr>
            <a:spLocks noChangeShapeType="1"/>
          </p:cNvSpPr>
          <p:nvPr/>
        </p:nvSpPr>
        <p:spPr bwMode="auto">
          <a:xfrm>
            <a:off x="228600" y="1752600"/>
            <a:ext cx="8686800" cy="0"/>
          </a:xfrm>
          <a:prstGeom prst="line">
            <a:avLst/>
          </a:prstGeom>
          <a:noFill/>
          <a:ln w="38100">
            <a:solidFill>
              <a:srgbClr val="6DB43F"/>
            </a:solidFill>
            <a:round/>
            <a:headEnd/>
            <a:tailEnd/>
          </a:ln>
          <a:effectLst/>
        </p:spPr>
        <p:txBody>
          <a:bodyPr wrap="none" lIns="91397" tIns="45698" rIns="91397" bIns="45698"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hdr="0" ftr="0" dt="0"/>
  <p:txStyles>
    <p:titleStyle>
      <a:lvl1pPr algn="ctr" rtl="0" eaLnBrk="1" fontAlgn="base" hangingPunct="1">
        <a:spcBef>
          <a:spcPct val="0"/>
        </a:spcBef>
        <a:spcAft>
          <a:spcPct val="0"/>
        </a:spcAft>
        <a:defRPr sz="2400" b="1">
          <a:solidFill>
            <a:schemeClr val="bg1"/>
          </a:solidFill>
          <a:latin typeface="+mj-lt"/>
          <a:ea typeface="+mj-ea"/>
          <a:cs typeface="Osaka"/>
        </a:defRPr>
      </a:lvl1pPr>
      <a:lvl2pPr algn="ctr" rtl="0" eaLnBrk="1" fontAlgn="base" hangingPunct="1">
        <a:spcBef>
          <a:spcPct val="0"/>
        </a:spcBef>
        <a:spcAft>
          <a:spcPct val="0"/>
        </a:spcAft>
        <a:defRPr sz="2400" b="1">
          <a:solidFill>
            <a:schemeClr val="bg1"/>
          </a:solidFill>
          <a:latin typeface="Arial" charset="0"/>
          <a:ea typeface="Osaka" pitchFamily="1" charset="-128"/>
          <a:cs typeface="Osaka"/>
        </a:defRPr>
      </a:lvl2pPr>
      <a:lvl3pPr algn="ctr" rtl="0" eaLnBrk="1" fontAlgn="base" hangingPunct="1">
        <a:spcBef>
          <a:spcPct val="0"/>
        </a:spcBef>
        <a:spcAft>
          <a:spcPct val="0"/>
        </a:spcAft>
        <a:defRPr sz="2400" b="1">
          <a:solidFill>
            <a:schemeClr val="bg1"/>
          </a:solidFill>
          <a:latin typeface="Arial" charset="0"/>
          <a:ea typeface="Osaka" pitchFamily="1" charset="-128"/>
          <a:cs typeface="Osaka"/>
        </a:defRPr>
      </a:lvl3pPr>
      <a:lvl4pPr algn="ctr" rtl="0" eaLnBrk="1" fontAlgn="base" hangingPunct="1">
        <a:spcBef>
          <a:spcPct val="0"/>
        </a:spcBef>
        <a:spcAft>
          <a:spcPct val="0"/>
        </a:spcAft>
        <a:defRPr sz="2400" b="1">
          <a:solidFill>
            <a:schemeClr val="bg1"/>
          </a:solidFill>
          <a:latin typeface="Arial" charset="0"/>
          <a:ea typeface="Osaka" pitchFamily="1" charset="-128"/>
          <a:cs typeface="Osaka"/>
        </a:defRPr>
      </a:lvl4pPr>
      <a:lvl5pPr algn="ctr" rtl="0" eaLnBrk="1" fontAlgn="base" hangingPunct="1">
        <a:spcBef>
          <a:spcPct val="0"/>
        </a:spcBef>
        <a:spcAft>
          <a:spcPct val="0"/>
        </a:spcAft>
        <a:defRPr sz="2400" b="1">
          <a:solidFill>
            <a:schemeClr val="bg1"/>
          </a:solidFill>
          <a:latin typeface="Arial" charset="0"/>
          <a:ea typeface="Osaka" pitchFamily="1" charset="-128"/>
          <a:cs typeface="Osaka"/>
        </a:defRPr>
      </a:lvl5pPr>
      <a:lvl6pPr marL="456986" algn="ctr" rtl="0" eaLnBrk="1" fontAlgn="base" hangingPunct="1">
        <a:spcBef>
          <a:spcPct val="0"/>
        </a:spcBef>
        <a:spcAft>
          <a:spcPct val="0"/>
        </a:spcAft>
        <a:defRPr sz="2400" b="1">
          <a:solidFill>
            <a:schemeClr val="bg1"/>
          </a:solidFill>
          <a:latin typeface="Arial" charset="0"/>
          <a:ea typeface="Osaka" pitchFamily="1" charset="-128"/>
        </a:defRPr>
      </a:lvl6pPr>
      <a:lvl7pPr marL="913972" algn="ctr" rtl="0" eaLnBrk="1" fontAlgn="base" hangingPunct="1">
        <a:spcBef>
          <a:spcPct val="0"/>
        </a:spcBef>
        <a:spcAft>
          <a:spcPct val="0"/>
        </a:spcAft>
        <a:defRPr sz="2400" b="1">
          <a:solidFill>
            <a:schemeClr val="bg1"/>
          </a:solidFill>
          <a:latin typeface="Arial" charset="0"/>
          <a:ea typeface="Osaka" pitchFamily="1" charset="-128"/>
        </a:defRPr>
      </a:lvl7pPr>
      <a:lvl8pPr marL="1370959" algn="ctr" rtl="0" eaLnBrk="1" fontAlgn="base" hangingPunct="1">
        <a:spcBef>
          <a:spcPct val="0"/>
        </a:spcBef>
        <a:spcAft>
          <a:spcPct val="0"/>
        </a:spcAft>
        <a:defRPr sz="2400" b="1">
          <a:solidFill>
            <a:schemeClr val="bg1"/>
          </a:solidFill>
          <a:latin typeface="Arial" charset="0"/>
          <a:ea typeface="Osaka" pitchFamily="1" charset="-128"/>
        </a:defRPr>
      </a:lvl8pPr>
      <a:lvl9pPr marL="1827945" algn="ctr" rtl="0" eaLnBrk="1" fontAlgn="base" hangingPunct="1">
        <a:spcBef>
          <a:spcPct val="0"/>
        </a:spcBef>
        <a:spcAft>
          <a:spcPct val="0"/>
        </a:spcAft>
        <a:defRPr sz="2400" b="1">
          <a:solidFill>
            <a:schemeClr val="bg1"/>
          </a:solidFill>
          <a:latin typeface="Arial" charset="0"/>
          <a:ea typeface="Osaka" pitchFamily="1" charset="-128"/>
        </a:defRPr>
      </a:lvl9pPr>
    </p:titleStyle>
    <p:bodyStyle>
      <a:lvl1pPr marL="6346" indent="-6346" algn="l" rtl="0" eaLnBrk="1" fontAlgn="base" hangingPunct="1">
        <a:spcBef>
          <a:spcPct val="20000"/>
        </a:spcBef>
        <a:spcAft>
          <a:spcPct val="0"/>
        </a:spcAft>
        <a:buClr>
          <a:schemeClr val="tx1"/>
        </a:buClr>
        <a:buSzPct val="120000"/>
        <a:buFont typeface="Wingdings" pitchFamily="2" charset="2"/>
        <a:defRPr sz="2000" b="1">
          <a:solidFill>
            <a:schemeClr val="tx1"/>
          </a:solidFill>
          <a:latin typeface="+mn-lt"/>
          <a:ea typeface="+mn-ea"/>
          <a:cs typeface="Osaka"/>
        </a:defRPr>
      </a:lvl1pPr>
      <a:lvl2pPr marL="350674" indent="-230080" algn="l" rtl="0" eaLnBrk="1" fontAlgn="base" hangingPunct="1">
        <a:spcBef>
          <a:spcPct val="20000"/>
        </a:spcBef>
        <a:spcAft>
          <a:spcPct val="0"/>
        </a:spcAft>
        <a:buClr>
          <a:schemeClr val="tx1"/>
        </a:buClr>
        <a:buSzPct val="120000"/>
        <a:buFont typeface="Wingdings" pitchFamily="2" charset="2"/>
        <a:buChar char="§"/>
        <a:defRPr sz="2000" b="1">
          <a:solidFill>
            <a:schemeClr val="tx1"/>
          </a:solidFill>
          <a:latin typeface="+mn-lt"/>
          <a:ea typeface="+mn-ea"/>
          <a:cs typeface="Osaka"/>
        </a:defRPr>
      </a:lvl2pPr>
      <a:lvl3pPr marL="693414" indent="-228492" algn="l" rtl="0" eaLnBrk="1" fontAlgn="base" hangingPunct="1">
        <a:spcBef>
          <a:spcPct val="20000"/>
        </a:spcBef>
        <a:spcAft>
          <a:spcPct val="0"/>
        </a:spcAft>
        <a:buClr>
          <a:schemeClr val="tx1"/>
        </a:buClr>
        <a:buFont typeface="Arial" charset="0"/>
        <a:buChar char="–"/>
        <a:defRPr sz="2000" b="1">
          <a:solidFill>
            <a:schemeClr val="tx1"/>
          </a:solidFill>
          <a:latin typeface="+mn-lt"/>
          <a:ea typeface="+mn-ea"/>
          <a:cs typeface="Osaka"/>
        </a:defRPr>
      </a:lvl3pPr>
      <a:lvl4pPr marL="1036152" indent="-228492" algn="l" rtl="0" eaLnBrk="1" fontAlgn="base" hangingPunct="1">
        <a:spcBef>
          <a:spcPct val="20000"/>
        </a:spcBef>
        <a:spcAft>
          <a:spcPct val="0"/>
        </a:spcAft>
        <a:buClr>
          <a:schemeClr val="tx1"/>
        </a:buClr>
        <a:buChar char="•"/>
        <a:defRPr b="1">
          <a:solidFill>
            <a:schemeClr val="tx1"/>
          </a:solidFill>
          <a:latin typeface="+mn-lt"/>
          <a:ea typeface="+mn-ea"/>
          <a:cs typeface="Osaka"/>
        </a:defRPr>
      </a:lvl4pPr>
      <a:lvl5pPr marL="1378892" indent="-228492" algn="l" rtl="0" eaLnBrk="1" fontAlgn="base" hangingPunct="1">
        <a:spcBef>
          <a:spcPct val="20000"/>
        </a:spcBef>
        <a:spcAft>
          <a:spcPct val="0"/>
        </a:spcAft>
        <a:buClr>
          <a:schemeClr val="tx1"/>
        </a:buClr>
        <a:buFont typeface="Arial" charset="0"/>
        <a:buChar char="–"/>
        <a:defRPr b="1">
          <a:solidFill>
            <a:schemeClr val="tx1"/>
          </a:solidFill>
          <a:latin typeface="+mn-lt"/>
          <a:ea typeface="+mn-ea"/>
          <a:cs typeface="Osaka"/>
        </a:defRPr>
      </a:lvl5pPr>
      <a:lvl6pPr marL="1835878" indent="-228492" algn="l" rtl="0" eaLnBrk="1" fontAlgn="base" hangingPunct="1">
        <a:spcBef>
          <a:spcPct val="20000"/>
        </a:spcBef>
        <a:spcAft>
          <a:spcPct val="0"/>
        </a:spcAft>
        <a:buClr>
          <a:schemeClr val="tx1"/>
        </a:buClr>
        <a:buFont typeface="Arial" charset="0"/>
        <a:buChar char="–"/>
        <a:defRPr b="1">
          <a:solidFill>
            <a:schemeClr val="tx1"/>
          </a:solidFill>
          <a:latin typeface="+mn-lt"/>
          <a:ea typeface="+mn-ea"/>
        </a:defRPr>
      </a:lvl6pPr>
      <a:lvl7pPr marL="2292866" indent="-228492" algn="l" rtl="0" eaLnBrk="1" fontAlgn="base" hangingPunct="1">
        <a:spcBef>
          <a:spcPct val="20000"/>
        </a:spcBef>
        <a:spcAft>
          <a:spcPct val="0"/>
        </a:spcAft>
        <a:buClr>
          <a:schemeClr val="tx1"/>
        </a:buClr>
        <a:buFont typeface="Arial" charset="0"/>
        <a:buChar char="–"/>
        <a:defRPr b="1">
          <a:solidFill>
            <a:schemeClr val="tx1"/>
          </a:solidFill>
          <a:latin typeface="+mn-lt"/>
          <a:ea typeface="+mn-ea"/>
        </a:defRPr>
      </a:lvl7pPr>
      <a:lvl8pPr marL="2749851" indent="-228492" algn="l" rtl="0" eaLnBrk="1" fontAlgn="base" hangingPunct="1">
        <a:spcBef>
          <a:spcPct val="20000"/>
        </a:spcBef>
        <a:spcAft>
          <a:spcPct val="0"/>
        </a:spcAft>
        <a:buClr>
          <a:schemeClr val="tx1"/>
        </a:buClr>
        <a:buFont typeface="Arial" charset="0"/>
        <a:buChar char="–"/>
        <a:defRPr b="1">
          <a:solidFill>
            <a:schemeClr val="tx1"/>
          </a:solidFill>
          <a:latin typeface="+mn-lt"/>
          <a:ea typeface="+mn-ea"/>
        </a:defRPr>
      </a:lvl8pPr>
      <a:lvl9pPr marL="3206838" indent="-228492" algn="l" rtl="0" eaLnBrk="1" fontAlgn="base" hangingPunct="1">
        <a:spcBef>
          <a:spcPct val="20000"/>
        </a:spcBef>
        <a:spcAft>
          <a:spcPct val="0"/>
        </a:spcAft>
        <a:buClr>
          <a:schemeClr val="tx1"/>
        </a:buClr>
        <a:buFont typeface="Arial" charset="0"/>
        <a:buChar char="–"/>
        <a:defRPr b="1">
          <a:solidFill>
            <a:schemeClr val="tx1"/>
          </a:solidFill>
          <a:latin typeface="+mn-lt"/>
          <a:ea typeface="+mn-ea"/>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44500" y="614367"/>
            <a:ext cx="8242300" cy="1019175"/>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936629" y="1965325"/>
            <a:ext cx="7740650" cy="41608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444500" y="6356350"/>
            <a:ext cx="4362450" cy="365125"/>
          </a:xfrm>
          <a:prstGeom prst="rect">
            <a:avLst/>
          </a:prstGeom>
        </p:spPr>
        <p:txBody>
          <a:bodyPr vert="horz" wrap="square" lIns="91397" tIns="45698" rIns="91397" bIns="45698" numCol="1" anchor="ctr" anchorCtr="0" compatLnSpc="1">
            <a:prstTxWarp prst="textNoShape">
              <a:avLst/>
            </a:prstTxWarp>
          </a:bodyPr>
          <a:lstStyle>
            <a:lvl1pPr algn="l">
              <a:defRPr sz="1000" b="0" i="1">
                <a:solidFill>
                  <a:srgbClr val="244568"/>
                </a:solidFill>
                <a:latin typeface="Arial" charset="0"/>
                <a:ea typeface="+mn-ea"/>
                <a:cs typeface="Arial" charset="0"/>
              </a:defRPr>
            </a:lvl1pPr>
          </a:lstStyle>
          <a:p>
            <a:pPr>
              <a:defRPr/>
            </a:pPr>
            <a:fld id="{762D4695-C15F-4D9D-AF0B-94A79C76FB73}" type="slidenum">
              <a:rPr lang="en-US"/>
              <a:pPr>
                <a:defRPr/>
              </a:pPr>
              <a:t>‹#›</a:t>
            </a:fld>
            <a:r>
              <a:rPr lang="en-US" dirty="0"/>
              <a:t> | TXU Energy </a:t>
            </a:r>
          </a:p>
        </p:txBody>
      </p:sp>
      <p:sp>
        <p:nvSpPr>
          <p:cNvPr id="7" name="TextBox 6"/>
          <p:cNvSpPr txBox="1"/>
          <p:nvPr/>
        </p:nvSpPr>
        <p:spPr>
          <a:xfrm>
            <a:off x="2114304" y="6588127"/>
            <a:ext cx="184643" cy="369287"/>
          </a:xfrm>
          <a:prstGeom prst="rect">
            <a:avLst/>
          </a:prstGeom>
          <a:noFill/>
        </p:spPr>
        <p:txBody>
          <a:bodyPr wrap="none" lIns="91397" tIns="45698" rIns="91397" bIns="45698">
            <a:spAutoFit/>
          </a:bodyPr>
          <a:lstStyle/>
          <a:p>
            <a:pPr defTabSz="456986" fontAlgn="auto">
              <a:spcBef>
                <a:spcPts val="0"/>
              </a:spcBef>
              <a:spcAft>
                <a:spcPts val="0"/>
              </a:spcAft>
              <a:defRPr/>
            </a:pPr>
            <a:endParaRPr lang="en-US" sz="1800" dirty="0">
              <a:solidFill>
                <a:schemeClr val="tx1"/>
              </a:solidFill>
              <a:latin typeface="+mn-lt"/>
              <a:ea typeface="+mn-ea"/>
              <a:cs typeface="+mn-cs"/>
            </a:endParaRPr>
          </a:p>
        </p:txBody>
      </p:sp>
      <p:pic>
        <p:nvPicPr>
          <p:cNvPr id="13318" name="Picture 7" descr="TXUE_Gradient_Bar_4c.pdf"/>
          <p:cNvPicPr>
            <a:picLocks noChangeAspect="1"/>
          </p:cNvPicPr>
          <p:nvPr/>
        </p:nvPicPr>
        <p:blipFill>
          <a:blip r:embed="rId13" cstate="print"/>
          <a:srcRect r="9232"/>
          <a:stretch>
            <a:fillRect/>
          </a:stretch>
        </p:blipFill>
        <p:spPr bwMode="auto">
          <a:xfrm>
            <a:off x="444500" y="228601"/>
            <a:ext cx="8301038" cy="234950"/>
          </a:xfrm>
          <a:prstGeom prst="rect">
            <a:avLst/>
          </a:prstGeom>
          <a:noFill/>
          <a:ln w="9525">
            <a:noFill/>
            <a:miter lim="800000"/>
            <a:headEnd/>
            <a:tailEnd/>
          </a:ln>
        </p:spPr>
      </p:pic>
      <p:sp>
        <p:nvSpPr>
          <p:cNvPr id="45068" name="Footer Placeholder 4"/>
          <p:cNvSpPr txBox="1">
            <a:spLocks noGrp="1"/>
          </p:cNvSpPr>
          <p:nvPr/>
        </p:nvSpPr>
        <p:spPr bwMode="auto">
          <a:xfrm>
            <a:off x="3581400" y="6265337"/>
            <a:ext cx="5181600" cy="592667"/>
          </a:xfrm>
          <a:prstGeom prst="rect">
            <a:avLst/>
          </a:prstGeom>
          <a:noFill/>
          <a:ln w="9525">
            <a:noFill/>
            <a:miter lim="800000"/>
            <a:headEnd/>
            <a:tailEnd/>
          </a:ln>
        </p:spPr>
        <p:txBody>
          <a:bodyPr lIns="91397" tIns="45698" rIns="91397" bIns="45698" anchor="ctr"/>
          <a:lstStyle/>
          <a:p>
            <a:pPr algn="r">
              <a:defRPr/>
            </a:pPr>
            <a:r>
              <a:rPr lang="en-US" sz="900" baseline="0" dirty="0">
                <a:solidFill>
                  <a:schemeClr val="tx1"/>
                </a:solidFill>
                <a:cs typeface="Arial" charset="0"/>
              </a:rPr>
              <a:t>© </a:t>
            </a:r>
            <a:r>
              <a:rPr lang="en-US" sz="900" baseline="0" dirty="0" smtClean="0">
                <a:solidFill>
                  <a:schemeClr val="tx1"/>
                </a:solidFill>
                <a:cs typeface="Arial" charset="0"/>
              </a:rPr>
              <a:t>2013 </a:t>
            </a:r>
            <a:r>
              <a:rPr lang="en-US" sz="900" baseline="0" dirty="0">
                <a:solidFill>
                  <a:schemeClr val="tx1"/>
                </a:solidFill>
                <a:cs typeface="Arial" charset="0"/>
              </a:rPr>
              <a:t>TXU Energy Retail Company LLC. All rights reserved. REP </a:t>
            </a:r>
            <a:r>
              <a:rPr lang="en-US" sz="900" baseline="0" dirty="0" smtClean="0">
                <a:solidFill>
                  <a:schemeClr val="tx1"/>
                </a:solidFill>
                <a:cs typeface="Arial" charset="0"/>
              </a:rPr>
              <a:t>#10004</a:t>
            </a:r>
            <a:endParaRPr lang="en-US" sz="900" baseline="0" dirty="0">
              <a:solidFill>
                <a:schemeClr val="tx1"/>
              </a:solidFill>
              <a:cs typeface="Arial" charset="0"/>
            </a:endParaRPr>
          </a:p>
        </p:txBody>
      </p:sp>
    </p:spTree>
    <p:extLst>
      <p:ext uri="{BB962C8B-B14F-4D97-AF65-F5344CB8AC3E}">
        <p14:creationId xmlns:p14="http://schemas.microsoft.com/office/powerpoint/2010/main" val="705715739"/>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hf hdr="0" ftr="0" dt="0"/>
  <p:txStyles>
    <p:titleStyle>
      <a:lvl1pPr algn="l" defTabSz="456986" rtl="0" eaLnBrk="0" fontAlgn="base" hangingPunct="0">
        <a:spcBef>
          <a:spcPct val="0"/>
        </a:spcBef>
        <a:spcAft>
          <a:spcPct val="0"/>
        </a:spcAft>
        <a:defRPr sz="3600" i="1">
          <a:solidFill>
            <a:srgbClr val="244568"/>
          </a:solidFill>
          <a:latin typeface="+mj-lt"/>
          <a:ea typeface="+mj-ea"/>
          <a:cs typeface="ヒラギノ角ゴ Pro W3"/>
        </a:defRPr>
      </a:lvl1pPr>
      <a:lvl2pPr algn="l" defTabSz="456986" rtl="0" eaLnBrk="0" fontAlgn="base" hangingPunct="0">
        <a:spcBef>
          <a:spcPct val="0"/>
        </a:spcBef>
        <a:spcAft>
          <a:spcPct val="0"/>
        </a:spcAft>
        <a:defRPr sz="3600" i="1">
          <a:solidFill>
            <a:srgbClr val="244568"/>
          </a:solidFill>
          <a:latin typeface="Myriad Pro" pitchFamily="34" charset="0"/>
          <a:ea typeface="ヒラギノ角ゴ Pro W3" pitchFamily="-106" charset="-128"/>
          <a:cs typeface="ヒラギノ角ゴ Pro W3"/>
        </a:defRPr>
      </a:lvl2pPr>
      <a:lvl3pPr algn="l" defTabSz="456986" rtl="0" eaLnBrk="0" fontAlgn="base" hangingPunct="0">
        <a:spcBef>
          <a:spcPct val="0"/>
        </a:spcBef>
        <a:spcAft>
          <a:spcPct val="0"/>
        </a:spcAft>
        <a:defRPr sz="3600" i="1">
          <a:solidFill>
            <a:srgbClr val="244568"/>
          </a:solidFill>
          <a:latin typeface="Myriad Pro" pitchFamily="34" charset="0"/>
          <a:ea typeface="ヒラギノ角ゴ Pro W3" pitchFamily="-106" charset="-128"/>
          <a:cs typeface="ヒラギノ角ゴ Pro W3"/>
        </a:defRPr>
      </a:lvl3pPr>
      <a:lvl4pPr algn="l" defTabSz="456986" rtl="0" eaLnBrk="0" fontAlgn="base" hangingPunct="0">
        <a:spcBef>
          <a:spcPct val="0"/>
        </a:spcBef>
        <a:spcAft>
          <a:spcPct val="0"/>
        </a:spcAft>
        <a:defRPr sz="3600" i="1">
          <a:solidFill>
            <a:srgbClr val="244568"/>
          </a:solidFill>
          <a:latin typeface="Myriad Pro" pitchFamily="34" charset="0"/>
          <a:ea typeface="ヒラギノ角ゴ Pro W3" pitchFamily="-106" charset="-128"/>
          <a:cs typeface="ヒラギノ角ゴ Pro W3"/>
        </a:defRPr>
      </a:lvl4pPr>
      <a:lvl5pPr algn="l" defTabSz="456986" rtl="0" eaLnBrk="0" fontAlgn="base" hangingPunct="0">
        <a:spcBef>
          <a:spcPct val="0"/>
        </a:spcBef>
        <a:spcAft>
          <a:spcPct val="0"/>
        </a:spcAft>
        <a:defRPr sz="3600" i="1">
          <a:solidFill>
            <a:srgbClr val="244568"/>
          </a:solidFill>
          <a:latin typeface="Myriad Pro" pitchFamily="34" charset="0"/>
          <a:ea typeface="ヒラギノ角ゴ Pro W3" pitchFamily="-106" charset="-128"/>
          <a:cs typeface="ヒラギノ角ゴ Pro W3"/>
        </a:defRPr>
      </a:lvl5pPr>
      <a:lvl6pPr marL="456986" algn="l" defTabSz="456986" rtl="0" fontAlgn="base">
        <a:spcBef>
          <a:spcPct val="0"/>
        </a:spcBef>
        <a:spcAft>
          <a:spcPct val="0"/>
        </a:spcAft>
        <a:defRPr sz="3600" i="1">
          <a:solidFill>
            <a:srgbClr val="244568"/>
          </a:solidFill>
          <a:latin typeface="Myriad Pro" pitchFamily="34" charset="0"/>
          <a:ea typeface="ヒラギノ角ゴ Pro W3" pitchFamily="-106" charset="-128"/>
        </a:defRPr>
      </a:lvl6pPr>
      <a:lvl7pPr marL="913972" algn="l" defTabSz="456986" rtl="0" fontAlgn="base">
        <a:spcBef>
          <a:spcPct val="0"/>
        </a:spcBef>
        <a:spcAft>
          <a:spcPct val="0"/>
        </a:spcAft>
        <a:defRPr sz="3600" i="1">
          <a:solidFill>
            <a:srgbClr val="244568"/>
          </a:solidFill>
          <a:latin typeface="Myriad Pro" pitchFamily="34" charset="0"/>
          <a:ea typeface="ヒラギノ角ゴ Pro W3" pitchFamily="-106" charset="-128"/>
        </a:defRPr>
      </a:lvl7pPr>
      <a:lvl8pPr marL="1370959" algn="l" defTabSz="456986" rtl="0" fontAlgn="base">
        <a:spcBef>
          <a:spcPct val="0"/>
        </a:spcBef>
        <a:spcAft>
          <a:spcPct val="0"/>
        </a:spcAft>
        <a:defRPr sz="3600" i="1">
          <a:solidFill>
            <a:srgbClr val="244568"/>
          </a:solidFill>
          <a:latin typeface="Myriad Pro" pitchFamily="34" charset="0"/>
          <a:ea typeface="ヒラギノ角ゴ Pro W3" pitchFamily="-106" charset="-128"/>
        </a:defRPr>
      </a:lvl8pPr>
      <a:lvl9pPr marL="1827945" algn="l" defTabSz="456986" rtl="0" fontAlgn="base">
        <a:spcBef>
          <a:spcPct val="0"/>
        </a:spcBef>
        <a:spcAft>
          <a:spcPct val="0"/>
        </a:spcAft>
        <a:defRPr sz="3600" i="1">
          <a:solidFill>
            <a:srgbClr val="244568"/>
          </a:solidFill>
          <a:latin typeface="Myriad Pro" pitchFamily="34" charset="0"/>
          <a:ea typeface="ヒラギノ角ゴ Pro W3" pitchFamily="-106" charset="-128"/>
        </a:defRPr>
      </a:lvl9pPr>
    </p:titleStyle>
    <p:bodyStyle>
      <a:lvl1pPr marL="342739" indent="-342739" algn="l" defTabSz="456986" rtl="0" eaLnBrk="0" fontAlgn="base" hangingPunct="0">
        <a:lnSpc>
          <a:spcPts val="2600"/>
        </a:lnSpc>
        <a:spcBef>
          <a:spcPct val="0"/>
        </a:spcBef>
        <a:spcAft>
          <a:spcPct val="0"/>
        </a:spcAft>
        <a:buChar char="•"/>
        <a:defRPr sz="2400" i="1">
          <a:solidFill>
            <a:srgbClr val="244568"/>
          </a:solidFill>
          <a:latin typeface="+mn-lt"/>
          <a:ea typeface="+mn-ea"/>
          <a:cs typeface="ヒラギノ角ゴ Pro W3"/>
        </a:defRPr>
      </a:lvl1pPr>
      <a:lvl2pPr marL="456986" indent="-136461" algn="l" defTabSz="456986" rtl="0" eaLnBrk="0" fontAlgn="base" hangingPunct="0">
        <a:lnSpc>
          <a:spcPts val="1999"/>
        </a:lnSpc>
        <a:spcBef>
          <a:spcPts val="600"/>
        </a:spcBef>
        <a:spcAft>
          <a:spcPct val="0"/>
        </a:spcAft>
        <a:buClr>
          <a:srgbClr val="156B48"/>
        </a:buClr>
        <a:buFont typeface="Arial" charset="0"/>
        <a:buChar char="•"/>
        <a:defRPr sz="2800" b="1" i="1">
          <a:solidFill>
            <a:schemeClr val="tx1"/>
          </a:solidFill>
          <a:latin typeface="+mn-lt"/>
          <a:ea typeface="+mn-ea"/>
          <a:cs typeface="ヒラギノ角ゴ Pro W3"/>
        </a:defRPr>
      </a:lvl2pPr>
      <a:lvl3pPr marL="913972" indent="-90446" algn="l" defTabSz="456986" rtl="0" eaLnBrk="0" fontAlgn="base" hangingPunct="0">
        <a:lnSpc>
          <a:spcPts val="1600"/>
        </a:lnSpc>
        <a:spcBef>
          <a:spcPts val="400"/>
        </a:spcBef>
        <a:spcAft>
          <a:spcPct val="0"/>
        </a:spcAft>
        <a:buClr>
          <a:srgbClr val="156B48"/>
        </a:buClr>
        <a:buFont typeface="Arial" charset="0"/>
        <a:buChar char="•"/>
        <a:defRPr sz="1400" b="1" i="1">
          <a:solidFill>
            <a:schemeClr val="tx1"/>
          </a:solidFill>
          <a:latin typeface="+mn-lt"/>
          <a:ea typeface="+mn-ea"/>
          <a:cs typeface="ヒラギノ角ゴ Pro W3"/>
        </a:defRPr>
      </a:lvl3pPr>
      <a:lvl4pPr marL="1142466" indent="228492" algn="l" defTabSz="456986" rtl="0" eaLnBrk="0" fontAlgn="base" hangingPunct="0">
        <a:lnSpc>
          <a:spcPts val="1600"/>
        </a:lnSpc>
        <a:spcBef>
          <a:spcPts val="400"/>
        </a:spcBef>
        <a:spcAft>
          <a:spcPct val="0"/>
        </a:spcAft>
        <a:buClr>
          <a:srgbClr val="156B48"/>
        </a:buClr>
        <a:buFont typeface="Arial" charset="0"/>
        <a:buChar char="•"/>
        <a:defRPr sz="1400" b="1" i="1">
          <a:solidFill>
            <a:schemeClr val="tx1"/>
          </a:solidFill>
          <a:latin typeface="+mn-lt"/>
          <a:ea typeface="+mn-ea"/>
          <a:cs typeface="ヒラギノ角ゴ Pro W3"/>
        </a:defRPr>
      </a:lvl4pPr>
      <a:lvl5pPr marL="2056438" indent="-228492" algn="l" defTabSz="456986" rtl="0" eaLnBrk="0" fontAlgn="base" hangingPunct="0">
        <a:spcBef>
          <a:spcPct val="20000"/>
        </a:spcBef>
        <a:spcAft>
          <a:spcPct val="0"/>
        </a:spcAft>
        <a:buFont typeface="Arial" charset="0"/>
        <a:buChar char="»"/>
        <a:defRPr sz="2000">
          <a:solidFill>
            <a:schemeClr val="tx1"/>
          </a:solidFill>
          <a:latin typeface="Calibri" pitchFamily="34" charset="0"/>
          <a:ea typeface="+mn-ea"/>
          <a:cs typeface="ヒラギノ角ゴ Pro W3"/>
        </a:defRPr>
      </a:lvl5pPr>
      <a:lvl6pPr marL="2513424" indent="-228492" algn="l" defTabSz="456986" rtl="0" fontAlgn="base">
        <a:spcBef>
          <a:spcPct val="20000"/>
        </a:spcBef>
        <a:spcAft>
          <a:spcPct val="0"/>
        </a:spcAft>
        <a:buFont typeface="Arial" charset="0"/>
        <a:defRPr sz="2000">
          <a:solidFill>
            <a:schemeClr val="tx1"/>
          </a:solidFill>
          <a:latin typeface="Calibri" pitchFamily="34" charset="0"/>
          <a:ea typeface="+mn-ea"/>
        </a:defRPr>
      </a:lvl6pPr>
      <a:lvl7pPr marL="2970411" indent="-228492" algn="l" defTabSz="456986" rtl="0" fontAlgn="base">
        <a:spcBef>
          <a:spcPct val="20000"/>
        </a:spcBef>
        <a:spcAft>
          <a:spcPct val="0"/>
        </a:spcAft>
        <a:buFont typeface="Arial" charset="0"/>
        <a:defRPr sz="2000">
          <a:solidFill>
            <a:schemeClr val="tx1"/>
          </a:solidFill>
          <a:latin typeface="Calibri" pitchFamily="34" charset="0"/>
          <a:ea typeface="+mn-ea"/>
        </a:defRPr>
      </a:lvl7pPr>
      <a:lvl8pPr marL="3427396" indent="-228492" algn="l" defTabSz="456986" rtl="0" fontAlgn="base">
        <a:spcBef>
          <a:spcPct val="20000"/>
        </a:spcBef>
        <a:spcAft>
          <a:spcPct val="0"/>
        </a:spcAft>
        <a:buFont typeface="Arial" charset="0"/>
        <a:defRPr sz="2000">
          <a:solidFill>
            <a:schemeClr val="tx1"/>
          </a:solidFill>
          <a:latin typeface="Calibri" pitchFamily="34" charset="0"/>
          <a:ea typeface="+mn-ea"/>
        </a:defRPr>
      </a:lvl8pPr>
      <a:lvl9pPr marL="3884382" indent="-228492" algn="l" defTabSz="456986" rtl="0" fontAlgn="base">
        <a:spcBef>
          <a:spcPct val="20000"/>
        </a:spcBef>
        <a:spcAft>
          <a:spcPct val="0"/>
        </a:spcAft>
        <a:buFont typeface="Arial" charset="0"/>
        <a:defRPr sz="2000">
          <a:solidFill>
            <a:schemeClr val="tx1"/>
          </a:solidFill>
          <a:latin typeface="Calibri" pitchFamily="34" charset="0"/>
          <a:ea typeface="+mn-ea"/>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bwMode="auto">
          <a:xfrm>
            <a:off x="106366" y="142878"/>
            <a:ext cx="8866187" cy="365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3315" name="Rectangle 6"/>
          <p:cNvSpPr>
            <a:spLocks noGrp="1" noChangeArrowheads="1"/>
          </p:cNvSpPr>
          <p:nvPr>
            <p:ph type="body" idx="1"/>
          </p:nvPr>
        </p:nvSpPr>
        <p:spPr bwMode="auto">
          <a:xfrm>
            <a:off x="92075" y="1011242"/>
            <a:ext cx="8866188" cy="20589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0167" name="Rectangle 7"/>
          <p:cNvSpPr>
            <a:spLocks noGrp="1" noChangeArrowheads="1"/>
          </p:cNvSpPr>
          <p:nvPr>
            <p:ph type="sldNum" sz="quarter" idx="4"/>
          </p:nvPr>
        </p:nvSpPr>
        <p:spPr bwMode="auto">
          <a:xfrm>
            <a:off x="8877300" y="6684531"/>
            <a:ext cx="123825"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r">
              <a:defRPr sz="800" i="0"/>
            </a:lvl1pPr>
          </a:lstStyle>
          <a:p>
            <a:pPr>
              <a:defRPr/>
            </a:pPr>
            <a:fld id="{5AE1D9A5-E51A-4B3F-B7D5-95779A0CE4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8445201"/>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Lst>
  <p:hf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6986" algn="l" rtl="0" fontAlgn="base">
        <a:spcBef>
          <a:spcPct val="0"/>
        </a:spcBef>
        <a:spcAft>
          <a:spcPct val="0"/>
        </a:spcAft>
        <a:defRPr sz="2400" b="1">
          <a:solidFill>
            <a:schemeClr val="tx2"/>
          </a:solidFill>
          <a:latin typeface="Arial" charset="0"/>
        </a:defRPr>
      </a:lvl6pPr>
      <a:lvl7pPr marL="913972" algn="l" rtl="0" fontAlgn="base">
        <a:spcBef>
          <a:spcPct val="0"/>
        </a:spcBef>
        <a:spcAft>
          <a:spcPct val="0"/>
        </a:spcAft>
        <a:defRPr sz="2400" b="1">
          <a:solidFill>
            <a:schemeClr val="tx2"/>
          </a:solidFill>
          <a:latin typeface="Arial" charset="0"/>
        </a:defRPr>
      </a:lvl7pPr>
      <a:lvl8pPr marL="1370959" algn="l" rtl="0" fontAlgn="base">
        <a:spcBef>
          <a:spcPct val="0"/>
        </a:spcBef>
        <a:spcAft>
          <a:spcPct val="0"/>
        </a:spcAft>
        <a:defRPr sz="2400" b="1">
          <a:solidFill>
            <a:schemeClr val="tx2"/>
          </a:solidFill>
          <a:latin typeface="Arial" charset="0"/>
        </a:defRPr>
      </a:lvl8pPr>
      <a:lvl9pPr marL="1827945" algn="l" rtl="0" fontAlgn="base">
        <a:spcBef>
          <a:spcPct val="0"/>
        </a:spcBef>
        <a:spcAft>
          <a:spcPct val="0"/>
        </a:spcAft>
        <a:defRPr sz="2400" b="1">
          <a:solidFill>
            <a:schemeClr val="tx2"/>
          </a:solidFill>
          <a:latin typeface="Arial" charset="0"/>
        </a:defRPr>
      </a:lvl9pPr>
    </p:titleStyle>
    <p:bodyStyle>
      <a:lvl1pPr marL="1588" indent="-1588" algn="l" rtl="0" eaLnBrk="0" fontAlgn="base" hangingPunct="0">
        <a:spcBef>
          <a:spcPct val="0"/>
        </a:spcBef>
        <a:spcAft>
          <a:spcPct val="50000"/>
        </a:spcAft>
        <a:buSzPct val="120000"/>
        <a:buChar char="•"/>
        <a:defRPr sz="2000" b="1">
          <a:solidFill>
            <a:schemeClr val="tx1"/>
          </a:solidFill>
          <a:latin typeface="+mn-lt"/>
          <a:ea typeface="+mn-ea"/>
          <a:cs typeface="+mn-cs"/>
        </a:defRPr>
      </a:lvl1pPr>
      <a:lvl2pPr marL="453812" indent="-220559" algn="l" rtl="0" eaLnBrk="0" fontAlgn="base" hangingPunct="0">
        <a:spcBef>
          <a:spcPct val="0"/>
        </a:spcBef>
        <a:spcAft>
          <a:spcPct val="50000"/>
        </a:spcAft>
        <a:buSzPct val="120000"/>
        <a:buFont typeface="Wingdings" pitchFamily="2" charset="2"/>
        <a:buChar char="§"/>
        <a:defRPr sz="2000" b="1">
          <a:solidFill>
            <a:schemeClr val="tx1"/>
          </a:solidFill>
          <a:latin typeface="+mn-lt"/>
        </a:defRPr>
      </a:lvl2pPr>
      <a:lvl3pPr marL="798139" indent="-230080" algn="l" rtl="0" eaLnBrk="0" fontAlgn="base" hangingPunct="0">
        <a:spcBef>
          <a:spcPct val="0"/>
        </a:spcBef>
        <a:spcAft>
          <a:spcPct val="50000"/>
        </a:spcAft>
        <a:buFont typeface="Arial" charset="0"/>
        <a:buChar char="–"/>
        <a:defRPr sz="2000" b="1">
          <a:solidFill>
            <a:schemeClr val="tx1"/>
          </a:solidFill>
          <a:latin typeface="+mn-lt"/>
        </a:defRPr>
      </a:lvl3pPr>
      <a:lvl4pPr marL="1153573" indent="-239601" algn="l" rtl="0" eaLnBrk="0" fontAlgn="base" hangingPunct="0">
        <a:spcBef>
          <a:spcPct val="0"/>
        </a:spcBef>
        <a:spcAft>
          <a:spcPct val="50000"/>
        </a:spcAft>
        <a:buChar char="•"/>
        <a:defRPr sz="2000" b="1">
          <a:solidFill>
            <a:schemeClr val="tx1"/>
          </a:solidFill>
          <a:latin typeface="+mn-lt"/>
        </a:defRPr>
      </a:lvl4pPr>
      <a:lvl5pPr marL="1545502" indent="-236428" algn="l" rtl="0" eaLnBrk="0" fontAlgn="base" hangingPunct="0">
        <a:spcBef>
          <a:spcPct val="0"/>
        </a:spcBef>
        <a:spcAft>
          <a:spcPct val="50000"/>
        </a:spcAft>
        <a:buFont typeface="Arial" charset="0"/>
        <a:buChar char="–"/>
        <a:defRPr sz="2000" b="1">
          <a:solidFill>
            <a:schemeClr val="tx1"/>
          </a:solidFill>
          <a:latin typeface="+mn-lt"/>
        </a:defRPr>
      </a:lvl5pPr>
      <a:lvl6pPr marL="2002488" indent="-236428" algn="l" rtl="0" fontAlgn="base">
        <a:spcBef>
          <a:spcPct val="0"/>
        </a:spcBef>
        <a:spcAft>
          <a:spcPct val="50000"/>
        </a:spcAft>
        <a:buFont typeface="Arial" charset="0"/>
        <a:buChar char="–"/>
        <a:defRPr b="1">
          <a:solidFill>
            <a:schemeClr val="tx1"/>
          </a:solidFill>
          <a:latin typeface="+mn-lt"/>
        </a:defRPr>
      </a:lvl6pPr>
      <a:lvl7pPr marL="2459475" indent="-236428" algn="l" rtl="0" fontAlgn="base">
        <a:spcBef>
          <a:spcPct val="0"/>
        </a:spcBef>
        <a:spcAft>
          <a:spcPct val="50000"/>
        </a:spcAft>
        <a:buFont typeface="Arial" charset="0"/>
        <a:buChar char="–"/>
        <a:defRPr b="1">
          <a:solidFill>
            <a:schemeClr val="tx1"/>
          </a:solidFill>
          <a:latin typeface="+mn-lt"/>
        </a:defRPr>
      </a:lvl7pPr>
      <a:lvl8pPr marL="2916461" indent="-236428" algn="l" rtl="0" fontAlgn="base">
        <a:spcBef>
          <a:spcPct val="0"/>
        </a:spcBef>
        <a:spcAft>
          <a:spcPct val="50000"/>
        </a:spcAft>
        <a:buFont typeface="Arial" charset="0"/>
        <a:buChar char="–"/>
        <a:defRPr b="1">
          <a:solidFill>
            <a:schemeClr val="tx1"/>
          </a:solidFill>
          <a:latin typeface="+mn-lt"/>
        </a:defRPr>
      </a:lvl8pPr>
      <a:lvl9pPr marL="3373449" indent="-236428" algn="l" rtl="0" fontAlgn="base">
        <a:spcBef>
          <a:spcPct val="0"/>
        </a:spcBef>
        <a:spcAft>
          <a:spcPct val="50000"/>
        </a:spcAft>
        <a:buFont typeface="Arial" charset="0"/>
        <a:buChar char="–"/>
        <a:defRPr b="1">
          <a:solidFill>
            <a:schemeClr val="tx1"/>
          </a:solidFill>
          <a:latin typeface="+mn-lt"/>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04829" y="1447800"/>
            <a:ext cx="8181975" cy="4572000"/>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dirty="0" smtClean="0"/>
          </a:p>
        </p:txBody>
      </p:sp>
      <p:sp>
        <p:nvSpPr>
          <p:cNvPr id="4099" name="Rectangle 3"/>
          <p:cNvSpPr>
            <a:spLocks noGrp="1" noChangeArrowheads="1"/>
          </p:cNvSpPr>
          <p:nvPr>
            <p:ph type="title"/>
          </p:nvPr>
        </p:nvSpPr>
        <p:spPr bwMode="auto">
          <a:xfrm>
            <a:off x="504825" y="152400"/>
            <a:ext cx="8135938" cy="1143000"/>
          </a:xfrm>
          <a:prstGeom prst="rect">
            <a:avLst/>
          </a:prstGeom>
          <a:noFill/>
          <a:ln w="9525">
            <a:noFill/>
            <a:miter lim="800000"/>
            <a:headEnd/>
            <a:tailEnd/>
          </a:ln>
          <a:effectLst/>
        </p:spPr>
        <p:txBody>
          <a:bodyPr vert="horz" wrap="square" lIns="91397" tIns="45698" rIns="91397" bIns="45698" numCol="1" anchor="ctr" anchorCtr="0" compatLnSpc="1">
            <a:prstTxWarp prst="textNoShape">
              <a:avLst/>
            </a:prstTxWarp>
          </a:bodyPr>
          <a:lstStyle/>
          <a:p>
            <a:pPr lvl="0"/>
            <a:r>
              <a:rPr lang="en-US" smtClean="0"/>
              <a:t>Click to edit Master title style</a:t>
            </a:r>
            <a:endParaRPr lang="en-US" dirty="0" smtClean="0"/>
          </a:p>
        </p:txBody>
      </p:sp>
      <p:sp>
        <p:nvSpPr>
          <p:cNvPr id="4100" name="Rectangle 4"/>
          <p:cNvSpPr>
            <a:spLocks noGrp="1" noChangeArrowheads="1"/>
          </p:cNvSpPr>
          <p:nvPr>
            <p:ph type="sldNum" sz="quarter" idx="4"/>
          </p:nvPr>
        </p:nvSpPr>
        <p:spPr bwMode="black">
          <a:xfrm>
            <a:off x="533400" y="6324603"/>
            <a:ext cx="1905000" cy="365125"/>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l">
              <a:defRPr sz="1200">
                <a:solidFill>
                  <a:schemeClr val="tx2"/>
                </a:solidFill>
                <a:latin typeface="+mn-lt"/>
              </a:defRPr>
            </a:lvl1pPr>
          </a:lstStyle>
          <a:p>
            <a:pPr defTabSz="456986" eaLnBrk="0" hangingPunct="0">
              <a:buClr>
                <a:srgbClr val="000000"/>
              </a:buClr>
              <a:buSzPct val="100000"/>
              <a:defRPr/>
            </a:pPr>
            <a:fld id="{A3EF2167-CE37-414A-98A4-4564AC38494A}" type="slidenum">
              <a:rPr lang="en-US" smtClean="0">
                <a:solidFill>
                  <a:srgbClr val="000000"/>
                </a:solidFill>
                <a:ea typeface="ＭＳ Ｐゴシック" pitchFamily="32" charset="-128"/>
              </a:rPr>
              <a:pPr defTabSz="456986" eaLnBrk="0" hangingPunct="0">
                <a:buClr>
                  <a:srgbClr val="000000"/>
                </a:buClr>
                <a:buSzPct val="100000"/>
                <a:defRPr/>
              </a:pPr>
              <a:t>‹#›</a:t>
            </a:fld>
            <a:endParaRPr lang="en-US" dirty="0">
              <a:solidFill>
                <a:srgbClr val="000000"/>
              </a:solidFill>
              <a:ea typeface="ＭＳ Ｐゴシック" pitchFamily="32" charset="-128"/>
            </a:endParaRPr>
          </a:p>
        </p:txBody>
      </p:sp>
      <p:pic>
        <p:nvPicPr>
          <p:cNvPr id="6" name="Picture 5" descr="SALLP_7469-RGB.gif"/>
          <p:cNvPicPr>
            <a:picLocks noChangeAspect="1"/>
          </p:cNvPicPr>
          <p:nvPr/>
        </p:nvPicPr>
        <p:blipFill>
          <a:blip r:embed="rId16" cstate="print"/>
          <a:stretch>
            <a:fillRect/>
          </a:stretch>
        </p:blipFill>
        <p:spPr>
          <a:xfrm>
            <a:off x="6934200" y="6246762"/>
            <a:ext cx="1737360" cy="458841"/>
          </a:xfrm>
          <a:prstGeom prst="rect">
            <a:avLst/>
          </a:prstGeom>
        </p:spPr>
      </p:pic>
    </p:spTree>
    <p:extLst>
      <p:ext uri="{BB962C8B-B14F-4D97-AF65-F5344CB8AC3E}">
        <p14:creationId xmlns:p14="http://schemas.microsoft.com/office/powerpoint/2010/main" val="2728280961"/>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Lst>
  <p:hf hdr="0" ftr="0" dt="0"/>
  <p:txStyles>
    <p:titleStyle>
      <a:lvl1pPr algn="ctr" rtl="0" eaLnBrk="1" fontAlgn="base" hangingPunct="1">
        <a:spcBef>
          <a:spcPct val="0"/>
        </a:spcBef>
        <a:spcAft>
          <a:spcPct val="0"/>
        </a:spcAft>
        <a:defRPr sz="3200">
          <a:solidFill>
            <a:schemeClr val="hlink"/>
          </a:solidFill>
          <a:latin typeface="+mj-lt"/>
          <a:ea typeface="+mj-ea"/>
          <a:cs typeface="+mj-cs"/>
        </a:defRPr>
      </a:lvl1pPr>
      <a:lvl2pPr algn="ctr" rtl="0" eaLnBrk="1" fontAlgn="base" hangingPunct="1">
        <a:spcBef>
          <a:spcPct val="0"/>
        </a:spcBef>
        <a:spcAft>
          <a:spcPct val="0"/>
        </a:spcAft>
        <a:defRPr sz="3200">
          <a:solidFill>
            <a:schemeClr val="hlink"/>
          </a:solidFill>
          <a:latin typeface="Book Antiqua" pitchFamily="18" charset="0"/>
        </a:defRPr>
      </a:lvl2pPr>
      <a:lvl3pPr algn="ctr" rtl="0" eaLnBrk="1" fontAlgn="base" hangingPunct="1">
        <a:spcBef>
          <a:spcPct val="0"/>
        </a:spcBef>
        <a:spcAft>
          <a:spcPct val="0"/>
        </a:spcAft>
        <a:defRPr sz="3200">
          <a:solidFill>
            <a:schemeClr val="hlink"/>
          </a:solidFill>
          <a:latin typeface="Book Antiqua" pitchFamily="18" charset="0"/>
        </a:defRPr>
      </a:lvl3pPr>
      <a:lvl4pPr algn="ctr" rtl="0" eaLnBrk="1" fontAlgn="base" hangingPunct="1">
        <a:spcBef>
          <a:spcPct val="0"/>
        </a:spcBef>
        <a:spcAft>
          <a:spcPct val="0"/>
        </a:spcAft>
        <a:defRPr sz="3200">
          <a:solidFill>
            <a:schemeClr val="hlink"/>
          </a:solidFill>
          <a:latin typeface="Book Antiqua" pitchFamily="18" charset="0"/>
        </a:defRPr>
      </a:lvl4pPr>
      <a:lvl5pPr algn="ctr" rtl="0" eaLnBrk="1" fontAlgn="base" hangingPunct="1">
        <a:spcBef>
          <a:spcPct val="0"/>
        </a:spcBef>
        <a:spcAft>
          <a:spcPct val="0"/>
        </a:spcAft>
        <a:defRPr sz="3200">
          <a:solidFill>
            <a:schemeClr val="hlink"/>
          </a:solidFill>
          <a:latin typeface="Book Antiqua" pitchFamily="18" charset="0"/>
        </a:defRPr>
      </a:lvl5pPr>
      <a:lvl6pPr marL="456986" algn="ctr" rtl="0" eaLnBrk="1" fontAlgn="base" hangingPunct="1">
        <a:spcBef>
          <a:spcPct val="0"/>
        </a:spcBef>
        <a:spcAft>
          <a:spcPct val="0"/>
        </a:spcAft>
        <a:defRPr sz="3200">
          <a:solidFill>
            <a:schemeClr val="hlink"/>
          </a:solidFill>
          <a:latin typeface="Book Antiqua" pitchFamily="18" charset="0"/>
        </a:defRPr>
      </a:lvl6pPr>
      <a:lvl7pPr marL="913972" algn="ctr" rtl="0" eaLnBrk="1" fontAlgn="base" hangingPunct="1">
        <a:spcBef>
          <a:spcPct val="0"/>
        </a:spcBef>
        <a:spcAft>
          <a:spcPct val="0"/>
        </a:spcAft>
        <a:defRPr sz="3200">
          <a:solidFill>
            <a:schemeClr val="hlink"/>
          </a:solidFill>
          <a:latin typeface="Book Antiqua" pitchFamily="18" charset="0"/>
        </a:defRPr>
      </a:lvl7pPr>
      <a:lvl8pPr marL="1370959" algn="ctr" rtl="0" eaLnBrk="1" fontAlgn="base" hangingPunct="1">
        <a:spcBef>
          <a:spcPct val="0"/>
        </a:spcBef>
        <a:spcAft>
          <a:spcPct val="0"/>
        </a:spcAft>
        <a:defRPr sz="3200">
          <a:solidFill>
            <a:schemeClr val="hlink"/>
          </a:solidFill>
          <a:latin typeface="Book Antiqua" pitchFamily="18" charset="0"/>
        </a:defRPr>
      </a:lvl8pPr>
      <a:lvl9pPr marL="1827945" algn="ctr" rtl="0" eaLnBrk="1" fontAlgn="base" hangingPunct="1">
        <a:spcBef>
          <a:spcPct val="0"/>
        </a:spcBef>
        <a:spcAft>
          <a:spcPct val="0"/>
        </a:spcAft>
        <a:defRPr sz="3200">
          <a:solidFill>
            <a:schemeClr val="hlink"/>
          </a:solidFill>
          <a:latin typeface="Book Antiqua" pitchFamily="18" charset="0"/>
        </a:defRPr>
      </a:lvl9pPr>
    </p:titleStyle>
    <p:bodyStyle>
      <a:lvl1pPr marL="342739" indent="-342739" algn="l" rtl="0" eaLnBrk="1" fontAlgn="base" hangingPunct="1">
        <a:spcBef>
          <a:spcPct val="40000"/>
        </a:spcBef>
        <a:spcAft>
          <a:spcPct val="0"/>
        </a:spcAft>
        <a:buChar char="•"/>
        <a:defRPr sz="2200">
          <a:solidFill>
            <a:schemeClr val="tx1"/>
          </a:solidFill>
          <a:latin typeface="+mn-lt"/>
          <a:ea typeface="+mn-ea"/>
          <a:cs typeface="+mn-cs"/>
        </a:defRPr>
      </a:lvl1pPr>
      <a:lvl2pPr marL="742602" indent="-285616" algn="l" rtl="0" eaLnBrk="1" fontAlgn="base" hangingPunct="1">
        <a:spcBef>
          <a:spcPct val="40000"/>
        </a:spcBef>
        <a:spcAft>
          <a:spcPct val="0"/>
        </a:spcAft>
        <a:buChar char="–"/>
        <a:defRPr sz="2000">
          <a:solidFill>
            <a:schemeClr val="tx1"/>
          </a:solidFill>
          <a:latin typeface="+mn-lt"/>
        </a:defRPr>
      </a:lvl2pPr>
      <a:lvl3pPr marL="1085342" indent="-228492" algn="l" rtl="0" eaLnBrk="1" fontAlgn="base" hangingPunct="1">
        <a:spcBef>
          <a:spcPct val="40000"/>
        </a:spcBef>
        <a:spcAft>
          <a:spcPct val="0"/>
        </a:spcAft>
        <a:buChar char="•"/>
        <a:defRPr>
          <a:solidFill>
            <a:schemeClr val="tx1"/>
          </a:solidFill>
          <a:latin typeface="+mn-lt"/>
        </a:defRPr>
      </a:lvl3pPr>
      <a:lvl4pPr marL="1428082" indent="-228492" algn="l" rtl="0" eaLnBrk="1" fontAlgn="base" hangingPunct="1">
        <a:spcBef>
          <a:spcPct val="40000"/>
        </a:spcBef>
        <a:spcAft>
          <a:spcPct val="0"/>
        </a:spcAft>
        <a:buChar char="–"/>
        <a:defRPr sz="1600">
          <a:solidFill>
            <a:schemeClr val="tx1"/>
          </a:solidFill>
          <a:latin typeface="+mn-lt"/>
        </a:defRPr>
      </a:lvl4pPr>
      <a:lvl5pPr marL="1770821" indent="-228492" algn="l" rtl="0" eaLnBrk="1" fontAlgn="base" hangingPunct="1">
        <a:spcBef>
          <a:spcPct val="40000"/>
        </a:spcBef>
        <a:spcAft>
          <a:spcPct val="0"/>
        </a:spcAft>
        <a:buChar char="•"/>
        <a:defRPr sz="1600">
          <a:solidFill>
            <a:schemeClr val="tx1"/>
          </a:solidFill>
          <a:latin typeface="+mn-lt"/>
        </a:defRPr>
      </a:lvl5pPr>
      <a:lvl6pPr marL="2227807" indent="-228492" algn="l" rtl="0" eaLnBrk="1" fontAlgn="base" hangingPunct="1">
        <a:spcBef>
          <a:spcPct val="40000"/>
        </a:spcBef>
        <a:spcAft>
          <a:spcPct val="0"/>
        </a:spcAft>
        <a:buChar char="•"/>
        <a:defRPr sz="1600">
          <a:solidFill>
            <a:schemeClr val="tx1"/>
          </a:solidFill>
          <a:latin typeface="+mn-lt"/>
        </a:defRPr>
      </a:lvl6pPr>
      <a:lvl7pPr marL="2684794" indent="-228492" algn="l" rtl="0" eaLnBrk="1" fontAlgn="base" hangingPunct="1">
        <a:spcBef>
          <a:spcPct val="40000"/>
        </a:spcBef>
        <a:spcAft>
          <a:spcPct val="0"/>
        </a:spcAft>
        <a:buChar char="•"/>
        <a:defRPr sz="1600">
          <a:solidFill>
            <a:schemeClr val="tx1"/>
          </a:solidFill>
          <a:latin typeface="+mn-lt"/>
        </a:defRPr>
      </a:lvl7pPr>
      <a:lvl8pPr marL="3141779" indent="-228492" algn="l" rtl="0" eaLnBrk="1" fontAlgn="base" hangingPunct="1">
        <a:spcBef>
          <a:spcPct val="40000"/>
        </a:spcBef>
        <a:spcAft>
          <a:spcPct val="0"/>
        </a:spcAft>
        <a:buChar char="•"/>
        <a:defRPr sz="1600">
          <a:solidFill>
            <a:schemeClr val="tx1"/>
          </a:solidFill>
          <a:latin typeface="+mn-lt"/>
        </a:defRPr>
      </a:lvl8pPr>
      <a:lvl9pPr marL="3598766" indent="-228492"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04826" y="1447800"/>
            <a:ext cx="8181975" cy="45720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dirty="0" smtClean="0"/>
          </a:p>
        </p:txBody>
      </p:sp>
      <p:sp>
        <p:nvSpPr>
          <p:cNvPr id="4099" name="Rectangle 3"/>
          <p:cNvSpPr>
            <a:spLocks noGrp="1" noChangeArrowheads="1"/>
          </p:cNvSpPr>
          <p:nvPr>
            <p:ph type="title"/>
          </p:nvPr>
        </p:nvSpPr>
        <p:spPr bwMode="auto">
          <a:xfrm>
            <a:off x="504825" y="152400"/>
            <a:ext cx="8135938" cy="11430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smtClean="0"/>
              <a:t>Click to edit Master title style</a:t>
            </a:r>
            <a:endParaRPr lang="en-US" dirty="0" smtClean="0"/>
          </a:p>
        </p:txBody>
      </p:sp>
      <p:sp>
        <p:nvSpPr>
          <p:cNvPr id="4100" name="Rectangle 4"/>
          <p:cNvSpPr>
            <a:spLocks noGrp="1" noChangeArrowheads="1"/>
          </p:cNvSpPr>
          <p:nvPr>
            <p:ph type="sldNum" sz="quarter" idx="4"/>
          </p:nvPr>
        </p:nvSpPr>
        <p:spPr bwMode="black">
          <a:xfrm>
            <a:off x="533400" y="6324601"/>
            <a:ext cx="1905000" cy="3651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l">
              <a:defRPr sz="1200">
                <a:solidFill>
                  <a:schemeClr val="tx2"/>
                </a:solidFill>
                <a:latin typeface="+mn-lt"/>
              </a:defRPr>
            </a:lvl1pPr>
          </a:lstStyle>
          <a:p>
            <a:pPr defTabSz="457146" eaLnBrk="0" hangingPunct="0">
              <a:buClr>
                <a:srgbClr val="000000"/>
              </a:buClr>
              <a:buSzPct val="100000"/>
              <a:defRPr/>
            </a:pPr>
            <a:fld id="{A3EF2167-CE37-414A-98A4-4564AC38494A}" type="slidenum">
              <a:rPr lang="en-US" smtClean="0">
                <a:solidFill>
                  <a:srgbClr val="000000"/>
                </a:solidFill>
                <a:ea typeface="ＭＳ Ｐゴシック" pitchFamily="32" charset="-128"/>
              </a:rPr>
              <a:pPr defTabSz="457146" eaLnBrk="0" hangingPunct="0">
                <a:buClr>
                  <a:srgbClr val="000000"/>
                </a:buClr>
                <a:buSzPct val="100000"/>
                <a:defRPr/>
              </a:pPr>
              <a:t>‹#›</a:t>
            </a:fld>
            <a:endParaRPr lang="en-US" dirty="0">
              <a:solidFill>
                <a:srgbClr val="000000"/>
              </a:solidFill>
              <a:ea typeface="ＭＳ Ｐゴシック" pitchFamily="32" charset="-128"/>
            </a:endParaRPr>
          </a:p>
        </p:txBody>
      </p:sp>
      <p:pic>
        <p:nvPicPr>
          <p:cNvPr id="6" name="Picture 5" descr="SALLP_7469-RGB.gif"/>
          <p:cNvPicPr>
            <a:picLocks noChangeAspect="1"/>
          </p:cNvPicPr>
          <p:nvPr/>
        </p:nvPicPr>
        <p:blipFill>
          <a:blip r:embed="rId16" cstate="print"/>
          <a:stretch>
            <a:fillRect/>
          </a:stretch>
        </p:blipFill>
        <p:spPr>
          <a:xfrm>
            <a:off x="6934200" y="6246760"/>
            <a:ext cx="1737360" cy="458841"/>
          </a:xfrm>
          <a:prstGeom prst="rect">
            <a:avLst/>
          </a:prstGeom>
        </p:spPr>
      </p:pic>
    </p:spTree>
    <p:extLst>
      <p:ext uri="{BB962C8B-B14F-4D97-AF65-F5344CB8AC3E}">
        <p14:creationId xmlns:p14="http://schemas.microsoft.com/office/powerpoint/2010/main" val="2691679591"/>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Lst>
  <p:hf hdr="0" ftr="0" dt="0"/>
  <p:txStyles>
    <p:titleStyle>
      <a:lvl1pPr algn="ctr" rtl="0" eaLnBrk="1" fontAlgn="base" hangingPunct="1">
        <a:spcBef>
          <a:spcPct val="0"/>
        </a:spcBef>
        <a:spcAft>
          <a:spcPct val="0"/>
        </a:spcAft>
        <a:defRPr sz="3200">
          <a:solidFill>
            <a:schemeClr val="hlink"/>
          </a:solidFill>
          <a:latin typeface="+mj-lt"/>
          <a:ea typeface="+mj-ea"/>
          <a:cs typeface="+mj-cs"/>
        </a:defRPr>
      </a:lvl1pPr>
      <a:lvl2pPr algn="ctr" rtl="0" eaLnBrk="1" fontAlgn="base" hangingPunct="1">
        <a:spcBef>
          <a:spcPct val="0"/>
        </a:spcBef>
        <a:spcAft>
          <a:spcPct val="0"/>
        </a:spcAft>
        <a:defRPr sz="3200">
          <a:solidFill>
            <a:schemeClr val="hlink"/>
          </a:solidFill>
          <a:latin typeface="Book Antiqua" pitchFamily="18" charset="0"/>
        </a:defRPr>
      </a:lvl2pPr>
      <a:lvl3pPr algn="ctr" rtl="0" eaLnBrk="1" fontAlgn="base" hangingPunct="1">
        <a:spcBef>
          <a:spcPct val="0"/>
        </a:spcBef>
        <a:spcAft>
          <a:spcPct val="0"/>
        </a:spcAft>
        <a:defRPr sz="3200">
          <a:solidFill>
            <a:schemeClr val="hlink"/>
          </a:solidFill>
          <a:latin typeface="Book Antiqua" pitchFamily="18" charset="0"/>
        </a:defRPr>
      </a:lvl3pPr>
      <a:lvl4pPr algn="ctr" rtl="0" eaLnBrk="1" fontAlgn="base" hangingPunct="1">
        <a:spcBef>
          <a:spcPct val="0"/>
        </a:spcBef>
        <a:spcAft>
          <a:spcPct val="0"/>
        </a:spcAft>
        <a:defRPr sz="3200">
          <a:solidFill>
            <a:schemeClr val="hlink"/>
          </a:solidFill>
          <a:latin typeface="Book Antiqua" pitchFamily="18" charset="0"/>
        </a:defRPr>
      </a:lvl4pPr>
      <a:lvl5pPr algn="ctr" rtl="0" eaLnBrk="1" fontAlgn="base" hangingPunct="1">
        <a:spcBef>
          <a:spcPct val="0"/>
        </a:spcBef>
        <a:spcAft>
          <a:spcPct val="0"/>
        </a:spcAft>
        <a:defRPr sz="3200">
          <a:solidFill>
            <a:schemeClr val="hlink"/>
          </a:solidFill>
          <a:latin typeface="Book Antiqua" pitchFamily="18" charset="0"/>
        </a:defRPr>
      </a:lvl5pPr>
      <a:lvl6pPr marL="457146" algn="ctr" rtl="0" eaLnBrk="1" fontAlgn="base" hangingPunct="1">
        <a:spcBef>
          <a:spcPct val="0"/>
        </a:spcBef>
        <a:spcAft>
          <a:spcPct val="0"/>
        </a:spcAft>
        <a:defRPr sz="3200">
          <a:solidFill>
            <a:schemeClr val="hlink"/>
          </a:solidFill>
          <a:latin typeface="Book Antiqua" pitchFamily="18" charset="0"/>
        </a:defRPr>
      </a:lvl6pPr>
      <a:lvl7pPr marL="914293" algn="ctr" rtl="0" eaLnBrk="1" fontAlgn="base" hangingPunct="1">
        <a:spcBef>
          <a:spcPct val="0"/>
        </a:spcBef>
        <a:spcAft>
          <a:spcPct val="0"/>
        </a:spcAft>
        <a:defRPr sz="3200">
          <a:solidFill>
            <a:schemeClr val="hlink"/>
          </a:solidFill>
          <a:latin typeface="Book Antiqua" pitchFamily="18" charset="0"/>
        </a:defRPr>
      </a:lvl7pPr>
      <a:lvl8pPr marL="1371440" algn="ctr" rtl="0" eaLnBrk="1" fontAlgn="base" hangingPunct="1">
        <a:spcBef>
          <a:spcPct val="0"/>
        </a:spcBef>
        <a:spcAft>
          <a:spcPct val="0"/>
        </a:spcAft>
        <a:defRPr sz="3200">
          <a:solidFill>
            <a:schemeClr val="hlink"/>
          </a:solidFill>
          <a:latin typeface="Book Antiqua" pitchFamily="18" charset="0"/>
        </a:defRPr>
      </a:lvl8pPr>
      <a:lvl9pPr marL="1828586" algn="ctr" rtl="0" eaLnBrk="1" fontAlgn="base" hangingPunct="1">
        <a:spcBef>
          <a:spcPct val="0"/>
        </a:spcBef>
        <a:spcAft>
          <a:spcPct val="0"/>
        </a:spcAft>
        <a:defRPr sz="3200">
          <a:solidFill>
            <a:schemeClr val="hlink"/>
          </a:solidFill>
          <a:latin typeface="Book Antiqua" pitchFamily="18" charset="0"/>
        </a:defRPr>
      </a:lvl9pPr>
    </p:titleStyle>
    <p:bodyStyle>
      <a:lvl1pPr marL="342860" indent="-342860" algn="l" rtl="0" eaLnBrk="1" fontAlgn="base" hangingPunct="1">
        <a:spcBef>
          <a:spcPct val="40000"/>
        </a:spcBef>
        <a:spcAft>
          <a:spcPct val="0"/>
        </a:spcAft>
        <a:buChar char="•"/>
        <a:defRPr sz="2200">
          <a:solidFill>
            <a:schemeClr val="tx1"/>
          </a:solidFill>
          <a:latin typeface="+mn-lt"/>
          <a:ea typeface="+mn-ea"/>
          <a:cs typeface="+mn-cs"/>
        </a:defRPr>
      </a:lvl1pPr>
      <a:lvl2pPr marL="742863" indent="-285717" algn="l" rtl="0" eaLnBrk="1" fontAlgn="base" hangingPunct="1">
        <a:spcBef>
          <a:spcPct val="40000"/>
        </a:spcBef>
        <a:spcAft>
          <a:spcPct val="0"/>
        </a:spcAft>
        <a:buChar char="–"/>
        <a:defRPr sz="2000">
          <a:solidFill>
            <a:schemeClr val="tx1"/>
          </a:solidFill>
          <a:latin typeface="+mn-lt"/>
        </a:defRPr>
      </a:lvl2pPr>
      <a:lvl3pPr marL="1085723" indent="-228573" algn="l" rtl="0" eaLnBrk="1" fontAlgn="base" hangingPunct="1">
        <a:spcBef>
          <a:spcPct val="40000"/>
        </a:spcBef>
        <a:spcAft>
          <a:spcPct val="0"/>
        </a:spcAft>
        <a:buChar char="•"/>
        <a:defRPr>
          <a:solidFill>
            <a:schemeClr val="tx1"/>
          </a:solidFill>
          <a:latin typeface="+mn-lt"/>
        </a:defRPr>
      </a:lvl3pPr>
      <a:lvl4pPr marL="1428583" indent="-228573" algn="l" rtl="0" eaLnBrk="1" fontAlgn="base" hangingPunct="1">
        <a:spcBef>
          <a:spcPct val="40000"/>
        </a:spcBef>
        <a:spcAft>
          <a:spcPct val="0"/>
        </a:spcAft>
        <a:buChar char="–"/>
        <a:defRPr sz="1600">
          <a:solidFill>
            <a:schemeClr val="tx1"/>
          </a:solidFill>
          <a:latin typeface="+mn-lt"/>
        </a:defRPr>
      </a:lvl4pPr>
      <a:lvl5pPr marL="1771442" indent="-228573" algn="l" rtl="0" eaLnBrk="1" fontAlgn="base" hangingPunct="1">
        <a:spcBef>
          <a:spcPct val="40000"/>
        </a:spcBef>
        <a:spcAft>
          <a:spcPct val="0"/>
        </a:spcAft>
        <a:buChar char="•"/>
        <a:defRPr sz="1600">
          <a:solidFill>
            <a:schemeClr val="tx1"/>
          </a:solidFill>
          <a:latin typeface="+mn-lt"/>
        </a:defRPr>
      </a:lvl5pPr>
      <a:lvl6pPr marL="2228590" indent="-228573" algn="l" rtl="0" eaLnBrk="1" fontAlgn="base" hangingPunct="1">
        <a:spcBef>
          <a:spcPct val="40000"/>
        </a:spcBef>
        <a:spcAft>
          <a:spcPct val="0"/>
        </a:spcAft>
        <a:buChar char="•"/>
        <a:defRPr sz="1600">
          <a:solidFill>
            <a:schemeClr val="tx1"/>
          </a:solidFill>
          <a:latin typeface="+mn-lt"/>
        </a:defRPr>
      </a:lvl6pPr>
      <a:lvl7pPr marL="2685736" indent="-228573" algn="l" rtl="0" eaLnBrk="1" fontAlgn="base" hangingPunct="1">
        <a:spcBef>
          <a:spcPct val="40000"/>
        </a:spcBef>
        <a:spcAft>
          <a:spcPct val="0"/>
        </a:spcAft>
        <a:buChar char="•"/>
        <a:defRPr sz="1600">
          <a:solidFill>
            <a:schemeClr val="tx1"/>
          </a:solidFill>
          <a:latin typeface="+mn-lt"/>
        </a:defRPr>
      </a:lvl7pPr>
      <a:lvl8pPr marL="3142882" indent="-228573" algn="l" rtl="0" eaLnBrk="1" fontAlgn="base" hangingPunct="1">
        <a:spcBef>
          <a:spcPct val="40000"/>
        </a:spcBef>
        <a:spcAft>
          <a:spcPct val="0"/>
        </a:spcAft>
        <a:buChar char="•"/>
        <a:defRPr sz="1600">
          <a:solidFill>
            <a:schemeClr val="tx1"/>
          </a:solidFill>
          <a:latin typeface="+mn-lt"/>
        </a:defRPr>
      </a:lvl8pPr>
      <a:lvl9pPr marL="3600029" indent="-228573"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V:\Client Files\CLIENTS A-Z\EFH\ppt\concept-02.png"/>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t="-11"/>
          <a:stretch/>
        </p:blipFill>
        <p:spPr bwMode="auto">
          <a:xfrm>
            <a:off x="0" y="0"/>
            <a:ext cx="9144000" cy="60368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a:xfrm>
            <a:off x="7815266" y="6470658"/>
            <a:ext cx="1271601" cy="365125"/>
          </a:xfrm>
          <a:prstGeom prst="rect">
            <a:avLst/>
          </a:prstGeom>
        </p:spPr>
        <p:txBody>
          <a:bodyPr vert="horz" lIns="91397" tIns="45698" rIns="91397" bIns="45698" rtlCol="0" anchor="ctr"/>
          <a:lstStyle>
            <a:lvl1pPr>
              <a:defRPr lang="en-US" sz="1000" smtClean="0">
                <a:solidFill>
                  <a:schemeClr val="tx1">
                    <a:tint val="75000"/>
                  </a:schemeClr>
                </a:solidFill>
              </a:defRPr>
            </a:lvl1pPr>
          </a:lstStyle>
          <a:p>
            <a:pPr algn="r"/>
            <a:fld id="{692AF0AF-EC4A-4F46-B4C7-BDC1E3D8A276}" type="slidenum">
              <a:rPr>
                <a:solidFill>
                  <a:srgbClr val="000000">
                    <a:tint val="75000"/>
                  </a:srgbClr>
                </a:solidFill>
              </a:rPr>
              <a:pPr algn="r"/>
              <a:t>‹#›</a:t>
            </a:fld>
            <a:endParaRPr dirty="0">
              <a:solidFill>
                <a:srgbClr val="000000">
                  <a:tint val="75000"/>
                </a:srgbClr>
              </a:solidFill>
            </a:endParaRPr>
          </a:p>
        </p:txBody>
      </p:sp>
      <p:sp>
        <p:nvSpPr>
          <p:cNvPr id="8" name="Title Placeholder 1"/>
          <p:cNvSpPr>
            <a:spLocks noGrp="1"/>
          </p:cNvSpPr>
          <p:nvPr>
            <p:ph type="title"/>
          </p:nvPr>
        </p:nvSpPr>
        <p:spPr>
          <a:xfrm>
            <a:off x="125409" y="387346"/>
            <a:ext cx="8867778" cy="523220"/>
          </a:xfrm>
          <a:prstGeom prst="rect">
            <a:avLst/>
          </a:prstGeom>
        </p:spPr>
        <p:txBody>
          <a:bodyPr vert="horz" wrap="square" lIns="91397" tIns="45698" rIns="91397" bIns="45698" rtlCol="0" anchor="t" anchorCtr="0">
            <a:spAutoFit/>
          </a:bodyPr>
          <a:lstStyle/>
          <a:p>
            <a:r>
              <a:rPr lang="en-US" dirty="0" smtClean="0"/>
              <a:t>Click to edit Master title style</a:t>
            </a:r>
            <a:endParaRPr lang="en-US" dirty="0"/>
          </a:p>
        </p:txBody>
      </p:sp>
      <p:sp>
        <p:nvSpPr>
          <p:cNvPr id="9" name="Text Placeholder 2"/>
          <p:cNvSpPr>
            <a:spLocks noGrp="1"/>
          </p:cNvSpPr>
          <p:nvPr>
            <p:ph type="body" idx="1"/>
          </p:nvPr>
        </p:nvSpPr>
        <p:spPr>
          <a:xfrm>
            <a:off x="239713" y="1119192"/>
            <a:ext cx="8767762" cy="1803571"/>
          </a:xfrm>
          <a:prstGeom prst="rect">
            <a:avLst/>
          </a:prstGeom>
        </p:spPr>
        <p:txBody>
          <a:bodyPr vert="horz" wrap="square" lIns="91397" tIns="45698" rIns="91397" bIns="45698"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2"/>
          </p:nvPr>
        </p:nvSpPr>
        <p:spPr>
          <a:xfrm>
            <a:off x="139697" y="6492875"/>
            <a:ext cx="1403353" cy="365125"/>
          </a:xfrm>
          <a:prstGeom prst="rect">
            <a:avLst/>
          </a:prstGeom>
        </p:spPr>
        <p:txBody>
          <a:bodyPr vert="horz" lIns="91397" tIns="45698" rIns="91397" bIns="45698" rtlCol="0" anchor="ctr"/>
          <a:lstStyle>
            <a:lvl1pPr algn="l">
              <a:defRPr sz="1000">
                <a:solidFill>
                  <a:schemeClr val="tx1">
                    <a:tint val="75000"/>
                  </a:schemeClr>
                </a:solidFill>
              </a:defRPr>
            </a:lvl1pPr>
          </a:lstStyle>
          <a:p>
            <a:endParaRPr lang="en-US" dirty="0">
              <a:solidFill>
                <a:srgbClr val="000000">
                  <a:tint val="75000"/>
                </a:srgbClr>
              </a:solidFill>
            </a:endParaRPr>
          </a:p>
        </p:txBody>
      </p:sp>
      <p:sp>
        <p:nvSpPr>
          <p:cNvPr id="11" name="Footer Placeholder 10"/>
          <p:cNvSpPr>
            <a:spLocks noGrp="1"/>
          </p:cNvSpPr>
          <p:nvPr>
            <p:ph type="ftr" sz="quarter" idx="3"/>
          </p:nvPr>
        </p:nvSpPr>
        <p:spPr>
          <a:xfrm>
            <a:off x="1528764" y="6492875"/>
            <a:ext cx="6100762" cy="365125"/>
          </a:xfrm>
          <a:prstGeom prst="rect">
            <a:avLst/>
          </a:prstGeom>
        </p:spPr>
        <p:txBody>
          <a:bodyPr vert="horz" lIns="91397" tIns="45698" rIns="91397" bIns="45698"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4195642864"/>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 id="2147484052" r:id="rId15"/>
    <p:sldLayoutId id="2147484053" r:id="rId16"/>
    <p:sldLayoutId id="2147484054" r:id="rId17"/>
  </p:sldLayoutIdLst>
  <p:timing>
    <p:tnLst>
      <p:par>
        <p:cTn id="1" dur="indefinite" restart="never" nodeType="tmRoot"/>
      </p:par>
    </p:tnLst>
  </p:timing>
  <p:hf hdr="0" ftr="0" dt="0"/>
  <p:txStyles>
    <p:titleStyle>
      <a:lvl1pPr algn="l" defTabSz="913972" rtl="0" eaLnBrk="1" latinLnBrk="0" hangingPunct="1">
        <a:spcBef>
          <a:spcPct val="0"/>
        </a:spcBef>
        <a:buNone/>
        <a:defRPr lang="en-US" sz="2800" b="0" kern="1200">
          <a:solidFill>
            <a:srgbClr val="3E9D33"/>
          </a:solidFill>
          <a:latin typeface="Arial" pitchFamily="34" charset="0"/>
          <a:ea typeface="+mj-ea"/>
          <a:cs typeface="Arial" pitchFamily="34" charset="0"/>
        </a:defRPr>
      </a:lvl1pPr>
    </p:titleStyle>
    <p:bodyStyle>
      <a:lvl1pPr marL="228492" indent="-228492" algn="l" defTabSz="913972"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6986" indent="-228492" algn="l" defTabSz="913972"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479" indent="-228492" algn="l" defTabSz="913972"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913972" indent="-228492" algn="l" defTabSz="913972" rtl="0" eaLnBrk="1" latinLnBrk="0" hangingPunct="1">
        <a:spcBef>
          <a:spcPct val="20000"/>
        </a:spcBef>
        <a:buFont typeface="Arial" pitchFamily="34" charset="0"/>
        <a:buChar char="−"/>
        <a:defRPr lang="en-US" sz="1800" kern="1200" dirty="0" smtClean="0">
          <a:solidFill>
            <a:schemeClr val="tx1"/>
          </a:solidFill>
          <a:latin typeface="Arial" pitchFamily="34" charset="0"/>
          <a:ea typeface="+mn-ea"/>
          <a:cs typeface="Arial" pitchFamily="34" charset="0"/>
        </a:defRPr>
      </a:lvl4pPr>
      <a:lvl5pPr marL="1142466" indent="-228492" algn="l" defTabSz="913972"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49" y="965756"/>
            <a:ext cx="7598089" cy="2529923"/>
          </a:xfrm>
        </p:spPr>
        <p:txBody>
          <a:bodyPr vert="horz" wrap="square" lIns="91440" tIns="45720" rIns="91440" bIns="45720" rtlCol="0" anchor="b" anchorCtr="0">
            <a:spAutoFit/>
          </a:bodyPr>
          <a:lstStyle/>
          <a:p>
            <a:pPr defTabSz="914400"/>
            <a:r>
              <a:rPr lang="en-US" dirty="0"/>
              <a:t/>
            </a:r>
            <a:br>
              <a:rPr lang="en-US" dirty="0"/>
            </a:br>
            <a:r>
              <a:rPr lang="en-US" dirty="0"/>
              <a:t>Overview of </a:t>
            </a:r>
            <a:r>
              <a:rPr lang="en-US" dirty="0" smtClean="0"/>
              <a:t>Environmental Regulations Potentially Affecting Power Industry</a:t>
            </a:r>
            <a:endParaRPr lang="en-US" dirty="0"/>
          </a:p>
        </p:txBody>
      </p:sp>
      <p:sp>
        <p:nvSpPr>
          <p:cNvPr id="4" name="Text Placeholder 3"/>
          <p:cNvSpPr>
            <a:spLocks noGrp="1"/>
          </p:cNvSpPr>
          <p:nvPr>
            <p:ph type="body" sz="quarter" idx="10"/>
          </p:nvPr>
        </p:nvSpPr>
        <p:spPr>
          <a:xfrm>
            <a:off x="1428749" y="3449257"/>
            <a:ext cx="7578725" cy="1348017"/>
          </a:xfrm>
        </p:spPr>
        <p:txBody>
          <a:bodyPr/>
          <a:lstStyle/>
          <a:p>
            <a:r>
              <a:rPr lang="en-US" dirty="0" smtClean="0"/>
              <a:t>Susana M. Hildebrand, P.E.</a:t>
            </a:r>
          </a:p>
          <a:p>
            <a:r>
              <a:rPr lang="en-US" dirty="0" smtClean="0"/>
              <a:t>Presented to LTSA, ERCOT</a:t>
            </a:r>
          </a:p>
          <a:p>
            <a:r>
              <a:rPr lang="en-US" dirty="0" smtClean="0"/>
              <a:t>July 13, 2015</a:t>
            </a:r>
          </a:p>
        </p:txBody>
      </p:sp>
      <p:sp>
        <p:nvSpPr>
          <p:cNvPr id="5" name="Rectangle 4"/>
          <p:cNvSpPr/>
          <p:nvPr/>
        </p:nvSpPr>
        <p:spPr>
          <a:xfrm>
            <a:off x="1428749" y="6401989"/>
            <a:ext cx="6372225" cy="307777"/>
          </a:xfrm>
          <a:prstGeom prst="rect">
            <a:avLst/>
          </a:prstGeom>
        </p:spPr>
        <p:txBody>
          <a:bodyPr wrap="square" lIns="91397" tIns="45698" rIns="91397" bIns="45698">
            <a:spAutoFit/>
          </a:bodyPr>
          <a:lstStyle/>
          <a:p>
            <a:r>
              <a:rPr lang="en-US" sz="1400" b="1" i="1" dirty="0" smtClean="0"/>
              <a:t>Confidential</a:t>
            </a:r>
            <a:endParaRPr lang="en-US" sz="1400" b="1" i="1" strike="dblStrike" dirty="0">
              <a:solidFill>
                <a:srgbClr val="FF0000"/>
              </a:solidFill>
            </a:endParaRPr>
          </a:p>
        </p:txBody>
      </p:sp>
    </p:spTree>
    <p:extLst>
      <p:ext uri="{BB962C8B-B14F-4D97-AF65-F5344CB8AC3E}">
        <p14:creationId xmlns:p14="http://schemas.microsoft.com/office/powerpoint/2010/main" val="1438976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12" y="387346"/>
            <a:ext cx="8882066" cy="954063"/>
          </a:xfrm>
        </p:spPr>
        <p:txBody>
          <a:bodyPr/>
          <a:lstStyle/>
          <a:p>
            <a:r>
              <a:rPr lang="en-US" dirty="0" smtClean="0"/>
              <a:t>Clean Air Act Section 111: NSPS proposals for EGUs (Proposal Date)</a:t>
            </a:r>
            <a:endParaRPr lang="en-US" dirty="0"/>
          </a:p>
        </p:txBody>
      </p:sp>
      <p:sp>
        <p:nvSpPr>
          <p:cNvPr id="6" name="Text Placeholder 5"/>
          <p:cNvSpPr>
            <a:spLocks noGrp="1"/>
          </p:cNvSpPr>
          <p:nvPr>
            <p:ph type="body" sz="quarter" idx="13"/>
          </p:nvPr>
        </p:nvSpPr>
        <p:spPr>
          <a:xfrm>
            <a:off x="139479" y="1667829"/>
            <a:ext cx="8882066" cy="4727404"/>
          </a:xfrm>
        </p:spPr>
        <p:txBody>
          <a:bodyPr/>
          <a:lstStyle/>
          <a:p>
            <a:pPr marL="0" indent="0">
              <a:buNone/>
            </a:pPr>
            <a:r>
              <a:rPr lang="en-US" sz="2200" dirty="0" smtClean="0"/>
              <a:t>Under §111(b)</a:t>
            </a:r>
          </a:p>
          <a:p>
            <a:pPr marL="228492" lvl="1">
              <a:buSzPct val="120000"/>
              <a:buFont typeface="Wingdings" pitchFamily="2" charset="2"/>
              <a:buChar char="§"/>
            </a:pPr>
            <a:r>
              <a:rPr lang="en-US" sz="2200" dirty="0" smtClean="0"/>
              <a:t>New Units </a:t>
            </a:r>
            <a:r>
              <a:rPr lang="en-US" sz="2200" dirty="0"/>
              <a:t>(1/2014)</a:t>
            </a:r>
          </a:p>
          <a:p>
            <a:pPr lvl="1"/>
            <a:r>
              <a:rPr lang="en-US" sz="2200" dirty="0" smtClean="0"/>
              <a:t>Has not commenced construction at the time of proposal </a:t>
            </a:r>
          </a:p>
          <a:p>
            <a:pPr marL="342900" indent="-342900">
              <a:buFont typeface="Wingdings" pitchFamily="2" charset="2"/>
              <a:buChar char="§"/>
            </a:pPr>
            <a:r>
              <a:rPr lang="en-US" sz="2200" dirty="0" smtClean="0"/>
              <a:t>Modified or Reconstructed Units (6/2014)</a:t>
            </a:r>
          </a:p>
          <a:p>
            <a:pPr lvl="1"/>
            <a:r>
              <a:rPr lang="en-US" sz="2200" dirty="0"/>
              <a:t>Modified: </a:t>
            </a:r>
            <a:r>
              <a:rPr lang="en-US" sz="2200" dirty="0" smtClean="0"/>
              <a:t>Makes </a:t>
            </a:r>
            <a:r>
              <a:rPr lang="en-US" sz="2200" dirty="0"/>
              <a:t>a physical or operational change and increase hourly maximum emission rate </a:t>
            </a:r>
            <a:endParaRPr lang="en-US" sz="2200" dirty="0" smtClean="0"/>
          </a:p>
          <a:p>
            <a:pPr lvl="1"/>
            <a:r>
              <a:rPr lang="en-US" sz="2200" dirty="0" smtClean="0"/>
              <a:t>Reconstructed: Defined as spending more than 50% of the cost to replace the facility</a:t>
            </a:r>
          </a:p>
          <a:p>
            <a:endParaRPr lang="en-US" sz="2200" dirty="0" smtClean="0"/>
          </a:p>
          <a:p>
            <a:r>
              <a:rPr lang="en-US" sz="2200" dirty="0" smtClean="0"/>
              <a:t>Under </a:t>
            </a:r>
            <a:r>
              <a:rPr lang="en-US" sz="2200" dirty="0"/>
              <a:t>§111(d</a:t>
            </a:r>
            <a:r>
              <a:rPr lang="en-US" sz="2200" dirty="0" smtClean="0"/>
              <a:t>) </a:t>
            </a:r>
          </a:p>
          <a:p>
            <a:pPr marL="342900" indent="-342900">
              <a:buFont typeface="Wingdings" pitchFamily="2" charset="2"/>
              <a:buChar char="§"/>
            </a:pPr>
            <a:r>
              <a:rPr lang="en-US" sz="2200" dirty="0" smtClean="0"/>
              <a:t>Existing Sources </a:t>
            </a:r>
            <a:r>
              <a:rPr lang="en-US" sz="2200" dirty="0"/>
              <a:t>(6/2014</a:t>
            </a:r>
            <a:r>
              <a:rPr lang="en-US" sz="2200" dirty="0" smtClean="0"/>
              <a:t>)</a:t>
            </a:r>
            <a:endParaRPr lang="en-US" dirty="0" smtClean="0"/>
          </a:p>
          <a:p>
            <a:endParaRPr lang="en-US" dirty="0"/>
          </a:p>
        </p:txBody>
      </p:sp>
      <p:sp>
        <p:nvSpPr>
          <p:cNvPr id="5" name="Slide Number Placeholder 4"/>
          <p:cNvSpPr>
            <a:spLocks noGrp="1"/>
          </p:cNvSpPr>
          <p:nvPr>
            <p:ph type="sldNum" sz="quarter" idx="16"/>
          </p:nvPr>
        </p:nvSpPr>
        <p:spPr/>
        <p:txBody>
          <a:bodyPr/>
          <a:lstStyle/>
          <a:p>
            <a:pPr algn="r"/>
            <a:fld id="{692AF0AF-EC4A-4F46-B4C7-BDC1E3D8A276}" type="slidenum">
              <a:rPr lang="en-US" smtClean="0"/>
              <a:pPr algn="r"/>
              <a:t>9</a:t>
            </a:fld>
            <a:endParaRPr lang="en-US" dirty="0"/>
          </a:p>
        </p:txBody>
      </p:sp>
    </p:spTree>
    <p:extLst>
      <p:ext uri="{BB962C8B-B14F-4D97-AF65-F5344CB8AC3E}">
        <p14:creationId xmlns:p14="http://schemas.microsoft.com/office/powerpoint/2010/main" val="93239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Definitions</a:t>
            </a:r>
            <a:endParaRPr lang="en-US" dirty="0"/>
          </a:p>
        </p:txBody>
      </p:sp>
      <p:sp>
        <p:nvSpPr>
          <p:cNvPr id="4" name="Slide Number Placeholder 3"/>
          <p:cNvSpPr>
            <a:spLocks noGrp="1"/>
          </p:cNvSpPr>
          <p:nvPr>
            <p:ph type="sldNum" sz="quarter" idx="4"/>
          </p:nvPr>
        </p:nvSpPr>
        <p:spPr/>
        <p:txBody>
          <a:bodyPr/>
          <a:lstStyle/>
          <a:p>
            <a:pPr algn="r"/>
            <a:fld id="{692AF0AF-EC4A-4F46-B4C7-BDC1E3D8A276}" type="slidenum">
              <a:rPr lang="en-US" smtClean="0"/>
              <a:pPr algn="r"/>
              <a:t>10</a:t>
            </a:fld>
            <a:endParaRPr lang="en-US" dirty="0"/>
          </a:p>
        </p:txBody>
      </p:sp>
      <p:sp>
        <p:nvSpPr>
          <p:cNvPr id="3" name="Text Placeholder 2"/>
          <p:cNvSpPr>
            <a:spLocks noGrp="1"/>
          </p:cNvSpPr>
          <p:nvPr>
            <p:ph type="body" sz="quarter" idx="10"/>
          </p:nvPr>
        </p:nvSpPr>
        <p:spPr>
          <a:xfrm>
            <a:off x="239716" y="1119192"/>
            <a:ext cx="8904287" cy="4425783"/>
          </a:xfrm>
        </p:spPr>
        <p:txBody>
          <a:bodyPr/>
          <a:lstStyle/>
          <a:p>
            <a:r>
              <a:rPr lang="en-US" sz="2200" i="1" dirty="0" smtClean="0"/>
              <a:t>Standard of Performance</a:t>
            </a:r>
            <a:r>
              <a:rPr lang="en-US" sz="2200" dirty="0" smtClean="0"/>
              <a:t>: a standard for emissions of air pollutants which reflects the degree of emission limitation achievable through the application of the </a:t>
            </a:r>
            <a:r>
              <a:rPr lang="en-US" sz="2200" b="1" u="sng" dirty="0" smtClean="0"/>
              <a:t>best system of emission reduction </a:t>
            </a:r>
            <a:r>
              <a:rPr lang="en-US" sz="2200" dirty="0" smtClean="0"/>
              <a:t>which (taking into account the </a:t>
            </a:r>
            <a:r>
              <a:rPr lang="en-US" sz="2200" u="sng" dirty="0" smtClean="0"/>
              <a:t>cost of achieving such reduction </a:t>
            </a:r>
            <a:r>
              <a:rPr lang="en-US" sz="2200" dirty="0" smtClean="0"/>
              <a:t>and </a:t>
            </a:r>
            <a:r>
              <a:rPr lang="en-US" sz="2200" u="sng" dirty="0" smtClean="0"/>
              <a:t>any </a:t>
            </a:r>
            <a:r>
              <a:rPr lang="en-US" sz="2200" u="sng" dirty="0" err="1" smtClean="0"/>
              <a:t>nonair</a:t>
            </a:r>
            <a:r>
              <a:rPr lang="en-US" sz="2200" u="sng" dirty="0" smtClean="0"/>
              <a:t> quality health and environmental impact and energy requirements</a:t>
            </a:r>
            <a:r>
              <a:rPr lang="en-US" sz="2200" dirty="0" smtClean="0"/>
              <a:t>) the Administrator determines has been adequately demonstrated.</a:t>
            </a:r>
          </a:p>
          <a:p>
            <a:endParaRPr lang="en-US" sz="2200" dirty="0" smtClean="0"/>
          </a:p>
          <a:p>
            <a:r>
              <a:rPr lang="en-US" sz="2200" i="1" dirty="0" smtClean="0"/>
              <a:t>Stationary Source</a:t>
            </a:r>
            <a:r>
              <a:rPr lang="en-US" sz="2200" dirty="0" smtClean="0"/>
              <a:t>: any building, structure, facility, or installation which emits or may emit any air pollutant</a:t>
            </a:r>
          </a:p>
          <a:p>
            <a:endParaRPr lang="en-US" sz="2200" dirty="0" smtClean="0"/>
          </a:p>
          <a:p>
            <a:r>
              <a:rPr lang="en-US" sz="2200" i="1" dirty="0" smtClean="0"/>
              <a:t>Existing So</a:t>
            </a:r>
            <a:r>
              <a:rPr lang="en-US" sz="2200" dirty="0" smtClean="0"/>
              <a:t>urce: any stationary source other than a new source</a:t>
            </a:r>
            <a:endParaRPr lang="en-US" sz="2200" dirty="0"/>
          </a:p>
        </p:txBody>
      </p:sp>
    </p:spTree>
    <p:extLst>
      <p:ext uri="{BB962C8B-B14F-4D97-AF65-F5344CB8AC3E}">
        <p14:creationId xmlns:p14="http://schemas.microsoft.com/office/powerpoint/2010/main" val="4010133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NSPS </a:t>
            </a:r>
            <a:r>
              <a:rPr lang="fr-FR" dirty="0"/>
              <a:t>CAA Section </a:t>
            </a:r>
            <a:r>
              <a:rPr lang="fr-FR" dirty="0" smtClean="0"/>
              <a:t>111</a:t>
            </a:r>
            <a:endParaRPr lang="en-US" dirty="0"/>
          </a:p>
        </p:txBody>
      </p:sp>
      <p:sp>
        <p:nvSpPr>
          <p:cNvPr id="2" name="Slide Number Placeholder 1"/>
          <p:cNvSpPr>
            <a:spLocks noGrp="1"/>
          </p:cNvSpPr>
          <p:nvPr>
            <p:ph type="sldNum" sz="quarter" idx="4"/>
          </p:nvPr>
        </p:nvSpPr>
        <p:spPr/>
        <p:txBody>
          <a:bodyPr/>
          <a:lstStyle/>
          <a:p>
            <a:pPr algn="r"/>
            <a:fld id="{692AF0AF-EC4A-4F46-B4C7-BDC1E3D8A276}" type="slidenum">
              <a:rPr lang="en-US" smtClean="0"/>
              <a:pPr algn="r"/>
              <a:t>11</a:t>
            </a:fld>
            <a:endParaRPr lang="en-US" dirty="0"/>
          </a:p>
        </p:txBody>
      </p:sp>
      <p:sp>
        <p:nvSpPr>
          <p:cNvPr id="5" name="Text Placeholder 4"/>
          <p:cNvSpPr>
            <a:spLocks noGrp="1"/>
          </p:cNvSpPr>
          <p:nvPr>
            <p:ph type="body" sz="quarter" idx="4294967295"/>
          </p:nvPr>
        </p:nvSpPr>
        <p:spPr>
          <a:xfrm>
            <a:off x="130738" y="1187768"/>
            <a:ext cx="8774112" cy="4862825"/>
          </a:xfrm>
        </p:spPr>
        <p:txBody>
          <a:bodyPr/>
          <a:lstStyle/>
          <a:p>
            <a:pPr marL="0" indent="0">
              <a:buNone/>
            </a:pPr>
            <a:r>
              <a:rPr lang="en-US" sz="2200" dirty="0" smtClean="0"/>
              <a:t>Section </a:t>
            </a:r>
            <a:r>
              <a:rPr lang="en-US" sz="2200" dirty="0"/>
              <a:t>111(b) </a:t>
            </a:r>
            <a:r>
              <a:rPr lang="en-US" sz="2200" dirty="0" smtClean="0"/>
              <a:t>(New sources)</a:t>
            </a:r>
          </a:p>
          <a:p>
            <a:pPr marL="0" indent="0">
              <a:buNone/>
            </a:pPr>
            <a:endParaRPr lang="en-US" sz="2200" dirty="0"/>
          </a:p>
          <a:p>
            <a:r>
              <a:rPr lang="en-US" sz="2200" dirty="0"/>
              <a:t>Requires EPA to issue NSPS for categories of sources that are determined to cause, or contribute significantly to, air pollution which can reasonably be anticipated to endanger public health or welfare. 	</a:t>
            </a:r>
          </a:p>
          <a:p>
            <a:r>
              <a:rPr lang="en-US" sz="2200" dirty="0" smtClean="0"/>
              <a:t>EPA may </a:t>
            </a:r>
            <a:r>
              <a:rPr lang="en-US" sz="2200" dirty="0"/>
              <a:t>distinguish among classes, types, and sizes within categories of sources</a:t>
            </a:r>
            <a:r>
              <a:rPr lang="en-US" sz="2200" dirty="0" smtClean="0"/>
              <a:t>.</a:t>
            </a:r>
            <a:endParaRPr lang="en-US" sz="2200" dirty="0"/>
          </a:p>
          <a:p>
            <a:r>
              <a:rPr lang="en-US" sz="2200" dirty="0"/>
              <a:t>Performance-based standards based on </a:t>
            </a:r>
            <a:r>
              <a:rPr lang="en-US" sz="2200" b="1" dirty="0"/>
              <a:t>Best System of Emission Reduction (BSER</a:t>
            </a:r>
            <a:r>
              <a:rPr lang="en-US" sz="2200" b="1" dirty="0" smtClean="0"/>
              <a:t>)</a:t>
            </a:r>
            <a:endParaRPr lang="en-US" sz="2200" b="1" dirty="0"/>
          </a:p>
          <a:p>
            <a:r>
              <a:rPr lang="en-US" sz="2200" dirty="0"/>
              <a:t>Apply to any affected source constructed, reconstructed, or modified after the date of proposal (beginning upon promulgation</a:t>
            </a:r>
            <a:r>
              <a:rPr lang="en-US" sz="2200" dirty="0" smtClean="0"/>
              <a:t>).</a:t>
            </a:r>
          </a:p>
          <a:p>
            <a:endParaRPr lang="en-US" dirty="0"/>
          </a:p>
        </p:txBody>
      </p:sp>
    </p:spTree>
    <p:extLst>
      <p:ext uri="{BB962C8B-B14F-4D97-AF65-F5344CB8AC3E}">
        <p14:creationId xmlns:p14="http://schemas.microsoft.com/office/powerpoint/2010/main" val="3120262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12" y="387346"/>
            <a:ext cx="8882066" cy="523176"/>
          </a:xfrm>
        </p:spPr>
        <p:txBody>
          <a:bodyPr/>
          <a:lstStyle/>
          <a:p>
            <a:r>
              <a:rPr lang="en-US" dirty="0" smtClean="0"/>
              <a:t>Proposed Standard of Performance for New Sources</a:t>
            </a:r>
            <a:endParaRPr lang="en-US" dirty="0"/>
          </a:p>
        </p:txBody>
      </p:sp>
      <p:sp>
        <p:nvSpPr>
          <p:cNvPr id="3" name="Slide Number Placeholder 2"/>
          <p:cNvSpPr>
            <a:spLocks noGrp="1"/>
          </p:cNvSpPr>
          <p:nvPr>
            <p:ph type="sldNum" sz="quarter" idx="4"/>
          </p:nvPr>
        </p:nvSpPr>
        <p:spPr/>
        <p:txBody>
          <a:bodyPr/>
          <a:lstStyle/>
          <a:p>
            <a:pPr algn="r"/>
            <a:fld id="{692AF0AF-EC4A-4F46-B4C7-BDC1E3D8A276}" type="slidenum">
              <a:rPr lang="en-US" smtClean="0"/>
              <a:pPr algn="r"/>
              <a:t>12</a:t>
            </a:fld>
            <a:endParaRPr lang="en-US" dirty="0"/>
          </a:p>
        </p:txBody>
      </p:sp>
      <p:sp>
        <p:nvSpPr>
          <p:cNvPr id="4" name="Text Placeholder 3"/>
          <p:cNvSpPr>
            <a:spLocks noGrp="1"/>
          </p:cNvSpPr>
          <p:nvPr>
            <p:ph type="body" sz="quarter" idx="10"/>
          </p:nvPr>
        </p:nvSpPr>
        <p:spPr>
          <a:xfrm>
            <a:off x="239716" y="1119192"/>
            <a:ext cx="8904287" cy="5269090"/>
          </a:xfrm>
        </p:spPr>
        <p:txBody>
          <a:bodyPr/>
          <a:lstStyle/>
          <a:p>
            <a:r>
              <a:rPr lang="en-US" sz="2200" dirty="0"/>
              <a:t>Applicability: </a:t>
            </a:r>
          </a:p>
          <a:p>
            <a:pPr lvl="1"/>
            <a:r>
              <a:rPr lang="en-US" sz="2200" dirty="0"/>
              <a:t>219,000 </a:t>
            </a:r>
            <a:r>
              <a:rPr lang="en-US" sz="2200" dirty="0" err="1"/>
              <a:t>MWh</a:t>
            </a:r>
            <a:r>
              <a:rPr lang="en-US" sz="2200" dirty="0"/>
              <a:t> net electric output </a:t>
            </a:r>
          </a:p>
          <a:p>
            <a:pPr lvl="1"/>
            <a:r>
              <a:rPr lang="en-US" sz="2200" dirty="0" smtClean="0"/>
              <a:t>One-third </a:t>
            </a:r>
            <a:r>
              <a:rPr lang="en-US" sz="2200" dirty="0"/>
              <a:t>of potential output to the </a:t>
            </a:r>
            <a:r>
              <a:rPr lang="en-US" sz="2200" dirty="0" smtClean="0"/>
              <a:t>grid</a:t>
            </a:r>
            <a:endParaRPr lang="en-US" sz="2200" dirty="0"/>
          </a:p>
          <a:p>
            <a:r>
              <a:rPr lang="en-US" sz="2200" dirty="0"/>
              <a:t>Coal</a:t>
            </a:r>
          </a:p>
          <a:p>
            <a:pPr lvl="1"/>
            <a:r>
              <a:rPr lang="en-US" sz="2200" dirty="0"/>
              <a:t>BSER = partial carbon capture and sequestration</a:t>
            </a:r>
          </a:p>
          <a:p>
            <a:pPr lvl="1"/>
            <a:r>
              <a:rPr lang="en-US" sz="2200" dirty="0"/>
              <a:t>Standard of performance: 1,100 </a:t>
            </a:r>
            <a:r>
              <a:rPr lang="en-US" sz="2200" dirty="0" err="1"/>
              <a:t>lbs</a:t>
            </a:r>
            <a:r>
              <a:rPr lang="en-US" sz="2200" dirty="0"/>
              <a:t> CO2/</a:t>
            </a:r>
            <a:r>
              <a:rPr lang="en-US" sz="2200" dirty="0" err="1"/>
              <a:t>MWh</a:t>
            </a:r>
            <a:endParaRPr lang="en-US" sz="2200" dirty="0"/>
          </a:p>
          <a:p>
            <a:r>
              <a:rPr lang="en-US" sz="2200" dirty="0"/>
              <a:t>Natural Gas Turbines</a:t>
            </a:r>
          </a:p>
          <a:p>
            <a:pPr lvl="1"/>
            <a:r>
              <a:rPr lang="en-US" sz="2200" dirty="0"/>
              <a:t>BSER = NGCC </a:t>
            </a:r>
          </a:p>
          <a:p>
            <a:pPr lvl="1"/>
            <a:r>
              <a:rPr lang="en-US" sz="2200" dirty="0"/>
              <a:t>Standards of performance</a:t>
            </a:r>
          </a:p>
          <a:p>
            <a:pPr lvl="2"/>
            <a:r>
              <a:rPr lang="en-US" sz="2200" dirty="0"/>
              <a:t>1,000 </a:t>
            </a:r>
            <a:r>
              <a:rPr lang="en-US" sz="2200" dirty="0" err="1"/>
              <a:t>lbs</a:t>
            </a:r>
            <a:r>
              <a:rPr lang="en-US" sz="2200" dirty="0"/>
              <a:t> CO2/</a:t>
            </a:r>
            <a:r>
              <a:rPr lang="en-US" sz="2200" dirty="0" err="1"/>
              <a:t>MWh</a:t>
            </a:r>
            <a:r>
              <a:rPr lang="en-US" sz="2200" dirty="0"/>
              <a:t> if heat input &gt; 850 </a:t>
            </a:r>
            <a:r>
              <a:rPr lang="en-US" sz="2200" dirty="0" err="1"/>
              <a:t>MMBtu</a:t>
            </a:r>
            <a:r>
              <a:rPr lang="en-US" sz="2200" dirty="0"/>
              <a:t>/h</a:t>
            </a:r>
          </a:p>
          <a:p>
            <a:pPr lvl="2"/>
            <a:r>
              <a:rPr lang="en-US" sz="2200" dirty="0"/>
              <a:t>1,100 </a:t>
            </a:r>
            <a:r>
              <a:rPr lang="en-US" sz="2200" dirty="0" err="1"/>
              <a:t>lbs</a:t>
            </a:r>
            <a:r>
              <a:rPr lang="en-US" sz="2200" dirty="0"/>
              <a:t> CO2/</a:t>
            </a:r>
            <a:r>
              <a:rPr lang="en-US" sz="2200" dirty="0" err="1"/>
              <a:t>MWh</a:t>
            </a:r>
            <a:r>
              <a:rPr lang="en-US" sz="2200" dirty="0"/>
              <a:t> if heat input &lt; 850 </a:t>
            </a:r>
            <a:r>
              <a:rPr lang="en-US" sz="2200" dirty="0" err="1"/>
              <a:t>MMBtu</a:t>
            </a:r>
            <a:r>
              <a:rPr lang="en-US" sz="2200" dirty="0"/>
              <a:t>/h</a:t>
            </a:r>
          </a:p>
          <a:p>
            <a:r>
              <a:rPr lang="en-US" sz="2200" dirty="0"/>
              <a:t>Includes simple cycle turbines and CHP</a:t>
            </a:r>
          </a:p>
          <a:p>
            <a:endParaRPr lang="en-US" dirty="0"/>
          </a:p>
        </p:txBody>
      </p:sp>
    </p:spTree>
    <p:extLst>
      <p:ext uri="{BB962C8B-B14F-4D97-AF65-F5344CB8AC3E}">
        <p14:creationId xmlns:p14="http://schemas.microsoft.com/office/powerpoint/2010/main" val="2042104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NSPS proposals for Modified or Reconstructed EGUs</a:t>
            </a:r>
            <a:endParaRPr lang="en-US" dirty="0"/>
          </a:p>
        </p:txBody>
      </p:sp>
      <p:sp>
        <p:nvSpPr>
          <p:cNvPr id="6" name="Text Placeholder 5"/>
          <p:cNvSpPr>
            <a:spLocks noGrp="1"/>
          </p:cNvSpPr>
          <p:nvPr>
            <p:ph type="body" sz="quarter" idx="13"/>
          </p:nvPr>
        </p:nvSpPr>
        <p:spPr>
          <a:xfrm>
            <a:off x="261934" y="823770"/>
            <a:ext cx="8882066" cy="6617152"/>
          </a:xfrm>
        </p:spPr>
        <p:txBody>
          <a:bodyPr/>
          <a:lstStyle/>
          <a:p>
            <a:pPr>
              <a:spcBef>
                <a:spcPts val="0"/>
              </a:spcBef>
            </a:pPr>
            <a:r>
              <a:rPr lang="en-US" b="1" dirty="0" smtClean="0"/>
              <a:t>Modified Utility Boilers and IGCC Units </a:t>
            </a:r>
          </a:p>
          <a:p>
            <a:pPr marL="342900" indent="-342900">
              <a:spcBef>
                <a:spcPts val="0"/>
              </a:spcBef>
              <a:buFont typeface="Wingdings" pitchFamily="2" charset="2"/>
              <a:buChar char="§"/>
            </a:pPr>
            <a:r>
              <a:rPr lang="en-US" dirty="0" smtClean="0"/>
              <a:t>&gt;</a:t>
            </a:r>
            <a:r>
              <a:rPr lang="en-US" dirty="0"/>
              <a:t>2,000 MMBTU/</a:t>
            </a:r>
            <a:r>
              <a:rPr lang="en-US" dirty="0" err="1"/>
              <a:t>hr</a:t>
            </a:r>
            <a:endParaRPr lang="en-US" dirty="0" smtClean="0"/>
          </a:p>
          <a:p>
            <a:pPr marL="228494" lvl="1" indent="0">
              <a:buNone/>
            </a:pPr>
            <a:r>
              <a:rPr lang="en-US" dirty="0" smtClean="0"/>
              <a:t>Best </a:t>
            </a:r>
            <a:r>
              <a:rPr lang="en-US" dirty="0"/>
              <a:t>historical emission rate less 2%, no lower than 1,900 </a:t>
            </a:r>
            <a:r>
              <a:rPr lang="en-US" dirty="0" err="1"/>
              <a:t>lb</a:t>
            </a:r>
            <a:r>
              <a:rPr lang="en-US" dirty="0"/>
              <a:t> </a:t>
            </a:r>
            <a:r>
              <a:rPr lang="en-US" dirty="0" smtClean="0"/>
              <a:t>CO</a:t>
            </a:r>
            <a:r>
              <a:rPr lang="en-US" baseline="-25000" dirty="0" smtClean="0"/>
              <a:t>2</a:t>
            </a:r>
            <a:r>
              <a:rPr lang="en-US" dirty="0" smtClean="0"/>
              <a:t>/</a:t>
            </a:r>
            <a:r>
              <a:rPr lang="en-US" dirty="0" err="1" smtClean="0"/>
              <a:t>MWh</a:t>
            </a:r>
            <a:r>
              <a:rPr lang="en-US" dirty="0" smtClean="0"/>
              <a:t> </a:t>
            </a:r>
          </a:p>
          <a:p>
            <a:endParaRPr lang="en-US" dirty="0" smtClean="0"/>
          </a:p>
          <a:p>
            <a:pPr marL="342900" indent="-342900">
              <a:buFont typeface="Wingdings" pitchFamily="2" charset="2"/>
              <a:buChar char="§"/>
            </a:pPr>
            <a:r>
              <a:rPr lang="en-US" dirty="0" smtClean="0"/>
              <a:t>≤</a:t>
            </a:r>
            <a:r>
              <a:rPr lang="en-US" dirty="0"/>
              <a:t>2,000 </a:t>
            </a:r>
            <a:r>
              <a:rPr lang="en-US" dirty="0" smtClean="0"/>
              <a:t>MMBTU/</a:t>
            </a:r>
            <a:r>
              <a:rPr lang="en-US" dirty="0" err="1" smtClean="0"/>
              <a:t>hr</a:t>
            </a:r>
            <a:endParaRPr lang="en-US" dirty="0" smtClean="0"/>
          </a:p>
          <a:p>
            <a:pPr marL="230188" lvl="1" indent="0">
              <a:spcBef>
                <a:spcPts val="0"/>
              </a:spcBef>
              <a:buNone/>
            </a:pPr>
            <a:r>
              <a:rPr lang="en-US" dirty="0" smtClean="0"/>
              <a:t>Best </a:t>
            </a:r>
            <a:r>
              <a:rPr lang="en-US" dirty="0"/>
              <a:t>historical emission rate less 2%, no lower than 2,100 </a:t>
            </a:r>
            <a:r>
              <a:rPr lang="en-US" dirty="0" err="1"/>
              <a:t>lb</a:t>
            </a:r>
            <a:r>
              <a:rPr lang="en-US" dirty="0"/>
              <a:t> </a:t>
            </a:r>
            <a:r>
              <a:rPr lang="en-US" dirty="0" smtClean="0"/>
              <a:t>CO</a:t>
            </a:r>
            <a:r>
              <a:rPr lang="en-US" baseline="-25000" dirty="0" smtClean="0"/>
              <a:t>2</a:t>
            </a:r>
            <a:r>
              <a:rPr lang="en-US" dirty="0" smtClean="0"/>
              <a:t>/</a:t>
            </a:r>
            <a:r>
              <a:rPr lang="en-US" dirty="0" err="1" smtClean="0"/>
              <a:t>MWh</a:t>
            </a:r>
            <a:endParaRPr lang="en-US" dirty="0" smtClean="0"/>
          </a:p>
          <a:p>
            <a:pPr>
              <a:spcBef>
                <a:spcPts val="0"/>
              </a:spcBef>
            </a:pPr>
            <a:endParaRPr lang="en-US" dirty="0" smtClean="0"/>
          </a:p>
          <a:p>
            <a:pPr>
              <a:spcBef>
                <a:spcPts val="0"/>
              </a:spcBef>
            </a:pPr>
            <a:r>
              <a:rPr lang="en-US" b="1" dirty="0" smtClean="0"/>
              <a:t>Modified NGCC</a:t>
            </a:r>
          </a:p>
          <a:p>
            <a:pPr marL="342900" indent="-342900">
              <a:spcBef>
                <a:spcPts val="0"/>
              </a:spcBef>
              <a:buFont typeface="Wingdings" pitchFamily="2" charset="2"/>
              <a:buChar char="§"/>
            </a:pPr>
            <a:r>
              <a:rPr lang="en-US" dirty="0"/>
              <a:t>1,000 </a:t>
            </a:r>
            <a:r>
              <a:rPr lang="en-US" dirty="0" err="1"/>
              <a:t>lb</a:t>
            </a:r>
            <a:r>
              <a:rPr lang="en-US" dirty="0"/>
              <a:t> </a:t>
            </a:r>
            <a:r>
              <a:rPr lang="en-US" dirty="0" smtClean="0"/>
              <a:t>CO</a:t>
            </a:r>
            <a:r>
              <a:rPr lang="en-US" baseline="-25000" dirty="0" smtClean="0"/>
              <a:t>2</a:t>
            </a:r>
            <a:r>
              <a:rPr lang="en-US" dirty="0" smtClean="0"/>
              <a:t>/</a:t>
            </a:r>
            <a:r>
              <a:rPr lang="en-US" dirty="0" err="1" smtClean="0"/>
              <a:t>MWh</a:t>
            </a:r>
            <a:r>
              <a:rPr lang="en-US" dirty="0" smtClean="0"/>
              <a:t> </a:t>
            </a:r>
            <a:r>
              <a:rPr lang="en-US" dirty="0"/>
              <a:t>&gt;850 </a:t>
            </a:r>
            <a:r>
              <a:rPr lang="en-US" dirty="0" smtClean="0"/>
              <a:t>MMBTU/</a:t>
            </a:r>
            <a:r>
              <a:rPr lang="en-US" dirty="0" err="1" smtClean="0"/>
              <a:t>hr</a:t>
            </a:r>
            <a:endParaRPr lang="en-US" dirty="0" smtClean="0"/>
          </a:p>
          <a:p>
            <a:pPr marL="342900" indent="-342900">
              <a:spcBef>
                <a:spcPts val="0"/>
              </a:spcBef>
              <a:buFont typeface="Wingdings" pitchFamily="2" charset="2"/>
              <a:buChar char="§"/>
            </a:pPr>
            <a:endParaRPr lang="en-US" dirty="0"/>
          </a:p>
          <a:p>
            <a:pPr>
              <a:spcBef>
                <a:spcPts val="0"/>
              </a:spcBef>
            </a:pPr>
            <a:r>
              <a:rPr lang="en-US" b="1" dirty="0" smtClean="0"/>
              <a:t>Reconstructed Utility Boilers and IGCC</a:t>
            </a:r>
          </a:p>
          <a:p>
            <a:pPr marL="342900" indent="-342900">
              <a:buFont typeface="Wingdings" pitchFamily="2" charset="2"/>
              <a:buChar char="§"/>
            </a:pPr>
            <a:r>
              <a:rPr lang="en-US" dirty="0"/>
              <a:t>&gt;2,000 </a:t>
            </a:r>
            <a:r>
              <a:rPr lang="en-US" dirty="0" smtClean="0"/>
              <a:t>MMBTU/</a:t>
            </a:r>
            <a:r>
              <a:rPr lang="en-US" dirty="0" err="1" smtClean="0"/>
              <a:t>hr</a:t>
            </a:r>
            <a:endParaRPr lang="en-US" dirty="0" smtClean="0"/>
          </a:p>
          <a:p>
            <a:pPr marL="225425"/>
            <a:r>
              <a:rPr lang="en-US" dirty="0" smtClean="0"/>
              <a:t>1,900 </a:t>
            </a:r>
            <a:r>
              <a:rPr lang="en-US" dirty="0" err="1"/>
              <a:t>lb</a:t>
            </a:r>
            <a:r>
              <a:rPr lang="en-US" dirty="0"/>
              <a:t> </a:t>
            </a:r>
            <a:r>
              <a:rPr lang="en-US" dirty="0" smtClean="0"/>
              <a:t>CO</a:t>
            </a:r>
            <a:r>
              <a:rPr lang="en-US" baseline="-25000" dirty="0" smtClean="0"/>
              <a:t>2</a:t>
            </a:r>
            <a:r>
              <a:rPr lang="en-US" dirty="0" smtClean="0"/>
              <a:t>/</a:t>
            </a:r>
            <a:r>
              <a:rPr lang="en-US" dirty="0" err="1" smtClean="0"/>
              <a:t>MWh</a:t>
            </a:r>
            <a:r>
              <a:rPr lang="en-US" dirty="0" smtClean="0"/>
              <a:t> </a:t>
            </a:r>
            <a:endParaRPr lang="en-US" dirty="0"/>
          </a:p>
          <a:p>
            <a:endParaRPr lang="en-US" dirty="0" smtClean="0"/>
          </a:p>
          <a:p>
            <a:pPr marL="342900" indent="-342900">
              <a:buFont typeface="Wingdings" pitchFamily="2" charset="2"/>
              <a:buChar char="§"/>
            </a:pPr>
            <a:r>
              <a:rPr lang="en-US" dirty="0" smtClean="0"/>
              <a:t>≤</a:t>
            </a:r>
            <a:r>
              <a:rPr lang="en-US" dirty="0"/>
              <a:t>2,000 MMBTU/</a:t>
            </a:r>
            <a:r>
              <a:rPr lang="en-US" dirty="0" err="1"/>
              <a:t>hr</a:t>
            </a:r>
            <a:endParaRPr lang="en-US" dirty="0"/>
          </a:p>
          <a:p>
            <a:pPr marL="280988"/>
            <a:r>
              <a:rPr lang="en-US" dirty="0" smtClean="0"/>
              <a:t>2,100 </a:t>
            </a:r>
            <a:r>
              <a:rPr lang="en-US" dirty="0" err="1"/>
              <a:t>lb</a:t>
            </a:r>
            <a:r>
              <a:rPr lang="en-US" dirty="0"/>
              <a:t> </a:t>
            </a:r>
            <a:r>
              <a:rPr lang="en-US" dirty="0" smtClean="0"/>
              <a:t>CO</a:t>
            </a:r>
            <a:r>
              <a:rPr lang="en-US" baseline="-25000" dirty="0" smtClean="0"/>
              <a:t>2</a:t>
            </a:r>
            <a:r>
              <a:rPr lang="en-US" dirty="0" smtClean="0"/>
              <a:t>/</a:t>
            </a:r>
            <a:r>
              <a:rPr lang="en-US" dirty="0" err="1" smtClean="0"/>
              <a:t>MWh</a:t>
            </a:r>
            <a:endParaRPr lang="en-US" dirty="0"/>
          </a:p>
          <a:p>
            <a:endParaRPr lang="en-US" dirty="0"/>
          </a:p>
          <a:p>
            <a:endParaRPr lang="en-US" dirty="0" smtClean="0"/>
          </a:p>
          <a:p>
            <a:endParaRPr lang="en-US" dirty="0"/>
          </a:p>
        </p:txBody>
      </p:sp>
      <p:sp>
        <p:nvSpPr>
          <p:cNvPr id="5" name="Slide Number Placeholder 4"/>
          <p:cNvSpPr>
            <a:spLocks noGrp="1"/>
          </p:cNvSpPr>
          <p:nvPr>
            <p:ph type="sldNum" sz="quarter" idx="16"/>
          </p:nvPr>
        </p:nvSpPr>
        <p:spPr/>
        <p:txBody>
          <a:bodyPr/>
          <a:lstStyle/>
          <a:p>
            <a:pPr algn="r"/>
            <a:fld id="{692AF0AF-EC4A-4F46-B4C7-BDC1E3D8A276}" type="slidenum">
              <a:rPr lang="en-US" smtClean="0"/>
              <a:pPr algn="r"/>
              <a:t>13</a:t>
            </a:fld>
            <a:endParaRPr lang="en-US" dirty="0"/>
          </a:p>
        </p:txBody>
      </p:sp>
    </p:spTree>
    <p:extLst>
      <p:ext uri="{BB962C8B-B14F-4D97-AF65-F5344CB8AC3E}">
        <p14:creationId xmlns:p14="http://schemas.microsoft.com/office/powerpoint/2010/main" val="3741361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NSPS proposals for Modified or Reconstructed EGUs</a:t>
            </a:r>
            <a:endParaRPr lang="en-US" dirty="0"/>
          </a:p>
        </p:txBody>
      </p:sp>
      <p:sp>
        <p:nvSpPr>
          <p:cNvPr id="6" name="Text Placeholder 5"/>
          <p:cNvSpPr>
            <a:spLocks noGrp="1"/>
          </p:cNvSpPr>
          <p:nvPr>
            <p:ph type="body" sz="quarter" idx="13"/>
          </p:nvPr>
        </p:nvSpPr>
        <p:spPr>
          <a:xfrm>
            <a:off x="107190" y="1456817"/>
            <a:ext cx="8882066" cy="3305476"/>
          </a:xfrm>
        </p:spPr>
        <p:txBody>
          <a:bodyPr/>
          <a:lstStyle/>
          <a:p>
            <a:r>
              <a:rPr lang="en-US" sz="2200" dirty="0" smtClean="0"/>
              <a:t>Additionally, EPA proposed </a:t>
            </a:r>
            <a:r>
              <a:rPr lang="en-US" sz="2200" dirty="0"/>
              <a:t>that </a:t>
            </a:r>
            <a:r>
              <a:rPr lang="en-US" sz="2200" dirty="0" smtClean="0"/>
              <a:t>“an </a:t>
            </a:r>
            <a:r>
              <a:rPr lang="en-US" sz="2200" dirty="0"/>
              <a:t>existing source </a:t>
            </a:r>
            <a:r>
              <a:rPr lang="en-US" sz="2200" dirty="0" smtClean="0"/>
              <a:t>that becomes </a:t>
            </a:r>
            <a:r>
              <a:rPr lang="en-US" sz="2200" dirty="0"/>
              <a:t>subject to requirements </a:t>
            </a:r>
            <a:r>
              <a:rPr lang="en-US" sz="2200" dirty="0" smtClean="0"/>
              <a:t>under CAA </a:t>
            </a:r>
            <a:r>
              <a:rPr lang="en-US" sz="2200" dirty="0"/>
              <a:t>section 111(d) will continue to </a:t>
            </a:r>
            <a:r>
              <a:rPr lang="en-US" sz="2200" dirty="0" smtClean="0"/>
              <a:t>be subject </a:t>
            </a:r>
            <a:r>
              <a:rPr lang="en-US" sz="2200" dirty="0"/>
              <a:t>to those requirements even </a:t>
            </a:r>
            <a:r>
              <a:rPr lang="en-US" sz="2200" dirty="0" smtClean="0"/>
              <a:t>after it </a:t>
            </a:r>
            <a:r>
              <a:rPr lang="en-US" sz="2200" dirty="0"/>
              <a:t>undertakes a modification </a:t>
            </a:r>
            <a:r>
              <a:rPr lang="en-US" sz="2200" dirty="0" smtClean="0"/>
              <a:t>or reconstruction.”</a:t>
            </a:r>
            <a:endParaRPr lang="en-US" sz="2200" dirty="0"/>
          </a:p>
          <a:p>
            <a:endParaRPr lang="en-US" sz="2200" dirty="0" smtClean="0"/>
          </a:p>
          <a:p>
            <a:r>
              <a:rPr lang="en-US" sz="2200" dirty="0" smtClean="0"/>
              <a:t>In other words, a modified or reconstructed EGU that meets its emission limit of not less than 1900-2100 </a:t>
            </a:r>
            <a:r>
              <a:rPr lang="en-US" sz="2200" dirty="0" err="1" smtClean="0"/>
              <a:t>lbs</a:t>
            </a:r>
            <a:r>
              <a:rPr lang="en-US" sz="2200" dirty="0" smtClean="0"/>
              <a:t> CO</a:t>
            </a:r>
            <a:r>
              <a:rPr lang="en-US" sz="2200" baseline="-25000" dirty="0" smtClean="0"/>
              <a:t>2</a:t>
            </a:r>
            <a:r>
              <a:rPr lang="en-US" sz="2200" dirty="0" smtClean="0"/>
              <a:t>/</a:t>
            </a:r>
            <a:r>
              <a:rPr lang="en-US" sz="2200" dirty="0" err="1" smtClean="0"/>
              <a:t>MWh</a:t>
            </a:r>
            <a:r>
              <a:rPr lang="en-US" sz="2200" dirty="0" smtClean="0"/>
              <a:t> must still be counted in demonstrating compliance with the 111(d) limit.</a:t>
            </a:r>
          </a:p>
          <a:p>
            <a:endParaRPr lang="en-US" dirty="0"/>
          </a:p>
        </p:txBody>
      </p:sp>
      <p:sp>
        <p:nvSpPr>
          <p:cNvPr id="5" name="Slide Number Placeholder 4"/>
          <p:cNvSpPr>
            <a:spLocks noGrp="1"/>
          </p:cNvSpPr>
          <p:nvPr>
            <p:ph type="sldNum" sz="quarter" idx="16"/>
          </p:nvPr>
        </p:nvSpPr>
        <p:spPr/>
        <p:txBody>
          <a:bodyPr/>
          <a:lstStyle/>
          <a:p>
            <a:pPr algn="r"/>
            <a:fld id="{692AF0AF-EC4A-4F46-B4C7-BDC1E3D8A276}" type="slidenum">
              <a:rPr lang="en-US" smtClean="0"/>
              <a:pPr algn="r"/>
              <a:t>14</a:t>
            </a:fld>
            <a:endParaRPr lang="en-US" dirty="0"/>
          </a:p>
        </p:txBody>
      </p:sp>
    </p:spTree>
    <p:extLst>
      <p:ext uri="{BB962C8B-B14F-4D97-AF65-F5344CB8AC3E}">
        <p14:creationId xmlns:p14="http://schemas.microsoft.com/office/powerpoint/2010/main" val="449125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NSPS CAA Section 111</a:t>
            </a:r>
            <a:endParaRPr lang="en-US" dirty="0"/>
          </a:p>
        </p:txBody>
      </p:sp>
      <p:sp>
        <p:nvSpPr>
          <p:cNvPr id="4" name="Text Placeholder 3"/>
          <p:cNvSpPr>
            <a:spLocks noGrp="1"/>
          </p:cNvSpPr>
          <p:nvPr>
            <p:ph type="body" sz="quarter" idx="13"/>
          </p:nvPr>
        </p:nvSpPr>
        <p:spPr>
          <a:xfrm>
            <a:off x="235042" y="1119192"/>
            <a:ext cx="8882066" cy="4247272"/>
          </a:xfrm>
        </p:spPr>
        <p:txBody>
          <a:bodyPr/>
          <a:lstStyle/>
          <a:p>
            <a:pPr marL="0" indent="0">
              <a:buNone/>
            </a:pPr>
            <a:r>
              <a:rPr lang="en-US" sz="2200" dirty="0"/>
              <a:t>Section 111(d) (Existing Sources)</a:t>
            </a:r>
          </a:p>
          <a:p>
            <a:r>
              <a:rPr lang="en-US" sz="2200" dirty="0"/>
              <a:t>States must submit a §110-like (SIP-like) plan for existing sources for any air pollutant:</a:t>
            </a:r>
          </a:p>
          <a:p>
            <a:pPr lvl="1"/>
            <a:r>
              <a:rPr lang="en-US" sz="2200" dirty="0"/>
              <a:t>for which there is no NAAQS; and</a:t>
            </a:r>
          </a:p>
          <a:p>
            <a:pPr lvl="1"/>
            <a:r>
              <a:rPr lang="en-US" sz="2200" dirty="0"/>
              <a:t>that is not emitted from a source category regulated under Section 112, </a:t>
            </a:r>
          </a:p>
          <a:p>
            <a:pPr marL="0" indent="0">
              <a:buNone/>
            </a:pPr>
            <a:r>
              <a:rPr lang="en-US" sz="2200" dirty="0" smtClean="0"/>
              <a:t>(where)</a:t>
            </a:r>
          </a:p>
          <a:p>
            <a:pPr lvl="1"/>
            <a:r>
              <a:rPr lang="en-US" sz="2200" dirty="0" smtClean="0"/>
              <a:t>A standard would apply if the unit were a new unit</a:t>
            </a:r>
          </a:p>
          <a:p>
            <a:pPr lvl="1"/>
            <a:endParaRPr lang="en-US" dirty="0"/>
          </a:p>
          <a:p>
            <a:pPr marL="228494" lvl="1" indent="0">
              <a:buNone/>
            </a:pPr>
            <a:endParaRPr lang="en-US" dirty="0" smtClean="0"/>
          </a:p>
          <a:p>
            <a:pPr marL="0" indent="0">
              <a:buNone/>
            </a:pPr>
            <a:endParaRPr lang="en-US" dirty="0"/>
          </a:p>
        </p:txBody>
      </p:sp>
      <p:sp>
        <p:nvSpPr>
          <p:cNvPr id="3" name="Slide Number Placeholder 2"/>
          <p:cNvSpPr>
            <a:spLocks noGrp="1"/>
          </p:cNvSpPr>
          <p:nvPr>
            <p:ph type="sldNum" sz="quarter" idx="16"/>
          </p:nvPr>
        </p:nvSpPr>
        <p:spPr/>
        <p:txBody>
          <a:bodyPr/>
          <a:lstStyle/>
          <a:p>
            <a:pPr algn="r"/>
            <a:fld id="{692AF0AF-EC4A-4F46-B4C7-BDC1E3D8A276}" type="slidenum">
              <a:rPr lang="en-US" smtClean="0"/>
              <a:pPr algn="r"/>
              <a:t>15</a:t>
            </a:fld>
            <a:endParaRPr lang="en-US" dirty="0"/>
          </a:p>
        </p:txBody>
      </p:sp>
      <p:sp>
        <p:nvSpPr>
          <p:cNvPr id="5" name="Text Placeholder 4"/>
          <p:cNvSpPr>
            <a:spLocks noGrp="1"/>
          </p:cNvSpPr>
          <p:nvPr>
            <p:ph type="body" sz="quarter" idx="17"/>
          </p:nvPr>
        </p:nvSpPr>
        <p:spPr>
          <a:xfrm>
            <a:off x="239713" y="5621523"/>
            <a:ext cx="8767762" cy="707842"/>
          </a:xfrm>
        </p:spPr>
        <p:txBody>
          <a:bodyPr/>
          <a:lstStyle/>
          <a:p>
            <a:r>
              <a:rPr lang="en-US" dirty="0" smtClean="0"/>
              <a:t>In other words, EPA must promulgate a 111(b) NSPS for new sources in order to regulate existing sources under 111(d)</a:t>
            </a:r>
            <a:endParaRPr lang="en-US" dirty="0"/>
          </a:p>
        </p:txBody>
      </p:sp>
    </p:spTree>
    <p:extLst>
      <p:ext uri="{BB962C8B-B14F-4D97-AF65-F5344CB8AC3E}">
        <p14:creationId xmlns:p14="http://schemas.microsoft.com/office/powerpoint/2010/main" val="4157006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Standard of Performance for Existing EGUs</a:t>
            </a:r>
            <a:endParaRPr lang="en-US" dirty="0"/>
          </a:p>
        </p:txBody>
      </p:sp>
      <p:sp>
        <p:nvSpPr>
          <p:cNvPr id="3" name="Slide Number Placeholder 2"/>
          <p:cNvSpPr>
            <a:spLocks noGrp="1"/>
          </p:cNvSpPr>
          <p:nvPr>
            <p:ph type="sldNum" sz="quarter" idx="4"/>
          </p:nvPr>
        </p:nvSpPr>
        <p:spPr/>
        <p:txBody>
          <a:bodyPr/>
          <a:lstStyle/>
          <a:p>
            <a:pPr algn="r"/>
            <a:fld id="{692AF0AF-EC4A-4F46-B4C7-BDC1E3D8A276}" type="slidenum">
              <a:rPr lang="en-US" smtClean="0"/>
              <a:pPr algn="r"/>
              <a:t>16</a:t>
            </a:fld>
            <a:endParaRPr lang="en-US" dirty="0"/>
          </a:p>
        </p:txBody>
      </p:sp>
      <p:sp>
        <p:nvSpPr>
          <p:cNvPr id="4" name="Text Placeholder 3"/>
          <p:cNvSpPr>
            <a:spLocks noGrp="1"/>
          </p:cNvSpPr>
          <p:nvPr>
            <p:ph type="body" sz="quarter" idx="10"/>
          </p:nvPr>
        </p:nvSpPr>
        <p:spPr>
          <a:xfrm>
            <a:off x="239716" y="1119192"/>
            <a:ext cx="8904287" cy="4358072"/>
          </a:xfrm>
        </p:spPr>
        <p:txBody>
          <a:bodyPr/>
          <a:lstStyle/>
          <a:p>
            <a:r>
              <a:rPr lang="en-US" sz="2200" dirty="0" smtClean="0"/>
              <a:t>State-by-state GHG Emission Rate</a:t>
            </a:r>
          </a:p>
          <a:p>
            <a:pPr lvl="1"/>
            <a:r>
              <a:rPr lang="en-US" sz="2200" dirty="0" smtClean="0"/>
              <a:t>EPA </a:t>
            </a:r>
            <a:r>
              <a:rPr lang="en-US" sz="2200" dirty="0"/>
              <a:t>claims </a:t>
            </a:r>
            <a:r>
              <a:rPr lang="en-US" sz="2200" dirty="0" smtClean="0"/>
              <a:t>the four </a:t>
            </a:r>
            <a:r>
              <a:rPr lang="en-US" sz="2200" dirty="0"/>
              <a:t>“block” plan </a:t>
            </a:r>
            <a:r>
              <a:rPr lang="en-US" sz="2200" dirty="0" smtClean="0"/>
              <a:t>provides “flexibility”</a:t>
            </a:r>
          </a:p>
          <a:p>
            <a:pPr lvl="1"/>
            <a:r>
              <a:rPr lang="en-US" sz="2200" dirty="0" smtClean="0"/>
              <a:t>EPA claims differentiated state goals allow for consideration of each state’s unique circumstances</a:t>
            </a:r>
            <a:endParaRPr lang="en-US" sz="2200" dirty="0"/>
          </a:p>
          <a:p>
            <a:endParaRPr lang="en-US" sz="2200" dirty="0" smtClean="0"/>
          </a:p>
          <a:p>
            <a:r>
              <a:rPr lang="en-US" sz="2200" dirty="0" smtClean="0"/>
              <a:t>Interim (2020 – 2029) and Final Goals (2030)</a:t>
            </a:r>
          </a:p>
          <a:p>
            <a:endParaRPr lang="en-US" sz="2200" dirty="0" smtClean="0"/>
          </a:p>
          <a:p>
            <a:r>
              <a:rPr lang="en-US" sz="2200" dirty="0" smtClean="0"/>
              <a:t>States must submit plans by June 30, 2016</a:t>
            </a:r>
          </a:p>
          <a:p>
            <a:pPr lvl="1"/>
            <a:r>
              <a:rPr lang="en-US" sz="2200" dirty="0" smtClean="0"/>
              <a:t>May request a one-year extension if certain commitments are made</a:t>
            </a:r>
          </a:p>
          <a:p>
            <a:pPr lvl="1"/>
            <a:r>
              <a:rPr lang="en-US" sz="2200" dirty="0" smtClean="0"/>
              <a:t>May request a two-year extension if working on multi-state</a:t>
            </a:r>
          </a:p>
        </p:txBody>
      </p:sp>
    </p:spTree>
    <p:extLst>
      <p:ext uri="{BB962C8B-B14F-4D97-AF65-F5344CB8AC3E}">
        <p14:creationId xmlns:p14="http://schemas.microsoft.com/office/powerpoint/2010/main" val="1324417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Building Blocks</a:t>
            </a:r>
            <a:endParaRPr lang="en-US" dirty="0"/>
          </a:p>
        </p:txBody>
      </p:sp>
      <p:sp>
        <p:nvSpPr>
          <p:cNvPr id="3" name="Content Placeholder 2"/>
          <p:cNvSpPr>
            <a:spLocks noGrp="1"/>
          </p:cNvSpPr>
          <p:nvPr>
            <p:ph sz="half" idx="1"/>
          </p:nvPr>
        </p:nvSpPr>
        <p:spPr>
          <a:xfrm>
            <a:off x="239713" y="986745"/>
            <a:ext cx="5513974" cy="1229963"/>
          </a:xfrm>
          <a:ln>
            <a:solidFill>
              <a:schemeClr val="accent1">
                <a:alpha val="77000"/>
              </a:schemeClr>
            </a:solidFill>
          </a:ln>
        </p:spPr>
        <p:txBody>
          <a:bodyPr/>
          <a:lstStyle/>
          <a:p>
            <a:pPr marL="0" indent="0">
              <a:buNone/>
            </a:pPr>
            <a:r>
              <a:rPr lang="en-US" dirty="0" smtClean="0"/>
              <a:t>Block 1 - </a:t>
            </a:r>
          </a:p>
          <a:p>
            <a:pPr marL="0" indent="0">
              <a:buNone/>
            </a:pPr>
            <a:r>
              <a:rPr lang="en-US" dirty="0" smtClean="0"/>
              <a:t>Heat Rate improvement at the source of 6%</a:t>
            </a:r>
          </a:p>
          <a:p>
            <a:pPr marL="0" indent="0">
              <a:buNone/>
            </a:pPr>
            <a:endParaRPr lang="en-US" dirty="0"/>
          </a:p>
        </p:txBody>
      </p:sp>
      <p:sp>
        <p:nvSpPr>
          <p:cNvPr id="4" name="Content Placeholder 3"/>
          <p:cNvSpPr>
            <a:spLocks noGrp="1"/>
          </p:cNvSpPr>
          <p:nvPr>
            <p:ph sz="half" idx="2"/>
          </p:nvPr>
        </p:nvSpPr>
        <p:spPr>
          <a:xfrm>
            <a:off x="910517" y="2255701"/>
            <a:ext cx="6010788" cy="1444533"/>
          </a:xfrm>
          <a:ln>
            <a:solidFill>
              <a:schemeClr val="accent1"/>
            </a:solidFill>
          </a:ln>
        </p:spPr>
        <p:txBody>
          <a:bodyPr>
            <a:normAutofit fontScale="85000" lnSpcReduction="10000"/>
          </a:bodyPr>
          <a:lstStyle/>
          <a:p>
            <a:pPr marL="0" indent="0">
              <a:buNone/>
            </a:pPr>
            <a:r>
              <a:rPr lang="en-US" sz="2400" dirty="0" smtClean="0"/>
              <a:t>Block 2 – </a:t>
            </a:r>
          </a:p>
          <a:p>
            <a:pPr marL="0" indent="0">
              <a:buNone/>
            </a:pPr>
            <a:r>
              <a:rPr lang="en-US" sz="2400" dirty="0" smtClean="0"/>
              <a:t>“Environmental” Dispatch</a:t>
            </a:r>
          </a:p>
          <a:p>
            <a:pPr marL="0" indent="0">
              <a:buNone/>
            </a:pPr>
            <a:r>
              <a:rPr lang="en-US" sz="2400" dirty="0" smtClean="0"/>
              <a:t>Replace carbon intensive (coal-fueled) generation by increasing NGCC operation to 70%</a:t>
            </a:r>
          </a:p>
          <a:p>
            <a:pPr marL="0" indent="0">
              <a:buNone/>
            </a:pPr>
            <a:endParaRPr lang="en-US" dirty="0" smtClean="0"/>
          </a:p>
          <a:p>
            <a:pPr marL="0" indent="0">
              <a:buNone/>
            </a:pPr>
            <a:endParaRPr lang="en-US" dirty="0"/>
          </a:p>
        </p:txBody>
      </p:sp>
      <p:sp>
        <p:nvSpPr>
          <p:cNvPr id="5" name="Content Placeholder 4"/>
          <p:cNvSpPr>
            <a:spLocks noGrp="1"/>
          </p:cNvSpPr>
          <p:nvPr>
            <p:ph sz="half" idx="13"/>
          </p:nvPr>
        </p:nvSpPr>
        <p:spPr>
          <a:xfrm>
            <a:off x="1805757" y="3739227"/>
            <a:ext cx="6142490" cy="1398689"/>
          </a:xfrm>
          <a:ln>
            <a:solidFill>
              <a:schemeClr val="accent1"/>
            </a:solidFill>
          </a:ln>
        </p:spPr>
        <p:txBody>
          <a:bodyPr/>
          <a:lstStyle/>
          <a:p>
            <a:pPr marL="0" indent="0">
              <a:buNone/>
            </a:pPr>
            <a:r>
              <a:rPr lang="en-US" dirty="0" smtClean="0"/>
              <a:t>Block 3</a:t>
            </a:r>
          </a:p>
          <a:p>
            <a:pPr marL="0" indent="0">
              <a:buNone/>
            </a:pPr>
            <a:r>
              <a:rPr lang="en-US" dirty="0" smtClean="0"/>
              <a:t>Replace </a:t>
            </a:r>
            <a:r>
              <a:rPr lang="en-US" dirty="0"/>
              <a:t>carbon intensive (coal-fueled)</a:t>
            </a:r>
            <a:r>
              <a:rPr lang="en-US" dirty="0" smtClean="0"/>
              <a:t> generation with increased renewables</a:t>
            </a:r>
            <a:endParaRPr lang="en-US" dirty="0"/>
          </a:p>
        </p:txBody>
      </p:sp>
      <p:sp>
        <p:nvSpPr>
          <p:cNvPr id="6" name="Content Placeholder 5"/>
          <p:cNvSpPr>
            <a:spLocks noGrp="1"/>
          </p:cNvSpPr>
          <p:nvPr>
            <p:ph sz="half" idx="14"/>
          </p:nvPr>
        </p:nvSpPr>
        <p:spPr>
          <a:xfrm>
            <a:off x="2672863" y="5176910"/>
            <a:ext cx="6091310" cy="1280161"/>
          </a:xfrm>
          <a:ln>
            <a:solidFill>
              <a:schemeClr val="accent1"/>
            </a:solidFill>
          </a:ln>
        </p:spPr>
        <p:txBody>
          <a:bodyPr>
            <a:normAutofit/>
          </a:bodyPr>
          <a:lstStyle/>
          <a:p>
            <a:pPr marL="0" indent="0">
              <a:buNone/>
            </a:pPr>
            <a:r>
              <a:rPr lang="en-US" dirty="0" smtClean="0"/>
              <a:t>Block 4</a:t>
            </a:r>
          </a:p>
          <a:p>
            <a:pPr marL="0" indent="0">
              <a:buNone/>
            </a:pPr>
            <a:r>
              <a:rPr lang="en-US" dirty="0" smtClean="0"/>
              <a:t>Reduce </a:t>
            </a:r>
            <a:r>
              <a:rPr lang="en-US" dirty="0"/>
              <a:t>carbon intensive (coal-fueled</a:t>
            </a:r>
            <a:r>
              <a:rPr lang="en-US" dirty="0" smtClean="0"/>
              <a:t>) generation through demand-side efficiency improvements</a:t>
            </a:r>
            <a:endParaRPr lang="en-US" dirty="0"/>
          </a:p>
        </p:txBody>
      </p:sp>
      <p:sp>
        <p:nvSpPr>
          <p:cNvPr id="7" name="Slide Number Placeholder 6"/>
          <p:cNvSpPr>
            <a:spLocks noGrp="1"/>
          </p:cNvSpPr>
          <p:nvPr>
            <p:ph type="sldNum" sz="quarter" idx="4"/>
          </p:nvPr>
        </p:nvSpPr>
        <p:spPr/>
        <p:txBody>
          <a:bodyPr/>
          <a:lstStyle/>
          <a:p>
            <a:pPr algn="r"/>
            <a:fld id="{692AF0AF-EC4A-4F46-B4C7-BDC1E3D8A276}" type="slidenum">
              <a:rPr lang="en-US" smtClean="0"/>
              <a:pPr algn="r"/>
              <a:t>17</a:t>
            </a:fld>
            <a:endParaRPr lang="en-US" dirty="0"/>
          </a:p>
        </p:txBody>
      </p:sp>
      <p:sp>
        <p:nvSpPr>
          <p:cNvPr id="8" name="Text Placeholder 7"/>
          <p:cNvSpPr>
            <a:spLocks noGrp="1"/>
          </p:cNvSpPr>
          <p:nvPr>
            <p:ph type="body" sz="quarter" idx="12"/>
          </p:nvPr>
        </p:nvSpPr>
        <p:spPr/>
        <p:txBody>
          <a:bodyPr/>
          <a:lstStyle/>
          <a:p>
            <a:endParaRPr lang="en-US"/>
          </a:p>
        </p:txBody>
      </p:sp>
      <mc:AlternateContent xmlns:mc="http://schemas.openxmlformats.org/markup-compatibility/2006" xmlns:a14="http://schemas.microsoft.com/office/drawing/2010/main">
        <mc:Choice Requires="a14">
          <p:sp>
            <p:nvSpPr>
              <p:cNvPr id="10" name="TextBox 9"/>
              <p:cNvSpPr txBox="1"/>
              <p:nvPr/>
            </p:nvSpPr>
            <p:spPr>
              <a:xfrm>
                <a:off x="1660639" y="1702191"/>
                <a:ext cx="2479974" cy="516616"/>
              </a:xfrm>
              <a:prstGeom prst="rect">
                <a:avLst/>
              </a:prstGeom>
              <a:noFill/>
            </p:spPr>
            <p:txBody>
              <a:bodyPr wrap="none" rtlCol="0">
                <a:spAutoFit/>
              </a:bodyPr>
              <a:lstStyle/>
              <a:p>
                <a:r>
                  <a:rPr lang="en-US" dirty="0"/>
                  <a:t>H</a:t>
                </a:r>
                <a:r>
                  <a:rPr lang="en-US" dirty="0" smtClean="0"/>
                  <a:t>R </a:t>
                </a:r>
                <a14:m>
                  <m:oMath xmlns:m="http://schemas.openxmlformats.org/officeDocument/2006/math">
                    <m:r>
                      <a:rPr lang="en-US" i="1" smtClean="0">
                        <a:latin typeface="Cambria Math"/>
                      </a:rPr>
                      <m:t>=</m:t>
                    </m:r>
                    <m:f>
                      <m:fPr>
                        <m:ctrlPr>
                          <a:rPr lang="en-US" i="1" smtClean="0">
                            <a:latin typeface="Cambria Math"/>
                          </a:rPr>
                        </m:ctrlPr>
                      </m:fPr>
                      <m:num>
                        <m:r>
                          <a:rPr lang="en-US" b="0" i="1" smtClean="0">
                            <a:latin typeface="Cambria Math"/>
                          </a:rPr>
                          <m:t>𝐻𝑒𝑎𝑡</m:t>
                        </m:r>
                        <m:r>
                          <a:rPr lang="en-US" b="0" i="1" smtClean="0">
                            <a:latin typeface="Cambria Math"/>
                          </a:rPr>
                          <m:t> </m:t>
                        </m:r>
                        <m:r>
                          <a:rPr lang="en-US" b="0" i="1" smtClean="0">
                            <a:latin typeface="Cambria Math"/>
                          </a:rPr>
                          <m:t>𝐼𝑛𝑝𝑢𝑡</m:t>
                        </m:r>
                      </m:num>
                      <m:den>
                        <m:r>
                          <a:rPr lang="en-US" b="0" i="1" smtClean="0">
                            <a:latin typeface="Cambria Math"/>
                          </a:rPr>
                          <m:t>𝐸𝑙𝑒𝑐𝑡𝑟𝑖𝑐𝑖𝑡𝑦</m:t>
                        </m:r>
                        <m:r>
                          <a:rPr lang="en-US" b="0" i="1" smtClean="0">
                            <a:latin typeface="Cambria Math"/>
                          </a:rPr>
                          <m:t> </m:t>
                        </m:r>
                        <m:r>
                          <a:rPr lang="en-US" b="0" i="1" smtClean="0">
                            <a:latin typeface="Cambria Math"/>
                          </a:rPr>
                          <m:t>𝑃𝑟𝑜𝑑𝑢𝑐𝑒𝑑</m:t>
                        </m:r>
                      </m:den>
                    </m:f>
                  </m:oMath>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660639" y="1702191"/>
                <a:ext cx="2479974" cy="516616"/>
              </a:xfrm>
              <a:prstGeom prst="rect">
                <a:avLst/>
              </a:prstGeom>
              <a:blipFill rotWithShape="1">
                <a:blip r:embed="rId2"/>
                <a:stretch>
                  <a:fillRect l="-2948" b="-4706"/>
                </a:stretch>
              </a:blipFill>
            </p:spPr>
            <p:txBody>
              <a:bodyPr/>
              <a:lstStyle/>
              <a:p>
                <a:r>
                  <a:rPr lang="en-US">
                    <a:noFill/>
                  </a:rPr>
                  <a:t> </a:t>
                </a:r>
              </a:p>
            </p:txBody>
          </p:sp>
        </mc:Fallback>
      </mc:AlternateContent>
    </p:spTree>
    <p:extLst>
      <p:ext uri="{BB962C8B-B14F-4D97-AF65-F5344CB8AC3E}">
        <p14:creationId xmlns:p14="http://schemas.microsoft.com/office/powerpoint/2010/main" val="1706674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Down Arrow 59"/>
          <p:cNvSpPr/>
          <p:nvPr/>
        </p:nvSpPr>
        <p:spPr>
          <a:xfrm>
            <a:off x="1446245" y="2012872"/>
            <a:ext cx="686476" cy="3087153"/>
          </a:xfrm>
          <a:prstGeom prst="downArrow">
            <a:avLst>
              <a:gd name="adj1" fmla="val 50000"/>
              <a:gd name="adj2" fmla="val 19689"/>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5" name="Content Placeholder 2"/>
          <p:cNvSpPr txBox="1">
            <a:spLocks/>
          </p:cNvSpPr>
          <p:nvPr/>
        </p:nvSpPr>
        <p:spPr>
          <a:xfrm>
            <a:off x="352426" y="2191274"/>
            <a:ext cx="8626588" cy="584731"/>
          </a:xfrm>
          <a:prstGeom prst="rect">
            <a:avLst/>
          </a:prstGeom>
          <a:solidFill>
            <a:schemeClr val="accent5">
              <a:lumMod val="60000"/>
              <a:lumOff val="40000"/>
            </a:schemeClr>
          </a:solidFill>
        </p:spPr>
        <p:txBody>
          <a:bodyPr vert="horz" wrap="square" lIns="91397" tIns="45698" rIns="91397" bIns="45698" rtlCol="0">
            <a:spAutoFit/>
          </a:bodyPr>
          <a:lstStyle>
            <a:lvl1pPr marL="228573" indent="-228573" algn="l" defTabSz="914293"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146"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719"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1082675" indent="-228600" algn="l" defTabSz="914293" rtl="0" eaLnBrk="1" latinLnBrk="0" hangingPunct="1">
              <a:spcBef>
                <a:spcPct val="20000"/>
              </a:spcBef>
              <a:buFont typeface="Arial" pitchFamily="34" charset="0"/>
              <a:buChar char="−"/>
              <a:defRPr lang="en-US" sz="1800" kern="1200">
                <a:solidFill>
                  <a:schemeClr val="tx1"/>
                </a:solidFill>
                <a:latin typeface="Arial" pitchFamily="34" charset="0"/>
                <a:ea typeface="+mn-ea"/>
                <a:cs typeface="Arial" pitchFamily="34" charset="0"/>
              </a:defRPr>
            </a:lvl4pPr>
            <a:lvl5pPr marL="1142867" indent="-228573" algn="l" defTabSz="914293"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8" lvl="2" indent="0" fontAlgn="auto">
              <a:spcBef>
                <a:spcPts val="0"/>
              </a:spcBef>
              <a:spcAft>
                <a:spcPts val="0"/>
              </a:spcAft>
              <a:buNone/>
              <a:tabLst>
                <a:tab pos="1600200" algn="l"/>
              </a:tabLst>
            </a:pPr>
            <a:r>
              <a:rPr lang="en-US" sz="1400" b="1" i="1" dirty="0" smtClean="0">
                <a:solidFill>
                  <a:schemeClr val="accent3"/>
                </a:solidFill>
              </a:rPr>
              <a:t>Block 1</a:t>
            </a:r>
            <a:r>
              <a:rPr lang="en-US" sz="1600" b="1" i="1" dirty="0" smtClean="0">
                <a:solidFill>
                  <a:schemeClr val="accent3"/>
                </a:solidFill>
              </a:rPr>
              <a:t>  </a:t>
            </a:r>
          </a:p>
          <a:p>
            <a:pPr marL="1588" lvl="2" indent="0" fontAlgn="auto">
              <a:spcBef>
                <a:spcPts val="0"/>
              </a:spcBef>
              <a:spcAft>
                <a:spcPts val="0"/>
              </a:spcAft>
              <a:buNone/>
            </a:pPr>
            <a:r>
              <a:rPr lang="en-US" sz="1600" b="1" dirty="0" smtClean="0"/>
              <a:t>Heat </a:t>
            </a:r>
            <a:r>
              <a:rPr lang="en-US" sz="1600" b="1" dirty="0"/>
              <a:t>rate </a:t>
            </a:r>
            <a:r>
              <a:rPr lang="en-US" sz="1600" b="1" dirty="0" smtClean="0"/>
              <a:t>improvements</a:t>
            </a:r>
            <a:endParaRPr lang="en-US" sz="1600" dirty="0" smtClean="0"/>
          </a:p>
        </p:txBody>
      </p:sp>
      <p:sp>
        <p:nvSpPr>
          <p:cNvPr id="40" name="Content Placeholder 2"/>
          <p:cNvSpPr txBox="1">
            <a:spLocks/>
          </p:cNvSpPr>
          <p:nvPr/>
        </p:nvSpPr>
        <p:spPr>
          <a:xfrm>
            <a:off x="352426" y="2898911"/>
            <a:ext cx="8626588" cy="553953"/>
          </a:xfrm>
          <a:prstGeom prst="rect">
            <a:avLst/>
          </a:prstGeom>
          <a:solidFill>
            <a:schemeClr val="accent5">
              <a:lumMod val="60000"/>
              <a:lumOff val="40000"/>
            </a:schemeClr>
          </a:solidFill>
        </p:spPr>
        <p:txBody>
          <a:bodyPr vert="horz" wrap="square" lIns="91397" tIns="45698" rIns="91397" bIns="45698" rtlCol="0">
            <a:spAutoFit/>
          </a:bodyPr>
          <a:lstStyle>
            <a:lvl1pPr marL="228573" indent="-228573" algn="l" defTabSz="914293"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146"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719"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1082675" indent="-228600" algn="l" defTabSz="914293" rtl="0" eaLnBrk="1" latinLnBrk="0" hangingPunct="1">
              <a:spcBef>
                <a:spcPct val="20000"/>
              </a:spcBef>
              <a:buFont typeface="Arial" pitchFamily="34" charset="0"/>
              <a:buChar char="−"/>
              <a:defRPr lang="en-US" sz="1800" kern="1200">
                <a:solidFill>
                  <a:schemeClr val="tx1"/>
                </a:solidFill>
                <a:latin typeface="Arial" pitchFamily="34" charset="0"/>
                <a:ea typeface="+mn-ea"/>
                <a:cs typeface="Arial" pitchFamily="34" charset="0"/>
              </a:defRPr>
            </a:lvl4pPr>
            <a:lvl5pPr marL="1142867" indent="-228573" algn="l" defTabSz="914293"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8" lvl="2" indent="0" fontAlgn="auto">
              <a:spcBef>
                <a:spcPts val="0"/>
              </a:spcBef>
              <a:spcAft>
                <a:spcPts val="0"/>
              </a:spcAft>
              <a:buNone/>
              <a:tabLst>
                <a:tab pos="1600200" algn="l"/>
              </a:tabLst>
            </a:pPr>
            <a:r>
              <a:rPr lang="en-US" sz="1400" b="1" i="1" dirty="0" smtClean="0">
                <a:solidFill>
                  <a:schemeClr val="accent3"/>
                </a:solidFill>
              </a:rPr>
              <a:t>Block 2  </a:t>
            </a:r>
          </a:p>
          <a:p>
            <a:pPr marL="1588" lvl="2" indent="0" fontAlgn="auto">
              <a:spcBef>
                <a:spcPts val="0"/>
              </a:spcBef>
              <a:spcAft>
                <a:spcPts val="0"/>
              </a:spcAft>
              <a:buNone/>
            </a:pPr>
            <a:r>
              <a:rPr lang="en-US" sz="1600" b="1" dirty="0" smtClean="0"/>
              <a:t>Re-dispatch of fleet</a:t>
            </a:r>
            <a:endParaRPr lang="en-US" sz="1600" dirty="0" smtClean="0"/>
          </a:p>
        </p:txBody>
      </p:sp>
      <p:sp>
        <p:nvSpPr>
          <p:cNvPr id="43" name="Content Placeholder 2"/>
          <p:cNvSpPr txBox="1">
            <a:spLocks/>
          </p:cNvSpPr>
          <p:nvPr/>
        </p:nvSpPr>
        <p:spPr>
          <a:xfrm>
            <a:off x="352426" y="3597217"/>
            <a:ext cx="8626588" cy="553953"/>
          </a:xfrm>
          <a:prstGeom prst="rect">
            <a:avLst/>
          </a:prstGeom>
          <a:solidFill>
            <a:schemeClr val="accent5">
              <a:lumMod val="60000"/>
              <a:lumOff val="40000"/>
            </a:schemeClr>
          </a:solidFill>
        </p:spPr>
        <p:txBody>
          <a:bodyPr vert="horz" wrap="square" lIns="91397" tIns="45698" rIns="91397" bIns="45698" rtlCol="0">
            <a:spAutoFit/>
          </a:bodyPr>
          <a:lstStyle>
            <a:lvl1pPr marL="228573" indent="-228573" algn="l" defTabSz="914293"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146"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719"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1082675" indent="-228600" algn="l" defTabSz="914293" rtl="0" eaLnBrk="1" latinLnBrk="0" hangingPunct="1">
              <a:spcBef>
                <a:spcPct val="20000"/>
              </a:spcBef>
              <a:buFont typeface="Arial" pitchFamily="34" charset="0"/>
              <a:buChar char="−"/>
              <a:defRPr lang="en-US" sz="1800" kern="1200">
                <a:solidFill>
                  <a:schemeClr val="tx1"/>
                </a:solidFill>
                <a:latin typeface="Arial" pitchFamily="34" charset="0"/>
                <a:ea typeface="+mn-ea"/>
                <a:cs typeface="Arial" pitchFamily="34" charset="0"/>
              </a:defRPr>
            </a:lvl4pPr>
            <a:lvl5pPr marL="1142867" indent="-228573" algn="l" defTabSz="914293"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8" lvl="2" indent="0" fontAlgn="auto">
              <a:spcBef>
                <a:spcPts val="0"/>
              </a:spcBef>
              <a:spcAft>
                <a:spcPts val="0"/>
              </a:spcAft>
              <a:buNone/>
              <a:tabLst>
                <a:tab pos="1600200" algn="l"/>
              </a:tabLst>
            </a:pPr>
            <a:r>
              <a:rPr lang="en-US" sz="1400" b="1" i="1" dirty="0" smtClean="0">
                <a:solidFill>
                  <a:schemeClr val="accent3"/>
                </a:solidFill>
              </a:rPr>
              <a:t>Block </a:t>
            </a:r>
            <a:r>
              <a:rPr lang="en-US" sz="1400" b="1" i="1" dirty="0">
                <a:solidFill>
                  <a:schemeClr val="accent3"/>
                </a:solidFill>
              </a:rPr>
              <a:t>3</a:t>
            </a:r>
            <a:r>
              <a:rPr lang="en-US" sz="1400" b="1" i="1" dirty="0" smtClean="0">
                <a:solidFill>
                  <a:schemeClr val="accent3"/>
                </a:solidFill>
              </a:rPr>
              <a:t>  </a:t>
            </a:r>
          </a:p>
          <a:p>
            <a:pPr marL="1588" lvl="2" indent="0" fontAlgn="auto">
              <a:spcBef>
                <a:spcPts val="0"/>
              </a:spcBef>
              <a:spcAft>
                <a:spcPts val="0"/>
              </a:spcAft>
              <a:buNone/>
            </a:pPr>
            <a:r>
              <a:rPr lang="en-US" sz="1600" b="1" dirty="0" smtClean="0"/>
              <a:t>More renewables, nuclear</a:t>
            </a:r>
            <a:endParaRPr lang="en-US" sz="1600" dirty="0" smtClean="0"/>
          </a:p>
        </p:txBody>
      </p:sp>
      <p:sp>
        <p:nvSpPr>
          <p:cNvPr id="45" name="Content Placeholder 2"/>
          <p:cNvSpPr txBox="1">
            <a:spLocks/>
          </p:cNvSpPr>
          <p:nvPr/>
        </p:nvSpPr>
        <p:spPr>
          <a:xfrm>
            <a:off x="352426" y="4276861"/>
            <a:ext cx="8626588" cy="553953"/>
          </a:xfrm>
          <a:prstGeom prst="rect">
            <a:avLst/>
          </a:prstGeom>
          <a:solidFill>
            <a:schemeClr val="accent5">
              <a:lumMod val="60000"/>
              <a:lumOff val="40000"/>
            </a:schemeClr>
          </a:solidFill>
        </p:spPr>
        <p:txBody>
          <a:bodyPr vert="horz" wrap="square" lIns="91397" tIns="45698" rIns="91397" bIns="45698" rtlCol="0">
            <a:spAutoFit/>
          </a:bodyPr>
          <a:lstStyle>
            <a:lvl1pPr marL="228573" indent="-228573" algn="l" defTabSz="914293"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146"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719"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1082675" indent="-228600" algn="l" defTabSz="914293" rtl="0" eaLnBrk="1" latinLnBrk="0" hangingPunct="1">
              <a:spcBef>
                <a:spcPct val="20000"/>
              </a:spcBef>
              <a:buFont typeface="Arial" pitchFamily="34" charset="0"/>
              <a:buChar char="−"/>
              <a:defRPr lang="en-US" sz="1800" kern="1200">
                <a:solidFill>
                  <a:schemeClr val="tx1"/>
                </a:solidFill>
                <a:latin typeface="Arial" pitchFamily="34" charset="0"/>
                <a:ea typeface="+mn-ea"/>
                <a:cs typeface="Arial" pitchFamily="34" charset="0"/>
              </a:defRPr>
            </a:lvl4pPr>
            <a:lvl5pPr marL="1142867" indent="-228573" algn="l" defTabSz="914293"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8" lvl="2" indent="0" fontAlgn="auto">
              <a:spcBef>
                <a:spcPts val="0"/>
              </a:spcBef>
              <a:spcAft>
                <a:spcPts val="0"/>
              </a:spcAft>
              <a:buNone/>
              <a:tabLst>
                <a:tab pos="1600200" algn="l"/>
              </a:tabLst>
            </a:pPr>
            <a:r>
              <a:rPr lang="en-US" sz="1400" b="1" i="1" dirty="0" smtClean="0">
                <a:solidFill>
                  <a:schemeClr val="accent3"/>
                </a:solidFill>
              </a:rPr>
              <a:t>Block 4  </a:t>
            </a:r>
            <a:endParaRPr lang="en-US" sz="1400" i="1" dirty="0">
              <a:solidFill>
                <a:schemeClr val="accent3"/>
              </a:solidFill>
            </a:endParaRPr>
          </a:p>
          <a:p>
            <a:pPr marL="1588" lvl="2" indent="0" fontAlgn="auto">
              <a:spcBef>
                <a:spcPts val="0"/>
              </a:spcBef>
              <a:spcAft>
                <a:spcPts val="0"/>
              </a:spcAft>
              <a:buNone/>
              <a:tabLst>
                <a:tab pos="1600200" algn="l"/>
              </a:tabLst>
            </a:pPr>
            <a:r>
              <a:rPr lang="en-US" sz="1600" b="1" dirty="0" smtClean="0"/>
              <a:t>Demand-side reductions</a:t>
            </a:r>
          </a:p>
        </p:txBody>
      </p:sp>
      <p:sp>
        <p:nvSpPr>
          <p:cNvPr id="2" name="Title 1"/>
          <p:cNvSpPr>
            <a:spLocks noGrp="1"/>
          </p:cNvSpPr>
          <p:nvPr>
            <p:ph type="title"/>
          </p:nvPr>
        </p:nvSpPr>
        <p:spPr>
          <a:xfrm>
            <a:off x="97662" y="285046"/>
            <a:ext cx="8801100" cy="461665"/>
          </a:xfrm>
        </p:spPr>
        <p:txBody>
          <a:bodyPr/>
          <a:lstStyle/>
          <a:p>
            <a:r>
              <a:rPr lang="en-US" sz="2400" b="1" dirty="0" smtClean="0"/>
              <a:t>EPA Assumes Dramatic Redispatch of Texas Fleet in 111(d)</a:t>
            </a:r>
            <a:endParaRPr lang="en-US" sz="2400" b="1" dirty="0"/>
          </a:p>
        </p:txBody>
      </p:sp>
      <p:graphicFrame>
        <p:nvGraphicFramePr>
          <p:cNvPr id="23" name="Content Placeholder 22"/>
          <p:cNvGraphicFramePr>
            <a:graphicFrameLocks noGrp="1"/>
          </p:cNvGraphicFramePr>
          <p:nvPr>
            <p:ph idx="1"/>
            <p:extLst>
              <p:ext uri="{D42A27DB-BD31-4B8C-83A1-F6EECF244321}">
                <p14:modId xmlns:p14="http://schemas.microsoft.com/office/powerpoint/2010/main" val="1521728338"/>
              </p:ext>
            </p:extLst>
          </p:nvPr>
        </p:nvGraphicFramePr>
        <p:xfrm>
          <a:off x="2702575" y="1324831"/>
          <a:ext cx="3969688" cy="46157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a:xfrm>
            <a:off x="8492391" y="6538521"/>
            <a:ext cx="576785" cy="219456"/>
          </a:xfrm>
        </p:spPr>
        <p:txBody>
          <a:bodyPr/>
          <a:lstStyle/>
          <a:p>
            <a:pPr algn="r"/>
            <a:fld id="{C1654822-CBA3-4BDF-80A9-3FE33B17E59A}" type="slidenum">
              <a:rPr lang="en-US" sz="1200" b="1" smtClean="0">
                <a:solidFill>
                  <a:schemeClr val="tx1"/>
                </a:solidFill>
              </a:rPr>
              <a:pPr algn="r"/>
              <a:t>18</a:t>
            </a:fld>
            <a:endParaRPr lang="en-US" sz="1200" b="1" dirty="0">
              <a:solidFill>
                <a:schemeClr val="tx1"/>
              </a:solidFill>
            </a:endParaRPr>
          </a:p>
        </p:txBody>
      </p:sp>
      <p:sp>
        <p:nvSpPr>
          <p:cNvPr id="24" name="Content Placeholder 2"/>
          <p:cNvSpPr txBox="1">
            <a:spLocks/>
          </p:cNvSpPr>
          <p:nvPr/>
        </p:nvSpPr>
        <p:spPr>
          <a:xfrm>
            <a:off x="2566129" y="1021417"/>
            <a:ext cx="5523551" cy="369287"/>
          </a:xfrm>
          <a:prstGeom prst="rect">
            <a:avLst/>
          </a:prstGeom>
        </p:spPr>
        <p:txBody>
          <a:bodyPr vert="horz" wrap="square" lIns="91397" tIns="45698" rIns="91397" bIns="45698" rtlCol="0">
            <a:spAutoFit/>
          </a:bodyPr>
          <a:lstStyle>
            <a:lvl1pPr marL="228573" indent="-228573" algn="l" defTabSz="914293"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146"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719"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1082675" indent="-228600" algn="l" defTabSz="914293" rtl="0" eaLnBrk="1" latinLnBrk="0" hangingPunct="1">
              <a:spcBef>
                <a:spcPct val="20000"/>
              </a:spcBef>
              <a:buFont typeface="Arial" pitchFamily="34" charset="0"/>
              <a:buChar char="−"/>
              <a:defRPr lang="en-US" sz="1800" kern="1200">
                <a:solidFill>
                  <a:schemeClr val="tx1"/>
                </a:solidFill>
                <a:latin typeface="Arial" pitchFamily="34" charset="0"/>
                <a:ea typeface="+mn-ea"/>
                <a:cs typeface="Arial" pitchFamily="34" charset="0"/>
              </a:defRPr>
            </a:lvl4pPr>
            <a:lvl5pPr marL="1142867" indent="-228573" algn="l" defTabSz="914293"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8738" lvl="1" indent="0" fontAlgn="auto">
              <a:spcAft>
                <a:spcPts val="0"/>
              </a:spcAft>
              <a:buNone/>
            </a:pPr>
            <a:r>
              <a:rPr lang="en-US" sz="1800" b="1" dirty="0" smtClean="0">
                <a:solidFill>
                  <a:schemeClr val="accent3"/>
                </a:solidFill>
              </a:rPr>
              <a:t>Texas Emission Rate (EPA formula lb CO</a:t>
            </a:r>
            <a:r>
              <a:rPr lang="en-US" sz="1800" b="1" baseline="-25000" dirty="0" smtClean="0">
                <a:solidFill>
                  <a:schemeClr val="accent3"/>
                </a:solidFill>
              </a:rPr>
              <a:t>2</a:t>
            </a:r>
            <a:r>
              <a:rPr lang="en-US" sz="1800" b="1" dirty="0" smtClean="0">
                <a:solidFill>
                  <a:schemeClr val="accent3"/>
                </a:solidFill>
              </a:rPr>
              <a:t>/MWh)</a:t>
            </a:r>
          </a:p>
        </p:txBody>
      </p:sp>
      <p:sp>
        <p:nvSpPr>
          <p:cNvPr id="26" name="Content Placeholder 2"/>
          <p:cNvSpPr txBox="1">
            <a:spLocks/>
          </p:cNvSpPr>
          <p:nvPr/>
        </p:nvSpPr>
        <p:spPr>
          <a:xfrm>
            <a:off x="6135445" y="2250078"/>
            <a:ext cx="2955393" cy="523176"/>
          </a:xfrm>
          <a:prstGeom prst="rect">
            <a:avLst/>
          </a:prstGeom>
        </p:spPr>
        <p:txBody>
          <a:bodyPr vert="horz" wrap="square" lIns="91397" tIns="45698" rIns="91397" bIns="45698" rtlCol="0">
            <a:spAutoFit/>
          </a:bodyPr>
          <a:lstStyle>
            <a:lvl1pPr marL="228573" indent="-228573" algn="l" defTabSz="914293"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146"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719"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1082675" indent="-228600" algn="l" defTabSz="914293" rtl="0" eaLnBrk="1" latinLnBrk="0" hangingPunct="1">
              <a:spcBef>
                <a:spcPct val="20000"/>
              </a:spcBef>
              <a:buFont typeface="Arial" pitchFamily="34" charset="0"/>
              <a:buChar char="−"/>
              <a:defRPr lang="en-US" sz="1800" kern="1200">
                <a:solidFill>
                  <a:schemeClr val="tx1"/>
                </a:solidFill>
                <a:latin typeface="Arial" pitchFamily="34" charset="0"/>
                <a:ea typeface="+mn-ea"/>
                <a:cs typeface="Arial" pitchFamily="34" charset="0"/>
              </a:defRPr>
            </a:lvl4pPr>
            <a:lvl5pPr marL="1142867" indent="-228573" algn="l" defTabSz="914293"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8650" lvl="2" indent="-627063" fontAlgn="auto">
              <a:spcBef>
                <a:spcPts val="0"/>
              </a:spcBef>
              <a:spcAft>
                <a:spcPts val="0"/>
              </a:spcAft>
              <a:buNone/>
            </a:pPr>
            <a:r>
              <a:rPr lang="en-US" sz="1400" b="1" dirty="0" smtClean="0"/>
              <a:t>  - 4% </a:t>
            </a:r>
            <a:r>
              <a:rPr lang="en-US" sz="1400" dirty="0"/>
              <a:t> </a:t>
            </a:r>
            <a:r>
              <a:rPr lang="en-US" sz="1400" dirty="0" smtClean="0"/>
              <a:t>(6% efficiency improvement at coal units)</a:t>
            </a:r>
          </a:p>
        </p:txBody>
      </p:sp>
      <p:sp>
        <p:nvSpPr>
          <p:cNvPr id="27" name="Content Placeholder 2"/>
          <p:cNvSpPr txBox="1">
            <a:spLocks/>
          </p:cNvSpPr>
          <p:nvPr/>
        </p:nvSpPr>
        <p:spPr>
          <a:xfrm>
            <a:off x="241623" y="1643585"/>
            <a:ext cx="2664763" cy="369287"/>
          </a:xfrm>
          <a:prstGeom prst="rect">
            <a:avLst/>
          </a:prstGeom>
        </p:spPr>
        <p:txBody>
          <a:bodyPr vert="horz" wrap="square" lIns="91397" tIns="45698" rIns="91397" bIns="45698" rtlCol="0">
            <a:spAutoFit/>
          </a:bodyPr>
          <a:lstStyle>
            <a:lvl1pPr marL="228573" indent="-228573" algn="l" defTabSz="914293"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146"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719"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1082675" indent="-228600" algn="l" defTabSz="914293" rtl="0" eaLnBrk="1" latinLnBrk="0" hangingPunct="1">
              <a:spcBef>
                <a:spcPct val="20000"/>
              </a:spcBef>
              <a:buFont typeface="Arial" pitchFamily="34" charset="0"/>
              <a:buChar char="−"/>
              <a:defRPr lang="en-US" sz="1800" kern="1200">
                <a:solidFill>
                  <a:schemeClr val="tx1"/>
                </a:solidFill>
                <a:latin typeface="Arial" pitchFamily="34" charset="0"/>
                <a:ea typeface="+mn-ea"/>
                <a:cs typeface="Arial" pitchFamily="34" charset="0"/>
              </a:defRPr>
            </a:lvl4pPr>
            <a:lvl5pPr marL="1142867" indent="-228573" algn="l" defTabSz="914293"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8" lvl="2" indent="0" algn="r" fontAlgn="auto">
              <a:spcBef>
                <a:spcPts val="0"/>
              </a:spcBef>
              <a:spcAft>
                <a:spcPts val="0"/>
              </a:spcAft>
              <a:buNone/>
            </a:pPr>
            <a:r>
              <a:rPr lang="en-US" sz="1800" b="1" dirty="0" smtClean="0"/>
              <a:t>2012 Texas Baseline </a:t>
            </a:r>
            <a:endParaRPr lang="en-US" sz="1800" b="1" dirty="0" smtClean="0">
              <a:solidFill>
                <a:srgbClr val="FF0000"/>
              </a:solidFill>
            </a:endParaRPr>
          </a:p>
        </p:txBody>
      </p:sp>
      <p:sp>
        <p:nvSpPr>
          <p:cNvPr id="28" name="Content Placeholder 2"/>
          <p:cNvSpPr txBox="1">
            <a:spLocks/>
          </p:cNvSpPr>
          <p:nvPr/>
        </p:nvSpPr>
        <p:spPr>
          <a:xfrm>
            <a:off x="283857" y="5084526"/>
            <a:ext cx="2551089" cy="369287"/>
          </a:xfrm>
          <a:prstGeom prst="rect">
            <a:avLst/>
          </a:prstGeom>
        </p:spPr>
        <p:txBody>
          <a:bodyPr vert="horz" wrap="square" lIns="91397" tIns="45698" rIns="91397" bIns="45698" rtlCol="0">
            <a:spAutoFit/>
          </a:bodyPr>
          <a:lstStyle>
            <a:lvl1pPr marL="228573" indent="-228573" algn="l" defTabSz="914293"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146"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719"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1082675" indent="-228600" algn="l" defTabSz="914293" rtl="0" eaLnBrk="1" latinLnBrk="0" hangingPunct="1">
              <a:spcBef>
                <a:spcPct val="20000"/>
              </a:spcBef>
              <a:buFont typeface="Arial" pitchFamily="34" charset="0"/>
              <a:buChar char="−"/>
              <a:defRPr lang="en-US" sz="1800" kern="1200">
                <a:solidFill>
                  <a:schemeClr val="tx1"/>
                </a:solidFill>
                <a:latin typeface="Arial" pitchFamily="34" charset="0"/>
                <a:ea typeface="+mn-ea"/>
                <a:cs typeface="Arial" pitchFamily="34" charset="0"/>
              </a:defRPr>
            </a:lvl4pPr>
            <a:lvl5pPr marL="1142867" indent="-228573" algn="l" defTabSz="914293"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8791" lvl="1" indent="0" algn="r" fontAlgn="auto">
              <a:spcBef>
                <a:spcPts val="0"/>
              </a:spcBef>
              <a:spcAft>
                <a:spcPts val="0"/>
              </a:spcAft>
              <a:buNone/>
            </a:pPr>
            <a:r>
              <a:rPr lang="en-US" sz="1800" b="1" dirty="0" smtClean="0"/>
              <a:t>2030 Texas Target</a:t>
            </a:r>
          </a:p>
        </p:txBody>
      </p:sp>
      <p:sp>
        <p:nvSpPr>
          <p:cNvPr id="29" name="Content Placeholder 2"/>
          <p:cNvSpPr txBox="1">
            <a:spLocks/>
          </p:cNvSpPr>
          <p:nvPr/>
        </p:nvSpPr>
        <p:spPr>
          <a:xfrm>
            <a:off x="5756353" y="1631466"/>
            <a:ext cx="1031715" cy="337537"/>
          </a:xfrm>
          <a:prstGeom prst="rect">
            <a:avLst/>
          </a:prstGeom>
        </p:spPr>
        <p:txBody>
          <a:bodyPr vert="horz" wrap="square" lIns="91397" tIns="45698" rIns="91397" bIns="45698" rtlCol="0">
            <a:spAutoFit/>
          </a:bodyPr>
          <a:lstStyle>
            <a:lvl1pPr marL="228573" indent="-228573" algn="l" defTabSz="914293"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146"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719"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1082675" indent="-228600" algn="l" defTabSz="914293" rtl="0" eaLnBrk="1" latinLnBrk="0" hangingPunct="1">
              <a:spcBef>
                <a:spcPct val="20000"/>
              </a:spcBef>
              <a:buFont typeface="Arial" pitchFamily="34" charset="0"/>
              <a:buChar char="−"/>
              <a:defRPr lang="en-US" sz="1800" kern="1200">
                <a:solidFill>
                  <a:schemeClr val="tx1"/>
                </a:solidFill>
                <a:latin typeface="Arial" pitchFamily="34" charset="0"/>
                <a:ea typeface="+mn-ea"/>
                <a:cs typeface="Arial" pitchFamily="34" charset="0"/>
              </a:defRPr>
            </a:lvl4pPr>
            <a:lvl5pPr marL="1142867" indent="-228573" algn="l" defTabSz="914293"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8738" lvl="1" indent="0" fontAlgn="auto">
              <a:spcAft>
                <a:spcPts val="0"/>
              </a:spcAft>
              <a:buNone/>
            </a:pPr>
            <a:r>
              <a:rPr lang="en-US" sz="1600" b="1" dirty="0" smtClean="0">
                <a:solidFill>
                  <a:schemeClr val="accent3"/>
                </a:solidFill>
              </a:rPr>
              <a:t>1,292</a:t>
            </a:r>
          </a:p>
        </p:txBody>
      </p:sp>
      <p:sp>
        <p:nvSpPr>
          <p:cNvPr id="30" name="Content Placeholder 2"/>
          <p:cNvSpPr txBox="1">
            <a:spLocks/>
          </p:cNvSpPr>
          <p:nvPr/>
        </p:nvSpPr>
        <p:spPr>
          <a:xfrm>
            <a:off x="4078207" y="5084526"/>
            <a:ext cx="4114817" cy="338510"/>
          </a:xfrm>
          <a:prstGeom prst="rect">
            <a:avLst/>
          </a:prstGeom>
        </p:spPr>
        <p:txBody>
          <a:bodyPr vert="horz" wrap="square" lIns="91397" tIns="45698" rIns="91397" bIns="45698" rtlCol="0">
            <a:spAutoFit/>
          </a:bodyPr>
          <a:lstStyle>
            <a:lvl1pPr marL="228573" indent="-228573" algn="l" defTabSz="914293"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146"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719"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1082675" indent="-228600" algn="l" defTabSz="914293" rtl="0" eaLnBrk="1" latinLnBrk="0" hangingPunct="1">
              <a:spcBef>
                <a:spcPct val="20000"/>
              </a:spcBef>
              <a:buFont typeface="Arial" pitchFamily="34" charset="0"/>
              <a:buChar char="−"/>
              <a:defRPr lang="en-US" sz="1800" kern="1200">
                <a:solidFill>
                  <a:schemeClr val="tx1"/>
                </a:solidFill>
                <a:latin typeface="Arial" pitchFamily="34" charset="0"/>
                <a:ea typeface="+mn-ea"/>
                <a:cs typeface="Arial" pitchFamily="34" charset="0"/>
              </a:defRPr>
            </a:lvl4pPr>
            <a:lvl5pPr marL="1142867" indent="-228573" algn="l" defTabSz="914293"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8738" lvl="1" indent="0" fontAlgn="auto">
              <a:spcAft>
                <a:spcPts val="0"/>
              </a:spcAft>
              <a:buNone/>
            </a:pPr>
            <a:r>
              <a:rPr lang="en-US" sz="1600" b="1" dirty="0" smtClean="0">
                <a:solidFill>
                  <a:schemeClr val="accent3"/>
                </a:solidFill>
              </a:rPr>
              <a:t>791                     </a:t>
            </a:r>
            <a:r>
              <a:rPr lang="en-US" sz="1400" b="1" dirty="0"/>
              <a:t> </a:t>
            </a:r>
            <a:r>
              <a:rPr lang="en-US" sz="1400" b="1" dirty="0" smtClean="0"/>
              <a:t>           39% total reduction</a:t>
            </a:r>
          </a:p>
        </p:txBody>
      </p:sp>
      <p:sp>
        <p:nvSpPr>
          <p:cNvPr id="31" name="Content Placeholder 2"/>
          <p:cNvSpPr txBox="1">
            <a:spLocks/>
          </p:cNvSpPr>
          <p:nvPr/>
        </p:nvSpPr>
        <p:spPr>
          <a:xfrm>
            <a:off x="5468028" y="2301101"/>
            <a:ext cx="715644" cy="276954"/>
          </a:xfrm>
          <a:prstGeom prst="rect">
            <a:avLst/>
          </a:prstGeom>
        </p:spPr>
        <p:txBody>
          <a:bodyPr vert="horz" wrap="square" lIns="91397" tIns="45698" rIns="91397" bIns="45698" rtlCol="0">
            <a:spAutoFit/>
          </a:bodyPr>
          <a:lstStyle>
            <a:lvl1pPr marL="228573" indent="-228573" algn="l" defTabSz="914293"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146"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719"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1082675" indent="-228600" algn="l" defTabSz="914293" rtl="0" eaLnBrk="1" latinLnBrk="0" hangingPunct="1">
              <a:spcBef>
                <a:spcPct val="20000"/>
              </a:spcBef>
              <a:buFont typeface="Arial" pitchFamily="34" charset="0"/>
              <a:buChar char="−"/>
              <a:defRPr lang="en-US" sz="1800" kern="1200">
                <a:solidFill>
                  <a:schemeClr val="tx1"/>
                </a:solidFill>
                <a:latin typeface="Arial" pitchFamily="34" charset="0"/>
                <a:ea typeface="+mn-ea"/>
                <a:cs typeface="Arial" pitchFamily="34" charset="0"/>
              </a:defRPr>
            </a:lvl4pPr>
            <a:lvl5pPr marL="1142867" indent="-228573" algn="l" defTabSz="914293"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8738" lvl="1" indent="0" fontAlgn="auto">
              <a:spcAft>
                <a:spcPts val="0"/>
              </a:spcAft>
              <a:buNone/>
            </a:pPr>
            <a:r>
              <a:rPr lang="en-US" sz="1200" b="1" dirty="0" smtClean="0">
                <a:solidFill>
                  <a:schemeClr val="bg1"/>
                </a:solidFill>
              </a:rPr>
              <a:t>49</a:t>
            </a:r>
          </a:p>
        </p:txBody>
      </p:sp>
      <p:sp>
        <p:nvSpPr>
          <p:cNvPr id="32" name="Content Placeholder 2"/>
          <p:cNvSpPr txBox="1">
            <a:spLocks/>
          </p:cNvSpPr>
          <p:nvPr/>
        </p:nvSpPr>
        <p:spPr>
          <a:xfrm>
            <a:off x="6135446" y="3021836"/>
            <a:ext cx="2955393" cy="307732"/>
          </a:xfrm>
          <a:prstGeom prst="rect">
            <a:avLst/>
          </a:prstGeom>
        </p:spPr>
        <p:txBody>
          <a:bodyPr vert="horz" wrap="square" lIns="91397" tIns="45698" rIns="91397" bIns="45698" rtlCol="0">
            <a:spAutoFit/>
          </a:bodyPr>
          <a:lstStyle>
            <a:lvl1pPr marL="228573" indent="-228573" algn="l" defTabSz="914293"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146"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719"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1082675" indent="-228600" algn="l" defTabSz="914293" rtl="0" eaLnBrk="1" latinLnBrk="0" hangingPunct="1">
              <a:spcBef>
                <a:spcPct val="20000"/>
              </a:spcBef>
              <a:buFont typeface="Arial" pitchFamily="34" charset="0"/>
              <a:buChar char="−"/>
              <a:defRPr lang="en-US" sz="1800" kern="1200">
                <a:solidFill>
                  <a:schemeClr val="tx1"/>
                </a:solidFill>
                <a:latin typeface="Arial" pitchFamily="34" charset="0"/>
                <a:ea typeface="+mn-ea"/>
                <a:cs typeface="Arial" pitchFamily="34" charset="0"/>
              </a:defRPr>
            </a:lvl4pPr>
            <a:lvl5pPr marL="1142867" indent="-228573" algn="l" defTabSz="914293"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3363" lvl="2" indent="-231775" fontAlgn="auto">
              <a:spcBef>
                <a:spcPts val="0"/>
              </a:spcBef>
              <a:spcAft>
                <a:spcPts val="0"/>
              </a:spcAft>
              <a:buNone/>
            </a:pPr>
            <a:r>
              <a:rPr lang="en-US" sz="1400" b="1" dirty="0" smtClean="0"/>
              <a:t>- 20% </a:t>
            </a:r>
            <a:r>
              <a:rPr lang="en-US" sz="1400" dirty="0"/>
              <a:t> </a:t>
            </a:r>
            <a:r>
              <a:rPr lang="en-US" sz="1400" dirty="0" smtClean="0"/>
              <a:t>(70% </a:t>
            </a:r>
            <a:r>
              <a:rPr lang="en-US" sz="1400" dirty="0"/>
              <a:t>CCGT </a:t>
            </a:r>
            <a:r>
              <a:rPr lang="en-US" sz="1400" dirty="0" smtClean="0"/>
              <a:t>utilization)</a:t>
            </a:r>
            <a:r>
              <a:rPr lang="en-US" sz="1400" baseline="30000" dirty="0" smtClean="0"/>
              <a:t>1</a:t>
            </a:r>
          </a:p>
        </p:txBody>
      </p:sp>
      <p:sp>
        <p:nvSpPr>
          <p:cNvPr id="33" name="Content Placeholder 2"/>
          <p:cNvSpPr txBox="1">
            <a:spLocks/>
          </p:cNvSpPr>
          <p:nvPr/>
        </p:nvSpPr>
        <p:spPr>
          <a:xfrm>
            <a:off x="6135446" y="3698945"/>
            <a:ext cx="3380382" cy="307732"/>
          </a:xfrm>
          <a:prstGeom prst="rect">
            <a:avLst/>
          </a:prstGeom>
        </p:spPr>
        <p:txBody>
          <a:bodyPr vert="horz" wrap="square" lIns="91397" tIns="45698" rIns="91397" bIns="45698" rtlCol="0">
            <a:spAutoFit/>
          </a:bodyPr>
          <a:lstStyle>
            <a:lvl1pPr marL="228573" indent="-228573" algn="l" defTabSz="914293"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146"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719"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1082675" indent="-228600" algn="l" defTabSz="914293" rtl="0" eaLnBrk="1" latinLnBrk="0" hangingPunct="1">
              <a:spcBef>
                <a:spcPct val="20000"/>
              </a:spcBef>
              <a:buFont typeface="Arial" pitchFamily="34" charset="0"/>
              <a:buChar char="−"/>
              <a:defRPr lang="en-US" sz="1800" kern="1200">
                <a:solidFill>
                  <a:schemeClr val="tx1"/>
                </a:solidFill>
                <a:latin typeface="Arial" pitchFamily="34" charset="0"/>
                <a:ea typeface="+mn-ea"/>
                <a:cs typeface="Arial" pitchFamily="34" charset="0"/>
              </a:defRPr>
            </a:lvl4pPr>
            <a:lvl5pPr marL="1142867" indent="-228573" algn="l" defTabSz="914293"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5613" fontAlgn="auto">
              <a:spcBef>
                <a:spcPts val="0"/>
              </a:spcBef>
              <a:spcAft>
                <a:spcPts val="0"/>
              </a:spcAft>
              <a:buNone/>
            </a:pPr>
            <a:r>
              <a:rPr lang="en-US" sz="1400" b="1" dirty="0" smtClean="0"/>
              <a:t>- 10% </a:t>
            </a:r>
            <a:r>
              <a:rPr lang="en-US" sz="1400" b="1" dirty="0"/>
              <a:t> </a:t>
            </a:r>
            <a:r>
              <a:rPr lang="en-US" sz="1400" dirty="0" smtClean="0"/>
              <a:t>(20% RPS + some nuclear)</a:t>
            </a:r>
          </a:p>
        </p:txBody>
      </p:sp>
      <p:sp>
        <p:nvSpPr>
          <p:cNvPr id="34" name="Content Placeholder 2"/>
          <p:cNvSpPr txBox="1">
            <a:spLocks/>
          </p:cNvSpPr>
          <p:nvPr/>
        </p:nvSpPr>
        <p:spPr>
          <a:xfrm>
            <a:off x="6135446" y="4310980"/>
            <a:ext cx="3041262" cy="523176"/>
          </a:xfrm>
          <a:prstGeom prst="rect">
            <a:avLst/>
          </a:prstGeom>
        </p:spPr>
        <p:txBody>
          <a:bodyPr vert="horz" wrap="square" lIns="91397" tIns="45698" rIns="91397" bIns="45698" rtlCol="0">
            <a:spAutoFit/>
          </a:bodyPr>
          <a:lstStyle>
            <a:lvl1pPr marL="228573" indent="-228573" algn="l" defTabSz="914293"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146"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719"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1082675" indent="-228600" algn="l" defTabSz="914293" rtl="0" eaLnBrk="1" latinLnBrk="0" hangingPunct="1">
              <a:spcBef>
                <a:spcPct val="20000"/>
              </a:spcBef>
              <a:buFont typeface="Arial" pitchFamily="34" charset="0"/>
              <a:buChar char="−"/>
              <a:defRPr lang="en-US" sz="1800" kern="1200">
                <a:solidFill>
                  <a:schemeClr val="tx1"/>
                </a:solidFill>
                <a:latin typeface="Arial" pitchFamily="34" charset="0"/>
                <a:ea typeface="+mn-ea"/>
                <a:cs typeface="Arial" pitchFamily="34" charset="0"/>
              </a:defRPr>
            </a:lvl4pPr>
            <a:lvl5pPr marL="1142867" indent="-228573" algn="l" defTabSz="914293"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8650" lvl="2" indent="-627063" fontAlgn="auto">
              <a:spcBef>
                <a:spcPts val="0"/>
              </a:spcBef>
              <a:spcAft>
                <a:spcPts val="0"/>
              </a:spcAft>
              <a:buNone/>
            </a:pPr>
            <a:r>
              <a:rPr lang="en-US" sz="1400" b="1" dirty="0" smtClean="0"/>
              <a:t>  - 5% </a:t>
            </a:r>
            <a:r>
              <a:rPr lang="en-US" sz="1400" dirty="0" smtClean="0"/>
              <a:t> (end-user energy efficiency     1.5% /yr improvement)</a:t>
            </a:r>
          </a:p>
        </p:txBody>
      </p:sp>
      <p:sp>
        <p:nvSpPr>
          <p:cNvPr id="35" name="Content Placeholder 2"/>
          <p:cNvSpPr txBox="1">
            <a:spLocks/>
          </p:cNvSpPr>
          <p:nvPr/>
        </p:nvSpPr>
        <p:spPr>
          <a:xfrm>
            <a:off x="4853761" y="2996182"/>
            <a:ext cx="715644" cy="307732"/>
          </a:xfrm>
          <a:prstGeom prst="rect">
            <a:avLst/>
          </a:prstGeom>
        </p:spPr>
        <p:txBody>
          <a:bodyPr vert="horz" wrap="square" lIns="91397" tIns="45698" rIns="91397" bIns="45698" rtlCol="0">
            <a:spAutoFit/>
          </a:bodyPr>
          <a:lstStyle>
            <a:lvl1pPr marL="228573" indent="-228573" algn="l" defTabSz="914293"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146"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719"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1082675" indent="-228600" algn="l" defTabSz="914293" rtl="0" eaLnBrk="1" latinLnBrk="0" hangingPunct="1">
              <a:spcBef>
                <a:spcPct val="20000"/>
              </a:spcBef>
              <a:buFont typeface="Arial" pitchFamily="34" charset="0"/>
              <a:buChar char="−"/>
              <a:defRPr lang="en-US" sz="1800" kern="1200">
                <a:solidFill>
                  <a:schemeClr val="tx1"/>
                </a:solidFill>
                <a:latin typeface="Arial" pitchFamily="34" charset="0"/>
                <a:ea typeface="+mn-ea"/>
                <a:cs typeface="Arial" pitchFamily="34" charset="0"/>
              </a:defRPr>
            </a:lvl4pPr>
            <a:lvl5pPr marL="1142867" indent="-228573" algn="l" defTabSz="914293"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8738" lvl="1" indent="0" fontAlgn="auto">
              <a:spcAft>
                <a:spcPts val="0"/>
              </a:spcAft>
              <a:buNone/>
            </a:pPr>
            <a:r>
              <a:rPr lang="en-US" sz="1400" b="1" dirty="0" smtClean="0">
                <a:solidFill>
                  <a:schemeClr val="bg1"/>
                </a:solidFill>
              </a:rPr>
              <a:t>258</a:t>
            </a:r>
          </a:p>
        </p:txBody>
      </p:sp>
      <p:sp>
        <p:nvSpPr>
          <p:cNvPr id="36" name="Content Placeholder 2"/>
          <p:cNvSpPr txBox="1">
            <a:spLocks/>
          </p:cNvSpPr>
          <p:nvPr/>
        </p:nvSpPr>
        <p:spPr>
          <a:xfrm>
            <a:off x="4183504" y="3672601"/>
            <a:ext cx="715644" cy="307732"/>
          </a:xfrm>
          <a:prstGeom prst="rect">
            <a:avLst/>
          </a:prstGeom>
        </p:spPr>
        <p:txBody>
          <a:bodyPr vert="horz" wrap="square" lIns="91397" tIns="45698" rIns="91397" bIns="45698" rtlCol="0">
            <a:spAutoFit/>
          </a:bodyPr>
          <a:lstStyle>
            <a:lvl1pPr marL="228573" indent="-228573" algn="l" defTabSz="914293"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146"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719"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1082675" indent="-228600" algn="l" defTabSz="914293" rtl="0" eaLnBrk="1" latinLnBrk="0" hangingPunct="1">
              <a:spcBef>
                <a:spcPct val="20000"/>
              </a:spcBef>
              <a:buFont typeface="Arial" pitchFamily="34" charset="0"/>
              <a:buChar char="−"/>
              <a:defRPr lang="en-US" sz="1800" kern="1200">
                <a:solidFill>
                  <a:schemeClr val="tx1"/>
                </a:solidFill>
                <a:latin typeface="Arial" pitchFamily="34" charset="0"/>
                <a:ea typeface="+mn-ea"/>
                <a:cs typeface="Arial" pitchFamily="34" charset="0"/>
              </a:defRPr>
            </a:lvl4pPr>
            <a:lvl5pPr marL="1142867" indent="-228573" algn="l" defTabSz="914293"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8738" lvl="1" indent="0" fontAlgn="auto">
              <a:spcAft>
                <a:spcPts val="0"/>
              </a:spcAft>
              <a:buNone/>
            </a:pPr>
            <a:r>
              <a:rPr lang="en-US" sz="1400" b="1" dirty="0" smtClean="0">
                <a:solidFill>
                  <a:schemeClr val="bg1"/>
                </a:solidFill>
              </a:rPr>
              <a:t>124</a:t>
            </a:r>
          </a:p>
        </p:txBody>
      </p:sp>
      <p:sp>
        <p:nvSpPr>
          <p:cNvPr id="37" name="Content Placeholder 2"/>
          <p:cNvSpPr txBox="1">
            <a:spLocks/>
          </p:cNvSpPr>
          <p:nvPr/>
        </p:nvSpPr>
        <p:spPr>
          <a:xfrm>
            <a:off x="3897705" y="4375823"/>
            <a:ext cx="715644" cy="307732"/>
          </a:xfrm>
          <a:prstGeom prst="rect">
            <a:avLst/>
          </a:prstGeom>
        </p:spPr>
        <p:txBody>
          <a:bodyPr vert="horz" wrap="square" lIns="91397" tIns="45698" rIns="91397" bIns="45698" rtlCol="0">
            <a:spAutoFit/>
          </a:bodyPr>
          <a:lstStyle>
            <a:lvl1pPr marL="228573" indent="-228573" algn="l" defTabSz="914293"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146"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719"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1082675" indent="-228600" algn="l" defTabSz="914293" rtl="0" eaLnBrk="1" latinLnBrk="0" hangingPunct="1">
              <a:spcBef>
                <a:spcPct val="20000"/>
              </a:spcBef>
              <a:buFont typeface="Arial" pitchFamily="34" charset="0"/>
              <a:buChar char="−"/>
              <a:defRPr lang="en-US" sz="1800" kern="1200">
                <a:solidFill>
                  <a:schemeClr val="tx1"/>
                </a:solidFill>
                <a:latin typeface="Arial" pitchFamily="34" charset="0"/>
                <a:ea typeface="+mn-ea"/>
                <a:cs typeface="Arial" pitchFamily="34" charset="0"/>
              </a:defRPr>
            </a:lvl4pPr>
            <a:lvl5pPr marL="1142867" indent="-228573" algn="l" defTabSz="914293"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8738" lvl="1" indent="0" fontAlgn="auto">
              <a:spcAft>
                <a:spcPts val="0"/>
              </a:spcAft>
              <a:buNone/>
            </a:pPr>
            <a:r>
              <a:rPr lang="en-US" sz="1400" b="1" dirty="0" smtClean="0">
                <a:solidFill>
                  <a:schemeClr val="bg1"/>
                </a:solidFill>
              </a:rPr>
              <a:t>70</a:t>
            </a:r>
          </a:p>
        </p:txBody>
      </p:sp>
      <p:cxnSp>
        <p:nvCxnSpPr>
          <p:cNvPr id="39" name="Straight Arrow Connector 38"/>
          <p:cNvCxnSpPr/>
          <p:nvPr/>
        </p:nvCxnSpPr>
        <p:spPr>
          <a:xfrm flipH="1">
            <a:off x="4733035" y="3310460"/>
            <a:ext cx="881694" cy="0"/>
          </a:xfrm>
          <a:prstGeom prst="straightConnector1">
            <a:avLst/>
          </a:prstGeom>
          <a:ln w="1905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288266" y="4004067"/>
            <a:ext cx="419892" cy="0"/>
          </a:xfrm>
          <a:prstGeom prst="straightConnector1">
            <a:avLst/>
          </a:prstGeom>
          <a:ln w="1905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4035244" y="4713930"/>
            <a:ext cx="233972" cy="0"/>
          </a:xfrm>
          <a:prstGeom prst="straightConnector1">
            <a:avLst/>
          </a:prstGeom>
          <a:ln w="1905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153748" y="4962969"/>
            <a:ext cx="192828" cy="592098"/>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131971" y="1526084"/>
            <a:ext cx="214605" cy="606271"/>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033204" y="4752633"/>
            <a:ext cx="0" cy="265601"/>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58" name="Text Placeholder 5"/>
          <p:cNvSpPr txBox="1">
            <a:spLocks/>
          </p:cNvSpPr>
          <p:nvPr/>
        </p:nvSpPr>
        <p:spPr>
          <a:xfrm>
            <a:off x="475276" y="5792713"/>
            <a:ext cx="8045871" cy="584731"/>
          </a:xfrm>
          <a:prstGeom prst="rect">
            <a:avLst/>
          </a:prstGeom>
          <a:solidFill>
            <a:schemeClr val="accent6"/>
          </a:solidFill>
        </p:spPr>
        <p:txBody>
          <a:bodyPr wrap="square" lIns="91397" tIns="45698" rIns="91397" bIns="45698" anchor="b" anchorCtr="0">
            <a:spAutoFit/>
          </a:bodyPr>
          <a:lstStyle>
            <a:lvl1pPr algn="ctr">
              <a:buNone/>
              <a:defRPr b="1">
                <a:solidFill>
                  <a:schemeClr val="bg1"/>
                </a:solidFill>
              </a:defRPr>
            </a:lvl1pPr>
          </a:lstStyle>
          <a:p>
            <a:pPr defTabSz="913972" fontAlgn="auto">
              <a:spcBef>
                <a:spcPts val="0"/>
              </a:spcBef>
              <a:spcAft>
                <a:spcPts val="0"/>
              </a:spcAft>
              <a:buSzPct val="120000"/>
              <a:defRPr/>
            </a:pPr>
            <a:r>
              <a:rPr lang="en-US" sz="1600" i="1" dirty="0" smtClean="0">
                <a:latin typeface="Arial" pitchFamily="34" charset="0"/>
                <a:ea typeface="+mn-ea"/>
                <a:cs typeface="Arial" pitchFamily="34" charset="0"/>
              </a:rPr>
              <a:t>EPA’s proposal calls for a 39% reduction in the Texas emission rate (per the 111(d) formula).  </a:t>
            </a:r>
            <a:endParaRPr lang="en-US" sz="1600" i="1" dirty="0">
              <a:latin typeface="Arial" pitchFamily="34" charset="0"/>
              <a:ea typeface="+mn-ea"/>
              <a:cs typeface="Arial" pitchFamily="34" charset="0"/>
            </a:endParaRPr>
          </a:p>
        </p:txBody>
      </p:sp>
      <p:cxnSp>
        <p:nvCxnSpPr>
          <p:cNvPr id="46" name="Straight Arrow Connector 45"/>
          <p:cNvCxnSpPr/>
          <p:nvPr/>
        </p:nvCxnSpPr>
        <p:spPr>
          <a:xfrm flipH="1">
            <a:off x="5614277" y="2608641"/>
            <a:ext cx="170069" cy="0"/>
          </a:xfrm>
          <a:prstGeom prst="straightConnector1">
            <a:avLst/>
          </a:prstGeom>
          <a:ln w="1905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159956" y="5555067"/>
            <a:ext cx="43540" cy="136857"/>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ooter Placeholder 9"/>
          <p:cNvSpPr>
            <a:spLocks noGrp="1"/>
          </p:cNvSpPr>
          <p:nvPr>
            <p:ph type="ftr" sz="quarter" idx="4294967295"/>
          </p:nvPr>
        </p:nvSpPr>
        <p:spPr>
          <a:xfrm>
            <a:off x="406215" y="6434926"/>
            <a:ext cx="8125137" cy="376235"/>
          </a:xfrm>
        </p:spPr>
        <p:txBody>
          <a:bodyPr/>
          <a:lstStyle/>
          <a:p>
            <a:pPr algn="l"/>
            <a:r>
              <a:rPr lang="en-US" dirty="0" smtClean="0">
                <a:solidFill>
                  <a:schemeClr val="tx1"/>
                </a:solidFill>
              </a:rPr>
              <a:t>Source:  IHS CERA: “Digesting EPA’s Proposed Clean Power Plan”; June 10, 2014 Webcast</a:t>
            </a:r>
          </a:p>
          <a:p>
            <a:pPr algn="l"/>
            <a:r>
              <a:rPr lang="en-US" dirty="0" smtClean="0">
                <a:solidFill>
                  <a:schemeClr val="tx1"/>
                </a:solidFill>
              </a:rPr>
              <a:t>1. From </a:t>
            </a:r>
            <a:r>
              <a:rPr lang="en-US" dirty="0">
                <a:solidFill>
                  <a:schemeClr val="tx1"/>
                </a:solidFill>
              </a:rPr>
              <a:t>45% in </a:t>
            </a:r>
            <a:r>
              <a:rPr lang="en-US" dirty="0" smtClean="0">
                <a:solidFill>
                  <a:schemeClr val="tx1"/>
                </a:solidFill>
              </a:rPr>
              <a:t>Texas, 2012; </a:t>
            </a:r>
            <a:r>
              <a:rPr lang="en-US" dirty="0">
                <a:solidFill>
                  <a:schemeClr val="tx1"/>
                </a:solidFill>
              </a:rPr>
              <a:t>shifts 72 million MWh from coal to </a:t>
            </a:r>
            <a:r>
              <a:rPr lang="en-US" dirty="0" smtClean="0">
                <a:solidFill>
                  <a:schemeClr val="tx1"/>
                </a:solidFill>
              </a:rPr>
              <a:t>gas (52% of Texas 2012 coal generation)</a:t>
            </a:r>
            <a:endParaRPr lang="en-US" dirty="0">
              <a:solidFill>
                <a:schemeClr val="tx1"/>
              </a:solidFill>
            </a:endParaRPr>
          </a:p>
        </p:txBody>
      </p:sp>
      <p:cxnSp>
        <p:nvCxnSpPr>
          <p:cNvPr id="55" name="Straight Connector 54"/>
          <p:cNvCxnSpPr/>
          <p:nvPr/>
        </p:nvCxnSpPr>
        <p:spPr>
          <a:xfrm>
            <a:off x="4276101" y="4071508"/>
            <a:ext cx="0" cy="265601"/>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14281" y="3376094"/>
            <a:ext cx="0" cy="265601"/>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623998" y="2685443"/>
            <a:ext cx="0" cy="265601"/>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781161" y="1999555"/>
            <a:ext cx="0" cy="265601"/>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81446" y="5036857"/>
            <a:ext cx="4241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788068" y="1643585"/>
            <a:ext cx="2088646" cy="523220"/>
          </a:xfrm>
          <a:prstGeom prst="rect">
            <a:avLst/>
          </a:prstGeom>
          <a:noFill/>
        </p:spPr>
        <p:txBody>
          <a:bodyPr wrap="square" rtlCol="0">
            <a:spAutoFit/>
          </a:bodyPr>
          <a:lstStyle/>
          <a:p>
            <a:pPr algn="l"/>
            <a:r>
              <a:rPr lang="en-US" sz="1400" dirty="0" smtClean="0"/>
              <a:t>Includes existing renewables</a:t>
            </a:r>
            <a:endParaRPr lang="en-US" dirty="0"/>
          </a:p>
        </p:txBody>
      </p:sp>
    </p:spTree>
    <p:extLst>
      <p:ext uri="{BB962C8B-B14F-4D97-AF65-F5344CB8AC3E}">
        <p14:creationId xmlns:p14="http://schemas.microsoft.com/office/powerpoint/2010/main" val="1982941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Upcoming Regulations </a:t>
            </a:r>
            <a:endParaRPr lang="en-US" dirty="0"/>
          </a:p>
        </p:txBody>
      </p:sp>
      <p:sp>
        <p:nvSpPr>
          <p:cNvPr id="3" name="Slide Number Placeholder 2"/>
          <p:cNvSpPr>
            <a:spLocks noGrp="1"/>
          </p:cNvSpPr>
          <p:nvPr>
            <p:ph type="sldNum" sz="quarter" idx="4"/>
          </p:nvPr>
        </p:nvSpPr>
        <p:spPr/>
        <p:txBody>
          <a:bodyPr/>
          <a:lstStyle/>
          <a:p>
            <a:pPr algn="r"/>
            <a:fld id="{692AF0AF-EC4A-4F46-B4C7-BDC1E3D8A276}" type="slidenum">
              <a:rPr lang="en-US" smtClean="0"/>
              <a:pPr algn="r"/>
              <a:t>1</a:t>
            </a:fld>
            <a:endParaRPr lang="en-US" dirty="0"/>
          </a:p>
        </p:txBody>
      </p:sp>
      <p:sp>
        <p:nvSpPr>
          <p:cNvPr id="5" name="Text Placeholder 4"/>
          <p:cNvSpPr>
            <a:spLocks noGrp="1"/>
          </p:cNvSpPr>
          <p:nvPr>
            <p:ph type="body" sz="quarter" idx="10"/>
          </p:nvPr>
        </p:nvSpPr>
        <p:spPr>
          <a:xfrm>
            <a:off x="125416" y="2047879"/>
            <a:ext cx="8904287" cy="3046944"/>
          </a:xfrm>
        </p:spPr>
        <p:txBody>
          <a:bodyPr/>
          <a:lstStyle/>
          <a:p>
            <a:r>
              <a:rPr lang="en-US" sz="2400" dirty="0" smtClean="0"/>
              <a:t>National Ambient Air Quality Standards</a:t>
            </a:r>
          </a:p>
          <a:p>
            <a:pPr lvl="1"/>
            <a:r>
              <a:rPr lang="en-US" sz="2400" dirty="0" smtClean="0"/>
              <a:t>Ozone (2015)</a:t>
            </a:r>
          </a:p>
          <a:p>
            <a:pPr lvl="1"/>
            <a:r>
              <a:rPr lang="en-US" sz="2400" dirty="0" smtClean="0"/>
              <a:t>Sulfur Dioxide (2010)</a:t>
            </a:r>
          </a:p>
          <a:p>
            <a:r>
              <a:rPr lang="en-US" sz="2400" dirty="0" smtClean="0"/>
              <a:t>Transport (Beyond CSAPR)</a:t>
            </a:r>
          </a:p>
          <a:p>
            <a:r>
              <a:rPr lang="en-US" sz="2400" dirty="0" smtClean="0"/>
              <a:t>Regional Haze</a:t>
            </a:r>
          </a:p>
          <a:p>
            <a:r>
              <a:rPr lang="en-US" sz="2400" dirty="0" smtClean="0"/>
              <a:t>Greenhouse Gas Regulation</a:t>
            </a:r>
          </a:p>
          <a:p>
            <a:endParaRPr lang="en-US" dirty="0"/>
          </a:p>
        </p:txBody>
      </p:sp>
    </p:spTree>
    <p:extLst>
      <p:ext uri="{BB962C8B-B14F-4D97-AF65-F5344CB8AC3E}">
        <p14:creationId xmlns:p14="http://schemas.microsoft.com/office/powerpoint/2010/main" val="1017003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Times New Roman" pitchFamily="16" charset="0"/>
              <a:buNone/>
              <a:defRPr/>
            </a:pPr>
            <a:r>
              <a:rPr lang="en-US" dirty="0" smtClean="0"/>
              <a:t>Emissions Rate Formula</a:t>
            </a:r>
            <a:endParaRPr lang="en-US" dirty="0">
              <a:ea typeface="+mj-ea"/>
            </a:endParaRPr>
          </a:p>
        </p:txBody>
      </p:sp>
      <p:sp>
        <p:nvSpPr>
          <p:cNvPr id="7" name="Slide Number Placeholder 6"/>
          <p:cNvSpPr>
            <a:spLocks noGrp="1"/>
          </p:cNvSpPr>
          <p:nvPr>
            <p:ph type="sldNum" idx="10"/>
          </p:nvPr>
        </p:nvSpPr>
        <p:spPr/>
        <p:txBody>
          <a:bodyPr/>
          <a:lstStyle/>
          <a:p>
            <a:pPr>
              <a:defRPr/>
            </a:pPr>
            <a:fld id="{B572D56A-5D4B-4890-89BA-9552F49361BF}" type="slidenum">
              <a:rPr lang="en-US" sz="1200" smtClean="0"/>
              <a:pPr>
                <a:defRPr/>
              </a:pPr>
              <a:t>19</a:t>
            </a:fld>
            <a:endParaRPr lang="en-US" sz="1200" dirty="0"/>
          </a:p>
        </p:txBody>
      </p:sp>
      <p:cxnSp>
        <p:nvCxnSpPr>
          <p:cNvPr id="8" name="Straight Connector 7"/>
          <p:cNvCxnSpPr/>
          <p:nvPr/>
        </p:nvCxnSpPr>
        <p:spPr bwMode="auto">
          <a:xfrm flipH="1">
            <a:off x="3505200" y="838200"/>
            <a:ext cx="2209800" cy="5334000"/>
          </a:xfrm>
          <a:prstGeom prst="line">
            <a:avLst/>
          </a:prstGeom>
          <a:solidFill>
            <a:srgbClr val="00B8FF"/>
          </a:solidFill>
          <a:ln w="53975" cap="flat" cmpd="sng" algn="ctr">
            <a:solidFill>
              <a:schemeClr val="tx1"/>
            </a:solidFill>
            <a:prstDash val="solid"/>
            <a:round/>
            <a:headEnd type="none" w="med" len="med"/>
            <a:tailEnd type="none" w="med" len="med"/>
          </a:ln>
          <a:effectLst/>
        </p:spPr>
      </p:cxnSp>
      <p:sp>
        <p:nvSpPr>
          <p:cNvPr id="10" name="Content Placeholder 2"/>
          <p:cNvSpPr txBox="1">
            <a:spLocks/>
          </p:cNvSpPr>
          <p:nvPr/>
        </p:nvSpPr>
        <p:spPr>
          <a:xfrm>
            <a:off x="-152400" y="1371600"/>
            <a:ext cx="5181600" cy="5181600"/>
          </a:xfrm>
          <a:prstGeom prst="rect">
            <a:avLst/>
          </a:prstGeom>
        </p:spPr>
        <p:txBody>
          <a:bodyPr/>
          <a:lstStyle/>
          <a:p>
            <a:pPr marL="341313" lvl="0" indent="-341313" algn="ctr" eaLnBrk="1" hangingPunct="1">
              <a:lnSpc>
                <a:spcPct val="80000"/>
              </a:lnSpc>
              <a:spcBef>
                <a:spcPts val="800"/>
              </a:spcBef>
              <a:spcAft>
                <a:spcPts val="600"/>
              </a:spcAft>
              <a:buClr>
                <a:srgbClr val="003958"/>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kern="0" dirty="0" smtClean="0"/>
              <a:t>(NGCC gen. x NGCC </a:t>
            </a:r>
            <a:r>
              <a:rPr lang="en-US" sz="2200" b="1" kern="0" dirty="0" err="1" smtClean="0"/>
              <a:t>em</a:t>
            </a:r>
            <a:r>
              <a:rPr lang="en-US" sz="2200" b="1" kern="0" dirty="0" smtClean="0"/>
              <a:t>. Rate)</a:t>
            </a:r>
          </a:p>
          <a:p>
            <a:pPr marL="341313" lvl="0" indent="-341313" algn="ctr" eaLnBrk="1" hangingPunct="1">
              <a:lnSpc>
                <a:spcPct val="80000"/>
              </a:lnSpc>
              <a:spcBef>
                <a:spcPts val="800"/>
              </a:spcBef>
              <a:spcAft>
                <a:spcPts val="600"/>
              </a:spcAft>
              <a:buClr>
                <a:srgbClr val="003958"/>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kern="0" dirty="0" smtClean="0"/>
              <a:t>+</a:t>
            </a:r>
          </a:p>
          <a:p>
            <a:pPr marL="341313" lvl="0" indent="-341313" algn="ctr" eaLnBrk="1" hangingPunct="1">
              <a:lnSpc>
                <a:spcPct val="80000"/>
              </a:lnSpc>
              <a:spcBef>
                <a:spcPts val="800"/>
              </a:spcBef>
              <a:spcAft>
                <a:spcPts val="600"/>
              </a:spcAft>
              <a:buClr>
                <a:srgbClr val="003958"/>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1" i="0" u="none" strike="noStrike" kern="0" cap="none" spc="0" normalizeH="0" baseline="0" noProof="0" dirty="0" smtClean="0">
                <a:ln>
                  <a:noFill/>
                </a:ln>
                <a:effectLst/>
                <a:uLnTx/>
                <a:uFillTx/>
                <a:latin typeface="+mn-lt"/>
                <a:ea typeface="+mn-ea"/>
                <a:cs typeface="+mn-cs"/>
              </a:rPr>
              <a:t>(</a:t>
            </a:r>
            <a:r>
              <a:rPr lang="en-US" sz="2200" b="1" kern="0" dirty="0" err="1" smtClean="0">
                <a:latin typeface="+mn-lt"/>
                <a:ea typeface="+mn-ea"/>
              </a:rPr>
              <a:t>c</a:t>
            </a:r>
            <a:r>
              <a:rPr kumimoji="0" lang="en-US" sz="2200" b="1" i="0" u="none" strike="noStrike" kern="0" cap="none" spc="0" normalizeH="0" baseline="0" noProof="0" dirty="0" err="1" smtClean="0">
                <a:ln>
                  <a:noFill/>
                </a:ln>
                <a:effectLst/>
                <a:uLnTx/>
                <a:uFillTx/>
                <a:latin typeface="+mn-lt"/>
                <a:ea typeface="+mn-ea"/>
                <a:cs typeface="+mn-cs"/>
              </a:rPr>
              <a:t>oa</a:t>
            </a:r>
            <a:r>
              <a:rPr lang="en-US" sz="2200" b="1" kern="0" dirty="0" smtClean="0">
                <a:latin typeface="+mn-lt"/>
                <a:ea typeface="+mn-ea"/>
              </a:rPr>
              <a:t>l gen. x coal </a:t>
            </a:r>
            <a:r>
              <a:rPr lang="en-US" sz="2200" b="1" kern="0" dirty="0" err="1" smtClean="0">
                <a:latin typeface="+mn-lt"/>
                <a:ea typeface="+mn-ea"/>
              </a:rPr>
              <a:t>em</a:t>
            </a:r>
            <a:r>
              <a:rPr lang="en-US" sz="2200" b="1" kern="0" dirty="0" smtClean="0">
                <a:latin typeface="+mn-lt"/>
                <a:ea typeface="+mn-ea"/>
              </a:rPr>
              <a:t>. rate)</a:t>
            </a:r>
          </a:p>
          <a:p>
            <a:pPr marL="341313" marR="0" lvl="0" indent="-341313" algn="ctr" defTabSz="457200" rtl="0" eaLnBrk="1" fontAlgn="base" latinLnBrk="0" hangingPunct="1">
              <a:lnSpc>
                <a:spcPct val="80000"/>
              </a:lnSpc>
              <a:spcBef>
                <a:spcPts val="800"/>
              </a:spcBef>
              <a:spcAft>
                <a:spcPts val="6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1" i="0" u="none" strike="noStrike" kern="0" cap="none" spc="0" normalizeH="0" baseline="0" noProof="0" dirty="0" smtClean="0">
                <a:ln>
                  <a:noFill/>
                </a:ln>
                <a:effectLst/>
                <a:uLnTx/>
                <a:uFillTx/>
                <a:latin typeface="+mn-lt"/>
                <a:ea typeface="+mn-ea"/>
                <a:cs typeface="+mn-cs"/>
              </a:rPr>
              <a:t>+</a:t>
            </a:r>
          </a:p>
          <a:p>
            <a:pPr marL="341313" marR="0" lvl="0" indent="-341313" algn="ctr" defTabSz="457200" rtl="0" eaLnBrk="1" fontAlgn="base" latinLnBrk="0" hangingPunct="1">
              <a:lnSpc>
                <a:spcPct val="80000"/>
              </a:lnSpc>
              <a:spcBef>
                <a:spcPts val="800"/>
              </a:spcBef>
              <a:spcAft>
                <a:spcPts val="6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1" i="0" u="none" strike="noStrike" kern="0" cap="none" spc="0" normalizeH="0" baseline="0" noProof="0" dirty="0" smtClean="0">
                <a:ln>
                  <a:noFill/>
                </a:ln>
                <a:effectLst/>
                <a:uLnTx/>
                <a:uFillTx/>
                <a:latin typeface="+mn-lt"/>
                <a:ea typeface="+mn-ea"/>
                <a:cs typeface="+mn-cs"/>
              </a:rPr>
              <a:t>(OG gen. x OG </a:t>
            </a:r>
            <a:r>
              <a:rPr kumimoji="0" lang="en-US" sz="2200" b="1" i="0" u="none" strike="noStrike" kern="0" cap="none" spc="0" normalizeH="0" baseline="0" noProof="0" dirty="0" err="1" smtClean="0">
                <a:ln>
                  <a:noFill/>
                </a:ln>
                <a:effectLst/>
                <a:uLnTx/>
                <a:uFillTx/>
                <a:latin typeface="+mn-lt"/>
                <a:ea typeface="+mn-ea"/>
                <a:cs typeface="+mn-cs"/>
              </a:rPr>
              <a:t>em</a:t>
            </a:r>
            <a:r>
              <a:rPr kumimoji="0" lang="en-US" sz="2200" b="1" i="0" u="none" strike="noStrike" kern="0" cap="none" spc="0" normalizeH="0" baseline="0" noProof="0" dirty="0" smtClean="0">
                <a:ln>
                  <a:noFill/>
                </a:ln>
                <a:effectLst/>
                <a:uLnTx/>
                <a:uFillTx/>
                <a:latin typeface="+mn-lt"/>
                <a:ea typeface="+mn-ea"/>
                <a:cs typeface="+mn-cs"/>
              </a:rPr>
              <a:t>. Rate)</a:t>
            </a:r>
          </a:p>
          <a:p>
            <a:pPr marL="341313" marR="0" lvl="0" indent="-341313" algn="ctr" defTabSz="457200" rtl="0" eaLnBrk="1" fontAlgn="base" latinLnBrk="0" hangingPunct="1">
              <a:lnSpc>
                <a:spcPct val="80000"/>
              </a:lnSpc>
              <a:spcBef>
                <a:spcPts val="800"/>
              </a:spcBef>
              <a:spcAft>
                <a:spcPts val="6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kern="0" dirty="0" smtClean="0">
                <a:latin typeface="+mn-lt"/>
                <a:ea typeface="+mn-ea"/>
              </a:rPr>
              <a:t>+</a:t>
            </a:r>
          </a:p>
          <a:p>
            <a:pPr marL="341313" marR="0" lvl="0" indent="-341313" algn="ctr" defTabSz="457200" rtl="0" eaLnBrk="1" fontAlgn="base" latinLnBrk="0" hangingPunct="1">
              <a:lnSpc>
                <a:spcPct val="80000"/>
              </a:lnSpc>
              <a:spcBef>
                <a:spcPts val="800"/>
              </a:spcBef>
              <a:spcAft>
                <a:spcPts val="6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1" i="0" u="none" strike="noStrike" kern="0" cap="none" spc="0" normalizeH="0" baseline="0" noProof="0" dirty="0" smtClean="0">
                <a:ln>
                  <a:noFill/>
                </a:ln>
                <a:effectLst/>
                <a:uLnTx/>
                <a:uFillTx/>
                <a:latin typeface="+mn-lt"/>
                <a:ea typeface="+mn-ea"/>
                <a:cs typeface="+mn-cs"/>
              </a:rPr>
              <a:t>“other” emissions</a:t>
            </a:r>
          </a:p>
          <a:p>
            <a:pPr marL="341313" marR="0" lvl="0" indent="-341313" algn="l" defTabSz="457200" rtl="0" eaLnBrk="1" fontAlgn="base" latinLnBrk="0" hangingPunct="1">
              <a:lnSpc>
                <a:spcPct val="80000"/>
              </a:lnSpc>
              <a:spcBef>
                <a:spcPts val="800"/>
              </a:spcBef>
              <a:spcAft>
                <a:spcPts val="600"/>
              </a:spcAft>
              <a:buClr>
                <a:srgbClr val="003958"/>
              </a:buClr>
              <a:buSzPct val="100000"/>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US" sz="2200" b="0" i="0" u="none" strike="noStrike" kern="0" cap="none" spc="0" normalizeH="0" baseline="0" noProof="0" dirty="0" smtClean="0">
              <a:ln>
                <a:noFill/>
              </a:ln>
              <a:solidFill>
                <a:srgbClr val="003958"/>
              </a:solidFill>
              <a:effectLst/>
              <a:uLnTx/>
              <a:uFillTx/>
              <a:latin typeface="+mn-lt"/>
              <a:ea typeface="+mn-ea"/>
              <a:cs typeface="+mn-cs"/>
            </a:endParaRPr>
          </a:p>
        </p:txBody>
      </p:sp>
      <p:sp>
        <p:nvSpPr>
          <p:cNvPr id="11" name="Content Placeholder 2"/>
          <p:cNvSpPr txBox="1">
            <a:spLocks/>
          </p:cNvSpPr>
          <p:nvPr/>
        </p:nvSpPr>
        <p:spPr>
          <a:xfrm>
            <a:off x="4495800" y="1143000"/>
            <a:ext cx="4572000" cy="5181600"/>
          </a:xfrm>
          <a:prstGeom prst="rect">
            <a:avLst/>
          </a:prstGeom>
        </p:spPr>
        <p:txBody>
          <a:bodyPr/>
          <a:lstStyle/>
          <a:p>
            <a:pPr marL="341313" lvl="0" indent="-341313" algn="ctr" eaLnBrk="1" hangingPunct="1">
              <a:lnSpc>
                <a:spcPct val="80000"/>
              </a:lnSpc>
              <a:spcBef>
                <a:spcPts val="400"/>
              </a:spcBef>
              <a:spcAft>
                <a:spcPts val="400"/>
              </a:spcAft>
              <a:buClr>
                <a:srgbClr val="003958"/>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kern="0" dirty="0" smtClean="0"/>
              <a:t>NGCC gen.</a:t>
            </a:r>
          </a:p>
          <a:p>
            <a:pPr marL="341313" lvl="0" indent="-341313" algn="ctr" eaLnBrk="1" hangingPunct="1">
              <a:lnSpc>
                <a:spcPct val="80000"/>
              </a:lnSpc>
              <a:spcBef>
                <a:spcPts val="400"/>
              </a:spcBef>
              <a:spcAft>
                <a:spcPts val="400"/>
              </a:spcAft>
              <a:buClr>
                <a:srgbClr val="003958"/>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kern="0" dirty="0" smtClean="0"/>
              <a:t>+</a:t>
            </a:r>
          </a:p>
          <a:p>
            <a:pPr marL="341313" lvl="0" indent="-341313" algn="ctr" eaLnBrk="1" hangingPunct="1">
              <a:lnSpc>
                <a:spcPct val="80000"/>
              </a:lnSpc>
              <a:spcBef>
                <a:spcPts val="400"/>
              </a:spcBef>
              <a:spcAft>
                <a:spcPts val="400"/>
              </a:spcAft>
              <a:buClr>
                <a:srgbClr val="003958"/>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1" i="0" u="none" strike="noStrike" kern="0" cap="none" spc="0" normalizeH="0" baseline="0" noProof="0" dirty="0" smtClean="0">
                <a:ln>
                  <a:noFill/>
                </a:ln>
                <a:effectLst/>
                <a:uLnTx/>
                <a:uFillTx/>
                <a:latin typeface="+mn-lt"/>
                <a:ea typeface="+mn-ea"/>
                <a:cs typeface="+mn-cs"/>
              </a:rPr>
              <a:t>Coal gen.</a:t>
            </a:r>
          </a:p>
          <a:p>
            <a:pPr marL="341313" lvl="0" indent="-341313" algn="ctr" eaLnBrk="1" hangingPunct="1">
              <a:lnSpc>
                <a:spcPct val="80000"/>
              </a:lnSpc>
              <a:spcBef>
                <a:spcPts val="400"/>
              </a:spcBef>
              <a:spcAft>
                <a:spcPts val="400"/>
              </a:spcAft>
              <a:buClr>
                <a:srgbClr val="003958"/>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kern="0" dirty="0" smtClean="0">
                <a:latin typeface="+mn-lt"/>
                <a:ea typeface="+mn-ea"/>
              </a:rPr>
              <a:t>+</a:t>
            </a:r>
          </a:p>
          <a:p>
            <a:pPr marL="341313" marR="0" lvl="0" indent="-341313" algn="ctr" defTabSz="457200" rtl="0" eaLnBrk="1" fontAlgn="base" latinLnBrk="0" hangingPunct="1">
              <a:lnSpc>
                <a:spcPct val="80000"/>
              </a:lnSpc>
              <a:spcBef>
                <a:spcPts val="400"/>
              </a:spcBef>
              <a:spcAft>
                <a:spcPts val="4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1" i="0" u="none" strike="noStrike" kern="0" cap="none" spc="0" normalizeH="0" baseline="0" noProof="0" dirty="0" smtClean="0">
                <a:ln>
                  <a:noFill/>
                </a:ln>
                <a:effectLst/>
                <a:uLnTx/>
                <a:uFillTx/>
                <a:latin typeface="+mn-lt"/>
                <a:ea typeface="+mn-ea"/>
                <a:cs typeface="+mn-cs"/>
              </a:rPr>
              <a:t>OG gen.</a:t>
            </a:r>
          </a:p>
          <a:p>
            <a:pPr marL="341313" marR="0" lvl="0" indent="-341313" algn="ctr" defTabSz="457200" rtl="0" eaLnBrk="1" fontAlgn="base" latinLnBrk="0" hangingPunct="1">
              <a:lnSpc>
                <a:spcPct val="80000"/>
              </a:lnSpc>
              <a:spcBef>
                <a:spcPts val="400"/>
              </a:spcBef>
              <a:spcAft>
                <a:spcPts val="4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kern="0" dirty="0" smtClean="0">
                <a:latin typeface="+mn-lt"/>
                <a:ea typeface="+mn-ea"/>
              </a:rPr>
              <a:t>+</a:t>
            </a:r>
          </a:p>
          <a:p>
            <a:pPr marL="341313" marR="0" lvl="0" indent="-341313" algn="ctr" defTabSz="457200" rtl="0" eaLnBrk="1" fontAlgn="base" latinLnBrk="0" hangingPunct="1">
              <a:lnSpc>
                <a:spcPct val="80000"/>
              </a:lnSpc>
              <a:spcBef>
                <a:spcPts val="400"/>
              </a:spcBef>
              <a:spcAft>
                <a:spcPts val="4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1" i="0" u="none" strike="noStrike" kern="0" cap="none" spc="0" normalizeH="0" baseline="0" noProof="0" dirty="0" smtClean="0">
                <a:ln>
                  <a:noFill/>
                </a:ln>
                <a:effectLst/>
                <a:uLnTx/>
                <a:uFillTx/>
                <a:latin typeface="+mn-lt"/>
                <a:ea typeface="+mn-ea"/>
                <a:cs typeface="+mn-cs"/>
              </a:rPr>
              <a:t>“other” gen.</a:t>
            </a:r>
          </a:p>
          <a:p>
            <a:pPr marL="341313" marR="0" lvl="0" indent="-341313" algn="ctr" defTabSz="457200" rtl="0" eaLnBrk="1" fontAlgn="base" latinLnBrk="0" hangingPunct="1">
              <a:lnSpc>
                <a:spcPct val="80000"/>
              </a:lnSpc>
              <a:spcBef>
                <a:spcPts val="400"/>
              </a:spcBef>
              <a:spcAft>
                <a:spcPts val="4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kern="0" dirty="0" smtClean="0">
                <a:latin typeface="+mn-lt"/>
                <a:ea typeface="+mn-ea"/>
              </a:rPr>
              <a:t>+</a:t>
            </a:r>
          </a:p>
          <a:p>
            <a:pPr marL="341313" marR="0" lvl="0" indent="-341313" algn="ctr" defTabSz="457200" rtl="0" eaLnBrk="1" fontAlgn="base" latinLnBrk="0" hangingPunct="1">
              <a:lnSpc>
                <a:spcPct val="80000"/>
              </a:lnSpc>
              <a:spcBef>
                <a:spcPts val="400"/>
              </a:spcBef>
              <a:spcAft>
                <a:spcPts val="4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1" i="0" u="none" strike="noStrike" kern="0" cap="none" spc="0" normalizeH="0" baseline="0" noProof="0" dirty="0" smtClean="0">
                <a:ln>
                  <a:noFill/>
                </a:ln>
                <a:effectLst/>
                <a:uLnTx/>
                <a:uFillTx/>
                <a:latin typeface="+mn-lt"/>
                <a:ea typeface="+mn-ea"/>
                <a:cs typeface="+mn-cs"/>
              </a:rPr>
              <a:t>Nuclear</a:t>
            </a:r>
            <a:r>
              <a:rPr kumimoji="0" lang="en-US" sz="2200" b="1" i="0" u="none" strike="noStrike" kern="0" cap="none" spc="0" normalizeH="0" noProof="0" dirty="0" smtClean="0">
                <a:ln>
                  <a:noFill/>
                </a:ln>
                <a:effectLst/>
                <a:uLnTx/>
                <a:uFillTx/>
                <a:latin typeface="+mn-lt"/>
                <a:ea typeface="+mn-ea"/>
                <a:cs typeface="+mn-cs"/>
              </a:rPr>
              <a:t> gen.</a:t>
            </a:r>
          </a:p>
          <a:p>
            <a:pPr marL="341313" marR="0" lvl="0" indent="-341313" algn="ctr" defTabSz="457200" rtl="0" eaLnBrk="1" fontAlgn="base" latinLnBrk="0" hangingPunct="1">
              <a:lnSpc>
                <a:spcPct val="80000"/>
              </a:lnSpc>
              <a:spcBef>
                <a:spcPts val="400"/>
              </a:spcBef>
              <a:spcAft>
                <a:spcPts val="4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kern="0" baseline="0" dirty="0" smtClean="0">
                <a:latin typeface="+mn-lt"/>
                <a:ea typeface="+mn-ea"/>
              </a:rPr>
              <a:t>+</a:t>
            </a:r>
          </a:p>
          <a:p>
            <a:pPr marL="341313" marR="0" lvl="0" indent="-341313" algn="ctr" defTabSz="457200" rtl="0" eaLnBrk="1" fontAlgn="base" latinLnBrk="0" hangingPunct="1">
              <a:lnSpc>
                <a:spcPct val="80000"/>
              </a:lnSpc>
              <a:spcBef>
                <a:spcPts val="400"/>
              </a:spcBef>
              <a:spcAft>
                <a:spcPts val="4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1" i="0" u="none" strike="noStrike" kern="0" cap="none" spc="0" normalizeH="0" noProof="0" dirty="0" smtClean="0">
                <a:ln>
                  <a:noFill/>
                </a:ln>
                <a:effectLst/>
                <a:uLnTx/>
                <a:uFillTx/>
                <a:latin typeface="+mn-lt"/>
                <a:ea typeface="+mn-ea"/>
                <a:cs typeface="+mn-cs"/>
              </a:rPr>
              <a:t>Renewable gen.</a:t>
            </a:r>
          </a:p>
          <a:p>
            <a:pPr marL="341313" marR="0" lvl="0" indent="-341313" algn="ctr" defTabSz="457200" rtl="0" eaLnBrk="1" fontAlgn="base" latinLnBrk="0" hangingPunct="1">
              <a:lnSpc>
                <a:spcPct val="80000"/>
              </a:lnSpc>
              <a:spcBef>
                <a:spcPts val="400"/>
              </a:spcBef>
              <a:spcAft>
                <a:spcPts val="4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kern="0" baseline="0" dirty="0" smtClean="0">
                <a:latin typeface="+mn-lt"/>
                <a:ea typeface="+mn-ea"/>
              </a:rPr>
              <a:t>+</a:t>
            </a:r>
          </a:p>
          <a:p>
            <a:pPr marL="341313" marR="0" lvl="0" indent="-341313" algn="ctr" defTabSz="457200" rtl="0" eaLnBrk="1" fontAlgn="base" latinLnBrk="0" hangingPunct="1">
              <a:lnSpc>
                <a:spcPct val="80000"/>
              </a:lnSpc>
              <a:spcBef>
                <a:spcPts val="400"/>
              </a:spcBef>
              <a:spcAft>
                <a:spcPts val="4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1" i="0" u="none" strike="noStrike" kern="0" cap="none" spc="0" normalizeH="0" noProof="0" dirty="0" smtClean="0">
                <a:ln>
                  <a:noFill/>
                </a:ln>
                <a:effectLst/>
                <a:uLnTx/>
                <a:uFillTx/>
                <a:latin typeface="+mn-lt"/>
                <a:ea typeface="+mn-ea"/>
                <a:cs typeface="+mn-cs"/>
              </a:rPr>
              <a:t>Energy efficiency gen.</a:t>
            </a:r>
            <a:endParaRPr kumimoji="0" lang="en-US" sz="2200" b="1" i="0" u="none" strike="noStrike" kern="0" cap="none" spc="0" normalizeH="0" baseline="0" noProof="0" dirty="0" smtClean="0">
              <a:ln>
                <a:noFill/>
              </a:ln>
              <a:effectLst/>
              <a:uLnTx/>
              <a:uFillTx/>
              <a:latin typeface="+mn-lt"/>
              <a:ea typeface="+mn-ea"/>
              <a:cs typeface="+mn-cs"/>
            </a:endParaRPr>
          </a:p>
        </p:txBody>
      </p:sp>
      <p:sp>
        <p:nvSpPr>
          <p:cNvPr id="3" name="TextBox 2"/>
          <p:cNvSpPr txBox="1"/>
          <p:nvPr/>
        </p:nvSpPr>
        <p:spPr>
          <a:xfrm>
            <a:off x="239151" y="6183868"/>
            <a:ext cx="4144108" cy="246221"/>
          </a:xfrm>
          <a:prstGeom prst="rect">
            <a:avLst/>
          </a:prstGeom>
          <a:noFill/>
        </p:spPr>
        <p:txBody>
          <a:bodyPr wrap="square" rtlCol="0">
            <a:spAutoFit/>
          </a:bodyPr>
          <a:lstStyle/>
          <a:p>
            <a:pPr algn="l"/>
            <a:r>
              <a:rPr lang="en-US" sz="1000" dirty="0" smtClean="0"/>
              <a:t>Source: Sidley Austin</a:t>
            </a:r>
            <a:endParaRPr lang="en-US" sz="1000" dirty="0"/>
          </a:p>
        </p:txBody>
      </p:sp>
    </p:spTree>
    <p:extLst>
      <p:ext uri="{BB962C8B-B14F-4D97-AF65-F5344CB8AC3E}">
        <p14:creationId xmlns:p14="http://schemas.microsoft.com/office/powerpoint/2010/main" val="331587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504825" y="46038"/>
            <a:ext cx="8135938" cy="1066800"/>
          </a:xfrm>
          <a:prstGeom prst="rect">
            <a:avLst/>
          </a:prstGeom>
          <a:noFill/>
          <a:ln w="9525">
            <a:noFill/>
            <a:round/>
            <a:headEnd/>
            <a:tailEnd/>
          </a:ln>
        </p:spPr>
        <p:txBody>
          <a:bodyPr anchor="ctr"/>
          <a:lstStyle/>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dirty="0">
              <a:solidFill>
                <a:srgbClr val="3E9D33"/>
              </a:solidFill>
              <a:latin typeface="Arial" pitchFamily="34" charset="0"/>
              <a:cs typeface="Arial" pitchFamily="34" charset="0"/>
            </a:endParaRPr>
          </a:p>
        </p:txBody>
      </p:sp>
      <p:sp>
        <p:nvSpPr>
          <p:cNvPr id="6147" name="Text Box 2"/>
          <p:cNvSpPr txBox="1">
            <a:spLocks noChangeArrowheads="1"/>
          </p:cNvSpPr>
          <p:nvPr/>
        </p:nvSpPr>
        <p:spPr bwMode="auto">
          <a:xfrm>
            <a:off x="152400" y="1657350"/>
            <a:ext cx="3048000" cy="3514725"/>
          </a:xfrm>
          <a:prstGeom prst="rect">
            <a:avLst/>
          </a:prstGeom>
          <a:noFill/>
          <a:ln w="9525">
            <a:noFill/>
            <a:round/>
            <a:headEnd/>
            <a:tailEnd/>
          </a:ln>
        </p:spPr>
        <p:txBody>
          <a:bodyPr/>
          <a:lstStyle/>
          <a:p>
            <a:pPr marL="341313" indent="-341313" eaLnBrk="1" hangingPunct="1">
              <a:lnSpc>
                <a:spcPct val="80000"/>
              </a:lnSpc>
              <a:spcBef>
                <a:spcPts val="800"/>
              </a:spcBef>
              <a:buClr>
                <a:srgbClr val="003958"/>
              </a:buClr>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b="1" dirty="0">
              <a:solidFill>
                <a:srgbClr val="003958"/>
              </a:solidFill>
              <a:latin typeface="+mn-lt"/>
            </a:endParaRPr>
          </a:p>
          <a:p>
            <a:pPr marL="341313" indent="-341313" eaLnBrk="1" hangingPunct="1">
              <a:lnSpc>
                <a:spcPct val="80000"/>
              </a:lnSpc>
              <a:spcBef>
                <a:spcPts val="4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a:solidFill>
                <a:srgbClr val="003958"/>
              </a:solidFill>
              <a:latin typeface="+mn-lt"/>
            </a:endParaRPr>
          </a:p>
          <a:p>
            <a:pPr marL="341313" indent="-341313" eaLnBrk="1" hangingPunct="1">
              <a:lnSpc>
                <a:spcPct val="80000"/>
              </a:lnSpc>
              <a:spcBef>
                <a:spcPts val="6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a:solidFill>
                  <a:srgbClr val="003958"/>
                </a:solidFill>
                <a:latin typeface="+mn-lt"/>
              </a:rPr>
              <a:t>	</a:t>
            </a:r>
          </a:p>
        </p:txBody>
      </p:sp>
      <p:sp>
        <p:nvSpPr>
          <p:cNvPr id="9" name="Content Placeholder 2"/>
          <p:cNvSpPr txBox="1">
            <a:spLocks/>
          </p:cNvSpPr>
          <p:nvPr/>
        </p:nvSpPr>
        <p:spPr>
          <a:xfrm>
            <a:off x="460375" y="1373187"/>
            <a:ext cx="8180388" cy="5027613"/>
          </a:xfrm>
          <a:prstGeom prst="rect">
            <a:avLst/>
          </a:prstGeom>
        </p:spPr>
        <p:txBody>
          <a:bodyPr/>
          <a:lstStyle/>
          <a:p>
            <a:pPr marL="341313" marR="0" lvl="0" indent="-341313" algn="l" defTabSz="457200" rtl="0" eaLnBrk="1" fontAlgn="base" latinLnBrk="0" hangingPunct="1">
              <a:lnSpc>
                <a:spcPct val="80000"/>
              </a:lnSpc>
              <a:spcBef>
                <a:spcPts val="800"/>
              </a:spcBef>
              <a:spcAft>
                <a:spcPts val="600"/>
              </a:spcAft>
              <a:buClr>
                <a:srgbClr val="003958"/>
              </a:buClr>
              <a:buSzPct val="100000"/>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200" kern="0" dirty="0"/>
          </a:p>
        </p:txBody>
      </p:sp>
      <p:sp>
        <p:nvSpPr>
          <p:cNvPr id="7" name="Rectangle 6"/>
          <p:cNvSpPr/>
          <p:nvPr/>
        </p:nvSpPr>
        <p:spPr bwMode="auto">
          <a:xfrm>
            <a:off x="504825" y="5067043"/>
            <a:ext cx="7010400" cy="914400"/>
          </a:xfrm>
          <a:prstGeom prst="rect">
            <a:avLst/>
          </a:prstGeom>
          <a:solidFill>
            <a:schemeClr val="accent2">
              <a:lumMod val="7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90525" lvl="2" indent="-342900" algn="l" defTabSz="457200">
              <a:lnSpc>
                <a:spcPct val="80000"/>
              </a:lnSpc>
              <a:spcBef>
                <a:spcPts val="800"/>
              </a:spcBef>
              <a:spcAft>
                <a:spcPts val="600"/>
              </a:spcAft>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a:t>2012 fossil fuel emissions rate: </a:t>
            </a:r>
          </a:p>
          <a:p>
            <a:pPr lvl="1" algn="l" defTabSz="457200">
              <a:lnSpc>
                <a:spcPct val="80000"/>
              </a:lnSpc>
              <a:spcBef>
                <a:spcPts val="800"/>
              </a:spcBef>
              <a:spcAft>
                <a:spcPts val="6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a:t>	1,420 </a:t>
            </a:r>
            <a:r>
              <a:rPr lang="en-US" sz="2200" kern="0" dirty="0" err="1"/>
              <a:t>lbs</a:t>
            </a:r>
            <a:r>
              <a:rPr lang="en-US" sz="2200" kern="0" dirty="0"/>
              <a:t> CO</a:t>
            </a:r>
            <a:r>
              <a:rPr lang="en-US" sz="2200" kern="0" baseline="-25000" dirty="0"/>
              <a:t>2</a:t>
            </a:r>
            <a:r>
              <a:rPr lang="en-US" sz="2200" kern="0" dirty="0"/>
              <a:t>/</a:t>
            </a:r>
            <a:r>
              <a:rPr lang="en-US" sz="2200" kern="0" dirty="0" err="1"/>
              <a:t>MWh</a:t>
            </a:r>
            <a:endParaRPr lang="en-US" sz="2200" kern="0" dirty="0"/>
          </a:p>
        </p:txBody>
      </p:sp>
      <p:sp>
        <p:nvSpPr>
          <p:cNvPr id="2" name="Title 1"/>
          <p:cNvSpPr>
            <a:spLocks noGrp="1"/>
          </p:cNvSpPr>
          <p:nvPr>
            <p:ph type="title"/>
          </p:nvPr>
        </p:nvSpPr>
        <p:spPr>
          <a:xfrm>
            <a:off x="152400" y="367229"/>
            <a:ext cx="8515351" cy="523176"/>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Texas Electricity Generation: 2012</a:t>
            </a:r>
          </a:p>
        </p:txBody>
      </p:sp>
      <p:sp>
        <p:nvSpPr>
          <p:cNvPr id="3" name="Text Placeholder 2"/>
          <p:cNvSpPr>
            <a:spLocks noGrp="1"/>
          </p:cNvSpPr>
          <p:nvPr>
            <p:ph type="body" sz="quarter" idx="13"/>
          </p:nvPr>
        </p:nvSpPr>
        <p:spPr>
          <a:xfrm>
            <a:off x="152400" y="912783"/>
            <a:ext cx="8882066" cy="400110"/>
          </a:xfrm>
        </p:spPr>
        <p:txBody>
          <a:bodyPr/>
          <a:lstStyle/>
          <a:p>
            <a:r>
              <a:rPr lang="en-US" i="1" dirty="0" smtClean="0"/>
              <a:t>A walkthrough of EPA’s Calculation</a:t>
            </a:r>
            <a:endParaRPr lang="en-US" i="1" dirty="0"/>
          </a:p>
        </p:txBody>
      </p:sp>
      <p:sp>
        <p:nvSpPr>
          <p:cNvPr id="5" name="Text Placeholder 4"/>
          <p:cNvSpPr>
            <a:spLocks noGrp="1"/>
          </p:cNvSpPr>
          <p:nvPr>
            <p:ph type="body" sz="quarter" idx="14"/>
          </p:nvPr>
        </p:nvSpPr>
        <p:spPr>
          <a:xfrm>
            <a:off x="185969" y="1516969"/>
            <a:ext cx="8773649" cy="3708663"/>
          </a:xfrm>
        </p:spPr>
        <p:txBody>
          <a:bodyPr/>
          <a:lstStyle/>
          <a:p>
            <a:pPr marL="342900" lvl="0" indent="-342900" defTabSz="457200" fontAlgn="base">
              <a:lnSpc>
                <a:spcPct val="80000"/>
              </a:lnSpc>
              <a:spcBef>
                <a:spcPts val="800"/>
              </a:spcBef>
              <a:spcAft>
                <a:spcPts val="600"/>
              </a:spcAft>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smtClean="0"/>
              <a:t>Coal </a:t>
            </a:r>
            <a:r>
              <a:rPr lang="en-US" kern="0" dirty="0"/>
              <a:t>generation: 138.7 MMWh</a:t>
            </a:r>
          </a:p>
          <a:p>
            <a:pPr lvl="1" defTabSz="457200">
              <a:lnSpc>
                <a:spcPct val="80000"/>
              </a:lnSpc>
              <a:spcBef>
                <a:spcPts val="800"/>
              </a:spcBef>
              <a:spcAft>
                <a:spcPts val="6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smtClean="0"/>
              <a:t>Emissions </a:t>
            </a:r>
            <a:r>
              <a:rPr lang="en-US" kern="0" dirty="0"/>
              <a:t>rate: 2,239 lbs CO</a:t>
            </a:r>
            <a:r>
              <a:rPr lang="en-US" kern="0" baseline="-25000" dirty="0"/>
              <a:t>2</a:t>
            </a:r>
            <a:r>
              <a:rPr lang="en-US" kern="0" dirty="0"/>
              <a:t>/MWh</a:t>
            </a:r>
          </a:p>
          <a:p>
            <a:pPr marL="342900" lvl="1" indent="-342900" defTabSz="457200">
              <a:lnSpc>
                <a:spcPct val="80000"/>
              </a:lnSpc>
              <a:spcBef>
                <a:spcPts val="800"/>
              </a:spcBef>
              <a:spcAft>
                <a:spcPts val="600"/>
              </a:spcAft>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a:t>NGCC generation: 148.0 MMWh</a:t>
            </a:r>
          </a:p>
          <a:p>
            <a:pPr marL="463550" lvl="1" indent="-238125" defTabSz="457200">
              <a:lnSpc>
                <a:spcPct val="80000"/>
              </a:lnSpc>
              <a:spcBef>
                <a:spcPts val="800"/>
              </a:spcBef>
              <a:spcAft>
                <a:spcPts val="6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smtClean="0"/>
              <a:t>Emissions </a:t>
            </a:r>
            <a:r>
              <a:rPr lang="en-US" kern="0" dirty="0"/>
              <a:t>rate: 837 lbs CO</a:t>
            </a:r>
            <a:r>
              <a:rPr lang="en-US" kern="0" baseline="-25000" dirty="0"/>
              <a:t>2</a:t>
            </a:r>
            <a:r>
              <a:rPr lang="en-US" kern="0" dirty="0"/>
              <a:t>/</a:t>
            </a:r>
            <a:r>
              <a:rPr lang="en-US" kern="0" dirty="0" err="1"/>
              <a:t>MWh</a:t>
            </a:r>
            <a:endParaRPr lang="en-US" kern="0" dirty="0"/>
          </a:p>
          <a:p>
            <a:pPr marL="342900" lvl="1" indent="-342900" defTabSz="457200">
              <a:lnSpc>
                <a:spcPct val="80000"/>
              </a:lnSpc>
              <a:spcBef>
                <a:spcPts val="800"/>
              </a:spcBef>
              <a:spcAft>
                <a:spcPts val="600"/>
              </a:spcAft>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a:t>OG steam generation: 20.9 MMWh</a:t>
            </a:r>
          </a:p>
          <a:p>
            <a:pPr marL="463550" lvl="1" indent="-234950" defTabSz="457200">
              <a:lnSpc>
                <a:spcPct val="80000"/>
              </a:lnSpc>
              <a:spcBef>
                <a:spcPts val="800"/>
              </a:spcBef>
              <a:spcAft>
                <a:spcPts val="6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smtClean="0"/>
              <a:t>Emissions </a:t>
            </a:r>
            <a:r>
              <a:rPr lang="en-US" kern="0" dirty="0"/>
              <a:t>rate: 1,377 </a:t>
            </a:r>
            <a:r>
              <a:rPr lang="en-US" kern="0" dirty="0" err="1"/>
              <a:t>lbs</a:t>
            </a:r>
            <a:r>
              <a:rPr lang="en-US" kern="0" dirty="0"/>
              <a:t> </a:t>
            </a:r>
            <a:r>
              <a:rPr lang="en-US" kern="0" dirty="0" smtClean="0"/>
              <a:t>CO</a:t>
            </a:r>
            <a:r>
              <a:rPr lang="en-US" kern="0" baseline="-25000" dirty="0" smtClean="0"/>
              <a:t>2</a:t>
            </a:r>
            <a:r>
              <a:rPr lang="en-US" kern="0" dirty="0" smtClean="0"/>
              <a:t>/</a:t>
            </a:r>
            <a:r>
              <a:rPr lang="en-US" kern="0" dirty="0" err="1" smtClean="0"/>
              <a:t>MWh</a:t>
            </a:r>
            <a:endParaRPr lang="en-US" kern="0" dirty="0" smtClean="0"/>
          </a:p>
          <a:p>
            <a:pPr defTabSz="457200">
              <a:lnSpc>
                <a:spcPct val="80000"/>
              </a:lnSpc>
              <a:spcBef>
                <a:spcPts val="800"/>
              </a:spcBef>
              <a:spcAft>
                <a:spcPts val="6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smtClean="0"/>
              <a:t>“Other” Generation: 35.0 </a:t>
            </a:r>
            <a:r>
              <a:rPr lang="en-US" kern="0" dirty="0" err="1"/>
              <a:t>MMWh</a:t>
            </a:r>
            <a:endParaRPr lang="en-US" kern="0" dirty="0"/>
          </a:p>
          <a:p>
            <a:pPr lvl="1"/>
            <a:r>
              <a:rPr lang="en-US" kern="0" dirty="0"/>
              <a:t>Emissions rate: </a:t>
            </a:r>
            <a:r>
              <a:rPr lang="en-US" kern="0" dirty="0" smtClean="0"/>
              <a:t>667.9 </a:t>
            </a:r>
            <a:r>
              <a:rPr lang="en-US" kern="0" dirty="0" err="1" smtClean="0"/>
              <a:t>lbs</a:t>
            </a:r>
            <a:r>
              <a:rPr lang="en-US" kern="0" dirty="0" smtClean="0"/>
              <a:t> </a:t>
            </a:r>
            <a:r>
              <a:rPr lang="en-US" kern="0" dirty="0"/>
              <a:t>CO</a:t>
            </a:r>
            <a:r>
              <a:rPr lang="en-US" kern="0" baseline="-25000" dirty="0"/>
              <a:t>2</a:t>
            </a:r>
            <a:r>
              <a:rPr lang="en-US" kern="0" dirty="0"/>
              <a:t>/</a:t>
            </a:r>
            <a:r>
              <a:rPr lang="en-US" kern="0" dirty="0" err="1"/>
              <a:t>MWh</a:t>
            </a:r>
            <a:endParaRPr lang="en-US" kern="0" dirty="0"/>
          </a:p>
          <a:p>
            <a:pPr lvl="1"/>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20</a:t>
            </a:fld>
            <a:endParaRPr lang="en-US" dirty="0"/>
          </a:p>
        </p:txBody>
      </p:sp>
      <p:sp>
        <p:nvSpPr>
          <p:cNvPr id="6" name="TextBox 5"/>
          <p:cNvSpPr txBox="1"/>
          <p:nvPr/>
        </p:nvSpPr>
        <p:spPr>
          <a:xfrm>
            <a:off x="152400" y="6242180"/>
            <a:ext cx="8095861" cy="246221"/>
          </a:xfrm>
          <a:prstGeom prst="rect">
            <a:avLst/>
          </a:prstGeom>
          <a:noFill/>
        </p:spPr>
        <p:txBody>
          <a:bodyPr wrap="square" rtlCol="0">
            <a:spAutoFit/>
          </a:bodyPr>
          <a:lstStyle/>
          <a:p>
            <a:pPr algn="l"/>
            <a:r>
              <a:rPr lang="en-US" sz="1000" dirty="0" smtClean="0"/>
              <a:t>Source: EPA Technical Support Document, Sidley Austin</a:t>
            </a:r>
            <a:endParaRPr lang="en-US" sz="1000" dirty="0"/>
          </a:p>
        </p:txBody>
      </p:sp>
    </p:spTree>
    <p:extLst>
      <p:ext uri="{BB962C8B-B14F-4D97-AF65-F5344CB8AC3E}">
        <p14:creationId xmlns:p14="http://schemas.microsoft.com/office/powerpoint/2010/main" val="9600648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412227" y="579438"/>
            <a:ext cx="8135938" cy="1066800"/>
          </a:xfrm>
          <a:prstGeom prst="rect">
            <a:avLst/>
          </a:prstGeom>
          <a:noFill/>
          <a:ln w="9525">
            <a:noFill/>
            <a:round/>
            <a:headEnd/>
            <a:tailEnd/>
          </a:ln>
        </p:spPr>
        <p:txBody>
          <a:bodyPr anchor="ctr"/>
          <a:lstStyle/>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3E9D33"/>
                </a:solidFill>
                <a:latin typeface="Arial" pitchFamily="34" charset="0"/>
                <a:cs typeface="Arial" pitchFamily="34" charset="0"/>
              </a:rPr>
              <a:t>Texas Emissions Rate: Block 1</a:t>
            </a:r>
          </a:p>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3E9D33"/>
                </a:solidFill>
                <a:latin typeface="Arial" pitchFamily="34" charset="0"/>
                <a:cs typeface="Arial" pitchFamily="34" charset="0"/>
              </a:rPr>
              <a:t>Heat Rate Improvement</a:t>
            </a:r>
            <a:endParaRPr lang="en-US" sz="2800" dirty="0">
              <a:solidFill>
                <a:srgbClr val="3E9D33"/>
              </a:solidFill>
              <a:latin typeface="Arial" pitchFamily="34" charset="0"/>
              <a:cs typeface="Arial" pitchFamily="34" charset="0"/>
            </a:endParaRPr>
          </a:p>
        </p:txBody>
      </p:sp>
      <p:sp>
        <p:nvSpPr>
          <p:cNvPr id="6147" name="Text Box 2"/>
          <p:cNvSpPr txBox="1">
            <a:spLocks noChangeArrowheads="1"/>
          </p:cNvSpPr>
          <p:nvPr/>
        </p:nvSpPr>
        <p:spPr bwMode="auto">
          <a:xfrm>
            <a:off x="152400" y="1657350"/>
            <a:ext cx="3048000" cy="3514725"/>
          </a:xfrm>
          <a:prstGeom prst="rect">
            <a:avLst/>
          </a:prstGeom>
          <a:noFill/>
          <a:ln w="9525">
            <a:noFill/>
            <a:round/>
            <a:headEnd/>
            <a:tailEnd/>
          </a:ln>
        </p:spPr>
        <p:txBody>
          <a:bodyPr/>
          <a:lstStyle/>
          <a:p>
            <a:pPr marL="341313" indent="-341313" eaLnBrk="1" hangingPunct="1">
              <a:lnSpc>
                <a:spcPct val="80000"/>
              </a:lnSpc>
              <a:spcBef>
                <a:spcPts val="800"/>
              </a:spcBef>
              <a:buClr>
                <a:srgbClr val="003958"/>
              </a:buClr>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b="1" dirty="0">
              <a:solidFill>
                <a:srgbClr val="003958"/>
              </a:solidFill>
              <a:latin typeface="+mn-lt"/>
            </a:endParaRPr>
          </a:p>
          <a:p>
            <a:pPr marL="341313" indent="-341313" eaLnBrk="1" hangingPunct="1">
              <a:lnSpc>
                <a:spcPct val="80000"/>
              </a:lnSpc>
              <a:spcBef>
                <a:spcPts val="4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a:solidFill>
                <a:srgbClr val="003958"/>
              </a:solidFill>
              <a:latin typeface="+mn-lt"/>
            </a:endParaRPr>
          </a:p>
          <a:p>
            <a:pPr marL="341313" indent="-341313" eaLnBrk="1" hangingPunct="1">
              <a:lnSpc>
                <a:spcPct val="80000"/>
              </a:lnSpc>
              <a:spcBef>
                <a:spcPts val="6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a:solidFill>
                  <a:srgbClr val="003958"/>
                </a:solidFill>
                <a:latin typeface="+mn-lt"/>
              </a:rPr>
              <a:t>	</a:t>
            </a:r>
          </a:p>
        </p:txBody>
      </p:sp>
      <p:sp>
        <p:nvSpPr>
          <p:cNvPr id="9" name="Content Placeholder 2"/>
          <p:cNvSpPr txBox="1">
            <a:spLocks/>
          </p:cNvSpPr>
          <p:nvPr/>
        </p:nvSpPr>
        <p:spPr>
          <a:xfrm>
            <a:off x="504825" y="1858348"/>
            <a:ext cx="8180388" cy="3889310"/>
          </a:xfrm>
          <a:prstGeom prst="rect">
            <a:avLst/>
          </a:prstGeom>
        </p:spPr>
        <p:txBody>
          <a:bodyPr/>
          <a:lstStyle/>
          <a:p>
            <a:pPr marL="341313" marR="0" lvl="0" indent="-341313" algn="l" defTabSz="457200" rtl="0" eaLnBrk="1" fontAlgn="base" latinLnBrk="0" hangingPunct="1">
              <a:lnSpc>
                <a:spcPct val="80000"/>
              </a:lnSpc>
              <a:spcBef>
                <a:spcPts val="800"/>
              </a:spcBef>
              <a:spcAft>
                <a:spcPts val="600"/>
              </a:spcAft>
              <a:buClr>
                <a:srgbClr val="003958"/>
              </a:buClr>
              <a:buSzPct val="100000"/>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US" sz="2200" b="0" i="0" u="none" strike="noStrike" kern="0" cap="none" spc="0" normalizeH="0" baseline="0" noProof="0" dirty="0" smtClean="0">
              <a:ln>
                <a:noFill/>
              </a:ln>
              <a:solidFill>
                <a:srgbClr val="003958"/>
              </a:solidFill>
              <a:effectLst/>
              <a:uLnTx/>
              <a:uFillTx/>
              <a:latin typeface="+mn-lt"/>
              <a:ea typeface="+mn-ea"/>
              <a:cs typeface="+mn-cs"/>
            </a:endParaRPr>
          </a:p>
          <a:p>
            <a:pPr marL="342900" marR="0" lvl="0" indent="-342900" algn="l" defTabSz="457200" rtl="0" eaLnBrk="1" fontAlgn="base" latinLnBrk="0" hangingPunct="1">
              <a:lnSpc>
                <a:spcPct val="80000"/>
              </a:lnSpc>
              <a:spcBef>
                <a:spcPts val="800"/>
              </a:spcBef>
              <a:spcAft>
                <a:spcPts val="600"/>
              </a:spcAft>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0" i="0" u="none" strike="noStrike" kern="0" cap="none" spc="0" normalizeH="0" baseline="0" noProof="0" dirty="0" smtClean="0">
                <a:ln>
                  <a:noFill/>
                </a:ln>
                <a:effectLst/>
                <a:uLnTx/>
                <a:uFillTx/>
                <a:latin typeface="+mn-lt"/>
                <a:ea typeface="+mn-ea"/>
                <a:cs typeface="+mn-cs"/>
              </a:rPr>
              <a:t>6% reduction in coal emissions rate</a:t>
            </a:r>
          </a:p>
          <a:p>
            <a:pPr marL="342900" marR="0" lvl="0" indent="-342900" algn="l" defTabSz="457200" rtl="0" eaLnBrk="1" fontAlgn="base" latinLnBrk="0" hangingPunct="1">
              <a:lnSpc>
                <a:spcPct val="80000"/>
              </a:lnSpc>
              <a:spcBef>
                <a:spcPts val="800"/>
              </a:spcBef>
              <a:spcAft>
                <a:spcPts val="600"/>
              </a:spcAft>
              <a:buClr>
                <a:srgbClr val="003958"/>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200" kern="0" dirty="0" smtClean="0">
              <a:latin typeface="+mn-lt"/>
              <a:ea typeface="+mn-ea"/>
            </a:endParaRPr>
          </a:p>
          <a:p>
            <a:pPr lvl="1" algn="l" defTabSz="457200">
              <a:lnSpc>
                <a:spcPct val="80000"/>
              </a:lnSpc>
              <a:spcBef>
                <a:spcPts val="800"/>
              </a:spcBef>
              <a:spcAft>
                <a:spcPts val="6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0" i="0" u="none" strike="noStrike" kern="0" cap="none" spc="0" normalizeH="0" baseline="0" noProof="0" dirty="0" smtClean="0">
                <a:ln>
                  <a:noFill/>
                </a:ln>
                <a:effectLst/>
                <a:uLnTx/>
                <a:uFillTx/>
                <a:latin typeface="+mn-lt"/>
                <a:ea typeface="+mn-ea"/>
                <a:cs typeface="+mn-cs"/>
              </a:rPr>
              <a:t>2,239 lbs CO2/MW</a:t>
            </a:r>
            <a:r>
              <a:rPr lang="en-US" sz="2200" kern="0" dirty="0" smtClean="0">
                <a:latin typeface="+mn-lt"/>
                <a:ea typeface="+mn-ea"/>
              </a:rPr>
              <a:t>h x 0.94 = 2,104 </a:t>
            </a:r>
            <a:r>
              <a:rPr lang="en-US" sz="2200" kern="0" dirty="0" err="1" smtClean="0">
                <a:latin typeface="+mn-lt"/>
                <a:ea typeface="+mn-ea"/>
              </a:rPr>
              <a:t>lbs</a:t>
            </a:r>
            <a:r>
              <a:rPr lang="en-US" sz="2200" kern="0" dirty="0" smtClean="0">
                <a:latin typeface="+mn-lt"/>
                <a:ea typeface="+mn-ea"/>
              </a:rPr>
              <a:t> </a:t>
            </a:r>
            <a:r>
              <a:rPr lang="en-US" sz="2200" kern="0" dirty="0"/>
              <a:t>CO</a:t>
            </a:r>
            <a:r>
              <a:rPr lang="en-US" sz="2200" kern="0" baseline="-25000" dirty="0"/>
              <a:t>2</a:t>
            </a:r>
            <a:r>
              <a:rPr lang="en-US" sz="2200" kern="0" dirty="0"/>
              <a:t>/</a:t>
            </a:r>
            <a:r>
              <a:rPr lang="en-US" sz="2200" kern="0" dirty="0" err="1"/>
              <a:t>MWh</a:t>
            </a:r>
            <a:endParaRPr lang="en-US" sz="2200" kern="0" dirty="0"/>
          </a:p>
          <a:p>
            <a:pPr marL="342900" marR="0" lvl="0" indent="-342900" algn="l" defTabSz="457200" rtl="0" eaLnBrk="1" fontAlgn="base" latinLnBrk="0" hangingPunct="1">
              <a:lnSpc>
                <a:spcPct val="80000"/>
              </a:lnSpc>
              <a:spcBef>
                <a:spcPts val="800"/>
              </a:spcBef>
              <a:spcAft>
                <a:spcPts val="600"/>
              </a:spcAft>
              <a:buClr>
                <a:srgbClr val="003958"/>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US" sz="2200" b="0" i="0" u="none" strike="noStrike" kern="0" cap="none" spc="0" normalizeH="0" baseline="0" noProof="0" dirty="0" smtClean="0">
              <a:ln>
                <a:noFill/>
              </a:ln>
              <a:effectLst/>
              <a:uLnTx/>
              <a:uFillTx/>
              <a:latin typeface="+mn-lt"/>
              <a:ea typeface="+mn-ea"/>
              <a:cs typeface="+mn-cs"/>
            </a:endParaRPr>
          </a:p>
          <a:p>
            <a:pPr marL="342900" marR="0" lvl="0" indent="-342900" algn="l" defTabSz="457200" rtl="0" eaLnBrk="1" fontAlgn="base" latinLnBrk="0" hangingPunct="1">
              <a:lnSpc>
                <a:spcPct val="80000"/>
              </a:lnSpc>
              <a:spcBef>
                <a:spcPts val="800"/>
              </a:spcBef>
              <a:spcAft>
                <a:spcPts val="600"/>
              </a:spcAft>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smtClean="0">
                <a:latin typeface="+mn-lt"/>
                <a:ea typeface="+mn-ea"/>
              </a:rPr>
              <a:t>Emissions Rate:</a:t>
            </a:r>
          </a:p>
        </p:txBody>
      </p:sp>
      <p:sp>
        <p:nvSpPr>
          <p:cNvPr id="6" name="Rectangle 5"/>
          <p:cNvSpPr/>
          <p:nvPr/>
        </p:nvSpPr>
        <p:spPr bwMode="auto">
          <a:xfrm>
            <a:off x="504825" y="4589438"/>
            <a:ext cx="7848600" cy="582637"/>
          </a:xfrm>
          <a:prstGeom prst="rect">
            <a:avLst/>
          </a:prstGeom>
          <a:solidFill>
            <a:schemeClr val="accent2">
              <a:lumMod val="7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1313" indent="-341313" algn="l" defTabSz="457200">
              <a:lnSpc>
                <a:spcPct val="80000"/>
              </a:lnSpc>
              <a:spcBef>
                <a:spcPts val="800"/>
              </a:spcBef>
              <a:spcAft>
                <a:spcPts val="6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a:solidFill>
                  <a:srgbClr val="003958"/>
                </a:solidFill>
              </a:rPr>
              <a:t>		</a:t>
            </a:r>
            <a:r>
              <a:rPr lang="en-US" sz="2200" kern="0" dirty="0"/>
              <a:t>1,420 </a:t>
            </a:r>
            <a:r>
              <a:rPr lang="en-US" sz="2200" kern="0" dirty="0" err="1"/>
              <a:t>lbs</a:t>
            </a:r>
            <a:r>
              <a:rPr lang="en-US" sz="2200" kern="0" dirty="0"/>
              <a:t> CO2/</a:t>
            </a:r>
            <a:r>
              <a:rPr lang="en-US" sz="2200" kern="0" dirty="0" err="1"/>
              <a:t>MWh</a:t>
            </a:r>
            <a:r>
              <a:rPr lang="en-US" sz="2200" kern="0" dirty="0"/>
              <a:t> </a:t>
            </a:r>
            <a:r>
              <a:rPr lang="en-US" sz="2200" kern="0" dirty="0">
                <a:sym typeface="Wingdings" pitchFamily="2" charset="2"/>
              </a:rPr>
              <a:t> 1,366 </a:t>
            </a:r>
            <a:r>
              <a:rPr lang="en-US" sz="2200" kern="0" dirty="0" err="1">
                <a:sym typeface="Wingdings" pitchFamily="2" charset="2"/>
              </a:rPr>
              <a:t>lbs</a:t>
            </a:r>
            <a:r>
              <a:rPr lang="en-US" sz="2200" kern="0" dirty="0">
                <a:sym typeface="Wingdings" pitchFamily="2" charset="2"/>
              </a:rPr>
              <a:t> </a:t>
            </a:r>
            <a:r>
              <a:rPr lang="en-US" sz="2200" kern="0" dirty="0" smtClean="0"/>
              <a:t>CO</a:t>
            </a:r>
            <a:r>
              <a:rPr lang="en-US" sz="2200" kern="0" baseline="-25000" dirty="0" smtClean="0"/>
              <a:t>2</a:t>
            </a:r>
            <a:r>
              <a:rPr lang="en-US" sz="2200" kern="0" dirty="0" smtClean="0"/>
              <a:t>/</a:t>
            </a:r>
            <a:r>
              <a:rPr lang="en-US" sz="2200" kern="0" dirty="0" err="1" smtClean="0"/>
              <a:t>MWh</a:t>
            </a:r>
            <a:endParaRPr lang="en-US" sz="2200" kern="0" dirty="0"/>
          </a:p>
        </p:txBody>
      </p:sp>
      <p:sp>
        <p:nvSpPr>
          <p:cNvPr id="7" name="TextBox 6"/>
          <p:cNvSpPr txBox="1"/>
          <p:nvPr/>
        </p:nvSpPr>
        <p:spPr>
          <a:xfrm>
            <a:off x="201637" y="6018213"/>
            <a:ext cx="4144108" cy="246221"/>
          </a:xfrm>
          <a:prstGeom prst="rect">
            <a:avLst/>
          </a:prstGeom>
          <a:noFill/>
        </p:spPr>
        <p:txBody>
          <a:bodyPr wrap="square" rtlCol="0">
            <a:spAutoFit/>
          </a:bodyPr>
          <a:lstStyle/>
          <a:p>
            <a:pPr algn="l"/>
            <a:r>
              <a:rPr lang="en-US" sz="1000" dirty="0" smtClean="0"/>
              <a:t>Source: Sidley Austin</a:t>
            </a:r>
            <a:endParaRPr lang="en-US" sz="1000" dirty="0"/>
          </a:p>
        </p:txBody>
      </p:sp>
      <p:sp>
        <p:nvSpPr>
          <p:cNvPr id="2" name="Slide Number Placeholder 1"/>
          <p:cNvSpPr>
            <a:spLocks noGrp="1"/>
          </p:cNvSpPr>
          <p:nvPr>
            <p:ph type="sldNum" sz="quarter" idx="4"/>
          </p:nvPr>
        </p:nvSpPr>
        <p:spPr/>
        <p:txBody>
          <a:bodyPr/>
          <a:lstStyle/>
          <a:p>
            <a:pPr algn="r"/>
            <a:fld id="{692AF0AF-EC4A-4F46-B4C7-BDC1E3D8A276}" type="slidenum">
              <a:rPr lang="en-US" smtClean="0"/>
              <a:pPr algn="r"/>
              <a:t>21</a:t>
            </a:fld>
            <a:endParaRPr lang="en-US" dirty="0"/>
          </a:p>
        </p:txBody>
      </p:sp>
    </p:spTree>
    <p:extLst>
      <p:ext uri="{BB962C8B-B14F-4D97-AF65-F5344CB8AC3E}">
        <p14:creationId xmlns:p14="http://schemas.microsoft.com/office/powerpoint/2010/main" val="20493371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504825" y="46038"/>
            <a:ext cx="8135938" cy="1066800"/>
          </a:xfrm>
          <a:prstGeom prst="rect">
            <a:avLst/>
          </a:prstGeom>
          <a:noFill/>
          <a:ln w="9525">
            <a:noFill/>
            <a:round/>
            <a:headEnd/>
            <a:tailEnd/>
          </a:ln>
        </p:spPr>
        <p:txBody>
          <a:bodyPr anchor="ctr"/>
          <a:lstStyle/>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3E9D33"/>
                </a:solidFill>
                <a:latin typeface="Arial" pitchFamily="34" charset="0"/>
                <a:cs typeface="Arial" pitchFamily="34" charset="0"/>
              </a:rPr>
              <a:t>Texas Emissions Rate: Block 2</a:t>
            </a:r>
          </a:p>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3E9D33"/>
                </a:solidFill>
                <a:latin typeface="Arial" pitchFamily="34" charset="0"/>
                <a:cs typeface="Arial" pitchFamily="34" charset="0"/>
              </a:rPr>
              <a:t>“Environmental Re-Dispatch”</a:t>
            </a:r>
            <a:endParaRPr lang="en-US" sz="2800" dirty="0">
              <a:solidFill>
                <a:srgbClr val="3E9D33"/>
              </a:solidFill>
              <a:latin typeface="Arial" pitchFamily="34" charset="0"/>
              <a:cs typeface="Arial" pitchFamily="34" charset="0"/>
            </a:endParaRPr>
          </a:p>
        </p:txBody>
      </p:sp>
      <p:sp>
        <p:nvSpPr>
          <p:cNvPr id="6147" name="Text Box 2"/>
          <p:cNvSpPr txBox="1">
            <a:spLocks noChangeArrowheads="1"/>
          </p:cNvSpPr>
          <p:nvPr/>
        </p:nvSpPr>
        <p:spPr bwMode="auto">
          <a:xfrm>
            <a:off x="152400" y="1657350"/>
            <a:ext cx="3048000" cy="3514725"/>
          </a:xfrm>
          <a:prstGeom prst="rect">
            <a:avLst/>
          </a:prstGeom>
          <a:noFill/>
          <a:ln w="9525">
            <a:noFill/>
            <a:round/>
            <a:headEnd/>
            <a:tailEnd/>
          </a:ln>
        </p:spPr>
        <p:txBody>
          <a:bodyPr/>
          <a:lstStyle/>
          <a:p>
            <a:pPr marL="341313" indent="-341313" eaLnBrk="1" hangingPunct="1">
              <a:lnSpc>
                <a:spcPct val="80000"/>
              </a:lnSpc>
              <a:spcBef>
                <a:spcPts val="800"/>
              </a:spcBef>
              <a:buClr>
                <a:srgbClr val="003958"/>
              </a:buClr>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b="1" dirty="0">
              <a:solidFill>
                <a:srgbClr val="003958"/>
              </a:solidFill>
              <a:latin typeface="+mn-lt"/>
            </a:endParaRPr>
          </a:p>
          <a:p>
            <a:pPr marL="341313" indent="-341313" eaLnBrk="1" hangingPunct="1">
              <a:lnSpc>
                <a:spcPct val="80000"/>
              </a:lnSpc>
              <a:spcBef>
                <a:spcPts val="4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a:solidFill>
                <a:srgbClr val="003958"/>
              </a:solidFill>
              <a:latin typeface="+mn-lt"/>
            </a:endParaRPr>
          </a:p>
          <a:p>
            <a:pPr marL="341313" indent="-341313" eaLnBrk="1" hangingPunct="1">
              <a:lnSpc>
                <a:spcPct val="80000"/>
              </a:lnSpc>
              <a:spcBef>
                <a:spcPts val="6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a:solidFill>
                  <a:srgbClr val="003958"/>
                </a:solidFill>
                <a:latin typeface="+mn-lt"/>
              </a:rPr>
              <a:t>	</a:t>
            </a:r>
          </a:p>
        </p:txBody>
      </p:sp>
      <p:sp>
        <p:nvSpPr>
          <p:cNvPr id="9" name="Content Placeholder 2"/>
          <p:cNvSpPr txBox="1">
            <a:spLocks/>
          </p:cNvSpPr>
          <p:nvPr/>
        </p:nvSpPr>
        <p:spPr>
          <a:xfrm>
            <a:off x="482600" y="730591"/>
            <a:ext cx="8180388" cy="5027613"/>
          </a:xfrm>
          <a:prstGeom prst="rect">
            <a:avLst/>
          </a:prstGeom>
        </p:spPr>
        <p:txBody>
          <a:bodyPr/>
          <a:lstStyle/>
          <a:p>
            <a:pPr marL="341313" marR="0" lvl="0" indent="-341313" algn="l" defTabSz="457200" rtl="0" eaLnBrk="1" fontAlgn="base" latinLnBrk="0" hangingPunct="1">
              <a:lnSpc>
                <a:spcPct val="80000"/>
              </a:lnSpc>
              <a:spcBef>
                <a:spcPts val="800"/>
              </a:spcBef>
              <a:spcAft>
                <a:spcPts val="600"/>
              </a:spcAft>
              <a:buClr>
                <a:srgbClr val="003958"/>
              </a:buClr>
              <a:buSzPct val="100000"/>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US" sz="2200" b="0" i="0" u="none" strike="noStrike" kern="0" cap="none" spc="0" normalizeH="0" baseline="0" noProof="0" dirty="0" smtClean="0">
              <a:ln>
                <a:noFill/>
              </a:ln>
              <a:solidFill>
                <a:srgbClr val="003958"/>
              </a:solidFill>
              <a:effectLst/>
              <a:uLnTx/>
              <a:uFillTx/>
              <a:latin typeface="+mn-lt"/>
              <a:ea typeface="+mn-ea"/>
              <a:cs typeface="+mn-cs"/>
            </a:endParaRPr>
          </a:p>
          <a:p>
            <a:pPr marL="342900" marR="0" lvl="0" indent="-342900" algn="l" defTabSz="457200" rtl="0" eaLnBrk="1" fontAlgn="base" latinLnBrk="0" hangingPunct="1">
              <a:lnSpc>
                <a:spcPct val="80000"/>
              </a:lnSpc>
              <a:spcBef>
                <a:spcPts val="800"/>
              </a:spcBef>
              <a:spcAft>
                <a:spcPts val="600"/>
              </a:spcAft>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0" i="0" u="none" strike="noStrike" kern="0" cap="none" spc="0" normalizeH="0" baseline="0" noProof="0" dirty="0" smtClean="0">
                <a:ln>
                  <a:noFill/>
                </a:ln>
                <a:effectLst/>
                <a:uLnTx/>
                <a:uFillTx/>
                <a:latin typeface="+mn-lt"/>
                <a:ea typeface="+mn-ea"/>
                <a:cs typeface="+mn-cs"/>
              </a:rPr>
              <a:t>2012 NGCC Capacity Factor: 45%</a:t>
            </a:r>
          </a:p>
          <a:p>
            <a:pPr marL="342900" marR="0" lvl="0" indent="-342900" algn="l" defTabSz="457200" rtl="0" eaLnBrk="1" fontAlgn="base" latinLnBrk="0" hangingPunct="1">
              <a:lnSpc>
                <a:spcPct val="80000"/>
              </a:lnSpc>
              <a:spcBef>
                <a:spcPts val="800"/>
              </a:spcBef>
              <a:spcAft>
                <a:spcPts val="600"/>
              </a:spcAft>
              <a:buClr>
                <a:srgbClr val="003958"/>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200" kern="0" dirty="0" smtClean="0">
              <a:latin typeface="+mn-lt"/>
              <a:ea typeface="+mn-ea"/>
            </a:endParaRPr>
          </a:p>
          <a:p>
            <a:pPr marL="342900" marR="0" lvl="0" indent="-342900" algn="l" defTabSz="457200" rtl="0" eaLnBrk="1" fontAlgn="base" latinLnBrk="0" hangingPunct="1">
              <a:lnSpc>
                <a:spcPct val="80000"/>
              </a:lnSpc>
              <a:spcBef>
                <a:spcPts val="800"/>
              </a:spcBef>
              <a:spcAft>
                <a:spcPts val="600"/>
              </a:spcAft>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0" i="0" u="none" strike="noStrike" kern="0" cap="none" spc="0" normalizeH="0" baseline="0" noProof="0" dirty="0" smtClean="0">
                <a:ln>
                  <a:noFill/>
                </a:ln>
                <a:effectLst/>
                <a:uLnTx/>
                <a:uFillTx/>
                <a:latin typeface="+mn-lt"/>
                <a:ea typeface="+mn-ea"/>
                <a:cs typeface="+mn-cs"/>
              </a:rPr>
              <a:t>Adjustment to</a:t>
            </a:r>
            <a:r>
              <a:rPr kumimoji="0" lang="en-US" sz="2200" b="0" i="0" u="none" strike="noStrike" kern="0" cap="none" spc="0" normalizeH="0" noProof="0" dirty="0" smtClean="0">
                <a:ln>
                  <a:noFill/>
                </a:ln>
                <a:effectLst/>
                <a:uLnTx/>
                <a:uFillTx/>
                <a:latin typeface="+mn-lt"/>
                <a:ea typeface="+mn-ea"/>
                <a:cs typeface="+mn-cs"/>
              </a:rPr>
              <a:t> 70% </a:t>
            </a:r>
            <a:r>
              <a:rPr kumimoji="0" lang="en-US" sz="2200" b="0" i="0" u="none" strike="noStrike" kern="0" cap="none" spc="0" normalizeH="0" noProof="0" dirty="0" err="1" smtClean="0">
                <a:ln>
                  <a:noFill/>
                </a:ln>
                <a:effectLst/>
                <a:uLnTx/>
                <a:uFillTx/>
                <a:latin typeface="+mn-lt"/>
                <a:ea typeface="+mn-ea"/>
                <a:cs typeface="+mn-cs"/>
              </a:rPr>
              <a:t>Capacit</a:t>
            </a:r>
            <a:r>
              <a:rPr lang="en-US" sz="2200" kern="0" dirty="0" smtClean="0">
                <a:latin typeface="+mn-lt"/>
                <a:ea typeface="+mn-ea"/>
              </a:rPr>
              <a:t>y Factor:</a:t>
            </a:r>
          </a:p>
          <a:p>
            <a:pPr marL="799886" lvl="1" indent="-342900" algn="l" defTabSz="457200">
              <a:lnSpc>
                <a:spcPct val="80000"/>
              </a:lnSpc>
              <a:spcBef>
                <a:spcPts val="800"/>
              </a:spcBef>
              <a:spcAft>
                <a:spcPts val="600"/>
              </a:spcAft>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0" i="0" u="none" strike="noStrike" kern="0" cap="none" spc="0" normalizeH="0" baseline="0" noProof="0" dirty="0" smtClean="0">
                <a:ln>
                  <a:noFill/>
                </a:ln>
                <a:effectLst/>
                <a:uLnTx/>
                <a:uFillTx/>
                <a:latin typeface="+mn-lt"/>
                <a:ea typeface="+mn-ea"/>
                <a:cs typeface="+mn-cs"/>
              </a:rPr>
              <a:t>NGCC </a:t>
            </a:r>
            <a:r>
              <a:rPr lang="en-US" sz="2200" kern="0" dirty="0" smtClean="0">
                <a:latin typeface="+mn-lt"/>
                <a:ea typeface="+mn-ea"/>
              </a:rPr>
              <a:t>generation: 148.0 </a:t>
            </a:r>
            <a:r>
              <a:rPr lang="en-US" sz="2200" kern="0" dirty="0" err="1" smtClean="0">
                <a:latin typeface="+mn-lt"/>
                <a:ea typeface="+mn-ea"/>
              </a:rPr>
              <a:t>MMWh</a:t>
            </a:r>
            <a:r>
              <a:rPr lang="en-US" sz="2200" kern="0" dirty="0" smtClean="0">
                <a:latin typeface="+mn-lt"/>
                <a:ea typeface="+mn-ea"/>
              </a:rPr>
              <a:t> </a:t>
            </a:r>
            <a:r>
              <a:rPr lang="en-US" sz="2200" kern="0" dirty="0" smtClean="0">
                <a:latin typeface="+mn-lt"/>
                <a:ea typeface="+mn-ea"/>
                <a:sym typeface="Wingdings" pitchFamily="2" charset="2"/>
              </a:rPr>
              <a:t> 230.9 </a:t>
            </a:r>
            <a:r>
              <a:rPr lang="en-US" sz="2200" kern="0" dirty="0" err="1" smtClean="0">
                <a:latin typeface="+mn-lt"/>
                <a:ea typeface="+mn-ea"/>
                <a:sym typeface="Wingdings" pitchFamily="2" charset="2"/>
              </a:rPr>
              <a:t>MMWh</a:t>
            </a:r>
            <a:endParaRPr lang="en-US" sz="2200" kern="0" dirty="0">
              <a:latin typeface="+mn-lt"/>
              <a:ea typeface="+mn-ea"/>
              <a:sym typeface="Wingdings" pitchFamily="2" charset="2"/>
            </a:endParaRPr>
          </a:p>
          <a:p>
            <a:pPr marL="799886" lvl="1" indent="-342900" algn="l" defTabSz="457200">
              <a:lnSpc>
                <a:spcPct val="80000"/>
              </a:lnSpc>
              <a:spcBef>
                <a:spcPts val="800"/>
              </a:spcBef>
              <a:spcAft>
                <a:spcPts val="600"/>
              </a:spcAft>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0" i="0" u="none" strike="noStrike" kern="0" cap="none" spc="0" normalizeH="0" baseline="0" noProof="0" dirty="0" smtClean="0">
                <a:ln>
                  <a:noFill/>
                </a:ln>
                <a:effectLst/>
                <a:uLnTx/>
                <a:uFillTx/>
                <a:latin typeface="+mn-lt"/>
                <a:ea typeface="+mn-ea"/>
                <a:cs typeface="+mn-cs"/>
              </a:rPr>
              <a:t>Coal generation: 138.7 </a:t>
            </a:r>
            <a:r>
              <a:rPr kumimoji="0" lang="en-US" sz="2200" b="0" i="0" u="none" strike="noStrike" kern="0" cap="none" spc="0" normalizeH="0" baseline="0" noProof="0" dirty="0" err="1" smtClean="0">
                <a:ln>
                  <a:noFill/>
                </a:ln>
                <a:effectLst/>
                <a:uLnTx/>
                <a:uFillTx/>
                <a:latin typeface="+mn-lt"/>
                <a:ea typeface="+mn-ea"/>
                <a:cs typeface="+mn-cs"/>
              </a:rPr>
              <a:t>MMWh</a:t>
            </a:r>
            <a:r>
              <a:rPr kumimoji="0" lang="en-US" sz="2200" b="0" i="0" u="none" strike="noStrike" kern="0" cap="none" spc="0" normalizeH="0" baseline="0" noProof="0" dirty="0" smtClean="0">
                <a:ln>
                  <a:noFill/>
                </a:ln>
                <a:effectLst/>
                <a:uLnTx/>
                <a:uFillTx/>
                <a:latin typeface="+mn-lt"/>
                <a:ea typeface="+mn-ea"/>
                <a:cs typeface="+mn-cs"/>
              </a:rPr>
              <a:t> </a:t>
            </a:r>
            <a:r>
              <a:rPr kumimoji="0" lang="en-US" sz="2200" b="0" i="0" u="none" strike="noStrike" kern="0" cap="none" spc="0" normalizeH="0" baseline="0" noProof="0" dirty="0" smtClean="0">
                <a:ln>
                  <a:noFill/>
                </a:ln>
                <a:effectLst/>
                <a:uLnTx/>
                <a:uFillTx/>
                <a:latin typeface="+mn-lt"/>
                <a:ea typeface="+mn-ea"/>
                <a:cs typeface="+mn-cs"/>
                <a:sym typeface="Wingdings" pitchFamily="2" charset="2"/>
              </a:rPr>
              <a:t> 66.7 </a:t>
            </a:r>
            <a:r>
              <a:rPr kumimoji="0" lang="en-US" sz="2200" b="0" i="0" u="none" strike="noStrike" kern="0" cap="none" spc="0" normalizeH="0" baseline="0" noProof="0" dirty="0" err="1" smtClean="0">
                <a:ln>
                  <a:noFill/>
                </a:ln>
                <a:effectLst/>
                <a:uLnTx/>
                <a:uFillTx/>
                <a:latin typeface="+mn-lt"/>
                <a:ea typeface="+mn-ea"/>
                <a:sym typeface="Wingdings" pitchFamily="2" charset="2"/>
              </a:rPr>
              <a:t>MMWh</a:t>
            </a:r>
            <a:endParaRPr lang="en-US" sz="2200" kern="0" dirty="0">
              <a:latin typeface="+mn-lt"/>
              <a:ea typeface="+mn-ea"/>
              <a:sym typeface="Wingdings" pitchFamily="2" charset="2"/>
            </a:endParaRPr>
          </a:p>
          <a:p>
            <a:pPr marL="799886" lvl="1" indent="-342900" algn="l" defTabSz="457200">
              <a:lnSpc>
                <a:spcPct val="80000"/>
              </a:lnSpc>
              <a:spcBef>
                <a:spcPts val="800"/>
              </a:spcBef>
              <a:spcAft>
                <a:spcPts val="600"/>
              </a:spcAft>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smtClean="0">
                <a:latin typeface="+mn-lt"/>
                <a:ea typeface="+mn-ea"/>
                <a:sym typeface="Wingdings" pitchFamily="2" charset="2"/>
              </a:rPr>
              <a:t>OG steam generation: 20.9 </a:t>
            </a:r>
            <a:r>
              <a:rPr lang="en-US" sz="2200" kern="0" dirty="0" err="1" smtClean="0">
                <a:latin typeface="+mn-lt"/>
                <a:ea typeface="+mn-ea"/>
                <a:sym typeface="Wingdings" pitchFamily="2" charset="2"/>
              </a:rPr>
              <a:t>MMWh</a:t>
            </a:r>
            <a:r>
              <a:rPr lang="en-US" sz="2200" kern="0" dirty="0" smtClean="0">
                <a:latin typeface="+mn-lt"/>
                <a:ea typeface="+mn-ea"/>
                <a:sym typeface="Wingdings" pitchFamily="2" charset="2"/>
              </a:rPr>
              <a:t>  10.1 </a:t>
            </a:r>
            <a:r>
              <a:rPr lang="en-US" sz="2200" kern="0" dirty="0" err="1" smtClean="0">
                <a:latin typeface="+mn-lt"/>
                <a:ea typeface="+mn-ea"/>
                <a:sym typeface="Wingdings" pitchFamily="2" charset="2"/>
              </a:rPr>
              <a:t>MMWh</a:t>
            </a:r>
            <a:endParaRPr lang="en-US" sz="2200" kern="0" dirty="0">
              <a:latin typeface="+mn-lt"/>
              <a:ea typeface="+mn-ea"/>
              <a:sym typeface="Wingdings" pitchFamily="2" charset="2"/>
            </a:endParaRPr>
          </a:p>
          <a:p>
            <a:pPr marL="799886" lvl="1" indent="-342900" algn="l" defTabSz="457200">
              <a:lnSpc>
                <a:spcPct val="80000"/>
              </a:lnSpc>
              <a:spcBef>
                <a:spcPts val="800"/>
              </a:spcBef>
              <a:spcAft>
                <a:spcPts val="600"/>
              </a:spcAft>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smtClean="0"/>
              <a:t>Adjustment for NGCC under construction:</a:t>
            </a:r>
          </a:p>
          <a:p>
            <a:pPr marL="1256872" lvl="2" indent="-342900" algn="l">
              <a:lnSpc>
                <a:spcPct val="80000"/>
              </a:lnSpc>
              <a:spcBef>
                <a:spcPts val="800"/>
              </a:spcBef>
              <a:spcAft>
                <a:spcPts val="60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smtClean="0"/>
              <a:t>0 MW</a:t>
            </a:r>
          </a:p>
          <a:p>
            <a:pPr marL="342900" indent="-342900" algn="l" eaLnBrk="1" hangingPunct="1">
              <a:lnSpc>
                <a:spcPct val="80000"/>
              </a:lnSpc>
              <a:spcBef>
                <a:spcPts val="800"/>
              </a:spcBef>
              <a:spcAft>
                <a:spcPts val="600"/>
              </a:spcAft>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smtClean="0">
                <a:sym typeface="Wingdings" pitchFamily="2" charset="2"/>
              </a:rPr>
              <a:t>Emissions Rate: </a:t>
            </a:r>
          </a:p>
          <a:p>
            <a:pPr marL="341313" indent="-341313" eaLnBrk="1" hangingPunct="1">
              <a:lnSpc>
                <a:spcPct val="80000"/>
              </a:lnSpc>
              <a:spcBef>
                <a:spcPts val="800"/>
              </a:spcBef>
              <a:spcAft>
                <a:spcPts val="600"/>
              </a:spcAft>
              <a:buClr>
                <a:srgbClr val="003958"/>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smtClean="0">
                <a:sym typeface="Wingdings" pitchFamily="2" charset="2"/>
              </a:rPr>
              <a:t>		</a:t>
            </a:r>
            <a:endParaRPr lang="en-US" sz="2200" kern="0" dirty="0" smtClean="0">
              <a:latin typeface="+mn-lt"/>
              <a:ea typeface="+mn-ea"/>
              <a:sym typeface="Wingdings" pitchFamily="2" charset="2"/>
            </a:endParaRPr>
          </a:p>
          <a:p>
            <a:pPr marL="1084263" lvl="1" indent="-341313" eaLnBrk="1" hangingPunct="1">
              <a:lnSpc>
                <a:spcPct val="80000"/>
              </a:lnSpc>
              <a:spcBef>
                <a:spcPts val="800"/>
              </a:spcBef>
              <a:spcAft>
                <a:spcPts val="600"/>
              </a:spcAft>
              <a:buClr>
                <a:srgbClr val="003958"/>
              </a:buClr>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US" sz="2200" b="0" i="0" u="none" strike="noStrike" kern="0" cap="none" spc="0" normalizeH="0" baseline="0" noProof="0" dirty="0" smtClean="0">
              <a:ln>
                <a:noFill/>
              </a:ln>
              <a:effectLst/>
              <a:uLnTx/>
              <a:uFillTx/>
              <a:latin typeface="+mn-lt"/>
              <a:ea typeface="+mn-ea"/>
              <a:cs typeface="+mn-cs"/>
            </a:endParaRPr>
          </a:p>
          <a:p>
            <a:pPr eaLnBrk="1" hangingPunct="1">
              <a:lnSpc>
                <a:spcPct val="80000"/>
              </a:lnSpc>
              <a:spcBef>
                <a:spcPts val="800"/>
              </a:spcBef>
              <a:spcAft>
                <a:spcPts val="600"/>
              </a:spcAft>
              <a:buClr>
                <a:srgbClr val="003958"/>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US" sz="2200" b="0" i="0" u="none" strike="noStrike" kern="0" cap="none" spc="0" normalizeH="0" baseline="0" noProof="0" dirty="0" smtClean="0">
              <a:ln>
                <a:noFill/>
              </a:ln>
              <a:solidFill>
                <a:srgbClr val="003958"/>
              </a:solidFill>
              <a:effectLst/>
              <a:uLnTx/>
              <a:uFillTx/>
              <a:latin typeface="+mn-lt"/>
              <a:ea typeface="+mn-ea"/>
              <a:cs typeface="+mn-cs"/>
            </a:endParaRPr>
          </a:p>
          <a:p>
            <a:pPr marL="341313" indent="-341313" eaLnBrk="1" hangingPunct="1">
              <a:lnSpc>
                <a:spcPct val="80000"/>
              </a:lnSpc>
              <a:spcBef>
                <a:spcPts val="800"/>
              </a:spcBef>
              <a:spcAft>
                <a:spcPts val="600"/>
              </a:spcAft>
              <a:buClr>
                <a:srgbClr val="003958"/>
              </a:buClr>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US" sz="2200" b="0" i="0" u="none" strike="noStrike" kern="0" cap="none" spc="0" normalizeH="0" baseline="0" noProof="0" dirty="0" smtClean="0">
              <a:ln>
                <a:noFill/>
              </a:ln>
              <a:solidFill>
                <a:srgbClr val="003958"/>
              </a:solidFill>
              <a:effectLst/>
              <a:uLnTx/>
              <a:uFillTx/>
              <a:latin typeface="+mn-lt"/>
              <a:ea typeface="+mn-ea"/>
              <a:cs typeface="+mn-cs"/>
            </a:endParaRPr>
          </a:p>
        </p:txBody>
      </p:sp>
      <p:sp>
        <p:nvSpPr>
          <p:cNvPr id="6" name="Rectangle 5"/>
          <p:cNvSpPr/>
          <p:nvPr/>
        </p:nvSpPr>
        <p:spPr bwMode="auto">
          <a:xfrm>
            <a:off x="533400" y="5430129"/>
            <a:ext cx="7848600" cy="665871"/>
          </a:xfrm>
          <a:prstGeom prst="rect">
            <a:avLst/>
          </a:prstGeom>
          <a:solidFill>
            <a:schemeClr val="accent2">
              <a:lumMod val="7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algn="l">
              <a:lnSpc>
                <a:spcPct val="80000"/>
              </a:lnSpc>
              <a:spcBef>
                <a:spcPts val="800"/>
              </a:spcBef>
              <a:spcAft>
                <a:spcPts val="600"/>
              </a:spcAft>
              <a:buClr>
                <a:srgbClr val="003958"/>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a:sym typeface="Wingdings" pitchFamily="2" charset="2"/>
              </a:rPr>
              <a:t>1,366 </a:t>
            </a:r>
            <a:r>
              <a:rPr lang="en-US" sz="2200" kern="0" dirty="0" err="1">
                <a:sym typeface="Wingdings" pitchFamily="2" charset="2"/>
              </a:rPr>
              <a:t>lbs</a:t>
            </a:r>
            <a:r>
              <a:rPr lang="en-US" sz="2200" kern="0" dirty="0">
                <a:sym typeface="Wingdings" pitchFamily="2" charset="2"/>
              </a:rPr>
              <a:t> </a:t>
            </a:r>
            <a:r>
              <a:rPr lang="en-US" sz="2200" kern="0" dirty="0"/>
              <a:t>CO</a:t>
            </a:r>
            <a:r>
              <a:rPr lang="en-US" sz="2200" kern="0" baseline="-25000" dirty="0"/>
              <a:t>2</a:t>
            </a:r>
            <a:r>
              <a:rPr lang="en-US" sz="2200" kern="0" dirty="0"/>
              <a:t>/</a:t>
            </a:r>
            <a:r>
              <a:rPr lang="en-US" sz="2200" kern="0" dirty="0" err="1"/>
              <a:t>MWh</a:t>
            </a:r>
            <a:r>
              <a:rPr lang="en-US" sz="2200" kern="0" dirty="0" smtClean="0">
                <a:sym typeface="Wingdings" pitchFamily="2" charset="2"/>
              </a:rPr>
              <a:t> </a:t>
            </a:r>
            <a:r>
              <a:rPr lang="en-US" sz="2200" kern="0" dirty="0">
                <a:sym typeface="Wingdings" pitchFamily="2" charset="2"/>
              </a:rPr>
              <a:t> 1,083 </a:t>
            </a:r>
            <a:r>
              <a:rPr lang="en-US" sz="2200" kern="0" dirty="0" err="1">
                <a:sym typeface="Wingdings" pitchFamily="2" charset="2"/>
              </a:rPr>
              <a:t>lbs</a:t>
            </a:r>
            <a:r>
              <a:rPr lang="en-US" sz="2200" kern="0" dirty="0">
                <a:sym typeface="Wingdings" pitchFamily="2" charset="2"/>
              </a:rPr>
              <a:t> </a:t>
            </a:r>
            <a:r>
              <a:rPr lang="en-US" sz="2200" kern="0" dirty="0"/>
              <a:t>CO</a:t>
            </a:r>
            <a:r>
              <a:rPr lang="en-US" sz="2200" kern="0" baseline="-25000" dirty="0"/>
              <a:t>2</a:t>
            </a:r>
            <a:r>
              <a:rPr lang="en-US" sz="2200" kern="0" dirty="0"/>
              <a:t>/</a:t>
            </a:r>
            <a:r>
              <a:rPr lang="en-US" sz="2200" kern="0" dirty="0" err="1"/>
              <a:t>MWh</a:t>
            </a:r>
            <a:endParaRPr lang="en-US" sz="2200" kern="0" dirty="0"/>
          </a:p>
        </p:txBody>
      </p:sp>
      <p:sp>
        <p:nvSpPr>
          <p:cNvPr id="7" name="TextBox 6"/>
          <p:cNvSpPr txBox="1"/>
          <p:nvPr/>
        </p:nvSpPr>
        <p:spPr>
          <a:xfrm>
            <a:off x="552904" y="6293889"/>
            <a:ext cx="4144108" cy="246221"/>
          </a:xfrm>
          <a:prstGeom prst="rect">
            <a:avLst/>
          </a:prstGeom>
          <a:noFill/>
        </p:spPr>
        <p:txBody>
          <a:bodyPr wrap="square" rtlCol="0">
            <a:spAutoFit/>
          </a:bodyPr>
          <a:lstStyle/>
          <a:p>
            <a:pPr algn="l"/>
            <a:r>
              <a:rPr lang="en-US" sz="1000" dirty="0" smtClean="0"/>
              <a:t>Source: Sidley Austin</a:t>
            </a:r>
            <a:endParaRPr lang="en-US" sz="1000" dirty="0"/>
          </a:p>
        </p:txBody>
      </p:sp>
      <p:sp>
        <p:nvSpPr>
          <p:cNvPr id="2" name="Slide Number Placeholder 1"/>
          <p:cNvSpPr>
            <a:spLocks noGrp="1"/>
          </p:cNvSpPr>
          <p:nvPr>
            <p:ph type="sldNum" sz="quarter" idx="4"/>
          </p:nvPr>
        </p:nvSpPr>
        <p:spPr/>
        <p:txBody>
          <a:bodyPr/>
          <a:lstStyle/>
          <a:p>
            <a:pPr algn="r"/>
            <a:fld id="{692AF0AF-EC4A-4F46-B4C7-BDC1E3D8A276}" type="slidenum">
              <a:rPr lang="en-US" smtClean="0"/>
              <a:pPr algn="r"/>
              <a:t>22</a:t>
            </a:fld>
            <a:endParaRPr lang="en-US" dirty="0"/>
          </a:p>
        </p:txBody>
      </p:sp>
    </p:spTree>
    <p:extLst>
      <p:ext uri="{BB962C8B-B14F-4D97-AF65-F5344CB8AC3E}">
        <p14:creationId xmlns:p14="http://schemas.microsoft.com/office/powerpoint/2010/main" val="11075084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504825" y="46038"/>
            <a:ext cx="8135938" cy="1066800"/>
          </a:xfrm>
          <a:prstGeom prst="rect">
            <a:avLst/>
          </a:prstGeom>
          <a:noFill/>
          <a:ln w="9525">
            <a:noFill/>
            <a:round/>
            <a:headEnd/>
            <a:tailEnd/>
          </a:ln>
        </p:spPr>
        <p:txBody>
          <a:bodyPr anchor="ctr"/>
          <a:lstStyle/>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3E9D33"/>
                </a:solidFill>
                <a:latin typeface="+mj-lt"/>
              </a:rPr>
              <a:t>Texas Emissions Rate: Block 3a</a:t>
            </a:r>
            <a:endParaRPr lang="en-US" sz="2800" dirty="0">
              <a:solidFill>
                <a:srgbClr val="3E9D33"/>
              </a:solidFill>
              <a:latin typeface="+mj-lt"/>
            </a:endParaRPr>
          </a:p>
        </p:txBody>
      </p:sp>
      <p:sp>
        <p:nvSpPr>
          <p:cNvPr id="6147" name="Text Box 2"/>
          <p:cNvSpPr txBox="1">
            <a:spLocks noChangeArrowheads="1"/>
          </p:cNvSpPr>
          <p:nvPr/>
        </p:nvSpPr>
        <p:spPr bwMode="auto">
          <a:xfrm>
            <a:off x="152400" y="1657350"/>
            <a:ext cx="3048000" cy="3514725"/>
          </a:xfrm>
          <a:prstGeom prst="rect">
            <a:avLst/>
          </a:prstGeom>
          <a:noFill/>
          <a:ln w="9525">
            <a:noFill/>
            <a:round/>
            <a:headEnd/>
            <a:tailEnd/>
          </a:ln>
        </p:spPr>
        <p:txBody>
          <a:bodyPr/>
          <a:lstStyle/>
          <a:p>
            <a:pPr marL="341313" indent="-341313" eaLnBrk="1" hangingPunct="1">
              <a:lnSpc>
                <a:spcPct val="80000"/>
              </a:lnSpc>
              <a:spcBef>
                <a:spcPts val="800"/>
              </a:spcBef>
              <a:buClr>
                <a:srgbClr val="003958"/>
              </a:buClr>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b="1" dirty="0">
              <a:solidFill>
                <a:srgbClr val="003958"/>
              </a:solidFill>
              <a:latin typeface="+mn-lt"/>
            </a:endParaRPr>
          </a:p>
          <a:p>
            <a:pPr marL="341313" indent="-341313" eaLnBrk="1" hangingPunct="1">
              <a:lnSpc>
                <a:spcPct val="80000"/>
              </a:lnSpc>
              <a:spcBef>
                <a:spcPts val="4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a:solidFill>
                <a:srgbClr val="003958"/>
              </a:solidFill>
              <a:latin typeface="+mn-lt"/>
            </a:endParaRPr>
          </a:p>
          <a:p>
            <a:pPr marL="341313" indent="-341313" eaLnBrk="1" hangingPunct="1">
              <a:lnSpc>
                <a:spcPct val="80000"/>
              </a:lnSpc>
              <a:spcBef>
                <a:spcPts val="6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a:solidFill>
                  <a:srgbClr val="003958"/>
                </a:solidFill>
                <a:latin typeface="+mn-lt"/>
              </a:rPr>
              <a:t>	</a:t>
            </a:r>
          </a:p>
        </p:txBody>
      </p:sp>
      <p:sp>
        <p:nvSpPr>
          <p:cNvPr id="9" name="Content Placeholder 2"/>
          <p:cNvSpPr txBox="1">
            <a:spLocks/>
          </p:cNvSpPr>
          <p:nvPr/>
        </p:nvSpPr>
        <p:spPr>
          <a:xfrm>
            <a:off x="504825" y="990600"/>
            <a:ext cx="8180388" cy="5027613"/>
          </a:xfrm>
          <a:prstGeom prst="rect">
            <a:avLst/>
          </a:prstGeom>
        </p:spPr>
        <p:txBody>
          <a:bodyPr/>
          <a:lstStyle/>
          <a:p>
            <a:pPr marL="341313" marR="0" lvl="0" indent="-341313" algn="l" defTabSz="457200" rtl="0" eaLnBrk="1" fontAlgn="base" latinLnBrk="0" hangingPunct="1">
              <a:lnSpc>
                <a:spcPct val="80000"/>
              </a:lnSpc>
              <a:spcBef>
                <a:spcPts val="800"/>
              </a:spcBef>
              <a:spcAft>
                <a:spcPts val="600"/>
              </a:spcAft>
              <a:buClr>
                <a:srgbClr val="003958"/>
              </a:buClr>
              <a:buSzPct val="100000"/>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US" sz="2200" b="0" i="0" u="none" strike="noStrike" kern="0" cap="none" spc="0" normalizeH="0" baseline="0" noProof="0" dirty="0" smtClean="0">
              <a:ln>
                <a:noFill/>
              </a:ln>
              <a:solidFill>
                <a:srgbClr val="003958"/>
              </a:solidFill>
              <a:effectLst/>
              <a:uLnTx/>
              <a:uFillTx/>
              <a:latin typeface="+mn-lt"/>
              <a:ea typeface="+mn-ea"/>
              <a:cs typeface="+mn-cs"/>
            </a:endParaRPr>
          </a:p>
          <a:p>
            <a:pPr marL="342900" marR="0" lvl="0" indent="-342900" algn="l" defTabSz="457200" rtl="0" eaLnBrk="1" fontAlgn="base" latinLnBrk="0" hangingPunct="1">
              <a:lnSpc>
                <a:spcPct val="80000"/>
              </a:lnSpc>
              <a:spcBef>
                <a:spcPts val="800"/>
              </a:spcBef>
              <a:spcAft>
                <a:spcPts val="600"/>
              </a:spcAft>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0" i="0" u="none" strike="noStrike" kern="0" cap="none" spc="0" normalizeH="0" baseline="0" noProof="0" dirty="0" smtClean="0">
                <a:ln>
                  <a:noFill/>
                </a:ln>
                <a:effectLst/>
                <a:uLnTx/>
                <a:uFillTx/>
                <a:latin typeface="+mn-lt"/>
                <a:ea typeface="+mn-ea"/>
                <a:cs typeface="+mn-cs"/>
              </a:rPr>
              <a:t>Nuclear Capacity:</a:t>
            </a:r>
          </a:p>
          <a:p>
            <a:pPr marL="1085850" lvl="1" indent="-342900" algn="l" eaLnBrk="1" hangingPunct="1">
              <a:lnSpc>
                <a:spcPct val="80000"/>
              </a:lnSpc>
              <a:spcBef>
                <a:spcPts val="800"/>
              </a:spcBef>
              <a:spcAft>
                <a:spcPts val="60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smtClean="0">
                <a:latin typeface="+mn-lt"/>
                <a:ea typeface="+mn-ea"/>
              </a:rPr>
              <a:t>2012 Generation: 38.4 </a:t>
            </a:r>
            <a:r>
              <a:rPr lang="en-US" sz="2200" kern="0" dirty="0" err="1" smtClean="0">
                <a:latin typeface="+mn-lt"/>
                <a:ea typeface="+mn-ea"/>
              </a:rPr>
              <a:t>MMWh</a:t>
            </a:r>
            <a:endParaRPr lang="en-US" sz="2200" kern="0" dirty="0" smtClean="0">
              <a:latin typeface="+mn-lt"/>
              <a:ea typeface="+mn-ea"/>
            </a:endParaRPr>
          </a:p>
          <a:p>
            <a:pPr marL="1085850" lvl="1" indent="-342900" algn="l" eaLnBrk="1" hangingPunct="1">
              <a:lnSpc>
                <a:spcPct val="80000"/>
              </a:lnSpc>
              <a:spcBef>
                <a:spcPts val="800"/>
              </a:spcBef>
              <a:spcAft>
                <a:spcPts val="60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smtClean="0">
                <a:latin typeface="+mn-lt"/>
                <a:ea typeface="+mn-ea"/>
              </a:rPr>
              <a:t>New capacity: 0 MW</a:t>
            </a:r>
          </a:p>
          <a:p>
            <a:pPr marL="1085850" lvl="1" indent="-342900" algn="l" eaLnBrk="1" hangingPunct="1">
              <a:lnSpc>
                <a:spcPct val="80000"/>
              </a:lnSpc>
              <a:spcBef>
                <a:spcPts val="800"/>
              </a:spcBef>
              <a:spcAft>
                <a:spcPts val="60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0" i="0" u="none" strike="noStrike" kern="0" cap="none" spc="0" normalizeH="0" baseline="0" noProof="0" dirty="0" smtClean="0">
                <a:ln>
                  <a:noFill/>
                </a:ln>
                <a:effectLst/>
                <a:uLnTx/>
                <a:uFillTx/>
                <a:latin typeface="+mn-lt"/>
                <a:ea typeface="+mn-ea"/>
                <a:cs typeface="+mn-cs"/>
              </a:rPr>
              <a:t>At</a:t>
            </a:r>
            <a:r>
              <a:rPr kumimoji="0" lang="en-US" sz="2200" b="0" i="0" u="none" strike="noStrike" kern="0" cap="none" spc="0" normalizeH="0" noProof="0" dirty="0" smtClean="0">
                <a:ln>
                  <a:noFill/>
                </a:ln>
                <a:effectLst/>
                <a:uLnTx/>
                <a:uFillTx/>
                <a:latin typeface="+mn-lt"/>
                <a:ea typeface="+mn-ea"/>
                <a:cs typeface="+mn-cs"/>
              </a:rPr>
              <a:t> risk capacity: 290 MW (~6% of total nuclear capacity)</a:t>
            </a:r>
          </a:p>
          <a:p>
            <a:pPr marL="1085850" lvl="1" indent="-342900" algn="l" eaLnBrk="1" hangingPunct="1">
              <a:lnSpc>
                <a:spcPct val="80000"/>
              </a:lnSpc>
              <a:spcBef>
                <a:spcPts val="800"/>
              </a:spcBef>
              <a:spcAft>
                <a:spcPts val="60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baseline="0" dirty="0" smtClean="0">
                <a:latin typeface="+mn-lt"/>
                <a:ea typeface="+mn-ea"/>
              </a:rPr>
              <a:t>Projected</a:t>
            </a:r>
            <a:r>
              <a:rPr lang="en-US" sz="2200" kern="0" dirty="0" smtClean="0">
                <a:latin typeface="+mn-lt"/>
                <a:ea typeface="+mn-ea"/>
              </a:rPr>
              <a:t> generation at 90% capacity:</a:t>
            </a:r>
          </a:p>
          <a:p>
            <a:pPr marL="1199936" lvl="2" algn="l">
              <a:lnSpc>
                <a:spcPct val="80000"/>
              </a:lnSpc>
              <a:spcBef>
                <a:spcPts val="800"/>
              </a:spcBef>
              <a:spcAft>
                <a:spcPts val="600"/>
              </a:spcAft>
              <a:buClr>
                <a:srgbClr val="003958"/>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0" i="0" u="none" strike="noStrike" kern="0" cap="none" spc="0" normalizeH="0" baseline="0" noProof="0" dirty="0" smtClean="0">
                <a:ln>
                  <a:noFill/>
                </a:ln>
                <a:effectLst/>
                <a:uLnTx/>
                <a:uFillTx/>
                <a:latin typeface="+mn-lt"/>
                <a:ea typeface="+mn-ea"/>
                <a:cs typeface="+mn-cs"/>
              </a:rPr>
              <a:t>2.29</a:t>
            </a:r>
            <a:r>
              <a:rPr kumimoji="0" lang="en-US" sz="2200" b="0" i="0" u="none" strike="noStrike" kern="0" cap="none" spc="0" normalizeH="0" noProof="0" dirty="0" smtClean="0">
                <a:ln>
                  <a:noFill/>
                </a:ln>
                <a:effectLst/>
                <a:uLnTx/>
                <a:uFillTx/>
                <a:latin typeface="+mn-lt"/>
                <a:ea typeface="+mn-ea"/>
                <a:cs typeface="+mn-cs"/>
              </a:rPr>
              <a:t> </a:t>
            </a:r>
            <a:r>
              <a:rPr kumimoji="0" lang="en-US" sz="2200" b="0" i="0" u="none" strike="noStrike" kern="0" cap="none" spc="0" normalizeH="0" noProof="0" dirty="0" err="1" smtClean="0">
                <a:ln>
                  <a:noFill/>
                </a:ln>
                <a:effectLst/>
                <a:uLnTx/>
                <a:uFillTx/>
                <a:latin typeface="+mn-lt"/>
                <a:ea typeface="+mn-ea"/>
                <a:cs typeface="+mn-cs"/>
              </a:rPr>
              <a:t>MMWh</a:t>
            </a:r>
            <a:endParaRPr kumimoji="0" lang="en-US" sz="2200" b="0" i="0" u="none" strike="noStrike" kern="0" cap="none" spc="0" normalizeH="0" noProof="0" dirty="0" smtClean="0">
              <a:ln>
                <a:noFill/>
              </a:ln>
              <a:effectLst/>
              <a:uLnTx/>
              <a:uFillTx/>
              <a:latin typeface="+mn-lt"/>
              <a:ea typeface="+mn-ea"/>
              <a:cs typeface="+mn-cs"/>
            </a:endParaRPr>
          </a:p>
          <a:p>
            <a:pPr marL="1085850" lvl="1" indent="-342900" algn="l" eaLnBrk="1" hangingPunct="1">
              <a:lnSpc>
                <a:spcPct val="80000"/>
              </a:lnSpc>
              <a:spcBef>
                <a:spcPts val="800"/>
              </a:spcBef>
              <a:spcAft>
                <a:spcPts val="600"/>
              </a:spcAft>
              <a:buClr>
                <a:srgbClr val="003958"/>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US" sz="2200" b="0" i="0" u="none" strike="noStrike" kern="0" cap="none" spc="0" normalizeH="0" baseline="0" noProof="0" dirty="0" smtClean="0">
              <a:ln>
                <a:noFill/>
              </a:ln>
              <a:solidFill>
                <a:srgbClr val="003958"/>
              </a:solidFill>
              <a:effectLst/>
              <a:uLnTx/>
              <a:uFillTx/>
              <a:latin typeface="+mn-lt"/>
              <a:ea typeface="+mn-ea"/>
              <a:cs typeface="+mn-cs"/>
            </a:endParaRPr>
          </a:p>
        </p:txBody>
      </p:sp>
      <p:sp>
        <p:nvSpPr>
          <p:cNvPr id="6" name="TextBox 5"/>
          <p:cNvSpPr txBox="1"/>
          <p:nvPr/>
        </p:nvSpPr>
        <p:spPr>
          <a:xfrm>
            <a:off x="239151" y="5833547"/>
            <a:ext cx="4144108" cy="246221"/>
          </a:xfrm>
          <a:prstGeom prst="rect">
            <a:avLst/>
          </a:prstGeom>
          <a:noFill/>
        </p:spPr>
        <p:txBody>
          <a:bodyPr wrap="square" rtlCol="0">
            <a:spAutoFit/>
          </a:bodyPr>
          <a:lstStyle/>
          <a:p>
            <a:pPr algn="l"/>
            <a:r>
              <a:rPr lang="en-US" sz="1000" dirty="0" smtClean="0"/>
              <a:t>Source: Sidley Austin</a:t>
            </a:r>
            <a:endParaRPr lang="en-US" sz="1000" dirty="0"/>
          </a:p>
        </p:txBody>
      </p:sp>
      <p:sp>
        <p:nvSpPr>
          <p:cNvPr id="2" name="Slide Number Placeholder 1"/>
          <p:cNvSpPr>
            <a:spLocks noGrp="1"/>
          </p:cNvSpPr>
          <p:nvPr>
            <p:ph type="sldNum" sz="quarter" idx="4"/>
          </p:nvPr>
        </p:nvSpPr>
        <p:spPr/>
        <p:txBody>
          <a:bodyPr/>
          <a:lstStyle/>
          <a:p>
            <a:pPr algn="r"/>
            <a:fld id="{692AF0AF-EC4A-4F46-B4C7-BDC1E3D8A276}" type="slidenum">
              <a:rPr lang="en-US" smtClean="0"/>
              <a:pPr algn="r"/>
              <a:t>23</a:t>
            </a:fld>
            <a:endParaRPr lang="en-US" dirty="0"/>
          </a:p>
        </p:txBody>
      </p:sp>
    </p:spTree>
    <p:extLst>
      <p:ext uri="{BB962C8B-B14F-4D97-AF65-F5344CB8AC3E}">
        <p14:creationId xmlns:p14="http://schemas.microsoft.com/office/powerpoint/2010/main" val="30620241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504825" y="46038"/>
            <a:ext cx="8135938" cy="1066800"/>
          </a:xfrm>
          <a:prstGeom prst="rect">
            <a:avLst/>
          </a:prstGeom>
          <a:noFill/>
          <a:ln w="9525">
            <a:noFill/>
            <a:round/>
            <a:headEnd/>
            <a:tailEnd/>
          </a:ln>
        </p:spPr>
        <p:txBody>
          <a:bodyPr anchor="ctr"/>
          <a:lstStyle/>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3E9D33"/>
                </a:solidFill>
                <a:latin typeface="+mj-lt"/>
              </a:rPr>
              <a:t>Texas Emissions Rate: Block 3b</a:t>
            </a:r>
            <a:endParaRPr lang="en-US" sz="2800" dirty="0">
              <a:solidFill>
                <a:srgbClr val="3E9D33"/>
              </a:solidFill>
              <a:latin typeface="+mj-lt"/>
            </a:endParaRPr>
          </a:p>
        </p:txBody>
      </p:sp>
      <p:sp>
        <p:nvSpPr>
          <p:cNvPr id="6147" name="Text Box 2"/>
          <p:cNvSpPr txBox="1">
            <a:spLocks noChangeArrowheads="1"/>
          </p:cNvSpPr>
          <p:nvPr/>
        </p:nvSpPr>
        <p:spPr bwMode="auto">
          <a:xfrm>
            <a:off x="152400" y="1657350"/>
            <a:ext cx="3048000" cy="3514725"/>
          </a:xfrm>
          <a:prstGeom prst="rect">
            <a:avLst/>
          </a:prstGeom>
          <a:noFill/>
          <a:ln w="9525">
            <a:noFill/>
            <a:round/>
            <a:headEnd/>
            <a:tailEnd/>
          </a:ln>
        </p:spPr>
        <p:txBody>
          <a:bodyPr/>
          <a:lstStyle/>
          <a:p>
            <a:pPr marL="341313" indent="-341313" eaLnBrk="1" hangingPunct="1">
              <a:lnSpc>
                <a:spcPct val="80000"/>
              </a:lnSpc>
              <a:spcBef>
                <a:spcPts val="800"/>
              </a:spcBef>
              <a:buClr>
                <a:srgbClr val="003958"/>
              </a:buClr>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b="1" dirty="0">
              <a:solidFill>
                <a:srgbClr val="003958"/>
              </a:solidFill>
              <a:latin typeface="+mn-lt"/>
            </a:endParaRPr>
          </a:p>
          <a:p>
            <a:pPr marL="341313" indent="-341313" eaLnBrk="1" hangingPunct="1">
              <a:lnSpc>
                <a:spcPct val="80000"/>
              </a:lnSpc>
              <a:spcBef>
                <a:spcPts val="4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a:solidFill>
                <a:srgbClr val="003958"/>
              </a:solidFill>
              <a:latin typeface="+mn-lt"/>
            </a:endParaRPr>
          </a:p>
          <a:p>
            <a:pPr marL="341313" indent="-341313" eaLnBrk="1" hangingPunct="1">
              <a:lnSpc>
                <a:spcPct val="80000"/>
              </a:lnSpc>
              <a:spcBef>
                <a:spcPts val="6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a:solidFill>
                  <a:srgbClr val="003958"/>
                </a:solidFill>
                <a:latin typeface="+mn-lt"/>
              </a:rPr>
              <a:t>	</a:t>
            </a:r>
          </a:p>
        </p:txBody>
      </p:sp>
      <p:sp>
        <p:nvSpPr>
          <p:cNvPr id="9" name="Content Placeholder 2"/>
          <p:cNvSpPr txBox="1">
            <a:spLocks/>
          </p:cNvSpPr>
          <p:nvPr/>
        </p:nvSpPr>
        <p:spPr>
          <a:xfrm>
            <a:off x="504824" y="990600"/>
            <a:ext cx="8410576" cy="5027613"/>
          </a:xfrm>
          <a:prstGeom prst="rect">
            <a:avLst/>
          </a:prstGeom>
        </p:spPr>
        <p:txBody>
          <a:bodyPr/>
          <a:lstStyle/>
          <a:p>
            <a:pPr marL="342900" marR="0" lvl="0" indent="-342900" algn="l" defTabSz="457200" rtl="0" eaLnBrk="1" fontAlgn="base" latinLnBrk="0" hangingPunct="1">
              <a:lnSpc>
                <a:spcPct val="80000"/>
              </a:lnSpc>
              <a:spcBef>
                <a:spcPts val="800"/>
              </a:spcBef>
              <a:spcAft>
                <a:spcPts val="600"/>
              </a:spcAft>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0" i="0" u="none" strike="noStrike" kern="0" cap="none" spc="0" normalizeH="0" baseline="0" noProof="0" dirty="0" smtClean="0">
                <a:ln>
                  <a:noFill/>
                </a:ln>
                <a:effectLst/>
                <a:uLnTx/>
                <a:uFillTx/>
                <a:latin typeface="+mn-lt"/>
                <a:ea typeface="+mn-ea"/>
                <a:cs typeface="+mn-cs"/>
              </a:rPr>
              <a:t>Renewable Capacity</a:t>
            </a:r>
          </a:p>
          <a:p>
            <a:pPr marL="1085850" lvl="1" indent="-342900" algn="l" eaLnBrk="1" hangingPunct="1">
              <a:lnSpc>
                <a:spcPct val="80000"/>
              </a:lnSpc>
              <a:spcBef>
                <a:spcPts val="800"/>
              </a:spcBef>
              <a:spcAft>
                <a:spcPts val="60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smtClean="0">
                <a:latin typeface="+mn-lt"/>
                <a:ea typeface="+mn-ea"/>
              </a:rPr>
              <a:t>2012 generation: 34.0 </a:t>
            </a:r>
            <a:r>
              <a:rPr lang="en-US" sz="2200" kern="0" dirty="0" err="1" smtClean="0">
                <a:latin typeface="+mn-lt"/>
                <a:ea typeface="+mn-ea"/>
              </a:rPr>
              <a:t>MMWh</a:t>
            </a:r>
            <a:endParaRPr lang="en-US" sz="2200" kern="0" dirty="0" smtClean="0">
              <a:latin typeface="+mn-lt"/>
              <a:ea typeface="+mn-ea"/>
            </a:endParaRPr>
          </a:p>
          <a:p>
            <a:pPr marL="1085850" lvl="1" indent="-342900" algn="l" eaLnBrk="1" hangingPunct="1">
              <a:lnSpc>
                <a:spcPct val="80000"/>
              </a:lnSpc>
              <a:spcBef>
                <a:spcPts val="800"/>
              </a:spcBef>
              <a:spcAft>
                <a:spcPts val="60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smtClean="0">
                <a:latin typeface="+mn-lt"/>
                <a:ea typeface="+mn-ea"/>
              </a:rPr>
              <a:t>Regional RPS goal: 20%</a:t>
            </a:r>
          </a:p>
          <a:p>
            <a:pPr marL="342900" indent="-342900" algn="l" eaLnBrk="1" hangingPunct="1">
              <a:lnSpc>
                <a:spcPct val="80000"/>
              </a:lnSpc>
              <a:spcBef>
                <a:spcPts val="800"/>
              </a:spcBef>
              <a:spcAft>
                <a:spcPts val="600"/>
              </a:spcAft>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smtClean="0"/>
              <a:t>Projected 2020 </a:t>
            </a:r>
            <a:r>
              <a:rPr lang="en-US" sz="2200" kern="0" dirty="0"/>
              <a:t>renewable generation:</a:t>
            </a:r>
          </a:p>
          <a:p>
            <a:pPr marL="1085850" lvl="1" indent="-342900" algn="l" eaLnBrk="1" hangingPunct="1">
              <a:lnSpc>
                <a:spcPct val="80000"/>
              </a:lnSpc>
              <a:spcBef>
                <a:spcPts val="800"/>
              </a:spcBef>
              <a:spcAft>
                <a:spcPts val="600"/>
              </a:spcAft>
              <a:buClr>
                <a:srgbClr val="003958"/>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smtClean="0"/>
              <a:t>46.8 </a:t>
            </a:r>
            <a:r>
              <a:rPr lang="en-US" sz="2200" kern="0" dirty="0" err="1"/>
              <a:t>MMWh</a:t>
            </a:r>
            <a:r>
              <a:rPr lang="en-US" sz="2200" kern="0" dirty="0"/>
              <a:t> </a:t>
            </a:r>
            <a:r>
              <a:rPr lang="en-US" sz="2200" kern="0" dirty="0" smtClean="0"/>
              <a:t>(~8% growth beginning in 2017)</a:t>
            </a:r>
            <a:endParaRPr lang="en-US" sz="2200" kern="0" dirty="0"/>
          </a:p>
          <a:p>
            <a:pPr marL="342900" indent="-342900" algn="l" eaLnBrk="1" hangingPunct="1">
              <a:lnSpc>
                <a:spcPct val="80000"/>
              </a:lnSpc>
              <a:spcBef>
                <a:spcPts val="800"/>
              </a:spcBef>
              <a:spcAft>
                <a:spcPts val="600"/>
              </a:spcAft>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smtClean="0">
                <a:latin typeface="+mn-lt"/>
                <a:ea typeface="+mn-ea"/>
              </a:rPr>
              <a:t>Projected 2030 renewable generation:</a:t>
            </a:r>
          </a:p>
          <a:p>
            <a:pPr marL="1085850" lvl="1" indent="-342900" algn="l" eaLnBrk="1" hangingPunct="1">
              <a:lnSpc>
                <a:spcPct val="80000"/>
              </a:lnSpc>
              <a:spcBef>
                <a:spcPts val="800"/>
              </a:spcBef>
              <a:spcAft>
                <a:spcPts val="600"/>
              </a:spcAft>
              <a:buClr>
                <a:srgbClr val="003958"/>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0" i="0" u="none" strike="noStrike" kern="0" cap="none" spc="0" normalizeH="0" baseline="0" noProof="0" dirty="0" smtClean="0">
                <a:ln>
                  <a:noFill/>
                </a:ln>
                <a:effectLst/>
                <a:uLnTx/>
                <a:uFillTx/>
                <a:latin typeface="+mn-lt"/>
                <a:ea typeface="+mn-ea"/>
                <a:cs typeface="+mn-cs"/>
              </a:rPr>
              <a:t>86.0</a:t>
            </a:r>
            <a:r>
              <a:rPr kumimoji="0" lang="en-US" sz="2200" b="0" i="0" u="none" strike="noStrike" kern="0" cap="none" spc="0" normalizeH="0" noProof="0" dirty="0" smtClean="0">
                <a:ln>
                  <a:noFill/>
                </a:ln>
                <a:effectLst/>
                <a:uLnTx/>
                <a:uFillTx/>
                <a:latin typeface="+mn-lt"/>
                <a:ea typeface="+mn-ea"/>
                <a:cs typeface="+mn-cs"/>
              </a:rPr>
              <a:t> </a:t>
            </a:r>
            <a:r>
              <a:rPr kumimoji="0" lang="en-US" sz="2200" b="0" i="0" u="none" strike="noStrike" kern="0" cap="none" spc="0" normalizeH="0" noProof="0" dirty="0" err="1" smtClean="0">
                <a:ln>
                  <a:noFill/>
                </a:ln>
                <a:effectLst/>
                <a:uLnTx/>
                <a:uFillTx/>
                <a:latin typeface="+mn-lt"/>
                <a:ea typeface="+mn-ea"/>
                <a:cs typeface="+mn-cs"/>
              </a:rPr>
              <a:t>MMWh</a:t>
            </a:r>
            <a:r>
              <a:rPr kumimoji="0" lang="en-US" sz="2200" b="0" i="0" u="none" strike="noStrike" kern="0" cap="none" spc="0" normalizeH="0" noProof="0" dirty="0" smtClean="0">
                <a:ln>
                  <a:noFill/>
                </a:ln>
                <a:effectLst/>
                <a:uLnTx/>
                <a:uFillTx/>
                <a:latin typeface="+mn-lt"/>
                <a:ea typeface="+mn-ea"/>
                <a:cs typeface="+mn-cs"/>
              </a:rPr>
              <a:t> (20% total generation)</a:t>
            </a:r>
            <a:endParaRPr kumimoji="0" lang="en-US" sz="2200" b="0" i="0" u="none" strike="noStrike" kern="0" cap="none" spc="0" normalizeH="0" baseline="0" noProof="0" dirty="0" smtClean="0">
              <a:ln>
                <a:noFill/>
              </a:ln>
              <a:effectLst/>
              <a:uLnTx/>
              <a:uFillTx/>
              <a:latin typeface="+mn-lt"/>
              <a:ea typeface="+mn-ea"/>
              <a:cs typeface="+mn-cs"/>
            </a:endParaRPr>
          </a:p>
          <a:p>
            <a:pPr marL="342900" indent="-342900" algn="l" eaLnBrk="1" hangingPunct="1">
              <a:lnSpc>
                <a:spcPct val="80000"/>
              </a:lnSpc>
              <a:spcBef>
                <a:spcPts val="800"/>
              </a:spcBef>
              <a:spcAft>
                <a:spcPts val="600"/>
              </a:spcAft>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smtClean="0">
                <a:latin typeface="+mn-lt"/>
                <a:ea typeface="+mn-ea"/>
              </a:rPr>
              <a:t>Emissions Rate: </a:t>
            </a:r>
          </a:p>
        </p:txBody>
      </p:sp>
      <p:sp>
        <p:nvSpPr>
          <p:cNvPr id="6" name="Rectangle 5"/>
          <p:cNvSpPr/>
          <p:nvPr/>
        </p:nvSpPr>
        <p:spPr bwMode="auto">
          <a:xfrm>
            <a:off x="504824" y="4818752"/>
            <a:ext cx="7620000" cy="838200"/>
          </a:xfrm>
          <a:prstGeom prst="rect">
            <a:avLst/>
          </a:prstGeom>
          <a:solidFill>
            <a:schemeClr val="accent2">
              <a:lumMod val="7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1313" indent="-341313" algn="l" eaLnBrk="1" hangingPunct="1">
              <a:lnSpc>
                <a:spcPct val="80000"/>
              </a:lnSpc>
              <a:spcBef>
                <a:spcPts val="800"/>
              </a:spcBef>
              <a:spcAft>
                <a:spcPts val="600"/>
              </a:spcAft>
              <a:buClr>
                <a:srgbClr val="003958"/>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a:t>		1,083 </a:t>
            </a:r>
            <a:r>
              <a:rPr lang="en-US" sz="2200" kern="0" dirty="0" err="1"/>
              <a:t>lbs</a:t>
            </a:r>
            <a:r>
              <a:rPr lang="en-US" sz="2200" kern="0" dirty="0"/>
              <a:t> CO</a:t>
            </a:r>
            <a:r>
              <a:rPr lang="en-US" sz="2200" kern="0" baseline="-25000" dirty="0"/>
              <a:t>2</a:t>
            </a:r>
            <a:r>
              <a:rPr lang="en-US" sz="2200" kern="0" dirty="0"/>
              <a:t>/</a:t>
            </a:r>
            <a:r>
              <a:rPr lang="en-US" sz="2200" kern="0" dirty="0" err="1"/>
              <a:t>MWh</a:t>
            </a:r>
            <a:r>
              <a:rPr lang="en-US" sz="2200" kern="0" dirty="0"/>
              <a:t> </a:t>
            </a:r>
            <a:r>
              <a:rPr lang="en-US" sz="2200" kern="0" dirty="0">
                <a:sym typeface="Wingdings" pitchFamily="2" charset="2"/>
              </a:rPr>
              <a:t> 861 </a:t>
            </a:r>
            <a:r>
              <a:rPr lang="en-US" sz="2200" kern="0" dirty="0" err="1">
                <a:sym typeface="Wingdings" pitchFamily="2" charset="2"/>
              </a:rPr>
              <a:t>lbs</a:t>
            </a:r>
            <a:r>
              <a:rPr lang="en-US" sz="2200" kern="0" dirty="0">
                <a:sym typeface="Wingdings" pitchFamily="2" charset="2"/>
              </a:rPr>
              <a:t> </a:t>
            </a:r>
            <a:r>
              <a:rPr lang="en-US" sz="2200" kern="0" dirty="0"/>
              <a:t>CO</a:t>
            </a:r>
            <a:r>
              <a:rPr lang="en-US" sz="2200" kern="0" baseline="-25000" dirty="0"/>
              <a:t>2</a:t>
            </a:r>
            <a:r>
              <a:rPr lang="en-US" sz="2200" kern="0" dirty="0"/>
              <a:t>/</a:t>
            </a:r>
            <a:r>
              <a:rPr lang="en-US" sz="2200" kern="0" dirty="0" err="1"/>
              <a:t>MWh</a:t>
            </a:r>
            <a:r>
              <a:rPr lang="en-US" sz="2200" kern="0" dirty="0" smtClean="0">
                <a:sym typeface="Wingdings" pitchFamily="2" charset="2"/>
              </a:rPr>
              <a:t> </a:t>
            </a:r>
            <a:endParaRPr lang="en-US" sz="2200" kern="0" dirty="0"/>
          </a:p>
        </p:txBody>
      </p:sp>
      <p:sp>
        <p:nvSpPr>
          <p:cNvPr id="7" name="TextBox 6"/>
          <p:cNvSpPr txBox="1"/>
          <p:nvPr/>
        </p:nvSpPr>
        <p:spPr>
          <a:xfrm>
            <a:off x="239151" y="6183868"/>
            <a:ext cx="4144108" cy="246221"/>
          </a:xfrm>
          <a:prstGeom prst="rect">
            <a:avLst/>
          </a:prstGeom>
          <a:noFill/>
        </p:spPr>
        <p:txBody>
          <a:bodyPr wrap="square" rtlCol="0">
            <a:spAutoFit/>
          </a:bodyPr>
          <a:lstStyle/>
          <a:p>
            <a:pPr algn="l"/>
            <a:r>
              <a:rPr lang="en-US" sz="1000" dirty="0" smtClean="0"/>
              <a:t>Source: Sidley Austin</a:t>
            </a:r>
            <a:endParaRPr lang="en-US" sz="1000" dirty="0"/>
          </a:p>
        </p:txBody>
      </p:sp>
      <p:sp>
        <p:nvSpPr>
          <p:cNvPr id="2" name="Slide Number Placeholder 1"/>
          <p:cNvSpPr>
            <a:spLocks noGrp="1"/>
          </p:cNvSpPr>
          <p:nvPr>
            <p:ph type="sldNum" sz="quarter" idx="4"/>
          </p:nvPr>
        </p:nvSpPr>
        <p:spPr/>
        <p:txBody>
          <a:bodyPr/>
          <a:lstStyle/>
          <a:p>
            <a:pPr algn="r"/>
            <a:fld id="{692AF0AF-EC4A-4F46-B4C7-BDC1E3D8A276}" type="slidenum">
              <a:rPr lang="en-US" smtClean="0"/>
              <a:pPr algn="r"/>
              <a:t>24</a:t>
            </a:fld>
            <a:endParaRPr lang="en-US" dirty="0"/>
          </a:p>
        </p:txBody>
      </p:sp>
    </p:spTree>
    <p:extLst>
      <p:ext uri="{BB962C8B-B14F-4D97-AF65-F5344CB8AC3E}">
        <p14:creationId xmlns:p14="http://schemas.microsoft.com/office/powerpoint/2010/main" val="24242277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504825" y="46038"/>
            <a:ext cx="8135938" cy="1066800"/>
          </a:xfrm>
          <a:prstGeom prst="rect">
            <a:avLst/>
          </a:prstGeom>
          <a:noFill/>
          <a:ln w="9525">
            <a:noFill/>
            <a:round/>
            <a:headEnd/>
            <a:tailEnd/>
          </a:ln>
        </p:spPr>
        <p:txBody>
          <a:bodyPr anchor="ctr"/>
          <a:lstStyle/>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3E9D33"/>
                </a:solidFill>
                <a:latin typeface="+mj-lt"/>
              </a:rPr>
              <a:t>Texas Emissions Rate: Block 4</a:t>
            </a:r>
            <a:endParaRPr lang="en-US" sz="2800" dirty="0">
              <a:solidFill>
                <a:srgbClr val="3E9D33"/>
              </a:solidFill>
              <a:latin typeface="+mj-lt"/>
            </a:endParaRPr>
          </a:p>
        </p:txBody>
      </p:sp>
      <p:sp>
        <p:nvSpPr>
          <p:cNvPr id="6147" name="Text Box 2"/>
          <p:cNvSpPr txBox="1">
            <a:spLocks noChangeArrowheads="1"/>
          </p:cNvSpPr>
          <p:nvPr/>
        </p:nvSpPr>
        <p:spPr bwMode="auto">
          <a:xfrm>
            <a:off x="152400" y="1657350"/>
            <a:ext cx="3048000" cy="3514725"/>
          </a:xfrm>
          <a:prstGeom prst="rect">
            <a:avLst/>
          </a:prstGeom>
          <a:noFill/>
          <a:ln w="9525">
            <a:noFill/>
            <a:round/>
            <a:headEnd/>
            <a:tailEnd/>
          </a:ln>
        </p:spPr>
        <p:txBody>
          <a:bodyPr/>
          <a:lstStyle/>
          <a:p>
            <a:pPr marL="341313" indent="-341313" eaLnBrk="1" hangingPunct="1">
              <a:lnSpc>
                <a:spcPct val="80000"/>
              </a:lnSpc>
              <a:spcBef>
                <a:spcPts val="800"/>
              </a:spcBef>
              <a:buClr>
                <a:srgbClr val="003958"/>
              </a:buClr>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b="1" dirty="0">
              <a:solidFill>
                <a:srgbClr val="003958"/>
              </a:solidFill>
              <a:latin typeface="+mn-lt"/>
            </a:endParaRPr>
          </a:p>
          <a:p>
            <a:pPr marL="341313" indent="-341313" eaLnBrk="1" hangingPunct="1">
              <a:lnSpc>
                <a:spcPct val="80000"/>
              </a:lnSpc>
              <a:spcBef>
                <a:spcPts val="4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a:solidFill>
                <a:srgbClr val="003958"/>
              </a:solidFill>
              <a:latin typeface="+mn-lt"/>
            </a:endParaRPr>
          </a:p>
          <a:p>
            <a:pPr marL="341313" indent="-341313" eaLnBrk="1" hangingPunct="1">
              <a:lnSpc>
                <a:spcPct val="80000"/>
              </a:lnSpc>
              <a:spcBef>
                <a:spcPts val="6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a:solidFill>
                  <a:srgbClr val="003958"/>
                </a:solidFill>
                <a:latin typeface="+mn-lt"/>
              </a:rPr>
              <a:t>	</a:t>
            </a:r>
          </a:p>
        </p:txBody>
      </p:sp>
      <p:sp>
        <p:nvSpPr>
          <p:cNvPr id="9" name="Content Placeholder 2"/>
          <p:cNvSpPr txBox="1">
            <a:spLocks/>
          </p:cNvSpPr>
          <p:nvPr/>
        </p:nvSpPr>
        <p:spPr>
          <a:xfrm>
            <a:off x="504825" y="990600"/>
            <a:ext cx="8180388" cy="5027613"/>
          </a:xfrm>
          <a:prstGeom prst="rect">
            <a:avLst/>
          </a:prstGeom>
        </p:spPr>
        <p:txBody>
          <a:bodyPr/>
          <a:lstStyle/>
          <a:p>
            <a:pPr marL="341313" marR="0" lvl="0" indent="-341313" algn="l" defTabSz="457200" rtl="0" eaLnBrk="1" fontAlgn="base" latinLnBrk="0" hangingPunct="1">
              <a:lnSpc>
                <a:spcPct val="80000"/>
              </a:lnSpc>
              <a:spcBef>
                <a:spcPts val="800"/>
              </a:spcBef>
              <a:spcAft>
                <a:spcPts val="600"/>
              </a:spcAft>
              <a:buClr>
                <a:srgbClr val="003958"/>
              </a:buClr>
              <a:buSzPct val="100000"/>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US" sz="2200" b="0" i="0" u="none" strike="noStrike" kern="0" cap="none" spc="0" normalizeH="0" baseline="0" noProof="0" dirty="0" smtClean="0">
              <a:ln>
                <a:noFill/>
              </a:ln>
              <a:solidFill>
                <a:srgbClr val="003958"/>
              </a:solidFill>
              <a:effectLst/>
              <a:uLnTx/>
              <a:uFillTx/>
              <a:latin typeface="+mn-lt"/>
              <a:ea typeface="+mn-ea"/>
              <a:cs typeface="+mn-cs"/>
            </a:endParaRPr>
          </a:p>
          <a:p>
            <a:pPr marL="342900" marR="0" lvl="0" indent="-342900" algn="l" defTabSz="457200" rtl="0" eaLnBrk="1" fontAlgn="base" latinLnBrk="0" hangingPunct="1">
              <a:lnSpc>
                <a:spcPct val="80000"/>
              </a:lnSpc>
              <a:spcBef>
                <a:spcPts val="800"/>
              </a:spcBef>
              <a:spcAft>
                <a:spcPts val="600"/>
              </a:spcAft>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0" i="0" u="none" strike="noStrike" kern="0" cap="none" spc="0" normalizeH="0" baseline="0" noProof="0" dirty="0" smtClean="0">
                <a:ln>
                  <a:noFill/>
                </a:ln>
                <a:effectLst/>
                <a:uLnTx/>
                <a:uFillTx/>
                <a:latin typeface="+mn-lt"/>
                <a:ea typeface="+mn-ea"/>
                <a:cs typeface="+mn-cs"/>
              </a:rPr>
              <a:t>Demand side energy efficiency</a:t>
            </a:r>
          </a:p>
          <a:p>
            <a:pPr marL="1085850" lvl="1" indent="-342900" algn="l" eaLnBrk="1" hangingPunct="1">
              <a:lnSpc>
                <a:spcPct val="80000"/>
              </a:lnSpc>
              <a:spcBef>
                <a:spcPts val="800"/>
              </a:spcBef>
              <a:spcAft>
                <a:spcPts val="60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smtClean="0">
                <a:latin typeface="+mn-lt"/>
                <a:ea typeface="+mn-ea"/>
              </a:rPr>
              <a:t>2012 adjusted sales: 392.5 </a:t>
            </a:r>
            <a:r>
              <a:rPr lang="en-US" sz="2200" kern="0" dirty="0" err="1" smtClean="0">
                <a:latin typeface="+mn-lt"/>
                <a:ea typeface="+mn-ea"/>
              </a:rPr>
              <a:t>MMWh</a:t>
            </a:r>
            <a:endParaRPr lang="en-US" sz="2200" kern="0" dirty="0" smtClean="0">
              <a:latin typeface="+mn-lt"/>
              <a:ea typeface="+mn-ea"/>
            </a:endParaRPr>
          </a:p>
          <a:p>
            <a:pPr marL="1085850" lvl="1" indent="-342900" algn="l" eaLnBrk="1" hangingPunct="1">
              <a:lnSpc>
                <a:spcPct val="80000"/>
              </a:lnSpc>
              <a:spcBef>
                <a:spcPts val="800"/>
              </a:spcBef>
              <a:spcAft>
                <a:spcPts val="60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smtClean="0">
                <a:latin typeface="+mn-lt"/>
                <a:ea typeface="+mn-ea"/>
              </a:rPr>
              <a:t>State generation as percent of sales: 98.12%</a:t>
            </a:r>
          </a:p>
          <a:p>
            <a:pPr marL="1085850" lvl="1" indent="-342900" algn="l" eaLnBrk="1" hangingPunct="1">
              <a:lnSpc>
                <a:spcPct val="80000"/>
              </a:lnSpc>
              <a:spcBef>
                <a:spcPts val="800"/>
              </a:spcBef>
              <a:spcAft>
                <a:spcPts val="60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smtClean="0">
                <a:latin typeface="+mn-lt"/>
                <a:ea typeface="+mn-ea"/>
              </a:rPr>
              <a:t>2030 energy efficiency potential: 9.91%</a:t>
            </a:r>
          </a:p>
          <a:p>
            <a:pPr marL="1085850" lvl="1" indent="-342900" algn="l" eaLnBrk="1" hangingPunct="1">
              <a:lnSpc>
                <a:spcPct val="80000"/>
              </a:lnSpc>
              <a:spcBef>
                <a:spcPts val="800"/>
              </a:spcBef>
              <a:spcAft>
                <a:spcPts val="600"/>
              </a:spcAft>
              <a:buClr>
                <a:srgbClr val="003958"/>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200" kern="0" dirty="0" smtClean="0">
              <a:latin typeface="+mn-lt"/>
              <a:ea typeface="+mn-ea"/>
            </a:endParaRPr>
          </a:p>
          <a:p>
            <a:pPr marL="342900" indent="-342900" algn="l" eaLnBrk="1" hangingPunct="1">
              <a:lnSpc>
                <a:spcPct val="80000"/>
              </a:lnSpc>
              <a:spcBef>
                <a:spcPts val="800"/>
              </a:spcBef>
              <a:spcAft>
                <a:spcPts val="600"/>
              </a:spcAft>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smtClean="0">
                <a:latin typeface="+mn-lt"/>
                <a:ea typeface="+mn-ea"/>
              </a:rPr>
              <a:t>Emissions rate: </a:t>
            </a:r>
          </a:p>
          <a:p>
            <a:pPr marL="342900" indent="-342900" algn="l" eaLnBrk="1" hangingPunct="1">
              <a:lnSpc>
                <a:spcPct val="80000"/>
              </a:lnSpc>
              <a:spcBef>
                <a:spcPts val="800"/>
              </a:spcBef>
              <a:spcAft>
                <a:spcPts val="600"/>
              </a:spcAft>
              <a:buClr>
                <a:srgbClr val="003958"/>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200" kern="0" dirty="0" smtClean="0">
              <a:latin typeface="+mn-lt"/>
              <a:ea typeface="+mn-ea"/>
              <a:sym typeface="Wingdings" pitchFamily="2" charset="2"/>
            </a:endParaRPr>
          </a:p>
          <a:p>
            <a:pPr marL="342900" indent="-342900" algn="l" eaLnBrk="1" hangingPunct="1">
              <a:lnSpc>
                <a:spcPct val="80000"/>
              </a:lnSpc>
              <a:spcBef>
                <a:spcPts val="800"/>
              </a:spcBef>
              <a:spcAft>
                <a:spcPts val="600"/>
              </a:spcAft>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smtClean="0">
                <a:latin typeface="+mn-lt"/>
                <a:ea typeface="+mn-ea"/>
                <a:sym typeface="Wingdings" pitchFamily="2" charset="2"/>
              </a:rPr>
              <a:t>Overall emissions rate change:  </a:t>
            </a:r>
          </a:p>
          <a:p>
            <a:pPr marL="341313" indent="-341313" eaLnBrk="1" hangingPunct="1">
              <a:lnSpc>
                <a:spcPct val="80000"/>
              </a:lnSpc>
              <a:spcBef>
                <a:spcPts val="800"/>
              </a:spcBef>
              <a:spcAft>
                <a:spcPts val="600"/>
              </a:spcAft>
              <a:buClr>
                <a:srgbClr val="003958"/>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smtClean="0">
                <a:solidFill>
                  <a:srgbClr val="003958"/>
                </a:solidFill>
                <a:latin typeface="+mn-lt"/>
                <a:ea typeface="+mn-ea"/>
                <a:sym typeface="Wingdings" pitchFamily="2" charset="2"/>
              </a:rPr>
              <a:t>		</a:t>
            </a:r>
            <a:endParaRPr kumimoji="0" lang="en-US" sz="2200" b="0" i="0" u="none" strike="noStrike" kern="0" cap="none" spc="0" normalizeH="0" baseline="0" noProof="0" dirty="0" smtClean="0">
              <a:ln>
                <a:noFill/>
              </a:ln>
              <a:solidFill>
                <a:srgbClr val="003958"/>
              </a:solidFill>
              <a:effectLst/>
              <a:uLnTx/>
              <a:uFillTx/>
              <a:latin typeface="+mn-lt"/>
              <a:ea typeface="+mn-ea"/>
              <a:cs typeface="+mn-cs"/>
            </a:endParaRPr>
          </a:p>
        </p:txBody>
      </p:sp>
      <p:sp>
        <p:nvSpPr>
          <p:cNvPr id="6" name="Rectangle 5"/>
          <p:cNvSpPr/>
          <p:nvPr/>
        </p:nvSpPr>
        <p:spPr bwMode="auto">
          <a:xfrm>
            <a:off x="533400" y="5410200"/>
            <a:ext cx="7010400" cy="457200"/>
          </a:xfrm>
          <a:prstGeom prst="rect">
            <a:avLst/>
          </a:prstGeom>
          <a:solidFill>
            <a:schemeClr val="accent2">
              <a:lumMod val="7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1313" indent="-341313" eaLnBrk="1" hangingPunct="1">
              <a:lnSpc>
                <a:spcPct val="80000"/>
              </a:lnSpc>
              <a:spcBef>
                <a:spcPts val="800"/>
              </a:spcBef>
              <a:spcAft>
                <a:spcPts val="600"/>
              </a:spcAft>
              <a:buClr>
                <a:srgbClr val="003958"/>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a:sym typeface="Wingdings" pitchFamily="2" charset="2"/>
              </a:rPr>
              <a:t>1,420 </a:t>
            </a:r>
            <a:r>
              <a:rPr lang="en-US" sz="2200" kern="0" dirty="0" err="1">
                <a:sym typeface="Wingdings" pitchFamily="2" charset="2"/>
              </a:rPr>
              <a:t>lbs</a:t>
            </a:r>
            <a:r>
              <a:rPr lang="en-US" sz="2200" kern="0" dirty="0">
                <a:sym typeface="Wingdings" pitchFamily="2" charset="2"/>
              </a:rPr>
              <a:t> </a:t>
            </a:r>
            <a:r>
              <a:rPr lang="en-US" sz="2200" kern="0" dirty="0" smtClean="0"/>
              <a:t>CO</a:t>
            </a:r>
            <a:r>
              <a:rPr lang="en-US" sz="2200" kern="0" baseline="-25000" dirty="0" smtClean="0"/>
              <a:t>2</a:t>
            </a:r>
            <a:r>
              <a:rPr lang="en-US" sz="2200" kern="0" dirty="0" smtClean="0"/>
              <a:t>/</a:t>
            </a:r>
            <a:r>
              <a:rPr lang="en-US" sz="2200" kern="0" dirty="0" err="1" smtClean="0"/>
              <a:t>MWh</a:t>
            </a:r>
            <a:r>
              <a:rPr lang="en-US" sz="2200" kern="0" dirty="0" smtClean="0">
                <a:sym typeface="Wingdings" pitchFamily="2" charset="2"/>
              </a:rPr>
              <a:t> </a:t>
            </a:r>
            <a:r>
              <a:rPr lang="en-US" sz="2200" kern="0" dirty="0">
                <a:sym typeface="Wingdings" pitchFamily="2" charset="2"/>
              </a:rPr>
              <a:t> 791 </a:t>
            </a:r>
            <a:r>
              <a:rPr lang="en-US" sz="2200" kern="0" dirty="0" err="1">
                <a:sym typeface="Wingdings" pitchFamily="2" charset="2"/>
              </a:rPr>
              <a:t>lbs</a:t>
            </a:r>
            <a:r>
              <a:rPr lang="en-US" sz="2200" kern="0" dirty="0">
                <a:sym typeface="Wingdings" pitchFamily="2" charset="2"/>
              </a:rPr>
              <a:t> </a:t>
            </a:r>
            <a:r>
              <a:rPr lang="en-US" sz="2200" kern="0" dirty="0"/>
              <a:t>CO</a:t>
            </a:r>
            <a:r>
              <a:rPr lang="en-US" sz="2200" kern="0" baseline="-25000" dirty="0"/>
              <a:t>2</a:t>
            </a:r>
            <a:r>
              <a:rPr lang="en-US" sz="2200" kern="0" dirty="0"/>
              <a:t>/</a:t>
            </a:r>
            <a:r>
              <a:rPr lang="en-US" sz="2200" kern="0" dirty="0" err="1"/>
              <a:t>MWh</a:t>
            </a:r>
            <a:endParaRPr lang="en-US" sz="2200" kern="0" dirty="0"/>
          </a:p>
        </p:txBody>
      </p:sp>
      <p:sp>
        <p:nvSpPr>
          <p:cNvPr id="7" name="Rectangle 6"/>
          <p:cNvSpPr/>
          <p:nvPr/>
        </p:nvSpPr>
        <p:spPr bwMode="auto">
          <a:xfrm>
            <a:off x="609600" y="4038600"/>
            <a:ext cx="7010400" cy="457200"/>
          </a:xfrm>
          <a:prstGeom prst="rect">
            <a:avLst/>
          </a:prstGeom>
          <a:solidFill>
            <a:schemeClr val="accent2">
              <a:lumMod val="7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eaLnBrk="1" hangingPunct="1">
              <a:lnSpc>
                <a:spcPct val="80000"/>
              </a:lnSpc>
              <a:spcBef>
                <a:spcPts val="800"/>
              </a:spcBef>
              <a:spcAft>
                <a:spcPts val="600"/>
              </a:spcAft>
              <a:buClr>
                <a:srgbClr val="003958"/>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kern="0" dirty="0">
                <a:solidFill>
                  <a:srgbClr val="003958"/>
                </a:solidFill>
              </a:rPr>
              <a:t>	</a:t>
            </a:r>
            <a:r>
              <a:rPr lang="en-US" sz="2200" kern="0" dirty="0"/>
              <a:t>861 </a:t>
            </a:r>
            <a:r>
              <a:rPr lang="en-US" sz="2200" kern="0" dirty="0" err="1"/>
              <a:t>lbs</a:t>
            </a:r>
            <a:r>
              <a:rPr lang="en-US" sz="2200" kern="0" dirty="0"/>
              <a:t> CO</a:t>
            </a:r>
            <a:r>
              <a:rPr lang="en-US" sz="2200" kern="0" baseline="-25000" dirty="0"/>
              <a:t>2</a:t>
            </a:r>
            <a:r>
              <a:rPr lang="en-US" sz="2200" kern="0" dirty="0"/>
              <a:t>/</a:t>
            </a:r>
            <a:r>
              <a:rPr lang="en-US" sz="2200" kern="0" dirty="0" err="1"/>
              <a:t>MWh</a:t>
            </a:r>
            <a:r>
              <a:rPr lang="en-US" sz="2200" kern="0" dirty="0"/>
              <a:t> </a:t>
            </a:r>
            <a:r>
              <a:rPr lang="en-US" sz="2200" kern="0" dirty="0">
                <a:sym typeface="Wingdings" pitchFamily="2" charset="2"/>
              </a:rPr>
              <a:t> 791 </a:t>
            </a:r>
            <a:r>
              <a:rPr lang="en-US" sz="2200" kern="0" dirty="0" err="1">
                <a:sym typeface="Wingdings" pitchFamily="2" charset="2"/>
              </a:rPr>
              <a:t>lbs</a:t>
            </a:r>
            <a:r>
              <a:rPr lang="en-US" sz="2200" kern="0" dirty="0">
                <a:sym typeface="Wingdings" pitchFamily="2" charset="2"/>
              </a:rPr>
              <a:t> </a:t>
            </a:r>
            <a:r>
              <a:rPr lang="en-US" sz="2200" kern="0" dirty="0"/>
              <a:t>CO</a:t>
            </a:r>
            <a:r>
              <a:rPr lang="en-US" sz="2200" kern="0" baseline="-25000" dirty="0"/>
              <a:t>2</a:t>
            </a:r>
            <a:r>
              <a:rPr lang="en-US" sz="2200" kern="0" dirty="0"/>
              <a:t>/</a:t>
            </a:r>
            <a:r>
              <a:rPr lang="en-US" sz="2200" kern="0" dirty="0" err="1"/>
              <a:t>MWh</a:t>
            </a:r>
            <a:endParaRPr lang="en-US" sz="2200" kern="0" dirty="0">
              <a:sym typeface="Wingdings" pitchFamily="2" charset="2"/>
            </a:endParaRPr>
          </a:p>
        </p:txBody>
      </p:sp>
      <p:sp>
        <p:nvSpPr>
          <p:cNvPr id="8" name="TextBox 7"/>
          <p:cNvSpPr txBox="1"/>
          <p:nvPr/>
        </p:nvSpPr>
        <p:spPr>
          <a:xfrm>
            <a:off x="239151" y="6183868"/>
            <a:ext cx="4144108" cy="246221"/>
          </a:xfrm>
          <a:prstGeom prst="rect">
            <a:avLst/>
          </a:prstGeom>
          <a:noFill/>
        </p:spPr>
        <p:txBody>
          <a:bodyPr wrap="square" rtlCol="0">
            <a:spAutoFit/>
          </a:bodyPr>
          <a:lstStyle/>
          <a:p>
            <a:pPr algn="l"/>
            <a:r>
              <a:rPr lang="en-US" sz="1000" dirty="0" smtClean="0"/>
              <a:t>Source: Sidley Austin</a:t>
            </a:r>
            <a:endParaRPr lang="en-US" sz="1000" dirty="0"/>
          </a:p>
        </p:txBody>
      </p:sp>
      <p:sp>
        <p:nvSpPr>
          <p:cNvPr id="2" name="Slide Number Placeholder 1"/>
          <p:cNvSpPr>
            <a:spLocks noGrp="1"/>
          </p:cNvSpPr>
          <p:nvPr>
            <p:ph type="sldNum" sz="quarter" idx="4"/>
          </p:nvPr>
        </p:nvSpPr>
        <p:spPr/>
        <p:txBody>
          <a:bodyPr/>
          <a:lstStyle/>
          <a:p>
            <a:pPr algn="r"/>
            <a:fld id="{692AF0AF-EC4A-4F46-B4C7-BDC1E3D8A276}" type="slidenum">
              <a:rPr lang="en-US" smtClean="0"/>
              <a:pPr algn="r"/>
              <a:t>25</a:t>
            </a:fld>
            <a:endParaRPr lang="en-US" dirty="0"/>
          </a:p>
        </p:txBody>
      </p:sp>
    </p:spTree>
    <p:extLst>
      <p:ext uri="{BB962C8B-B14F-4D97-AF65-F5344CB8AC3E}">
        <p14:creationId xmlns:p14="http://schemas.microsoft.com/office/powerpoint/2010/main" val="14097953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6029325" y="367784"/>
            <a:ext cx="2905125" cy="6000750"/>
            <a:chOff x="1455" y="2175"/>
            <a:chExt cx="4575" cy="9450"/>
          </a:xfrm>
        </p:grpSpPr>
        <p:grpSp>
          <p:nvGrpSpPr>
            <p:cNvPr id="2051" name="Group 3"/>
            <p:cNvGrpSpPr>
              <a:grpSpLocks/>
            </p:cNvGrpSpPr>
            <p:nvPr/>
          </p:nvGrpSpPr>
          <p:grpSpPr bwMode="auto">
            <a:xfrm>
              <a:off x="1545" y="2250"/>
              <a:ext cx="4395" cy="9105"/>
              <a:chOff x="1545" y="2250"/>
              <a:chExt cx="4395" cy="9105"/>
            </a:xfrm>
          </p:grpSpPr>
          <p:sp>
            <p:nvSpPr>
              <p:cNvPr id="2052" name="Rectangle 4"/>
              <p:cNvSpPr>
                <a:spLocks noChangeArrowheads="1"/>
              </p:cNvSpPr>
              <p:nvPr/>
            </p:nvSpPr>
            <p:spPr bwMode="auto">
              <a:xfrm>
                <a:off x="1545" y="2250"/>
                <a:ext cx="4140" cy="405"/>
              </a:xfrm>
              <a:prstGeom prst="rect">
                <a:avLst/>
              </a:prstGeom>
              <a:solidFill>
                <a:srgbClr val="C6D9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State Baseline Emissions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1545" y="2910"/>
                <a:ext cx="4140" cy="990"/>
              </a:xfrm>
              <a:prstGeom prst="rect">
                <a:avLst/>
              </a:prstGeom>
              <a:solidFill>
                <a:srgbClr val="C6D9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Block 1</a:t>
                </a:r>
                <a:r>
                  <a:rPr kumimoji="0" lang="en-US" sz="1100" b="0" i="0" u="none" strike="noStrike" cap="none" normalizeH="0" baseline="0" smtClean="0">
                    <a:ln>
                      <a:noFill/>
                    </a:ln>
                    <a:solidFill>
                      <a:schemeClr val="tx1"/>
                    </a:solidFill>
                    <a:effectLst/>
                    <a:latin typeface="Calibri" pitchFamily="34" charset="0"/>
                    <a:cs typeface="Arial" pitchFamily="34" charset="0"/>
                  </a:rPr>
                  <a:t>:  Heat Rate</a:t>
                </a:r>
                <a:br>
                  <a:rPr kumimoji="0" lang="en-US" sz="1100" b="0" i="0" u="none" strike="noStrike" cap="none" normalizeH="0" baseline="0" smtClean="0">
                    <a:ln>
                      <a:noFill/>
                    </a:ln>
                    <a:solidFill>
                      <a:schemeClr val="tx1"/>
                    </a:solidFill>
                    <a:effectLst/>
                    <a:latin typeface="Calibri" pitchFamily="34" charset="0"/>
                    <a:cs typeface="Arial" pitchFamily="34" charset="0"/>
                  </a:rPr>
                </a:br>
                <a:r>
                  <a:rPr kumimoji="0" lang="en-US" sz="1100" b="0" i="0" u="none" strike="noStrike" cap="none" normalizeH="0" baseline="0" smtClean="0">
                    <a:ln>
                      <a:noFill/>
                    </a:ln>
                    <a:solidFill>
                      <a:schemeClr val="tx1"/>
                    </a:solidFill>
                    <a:effectLst/>
                    <a:latin typeface="Calibri" pitchFamily="34" charset="0"/>
                    <a:cs typeface="Arial" pitchFamily="34" charset="0"/>
                  </a:rPr>
                  <a:t>Improvements at Coal-Fired </a:t>
                </a:r>
                <a:br>
                  <a:rPr kumimoji="0" lang="en-US" sz="1100" b="0" i="0" u="none" strike="noStrike" cap="none" normalizeH="0" baseline="0" smtClean="0">
                    <a:ln>
                      <a:noFill/>
                    </a:ln>
                    <a:solidFill>
                      <a:schemeClr val="tx1"/>
                    </a:solidFill>
                    <a:effectLst/>
                    <a:latin typeface="Calibri" pitchFamily="34" charset="0"/>
                    <a:cs typeface="Arial" pitchFamily="34" charset="0"/>
                  </a:rPr>
                </a:br>
                <a:r>
                  <a:rPr kumimoji="0" lang="en-US" sz="1100" b="0" i="0" u="none" strike="noStrike" cap="none" normalizeH="0" baseline="0" smtClean="0">
                    <a:ln>
                      <a:noFill/>
                    </a:ln>
                    <a:solidFill>
                      <a:schemeClr val="tx1"/>
                    </a:solidFill>
                    <a:effectLst/>
                    <a:latin typeface="Calibri" pitchFamily="34" charset="0"/>
                    <a:cs typeface="Arial" pitchFamily="34" charset="0"/>
                  </a:rPr>
                  <a:t>EGUs (6% emissions reduction)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1545" y="4200"/>
                <a:ext cx="4140" cy="990"/>
              </a:xfrm>
              <a:prstGeom prst="rect">
                <a:avLst/>
              </a:prstGeom>
              <a:solidFill>
                <a:srgbClr val="C6D9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Block 2a</a:t>
                </a:r>
                <a:r>
                  <a:rPr kumimoji="0" lang="en-US" sz="1100" b="0" i="0" u="none" strike="noStrike" cap="none" normalizeH="0" baseline="0" smtClean="0">
                    <a:ln>
                      <a:noFill/>
                    </a:ln>
                    <a:solidFill>
                      <a:schemeClr val="tx1"/>
                    </a:solidFill>
                    <a:effectLst/>
                    <a:latin typeface="Calibri" pitchFamily="34" charset="0"/>
                    <a:cs typeface="Arial" pitchFamily="34" charset="0"/>
                  </a:rPr>
                  <a:t>:  Increased generation at existing NGCC facilities </a:t>
                </a:r>
                <a:br>
                  <a:rPr kumimoji="0" lang="en-US" sz="1100" b="0" i="0" u="none" strike="noStrike" cap="none" normalizeH="0" baseline="0" smtClean="0">
                    <a:ln>
                      <a:noFill/>
                    </a:ln>
                    <a:solidFill>
                      <a:schemeClr val="tx1"/>
                    </a:solidFill>
                    <a:effectLst/>
                    <a:latin typeface="Calibri" pitchFamily="34" charset="0"/>
                    <a:cs typeface="Arial" pitchFamily="34" charset="0"/>
                  </a:rPr>
                </a:br>
                <a:r>
                  <a:rPr kumimoji="0" lang="en-US" sz="1100" b="0" i="0" u="none" strike="noStrike" cap="none" normalizeH="0" baseline="0" smtClean="0">
                    <a:ln>
                      <a:noFill/>
                    </a:ln>
                    <a:solidFill>
                      <a:schemeClr val="tx1"/>
                    </a:solidFill>
                    <a:effectLst/>
                    <a:latin typeface="Calibri" pitchFamily="34" charset="0"/>
                    <a:cs typeface="Arial" pitchFamily="34" charset="0"/>
                  </a:rPr>
                  <a:t>(minimum 70% capacity)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1545" y="5475"/>
                <a:ext cx="4140" cy="990"/>
              </a:xfrm>
              <a:prstGeom prst="rect">
                <a:avLst/>
              </a:prstGeom>
              <a:solidFill>
                <a:srgbClr val="C6D9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Block 2b</a:t>
                </a:r>
                <a:r>
                  <a:rPr kumimoji="0" lang="en-US" sz="1100" b="0" i="0" u="none" strike="noStrike" cap="none" normalizeH="0" baseline="0" smtClean="0">
                    <a:ln>
                      <a:noFill/>
                    </a:ln>
                    <a:solidFill>
                      <a:schemeClr val="tx1"/>
                    </a:solidFill>
                    <a:effectLst/>
                    <a:latin typeface="Calibri" pitchFamily="34" charset="0"/>
                    <a:cs typeface="Arial" pitchFamily="34" charset="0"/>
                  </a:rPr>
                  <a:t>:  Increased generation at new NGCC facilities (additional capacity to substitute for other fossil fuels)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1545" y="6765"/>
                <a:ext cx="4140" cy="990"/>
              </a:xfrm>
              <a:prstGeom prst="rect">
                <a:avLst/>
              </a:prstGeom>
              <a:solidFill>
                <a:srgbClr val="C6D9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Block 3a</a:t>
                </a:r>
                <a:r>
                  <a:rPr kumimoji="0" lang="en-US" sz="1100" b="0" i="0" u="none" strike="noStrike" cap="none" normalizeH="0" baseline="0" smtClean="0">
                    <a:ln>
                      <a:noFill/>
                    </a:ln>
                    <a:solidFill>
                      <a:schemeClr val="tx1"/>
                    </a:solidFill>
                    <a:effectLst/>
                    <a:latin typeface="Calibri" pitchFamily="34" charset="0"/>
                    <a:cs typeface="Arial" pitchFamily="34" charset="0"/>
                  </a:rPr>
                  <a:t>:  Changes in nuclear generation capacity (new capacity; avoided retirement)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1545" y="8055"/>
                <a:ext cx="4140" cy="990"/>
              </a:xfrm>
              <a:prstGeom prst="rect">
                <a:avLst/>
              </a:prstGeom>
              <a:solidFill>
                <a:srgbClr val="C6D9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Block 3b</a:t>
                </a:r>
                <a:r>
                  <a:rPr kumimoji="0" lang="en-US" sz="1100" b="0" i="0" u="none" strike="noStrike" cap="none" normalizeH="0" baseline="0" smtClean="0">
                    <a:ln>
                      <a:noFill/>
                    </a:ln>
                    <a:solidFill>
                      <a:schemeClr val="tx1"/>
                    </a:solidFill>
                    <a:effectLst/>
                    <a:latin typeface="Calibri" pitchFamily="34" charset="0"/>
                    <a:cs typeface="Arial" pitchFamily="34" charset="0"/>
                  </a:rPr>
                  <a:t>:  Increased renewable energy capacity (based on regional averaging of renewable portfolio standards)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8" name="Rectangle 10"/>
              <p:cNvSpPr>
                <a:spLocks noChangeArrowheads="1"/>
              </p:cNvSpPr>
              <p:nvPr/>
            </p:nvSpPr>
            <p:spPr bwMode="auto">
              <a:xfrm>
                <a:off x="1545" y="9315"/>
                <a:ext cx="4140" cy="1320"/>
              </a:xfrm>
              <a:prstGeom prst="rect">
                <a:avLst/>
              </a:prstGeom>
              <a:solidFill>
                <a:srgbClr val="C6D9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Block 4</a:t>
                </a:r>
                <a:r>
                  <a:rPr kumimoji="0" lang="en-US" sz="1100" b="0" i="0" u="none" strike="noStrike" cap="none" normalizeH="0" baseline="0" smtClean="0">
                    <a:ln>
                      <a:noFill/>
                    </a:ln>
                    <a:solidFill>
                      <a:schemeClr val="tx1"/>
                    </a:solidFill>
                    <a:effectLst/>
                    <a:latin typeface="Calibri" pitchFamily="34" charset="0"/>
                    <a:cs typeface="Arial" pitchFamily="34" charset="0"/>
                  </a:rPr>
                  <a:t>:  Reduced generation through demand-side energy efficiency improvements (1.5% annual electricity savings)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1545" y="10950"/>
                <a:ext cx="4140" cy="405"/>
              </a:xfrm>
              <a:prstGeom prst="rect">
                <a:avLst/>
              </a:prstGeom>
              <a:solidFill>
                <a:srgbClr val="C6D9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State-Specific Targets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0" name="AutoShape 12"/>
              <p:cNvSpPr>
                <a:spLocks noChangeArrowheads="1"/>
              </p:cNvSpPr>
              <p:nvPr/>
            </p:nvSpPr>
            <p:spPr bwMode="auto">
              <a:xfrm>
                <a:off x="5460" y="3615"/>
                <a:ext cx="480" cy="900"/>
              </a:xfrm>
              <a:prstGeom prst="downArrow">
                <a:avLst>
                  <a:gd name="adj1" fmla="val 50000"/>
                  <a:gd name="adj2" fmla="val 46875"/>
                </a:avLst>
              </a:prstGeom>
              <a:solidFill>
                <a:srgbClr val="4F81BD"/>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2061" name="AutoShape 13"/>
              <p:cNvSpPr>
                <a:spLocks noChangeArrowheads="1"/>
              </p:cNvSpPr>
              <p:nvPr/>
            </p:nvSpPr>
            <p:spPr bwMode="auto">
              <a:xfrm>
                <a:off x="5460" y="4980"/>
                <a:ext cx="480" cy="900"/>
              </a:xfrm>
              <a:prstGeom prst="downArrow">
                <a:avLst>
                  <a:gd name="adj1" fmla="val 50000"/>
                  <a:gd name="adj2" fmla="val 46875"/>
                </a:avLst>
              </a:prstGeom>
              <a:solidFill>
                <a:srgbClr val="4F81BD"/>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2062" name="AutoShape 14"/>
              <p:cNvSpPr>
                <a:spLocks noChangeArrowheads="1"/>
              </p:cNvSpPr>
              <p:nvPr/>
            </p:nvSpPr>
            <p:spPr bwMode="auto">
              <a:xfrm>
                <a:off x="5460" y="6330"/>
                <a:ext cx="480" cy="900"/>
              </a:xfrm>
              <a:prstGeom prst="downArrow">
                <a:avLst>
                  <a:gd name="adj1" fmla="val 50000"/>
                  <a:gd name="adj2" fmla="val 46875"/>
                </a:avLst>
              </a:prstGeom>
              <a:solidFill>
                <a:srgbClr val="4F81BD"/>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2063" name="AutoShape 15"/>
              <p:cNvSpPr>
                <a:spLocks noChangeArrowheads="1"/>
              </p:cNvSpPr>
              <p:nvPr/>
            </p:nvSpPr>
            <p:spPr bwMode="auto">
              <a:xfrm>
                <a:off x="5460" y="7635"/>
                <a:ext cx="480" cy="900"/>
              </a:xfrm>
              <a:prstGeom prst="downArrow">
                <a:avLst>
                  <a:gd name="adj1" fmla="val 50000"/>
                  <a:gd name="adj2" fmla="val 46875"/>
                </a:avLst>
              </a:prstGeom>
              <a:solidFill>
                <a:srgbClr val="4F81BD"/>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2064" name="AutoShape 16"/>
              <p:cNvSpPr>
                <a:spLocks noChangeArrowheads="1"/>
              </p:cNvSpPr>
              <p:nvPr/>
            </p:nvSpPr>
            <p:spPr bwMode="auto">
              <a:xfrm>
                <a:off x="5460" y="8970"/>
                <a:ext cx="480" cy="900"/>
              </a:xfrm>
              <a:prstGeom prst="downArrow">
                <a:avLst>
                  <a:gd name="adj1" fmla="val 50000"/>
                  <a:gd name="adj2" fmla="val 46875"/>
                </a:avLst>
              </a:prstGeom>
              <a:solidFill>
                <a:srgbClr val="4F81BD"/>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2065" name="AutoShape 17"/>
              <p:cNvSpPr>
                <a:spLocks noChangeArrowheads="1"/>
              </p:cNvSpPr>
              <p:nvPr/>
            </p:nvSpPr>
            <p:spPr bwMode="auto">
              <a:xfrm>
                <a:off x="5460" y="10275"/>
                <a:ext cx="480" cy="900"/>
              </a:xfrm>
              <a:prstGeom prst="downArrow">
                <a:avLst>
                  <a:gd name="adj1" fmla="val 50000"/>
                  <a:gd name="adj2" fmla="val 46875"/>
                </a:avLst>
              </a:prstGeom>
              <a:solidFill>
                <a:srgbClr val="4F81BD"/>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grpSp>
        <p:sp>
          <p:nvSpPr>
            <p:cNvPr id="2066" name="Rectangle 18"/>
            <p:cNvSpPr>
              <a:spLocks noChangeArrowheads="1"/>
            </p:cNvSpPr>
            <p:nvPr/>
          </p:nvSpPr>
          <p:spPr bwMode="auto">
            <a:xfrm>
              <a:off x="1455" y="2175"/>
              <a:ext cx="4575" cy="945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Text Box 1"/>
          <p:cNvSpPr txBox="1">
            <a:spLocks noChangeArrowheads="1"/>
          </p:cNvSpPr>
          <p:nvPr/>
        </p:nvSpPr>
        <p:spPr bwMode="auto">
          <a:xfrm>
            <a:off x="76200" y="95250"/>
            <a:ext cx="6705600" cy="1066800"/>
          </a:xfrm>
          <a:prstGeom prst="rect">
            <a:avLst/>
          </a:prstGeom>
          <a:noFill/>
          <a:ln w="9525">
            <a:noFill/>
            <a:round/>
            <a:headEnd/>
            <a:tailEnd/>
          </a:ln>
        </p:spPr>
        <p:txBody>
          <a:bodyPr anchor="ctr"/>
          <a:lstStyle/>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3E9D33"/>
                </a:solidFill>
                <a:latin typeface="+mj-lt"/>
              </a:rPr>
              <a:t>Summary of Texas Emissions </a:t>
            </a:r>
          </a:p>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3E9D33"/>
                </a:solidFill>
                <a:latin typeface="+mj-lt"/>
              </a:rPr>
              <a:t>Rate Reductions </a:t>
            </a:r>
            <a:endParaRPr lang="en-US" sz="2800" dirty="0">
              <a:solidFill>
                <a:srgbClr val="3E9D33"/>
              </a:solidFill>
              <a:latin typeface="+mj-lt"/>
            </a:endParaRPr>
          </a:p>
        </p:txBody>
      </p:sp>
      <p:sp>
        <p:nvSpPr>
          <p:cNvPr id="20" name="Content Placeholder 2"/>
          <p:cNvSpPr txBox="1">
            <a:spLocks/>
          </p:cNvSpPr>
          <p:nvPr/>
        </p:nvSpPr>
        <p:spPr>
          <a:xfrm>
            <a:off x="76200" y="990600"/>
            <a:ext cx="6400800" cy="5027613"/>
          </a:xfrm>
          <a:prstGeom prst="rect">
            <a:avLst/>
          </a:prstGeom>
        </p:spPr>
        <p:txBody>
          <a:bodyPr/>
          <a:lstStyle/>
          <a:p>
            <a:pPr marL="341313" marR="0" lvl="0" indent="-341313" algn="l" defTabSz="457200" rtl="0" eaLnBrk="1" fontAlgn="base" latinLnBrk="0" hangingPunct="1">
              <a:lnSpc>
                <a:spcPct val="80000"/>
              </a:lnSpc>
              <a:spcBef>
                <a:spcPts val="800"/>
              </a:spcBef>
              <a:spcAft>
                <a:spcPts val="6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1" i="0" u="none" strike="noStrike" kern="0" cap="none" spc="0" normalizeH="0" baseline="0" noProof="0" dirty="0" smtClean="0">
                <a:ln>
                  <a:noFill/>
                </a:ln>
                <a:effectLst/>
                <a:uLnTx/>
                <a:uFillTx/>
                <a:latin typeface="+mn-lt"/>
                <a:ea typeface="+mn-ea"/>
                <a:cs typeface="+mn-cs"/>
              </a:rPr>
              <a:t>Block 1:</a:t>
            </a:r>
          </a:p>
          <a:p>
            <a:pPr marL="341313" lvl="0" indent="-341313" eaLnBrk="1" hangingPunct="1">
              <a:lnSpc>
                <a:spcPct val="80000"/>
              </a:lnSpc>
              <a:spcBef>
                <a:spcPts val="800"/>
              </a:spcBef>
              <a:spcAft>
                <a:spcPts val="600"/>
              </a:spcAft>
              <a:buClr>
                <a:srgbClr val="003958"/>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smtClean="0"/>
              <a:t>	1,420 lbs CO2/</a:t>
            </a:r>
            <a:r>
              <a:rPr lang="en-US" kern="0" dirty="0" err="1" smtClean="0"/>
              <a:t>MWh</a:t>
            </a:r>
            <a:r>
              <a:rPr lang="en-US" kern="0" dirty="0" smtClean="0"/>
              <a:t> </a:t>
            </a:r>
            <a:r>
              <a:rPr lang="en-US" kern="0" dirty="0" smtClean="0">
                <a:sym typeface="Wingdings" pitchFamily="2" charset="2"/>
              </a:rPr>
              <a:t> 1,366 </a:t>
            </a:r>
            <a:r>
              <a:rPr lang="en-US" kern="0" dirty="0" err="1" smtClean="0">
                <a:sym typeface="Wingdings" pitchFamily="2" charset="2"/>
              </a:rPr>
              <a:t>lbs</a:t>
            </a:r>
            <a:r>
              <a:rPr lang="en-US" kern="0" dirty="0" smtClean="0">
                <a:sym typeface="Wingdings" pitchFamily="2" charset="2"/>
              </a:rPr>
              <a:t> CO</a:t>
            </a:r>
            <a:r>
              <a:rPr lang="en-US" kern="0" baseline="-25000" dirty="0" smtClean="0">
                <a:sym typeface="Wingdings" pitchFamily="2" charset="2"/>
              </a:rPr>
              <a:t>2</a:t>
            </a:r>
            <a:r>
              <a:rPr lang="en-US" kern="0" dirty="0" smtClean="0">
                <a:sym typeface="Wingdings" pitchFamily="2" charset="2"/>
              </a:rPr>
              <a:t>/</a:t>
            </a:r>
            <a:r>
              <a:rPr lang="en-US" kern="0" dirty="0" err="1" smtClean="0">
                <a:sym typeface="Wingdings" pitchFamily="2" charset="2"/>
              </a:rPr>
              <a:t>MWh</a:t>
            </a:r>
            <a:endParaRPr lang="en-US" kern="0" dirty="0" smtClean="0">
              <a:sym typeface="Wingdings" pitchFamily="2" charset="2"/>
            </a:endParaRPr>
          </a:p>
          <a:p>
            <a:pPr marL="341313" lvl="0" indent="-341313" algn="l" eaLnBrk="1" hangingPunct="1">
              <a:lnSpc>
                <a:spcPct val="80000"/>
              </a:lnSpc>
              <a:spcBef>
                <a:spcPts val="800"/>
              </a:spcBef>
              <a:spcAft>
                <a:spcPts val="600"/>
              </a:spcAft>
              <a:buClr>
                <a:srgbClr val="003958"/>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1" i="0" u="none" strike="noStrike" kern="0" cap="none" spc="0" normalizeH="0" baseline="0" noProof="0" dirty="0" smtClean="0">
                <a:ln>
                  <a:noFill/>
                </a:ln>
                <a:effectLst/>
                <a:uLnTx/>
                <a:uFillTx/>
                <a:latin typeface="+mn-lt"/>
                <a:ea typeface="+mn-ea"/>
                <a:cs typeface="+mn-cs"/>
              </a:rPr>
              <a:t>Block 2:</a:t>
            </a:r>
          </a:p>
          <a:p>
            <a:pPr marL="341313" indent="-341313" eaLnBrk="1" hangingPunct="1">
              <a:lnSpc>
                <a:spcPct val="80000"/>
              </a:lnSpc>
              <a:spcBef>
                <a:spcPts val="800"/>
              </a:spcBef>
              <a:spcAft>
                <a:spcPts val="600"/>
              </a:spcAft>
              <a:buClr>
                <a:srgbClr val="003958"/>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smtClean="0">
                <a:sym typeface="Wingdings" pitchFamily="2" charset="2"/>
              </a:rPr>
              <a:t>	1,366 lbs CO2/</a:t>
            </a:r>
            <a:r>
              <a:rPr lang="en-US" kern="0" dirty="0" err="1" smtClean="0">
                <a:sym typeface="Wingdings" pitchFamily="2" charset="2"/>
              </a:rPr>
              <a:t>MWh</a:t>
            </a:r>
            <a:r>
              <a:rPr lang="en-US" kern="0" dirty="0" smtClean="0">
                <a:sym typeface="Wingdings" pitchFamily="2" charset="2"/>
              </a:rPr>
              <a:t>  1,083 </a:t>
            </a:r>
            <a:r>
              <a:rPr lang="en-US" kern="0" dirty="0" err="1" smtClean="0">
                <a:sym typeface="Wingdings" pitchFamily="2" charset="2"/>
              </a:rPr>
              <a:t>lbs</a:t>
            </a:r>
            <a:r>
              <a:rPr lang="en-US" kern="0" dirty="0" smtClean="0">
                <a:sym typeface="Wingdings" pitchFamily="2" charset="2"/>
              </a:rPr>
              <a:t> </a:t>
            </a:r>
            <a:r>
              <a:rPr lang="en-US" kern="0" dirty="0">
                <a:sym typeface="Wingdings" pitchFamily="2" charset="2"/>
              </a:rPr>
              <a:t>CO</a:t>
            </a:r>
            <a:r>
              <a:rPr lang="en-US" kern="0" baseline="-25000" dirty="0">
                <a:sym typeface="Wingdings" pitchFamily="2" charset="2"/>
              </a:rPr>
              <a:t>2</a:t>
            </a:r>
            <a:r>
              <a:rPr lang="en-US" kern="0" dirty="0">
                <a:sym typeface="Wingdings" pitchFamily="2" charset="2"/>
              </a:rPr>
              <a:t>/</a:t>
            </a:r>
            <a:r>
              <a:rPr lang="en-US" kern="0" dirty="0" err="1">
                <a:sym typeface="Wingdings" pitchFamily="2" charset="2"/>
              </a:rPr>
              <a:t>MWh</a:t>
            </a:r>
            <a:endParaRPr lang="en-US" kern="0" dirty="0" smtClean="0"/>
          </a:p>
          <a:p>
            <a:pPr marL="341313" marR="0" lvl="0" indent="-341313" algn="l" defTabSz="457200" rtl="0" eaLnBrk="1" fontAlgn="base" latinLnBrk="0" hangingPunct="1">
              <a:lnSpc>
                <a:spcPct val="80000"/>
              </a:lnSpc>
              <a:spcBef>
                <a:spcPts val="800"/>
              </a:spcBef>
              <a:spcAft>
                <a:spcPts val="6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1" i="0" u="none" strike="noStrike" kern="0" cap="none" spc="0" normalizeH="0" baseline="0" noProof="0" dirty="0" smtClean="0">
                <a:ln>
                  <a:noFill/>
                </a:ln>
                <a:effectLst/>
                <a:uLnTx/>
                <a:uFillTx/>
                <a:latin typeface="+mn-lt"/>
                <a:ea typeface="+mn-ea"/>
              </a:rPr>
              <a:t>Block 3</a:t>
            </a:r>
            <a:endParaRPr lang="en-US" sz="2200" kern="0" dirty="0" smtClean="0"/>
          </a:p>
          <a:p>
            <a:pPr marL="341313" indent="-341313" eaLnBrk="1" hangingPunct="1">
              <a:lnSpc>
                <a:spcPct val="80000"/>
              </a:lnSpc>
              <a:spcBef>
                <a:spcPts val="800"/>
              </a:spcBef>
              <a:spcAft>
                <a:spcPts val="600"/>
              </a:spcAft>
              <a:buClr>
                <a:srgbClr val="003958"/>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smtClean="0"/>
              <a:t>	1,083 lbs CO2/</a:t>
            </a:r>
            <a:r>
              <a:rPr lang="en-US" kern="0" dirty="0" err="1" smtClean="0"/>
              <a:t>MWh</a:t>
            </a:r>
            <a:r>
              <a:rPr lang="en-US" kern="0" dirty="0" smtClean="0"/>
              <a:t> </a:t>
            </a:r>
            <a:r>
              <a:rPr lang="en-US" kern="0" dirty="0" smtClean="0">
                <a:sym typeface="Wingdings" pitchFamily="2" charset="2"/>
              </a:rPr>
              <a:t> 861 </a:t>
            </a:r>
            <a:r>
              <a:rPr lang="en-US" kern="0" dirty="0" err="1" smtClean="0">
                <a:sym typeface="Wingdings" pitchFamily="2" charset="2"/>
              </a:rPr>
              <a:t>lbs</a:t>
            </a:r>
            <a:r>
              <a:rPr lang="en-US" kern="0" dirty="0" smtClean="0">
                <a:sym typeface="Wingdings" pitchFamily="2" charset="2"/>
              </a:rPr>
              <a:t> </a:t>
            </a:r>
            <a:r>
              <a:rPr lang="en-US" kern="0" dirty="0">
                <a:sym typeface="Wingdings" pitchFamily="2" charset="2"/>
              </a:rPr>
              <a:t>CO</a:t>
            </a:r>
            <a:r>
              <a:rPr lang="en-US" kern="0" baseline="-25000" dirty="0">
                <a:sym typeface="Wingdings" pitchFamily="2" charset="2"/>
              </a:rPr>
              <a:t>2</a:t>
            </a:r>
            <a:r>
              <a:rPr lang="en-US" kern="0" dirty="0">
                <a:sym typeface="Wingdings" pitchFamily="2" charset="2"/>
              </a:rPr>
              <a:t>/</a:t>
            </a:r>
            <a:r>
              <a:rPr lang="en-US" kern="0" dirty="0" err="1">
                <a:sym typeface="Wingdings" pitchFamily="2" charset="2"/>
              </a:rPr>
              <a:t>MWh</a:t>
            </a:r>
            <a:r>
              <a:rPr lang="en-US" kern="0" dirty="0">
                <a:sym typeface="Wingdings" pitchFamily="2" charset="2"/>
              </a:rPr>
              <a:t> </a:t>
            </a:r>
            <a:endParaRPr lang="en-US" kern="0" dirty="0" smtClean="0"/>
          </a:p>
          <a:p>
            <a:pPr marL="341313" marR="0" lvl="0" indent="-341313" algn="l" defTabSz="457200" rtl="0" eaLnBrk="1" fontAlgn="base" latinLnBrk="0" hangingPunct="1">
              <a:lnSpc>
                <a:spcPct val="80000"/>
              </a:lnSpc>
              <a:spcBef>
                <a:spcPts val="800"/>
              </a:spcBef>
              <a:spcAft>
                <a:spcPts val="6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1" i="0" u="none" strike="noStrike" kern="0" cap="none" spc="0" normalizeH="0" baseline="0" noProof="0" dirty="0" smtClean="0">
                <a:ln>
                  <a:noFill/>
                </a:ln>
                <a:effectLst/>
                <a:uLnTx/>
                <a:uFillTx/>
                <a:latin typeface="+mn-lt"/>
                <a:ea typeface="+mn-ea"/>
                <a:cs typeface="+mn-cs"/>
              </a:rPr>
              <a:t>Block 4</a:t>
            </a:r>
          </a:p>
          <a:p>
            <a:pPr marL="341313" indent="-341313" eaLnBrk="1" hangingPunct="1">
              <a:lnSpc>
                <a:spcPct val="80000"/>
              </a:lnSpc>
              <a:spcBef>
                <a:spcPts val="800"/>
              </a:spcBef>
              <a:spcAft>
                <a:spcPts val="600"/>
              </a:spcAft>
              <a:buClr>
                <a:srgbClr val="003958"/>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smtClean="0"/>
              <a:t>	861 lbs CO2/</a:t>
            </a:r>
            <a:r>
              <a:rPr lang="en-US" kern="0" dirty="0" err="1" smtClean="0"/>
              <a:t>MWh</a:t>
            </a:r>
            <a:r>
              <a:rPr lang="en-US" kern="0" dirty="0" smtClean="0"/>
              <a:t> </a:t>
            </a:r>
            <a:r>
              <a:rPr lang="en-US" kern="0" dirty="0" smtClean="0">
                <a:sym typeface="Wingdings" pitchFamily="2" charset="2"/>
              </a:rPr>
              <a:t> 791 </a:t>
            </a:r>
            <a:r>
              <a:rPr lang="en-US" kern="0" dirty="0" err="1" smtClean="0">
                <a:sym typeface="Wingdings" pitchFamily="2" charset="2"/>
              </a:rPr>
              <a:t>lbs</a:t>
            </a:r>
            <a:r>
              <a:rPr lang="en-US" kern="0" dirty="0" smtClean="0">
                <a:sym typeface="Wingdings" pitchFamily="2" charset="2"/>
              </a:rPr>
              <a:t> </a:t>
            </a:r>
            <a:r>
              <a:rPr lang="en-US" kern="0" dirty="0">
                <a:sym typeface="Wingdings" pitchFamily="2" charset="2"/>
              </a:rPr>
              <a:t>CO</a:t>
            </a:r>
            <a:r>
              <a:rPr lang="en-US" kern="0" baseline="-25000" dirty="0">
                <a:sym typeface="Wingdings" pitchFamily="2" charset="2"/>
              </a:rPr>
              <a:t>2</a:t>
            </a:r>
            <a:r>
              <a:rPr lang="en-US" kern="0" dirty="0">
                <a:sym typeface="Wingdings" pitchFamily="2" charset="2"/>
              </a:rPr>
              <a:t>/</a:t>
            </a:r>
            <a:r>
              <a:rPr lang="en-US" kern="0" dirty="0" err="1">
                <a:sym typeface="Wingdings" pitchFamily="2" charset="2"/>
              </a:rPr>
              <a:t>MWh</a:t>
            </a:r>
            <a:endParaRPr lang="en-US" kern="0" dirty="0" smtClean="0">
              <a:sym typeface="Wingdings" pitchFamily="2" charset="2"/>
            </a:endParaRPr>
          </a:p>
          <a:p>
            <a:pPr marL="341313" marR="0" lvl="0" indent="-341313" algn="l" defTabSz="457200" rtl="0" eaLnBrk="1" fontAlgn="base" latinLnBrk="0" hangingPunct="1">
              <a:lnSpc>
                <a:spcPct val="80000"/>
              </a:lnSpc>
              <a:spcBef>
                <a:spcPts val="800"/>
              </a:spcBef>
              <a:spcAft>
                <a:spcPts val="6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200" b="1" i="0" u="none" strike="noStrike" kern="0" cap="none" spc="0" normalizeH="0" baseline="0" noProof="0" dirty="0" smtClean="0">
                <a:ln>
                  <a:noFill/>
                </a:ln>
                <a:effectLst/>
                <a:uLnTx/>
                <a:uFillTx/>
                <a:latin typeface="+mn-lt"/>
                <a:ea typeface="+mn-ea"/>
                <a:cs typeface="+mn-cs"/>
              </a:rPr>
              <a:t>Total Reductions</a:t>
            </a:r>
          </a:p>
          <a:p>
            <a:pPr marL="341313" indent="-341313" eaLnBrk="1" hangingPunct="1">
              <a:lnSpc>
                <a:spcPct val="80000"/>
              </a:lnSpc>
              <a:spcBef>
                <a:spcPts val="800"/>
              </a:spcBef>
              <a:spcAft>
                <a:spcPts val="600"/>
              </a:spcAft>
              <a:buClr>
                <a:srgbClr val="003958"/>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smtClean="0">
                <a:sym typeface="Wingdings" pitchFamily="2" charset="2"/>
              </a:rPr>
              <a:t>	1,420 lbs CO2/</a:t>
            </a:r>
            <a:r>
              <a:rPr lang="en-US" kern="0" dirty="0" err="1" smtClean="0">
                <a:sym typeface="Wingdings" pitchFamily="2" charset="2"/>
              </a:rPr>
              <a:t>MWh</a:t>
            </a:r>
            <a:r>
              <a:rPr lang="en-US" kern="0" dirty="0" smtClean="0">
                <a:sym typeface="Wingdings" pitchFamily="2" charset="2"/>
              </a:rPr>
              <a:t>  791 </a:t>
            </a:r>
            <a:r>
              <a:rPr lang="en-US" kern="0" dirty="0" err="1" smtClean="0">
                <a:sym typeface="Wingdings" pitchFamily="2" charset="2"/>
              </a:rPr>
              <a:t>lbs</a:t>
            </a:r>
            <a:r>
              <a:rPr lang="en-US" kern="0" dirty="0" smtClean="0">
                <a:sym typeface="Wingdings" pitchFamily="2" charset="2"/>
              </a:rPr>
              <a:t> </a:t>
            </a:r>
            <a:r>
              <a:rPr lang="en-US" kern="0" dirty="0">
                <a:sym typeface="Wingdings" pitchFamily="2" charset="2"/>
              </a:rPr>
              <a:t>CO</a:t>
            </a:r>
            <a:r>
              <a:rPr lang="en-US" kern="0" baseline="-25000" dirty="0">
                <a:sym typeface="Wingdings" pitchFamily="2" charset="2"/>
              </a:rPr>
              <a:t>2</a:t>
            </a:r>
            <a:r>
              <a:rPr lang="en-US" kern="0" dirty="0">
                <a:sym typeface="Wingdings" pitchFamily="2" charset="2"/>
              </a:rPr>
              <a:t>/</a:t>
            </a:r>
            <a:r>
              <a:rPr lang="en-US" kern="0" dirty="0" err="1">
                <a:sym typeface="Wingdings" pitchFamily="2" charset="2"/>
              </a:rPr>
              <a:t>MWh</a:t>
            </a:r>
            <a:endParaRPr kumimoji="0" lang="en-US" b="1" i="0" u="none" strike="noStrike" kern="0" cap="none" spc="0" normalizeH="0" baseline="0" noProof="0" dirty="0" smtClean="0">
              <a:ln>
                <a:noFill/>
              </a:ln>
              <a:effectLst/>
              <a:uLnTx/>
              <a:uFillTx/>
              <a:latin typeface="+mn-lt"/>
              <a:ea typeface="+mn-ea"/>
            </a:endParaRPr>
          </a:p>
          <a:p>
            <a:pPr marL="341313" marR="0" lvl="0" indent="-341313" algn="l" defTabSz="457200" rtl="0" eaLnBrk="1" fontAlgn="base" latinLnBrk="0" hangingPunct="1">
              <a:lnSpc>
                <a:spcPct val="80000"/>
              </a:lnSpc>
              <a:spcBef>
                <a:spcPts val="800"/>
              </a:spcBef>
              <a:spcAft>
                <a:spcPts val="600"/>
              </a:spcAft>
              <a:buClr>
                <a:srgbClr val="003958"/>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US" sz="2200" b="1" i="0" u="none" strike="noStrike" kern="0" cap="none" spc="0" normalizeH="0" baseline="0" noProof="0" dirty="0" smtClean="0">
              <a:ln>
                <a:noFill/>
              </a:ln>
              <a:effectLst/>
              <a:uLnTx/>
              <a:uFillTx/>
              <a:latin typeface="+mn-lt"/>
              <a:ea typeface="+mn-ea"/>
              <a:cs typeface="+mn-cs"/>
            </a:endParaRPr>
          </a:p>
        </p:txBody>
      </p:sp>
      <p:sp>
        <p:nvSpPr>
          <p:cNvPr id="21" name="TextBox 20"/>
          <p:cNvSpPr txBox="1"/>
          <p:nvPr/>
        </p:nvSpPr>
        <p:spPr>
          <a:xfrm>
            <a:off x="239151" y="6183868"/>
            <a:ext cx="4144108" cy="246221"/>
          </a:xfrm>
          <a:prstGeom prst="rect">
            <a:avLst/>
          </a:prstGeom>
          <a:noFill/>
        </p:spPr>
        <p:txBody>
          <a:bodyPr wrap="square" rtlCol="0">
            <a:spAutoFit/>
          </a:bodyPr>
          <a:lstStyle/>
          <a:p>
            <a:pPr algn="l"/>
            <a:r>
              <a:rPr lang="en-US" sz="1000" dirty="0" smtClean="0"/>
              <a:t>Source: Sidley Austin</a:t>
            </a:r>
            <a:endParaRPr lang="en-US" sz="1000" dirty="0"/>
          </a:p>
        </p:txBody>
      </p:sp>
      <p:sp>
        <p:nvSpPr>
          <p:cNvPr id="2" name="Slide Number Placeholder 1"/>
          <p:cNvSpPr>
            <a:spLocks noGrp="1"/>
          </p:cNvSpPr>
          <p:nvPr>
            <p:ph type="sldNum" sz="quarter" idx="4"/>
          </p:nvPr>
        </p:nvSpPr>
        <p:spPr/>
        <p:txBody>
          <a:bodyPr/>
          <a:lstStyle/>
          <a:p>
            <a:pPr algn="r"/>
            <a:fld id="{692AF0AF-EC4A-4F46-B4C7-BDC1E3D8A276}" type="slidenum">
              <a:rPr lang="en-US" smtClean="0"/>
              <a:pPr algn="r"/>
              <a:t>26</a:t>
            </a:fld>
            <a:endParaRPr lang="en-US" dirty="0"/>
          </a:p>
        </p:txBody>
      </p:sp>
    </p:spTree>
    <p:extLst>
      <p:ext uri="{BB962C8B-B14F-4D97-AF65-F5344CB8AC3E}">
        <p14:creationId xmlns:p14="http://schemas.microsoft.com/office/powerpoint/2010/main" val="3958704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523176"/>
          </a:xfrm>
        </p:spPr>
        <p:txBody>
          <a:bodyPr/>
          <a:lstStyle/>
          <a:p>
            <a:pPr>
              <a:buFont typeface="Times New Roman" pitchFamily="16" charset="0"/>
              <a:buNone/>
              <a:defRPr/>
            </a:pPr>
            <a:r>
              <a:rPr lang="en-US" dirty="0" smtClean="0"/>
              <a:t>Texas Energy Mix:  2012-2030</a:t>
            </a:r>
            <a:endParaRPr lang="en-US" dirty="0">
              <a:ea typeface="+mj-ea"/>
            </a:endParaRPr>
          </a:p>
        </p:txBody>
      </p:sp>
      <p:sp>
        <p:nvSpPr>
          <p:cNvPr id="5" name="Slide Number Placeholder 4"/>
          <p:cNvSpPr>
            <a:spLocks noGrp="1"/>
          </p:cNvSpPr>
          <p:nvPr>
            <p:ph type="sldNum" sz="quarter" idx="10"/>
          </p:nvPr>
        </p:nvSpPr>
        <p:spPr/>
        <p:txBody>
          <a:bodyPr/>
          <a:lstStyle/>
          <a:p>
            <a:pPr>
              <a:defRPr/>
            </a:pPr>
            <a:fld id="{B572D56A-5D4B-4890-89BA-9552F49361BF}" type="slidenum">
              <a:rPr lang="en-US" sz="1200" smtClean="0"/>
              <a:pPr>
                <a:defRPr/>
              </a:pPr>
              <a:t>27</a:t>
            </a:fld>
            <a:endParaRPr lang="en-US" sz="1200" dirty="0"/>
          </a:p>
        </p:txBody>
      </p:sp>
      <p:pic>
        <p:nvPicPr>
          <p:cNvPr id="57347" name="Picture 3"/>
          <p:cNvPicPr>
            <a:picLocks noChangeAspect="1" noChangeArrowheads="1"/>
          </p:cNvPicPr>
          <p:nvPr/>
        </p:nvPicPr>
        <p:blipFill>
          <a:blip r:embed="rId3" cstate="print"/>
          <a:srcRect/>
          <a:stretch>
            <a:fillRect/>
          </a:stretch>
        </p:blipFill>
        <p:spPr bwMode="auto">
          <a:xfrm>
            <a:off x="117475" y="1076325"/>
            <a:ext cx="8907463" cy="4708525"/>
          </a:xfrm>
          <a:prstGeom prst="rect">
            <a:avLst/>
          </a:prstGeom>
          <a:noFill/>
          <a:ln w="9525">
            <a:noFill/>
            <a:miter lim="800000"/>
            <a:headEnd/>
            <a:tailEnd/>
          </a:ln>
          <a:effectLst/>
        </p:spPr>
      </p:pic>
      <p:sp>
        <p:nvSpPr>
          <p:cNvPr id="6" name="TextBox 5"/>
          <p:cNvSpPr txBox="1"/>
          <p:nvPr/>
        </p:nvSpPr>
        <p:spPr>
          <a:xfrm>
            <a:off x="239151" y="6183868"/>
            <a:ext cx="4144108" cy="246221"/>
          </a:xfrm>
          <a:prstGeom prst="rect">
            <a:avLst/>
          </a:prstGeom>
          <a:noFill/>
        </p:spPr>
        <p:txBody>
          <a:bodyPr wrap="square" rtlCol="0">
            <a:spAutoFit/>
          </a:bodyPr>
          <a:lstStyle/>
          <a:p>
            <a:pPr algn="l"/>
            <a:r>
              <a:rPr lang="en-US" sz="1000" dirty="0" smtClean="0"/>
              <a:t>Source: Sidley Austin</a:t>
            </a:r>
            <a:endParaRPr lang="en-US" sz="1000" dirty="0"/>
          </a:p>
        </p:txBody>
      </p:sp>
      <p:sp>
        <p:nvSpPr>
          <p:cNvPr id="3" name="TextBox 2"/>
          <p:cNvSpPr txBox="1"/>
          <p:nvPr/>
        </p:nvSpPr>
        <p:spPr>
          <a:xfrm>
            <a:off x="239150" y="5846244"/>
            <a:ext cx="8785787" cy="369332"/>
          </a:xfrm>
          <a:prstGeom prst="rect">
            <a:avLst/>
          </a:prstGeom>
          <a:noFill/>
        </p:spPr>
        <p:txBody>
          <a:bodyPr wrap="square" rtlCol="0">
            <a:spAutoFit/>
          </a:bodyPr>
          <a:lstStyle/>
          <a:p>
            <a:pPr algn="l"/>
            <a:r>
              <a:rPr lang="en-US" dirty="0" smtClean="0"/>
              <a:t>Generation shift includes existing sources plus increased renewables</a:t>
            </a:r>
            <a:endParaRPr lang="en-US" dirty="0"/>
          </a:p>
        </p:txBody>
      </p:sp>
    </p:spTree>
    <p:extLst>
      <p:ext uri="{BB962C8B-B14F-4D97-AF65-F5344CB8AC3E}">
        <p14:creationId xmlns:p14="http://schemas.microsoft.com/office/powerpoint/2010/main" val="2327093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26" y="381317"/>
            <a:ext cx="8811349" cy="954063"/>
          </a:xfrm>
        </p:spPr>
        <p:txBody>
          <a:bodyPr/>
          <a:lstStyle/>
          <a:p>
            <a:r>
              <a:rPr lang="en-US" dirty="0" smtClean="0"/>
              <a:t>EPA Assumptions Yield Differentiated State Impacts</a:t>
            </a:r>
            <a:endParaRPr lang="en-US" dirty="0"/>
          </a:p>
        </p:txBody>
      </p:sp>
      <p:sp>
        <p:nvSpPr>
          <p:cNvPr id="4" name="Slide Number Placeholder 3"/>
          <p:cNvSpPr>
            <a:spLocks noGrp="1"/>
          </p:cNvSpPr>
          <p:nvPr>
            <p:ph type="sldNum" sz="quarter" idx="10"/>
          </p:nvPr>
        </p:nvSpPr>
        <p:spPr>
          <a:xfrm>
            <a:off x="8520384" y="6603838"/>
            <a:ext cx="576785" cy="219456"/>
          </a:xfrm>
        </p:spPr>
        <p:txBody>
          <a:bodyPr/>
          <a:lstStyle/>
          <a:p>
            <a:fld id="{C1654822-CBA3-4BDF-80A9-3FE33B17E59A}" type="slidenum">
              <a:rPr lang="en-US" smtClean="0"/>
              <a:pPr/>
              <a:t>28</a:t>
            </a:fld>
            <a:endParaRPr lang="en-US" dirty="0"/>
          </a:p>
        </p:txBody>
      </p:sp>
      <p:graphicFrame>
        <p:nvGraphicFramePr>
          <p:cNvPr id="6" name="Chart 5"/>
          <p:cNvGraphicFramePr/>
          <p:nvPr>
            <p:extLst>
              <p:ext uri="{D42A27DB-BD31-4B8C-83A1-F6EECF244321}">
                <p14:modId xmlns:p14="http://schemas.microsoft.com/office/powerpoint/2010/main" val="464534527"/>
              </p:ext>
            </p:extLst>
          </p:nvPr>
        </p:nvGraphicFramePr>
        <p:xfrm>
          <a:off x="383429" y="1689521"/>
          <a:ext cx="8641301"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p:cNvSpPr txBox="1">
            <a:spLocks/>
          </p:cNvSpPr>
          <p:nvPr/>
        </p:nvSpPr>
        <p:spPr>
          <a:xfrm>
            <a:off x="594438" y="998819"/>
            <a:ext cx="8045709" cy="627820"/>
          </a:xfrm>
          <a:prstGeom prst="rect">
            <a:avLst/>
          </a:prstGeom>
        </p:spPr>
        <p:txBody>
          <a:bodyPr vert="horz" wrap="square" lIns="91397" tIns="45698" rIns="91397" bIns="45698" rtlCol="0">
            <a:spAutoFit/>
          </a:bodyPr>
          <a:lstStyle>
            <a:lvl1pPr marL="228573" indent="-228573" algn="l" defTabSz="914293"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146"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719"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1082675" indent="-228600" algn="l" defTabSz="914293" rtl="0" eaLnBrk="1" latinLnBrk="0" hangingPunct="1">
              <a:spcBef>
                <a:spcPct val="20000"/>
              </a:spcBef>
              <a:buFont typeface="Arial" pitchFamily="34" charset="0"/>
              <a:buChar char="−"/>
              <a:defRPr lang="en-US" sz="1800" kern="1200">
                <a:solidFill>
                  <a:schemeClr val="tx1"/>
                </a:solidFill>
                <a:latin typeface="Arial" pitchFamily="34" charset="0"/>
                <a:ea typeface="+mn-ea"/>
                <a:cs typeface="Arial" pitchFamily="34" charset="0"/>
              </a:defRPr>
            </a:lvl4pPr>
            <a:lvl5pPr marL="1142867" indent="-228573" algn="l" defTabSz="914293"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8738" lvl="1" indent="0" fontAlgn="auto">
              <a:spcAft>
                <a:spcPts val="0"/>
              </a:spcAft>
              <a:buNone/>
            </a:pPr>
            <a:r>
              <a:rPr lang="en-US" sz="1800" b="1" dirty="0" smtClean="0"/>
              <a:t>Carbon Emission Rate Target by State in 2030</a:t>
            </a:r>
          </a:p>
          <a:p>
            <a:pPr marL="58738" lvl="1" indent="0" fontAlgn="auto">
              <a:spcAft>
                <a:spcPts val="0"/>
              </a:spcAft>
              <a:buNone/>
            </a:pPr>
            <a:r>
              <a:rPr lang="en-US" sz="1400" b="1" i="1" dirty="0" smtClean="0"/>
              <a:t>Pounds of CO</a:t>
            </a:r>
            <a:r>
              <a:rPr lang="en-US" sz="1400" b="1" i="1" baseline="-25000" dirty="0" smtClean="0"/>
              <a:t>2</a:t>
            </a:r>
            <a:r>
              <a:rPr lang="en-US" sz="1400" i="1" baseline="-25000" dirty="0" smtClean="0"/>
              <a:t> </a:t>
            </a:r>
            <a:r>
              <a:rPr lang="en-US" sz="1400" b="1" i="1" dirty="0" smtClean="0"/>
              <a:t>per </a:t>
            </a:r>
            <a:r>
              <a:rPr lang="en-US" sz="1400" b="1" i="1" dirty="0" err="1" smtClean="0"/>
              <a:t>MWh</a:t>
            </a:r>
            <a:endParaRPr lang="en-US" sz="1400" b="1" i="1" dirty="0" smtClean="0"/>
          </a:p>
        </p:txBody>
      </p:sp>
      <p:sp>
        <p:nvSpPr>
          <p:cNvPr id="11" name="Footer Placeholder 9"/>
          <p:cNvSpPr>
            <a:spLocks noGrp="1"/>
          </p:cNvSpPr>
          <p:nvPr>
            <p:ph type="ftr" sz="quarter" idx="3"/>
          </p:nvPr>
        </p:nvSpPr>
        <p:spPr>
          <a:xfrm>
            <a:off x="741073" y="6550089"/>
            <a:ext cx="7245939" cy="233266"/>
          </a:xfrm>
        </p:spPr>
        <p:txBody>
          <a:bodyPr/>
          <a:lstStyle/>
          <a:p>
            <a:pPr algn="l"/>
            <a:r>
              <a:rPr lang="en-US" sz="1000" dirty="0" smtClean="0"/>
              <a:t>Source: </a:t>
            </a:r>
            <a:r>
              <a:rPr lang="en-US" sz="1000" dirty="0"/>
              <a:t>F</a:t>
            </a:r>
            <a:r>
              <a:rPr lang="en-US" sz="1000" dirty="0" smtClean="0"/>
              <a:t>rom EPA worksheet: “20140602tsd state goal data computation”</a:t>
            </a:r>
            <a:endParaRPr lang="en-US" sz="1000" dirty="0"/>
          </a:p>
        </p:txBody>
      </p:sp>
      <p:sp>
        <p:nvSpPr>
          <p:cNvPr id="10" name="Text Placeholder 5"/>
          <p:cNvSpPr txBox="1">
            <a:spLocks/>
          </p:cNvSpPr>
          <p:nvPr/>
        </p:nvSpPr>
        <p:spPr>
          <a:xfrm>
            <a:off x="602482" y="5956638"/>
            <a:ext cx="8045871" cy="338510"/>
          </a:xfrm>
          <a:prstGeom prst="rect">
            <a:avLst/>
          </a:prstGeom>
          <a:solidFill>
            <a:schemeClr val="accent6"/>
          </a:solidFill>
        </p:spPr>
        <p:txBody>
          <a:bodyPr wrap="square" lIns="91397" tIns="45698" rIns="91397" bIns="45698" anchor="b" anchorCtr="0">
            <a:spAutoFit/>
          </a:bodyPr>
          <a:lstStyle>
            <a:lvl1pPr algn="ctr">
              <a:buNone/>
              <a:defRPr b="1">
                <a:solidFill>
                  <a:schemeClr val="bg1"/>
                </a:solidFill>
              </a:defRPr>
            </a:lvl1pPr>
          </a:lstStyle>
          <a:p>
            <a:pPr defTabSz="913972" fontAlgn="auto">
              <a:spcBef>
                <a:spcPts val="0"/>
              </a:spcBef>
              <a:spcAft>
                <a:spcPts val="0"/>
              </a:spcAft>
              <a:buSzPct val="120000"/>
              <a:defRPr/>
            </a:pPr>
            <a:r>
              <a:rPr lang="en-US" sz="1600" i="1" dirty="0" smtClean="0">
                <a:latin typeface="Arial" pitchFamily="34" charset="0"/>
                <a:ea typeface="+mn-ea"/>
                <a:cs typeface="Arial" pitchFamily="34" charset="0"/>
              </a:rPr>
              <a:t>EPA’s 2030 state targets vary widely; Texas is 20% more stringent than average</a:t>
            </a:r>
            <a:endParaRPr lang="en-US" sz="1600" i="1" dirty="0">
              <a:latin typeface="Arial" pitchFamily="34" charset="0"/>
              <a:ea typeface="+mn-ea"/>
              <a:cs typeface="Arial" pitchFamily="34" charset="0"/>
            </a:endParaRPr>
          </a:p>
        </p:txBody>
      </p:sp>
      <p:sp>
        <p:nvSpPr>
          <p:cNvPr id="5" name="TextBox 4"/>
          <p:cNvSpPr txBox="1"/>
          <p:nvPr/>
        </p:nvSpPr>
        <p:spPr>
          <a:xfrm>
            <a:off x="1450812" y="2957395"/>
            <a:ext cx="2000869" cy="307777"/>
          </a:xfrm>
          <a:prstGeom prst="rect">
            <a:avLst/>
          </a:prstGeom>
          <a:noFill/>
        </p:spPr>
        <p:txBody>
          <a:bodyPr wrap="none" rtlCol="0">
            <a:spAutoFit/>
          </a:bodyPr>
          <a:lstStyle/>
          <a:p>
            <a:r>
              <a:rPr lang="en-US" sz="1400" b="1" dirty="0" smtClean="0">
                <a:solidFill>
                  <a:srgbClr val="0033CC"/>
                </a:solidFill>
              </a:rPr>
              <a:t>Simple average = 991</a:t>
            </a:r>
            <a:endParaRPr lang="en-US" sz="1400" b="1" dirty="0">
              <a:solidFill>
                <a:srgbClr val="0033CC"/>
              </a:solidFill>
            </a:endParaRPr>
          </a:p>
        </p:txBody>
      </p:sp>
      <p:cxnSp>
        <p:nvCxnSpPr>
          <p:cNvPr id="12" name="Straight Connector 11"/>
          <p:cNvCxnSpPr/>
          <p:nvPr/>
        </p:nvCxnSpPr>
        <p:spPr>
          <a:xfrm>
            <a:off x="1039737" y="3273289"/>
            <a:ext cx="7812715" cy="1"/>
          </a:xfrm>
          <a:prstGeom prst="line">
            <a:avLst/>
          </a:prstGeom>
          <a:ln w="25400">
            <a:solidFill>
              <a:srgbClr val="0033CC"/>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534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12" y="387346"/>
            <a:ext cx="8882066" cy="523176"/>
          </a:xfrm>
        </p:spPr>
        <p:txBody>
          <a:bodyPr/>
          <a:lstStyle/>
          <a:p>
            <a:r>
              <a:rPr lang="en-US" dirty="0" smtClean="0"/>
              <a:t>Ozone: </a:t>
            </a:r>
            <a:r>
              <a:rPr lang="en-US" dirty="0"/>
              <a:t>Final rule to be signed by October 1, 2015</a:t>
            </a:r>
          </a:p>
        </p:txBody>
      </p:sp>
      <p:sp>
        <p:nvSpPr>
          <p:cNvPr id="3" name="Slide Number Placeholder 2"/>
          <p:cNvSpPr>
            <a:spLocks noGrp="1"/>
          </p:cNvSpPr>
          <p:nvPr>
            <p:ph type="sldNum" sz="quarter" idx="4"/>
          </p:nvPr>
        </p:nvSpPr>
        <p:spPr/>
        <p:txBody>
          <a:bodyPr/>
          <a:lstStyle/>
          <a:p>
            <a:pPr algn="r"/>
            <a:fld id="{692AF0AF-EC4A-4F46-B4C7-BDC1E3D8A276}" type="slidenum">
              <a:rPr lang="en-US" smtClean="0"/>
              <a:pPr algn="r"/>
              <a:t>2</a:t>
            </a:fld>
            <a:endParaRPr lang="en-US" dirty="0"/>
          </a:p>
        </p:txBody>
      </p:sp>
      <p:sp>
        <p:nvSpPr>
          <p:cNvPr id="4" name="Text Placeholder 3"/>
          <p:cNvSpPr>
            <a:spLocks noGrp="1"/>
          </p:cNvSpPr>
          <p:nvPr>
            <p:ph type="body" sz="quarter" idx="10"/>
          </p:nvPr>
        </p:nvSpPr>
        <p:spPr>
          <a:xfrm>
            <a:off x="239716" y="1119192"/>
            <a:ext cx="8904287" cy="5201379"/>
          </a:xfrm>
        </p:spPr>
        <p:txBody>
          <a:bodyPr/>
          <a:lstStyle/>
          <a:p>
            <a:pPr marL="0" indent="0">
              <a:buNone/>
            </a:pPr>
            <a:r>
              <a:rPr lang="en-US" i="1" dirty="0" smtClean="0"/>
              <a:t>Potential Action</a:t>
            </a:r>
            <a:r>
              <a:rPr lang="en-US" dirty="0" smtClean="0"/>
              <a:t>: </a:t>
            </a:r>
          </a:p>
          <a:p>
            <a:pPr marL="0" indent="0">
              <a:buNone/>
            </a:pPr>
            <a:r>
              <a:rPr lang="en-US" dirty="0" smtClean="0"/>
              <a:t>EPA may lower the ozone standard to 65 or 70 ppb.</a:t>
            </a:r>
          </a:p>
          <a:p>
            <a:pPr marL="0" indent="0">
              <a:buNone/>
            </a:pPr>
            <a:r>
              <a:rPr lang="en-US" i="1" dirty="0" smtClean="0"/>
              <a:t>Potential Consequences</a:t>
            </a:r>
            <a:r>
              <a:rPr lang="en-US" dirty="0" smtClean="0"/>
              <a:t>: </a:t>
            </a:r>
          </a:p>
          <a:p>
            <a:r>
              <a:rPr lang="en-US" dirty="0" smtClean="0"/>
              <a:t>Potentially more nonattainment areas in Texas:</a:t>
            </a:r>
          </a:p>
          <a:p>
            <a:pPr lvl="1"/>
            <a:r>
              <a:rPr lang="en-US" dirty="0" smtClean="0"/>
              <a:t>San Antonio</a:t>
            </a:r>
          </a:p>
          <a:p>
            <a:pPr lvl="1"/>
            <a:r>
              <a:rPr lang="en-US" dirty="0" smtClean="0"/>
              <a:t>Austin-Round Rock</a:t>
            </a:r>
          </a:p>
          <a:p>
            <a:pPr lvl="1"/>
            <a:r>
              <a:rPr lang="en-US" dirty="0" smtClean="0"/>
              <a:t>Northeast Texas (Gregg, Harrison, Rusk, Smith, Upshur)</a:t>
            </a:r>
          </a:p>
          <a:p>
            <a:pPr lvl="1"/>
            <a:r>
              <a:rPr lang="en-US" dirty="0" smtClean="0"/>
              <a:t>Waco</a:t>
            </a:r>
          </a:p>
          <a:p>
            <a:pPr marL="228494" lvl="1" indent="0">
              <a:buNone/>
            </a:pPr>
            <a:r>
              <a:rPr lang="en-US" dirty="0" smtClean="0"/>
              <a:t>(In addition to Houston and Dallas)</a:t>
            </a:r>
          </a:p>
          <a:p>
            <a:r>
              <a:rPr lang="en-US" dirty="0" smtClean="0"/>
              <a:t>Harder to permit: new build or modification of existing </a:t>
            </a:r>
          </a:p>
          <a:p>
            <a:r>
              <a:rPr lang="en-US" dirty="0" smtClean="0"/>
              <a:t>Existing facilities may need to upgrade/add-on </a:t>
            </a:r>
            <a:r>
              <a:rPr lang="en-US" dirty="0" err="1" smtClean="0"/>
              <a:t>NOx</a:t>
            </a:r>
            <a:r>
              <a:rPr lang="en-US" dirty="0" smtClean="0"/>
              <a:t> controls</a:t>
            </a:r>
          </a:p>
          <a:p>
            <a:pPr marL="0" indent="0">
              <a:buNone/>
            </a:pPr>
            <a:r>
              <a:rPr lang="en-US" i="1" dirty="0" smtClean="0"/>
              <a:t>Timeline</a:t>
            </a:r>
          </a:p>
          <a:p>
            <a:r>
              <a:rPr lang="en-US" dirty="0" smtClean="0"/>
              <a:t>Designations by October 2017 (affecting permitting)</a:t>
            </a:r>
          </a:p>
          <a:p>
            <a:r>
              <a:rPr lang="en-US" dirty="0" smtClean="0"/>
              <a:t>Attainment dates ranging from 2020-2037</a:t>
            </a:r>
          </a:p>
        </p:txBody>
      </p:sp>
    </p:spTree>
    <p:extLst>
      <p:ext uri="{BB962C8B-B14F-4D97-AF65-F5344CB8AC3E}">
        <p14:creationId xmlns:p14="http://schemas.microsoft.com/office/powerpoint/2010/main" val="1131885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26" y="381317"/>
            <a:ext cx="8811349" cy="523176"/>
          </a:xfrm>
        </p:spPr>
        <p:txBody>
          <a:bodyPr/>
          <a:lstStyle/>
          <a:p>
            <a:r>
              <a:rPr lang="en-US" dirty="0" smtClean="0"/>
              <a:t>EPA Assumptions Yield Differentiated State Impacts</a:t>
            </a:r>
            <a:endParaRPr lang="en-US" dirty="0"/>
          </a:p>
        </p:txBody>
      </p:sp>
      <p:sp>
        <p:nvSpPr>
          <p:cNvPr id="4" name="Slide Number Placeholder 3"/>
          <p:cNvSpPr>
            <a:spLocks noGrp="1"/>
          </p:cNvSpPr>
          <p:nvPr>
            <p:ph type="sldNum" sz="quarter" idx="10"/>
          </p:nvPr>
        </p:nvSpPr>
        <p:spPr>
          <a:xfrm>
            <a:off x="8520384" y="6603838"/>
            <a:ext cx="576785" cy="219456"/>
          </a:xfrm>
        </p:spPr>
        <p:txBody>
          <a:bodyPr/>
          <a:lstStyle/>
          <a:p>
            <a:fld id="{C1654822-CBA3-4BDF-80A9-3FE33B17E59A}" type="slidenum">
              <a:rPr lang="en-US" smtClean="0"/>
              <a:pPr/>
              <a:t>29</a:t>
            </a:fld>
            <a:endParaRPr lang="en-US" dirty="0"/>
          </a:p>
        </p:txBody>
      </p:sp>
      <p:graphicFrame>
        <p:nvGraphicFramePr>
          <p:cNvPr id="6" name="Chart 5"/>
          <p:cNvGraphicFramePr/>
          <p:nvPr>
            <p:extLst>
              <p:ext uri="{D42A27DB-BD31-4B8C-83A1-F6EECF244321}">
                <p14:modId xmlns:p14="http://schemas.microsoft.com/office/powerpoint/2010/main" val="517669642"/>
              </p:ext>
            </p:extLst>
          </p:nvPr>
        </p:nvGraphicFramePr>
        <p:xfrm>
          <a:off x="383429" y="1624241"/>
          <a:ext cx="8467725"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p:cNvSpPr txBox="1">
            <a:spLocks/>
          </p:cNvSpPr>
          <p:nvPr/>
        </p:nvSpPr>
        <p:spPr>
          <a:xfrm>
            <a:off x="594438" y="998819"/>
            <a:ext cx="8045709" cy="627820"/>
          </a:xfrm>
          <a:prstGeom prst="rect">
            <a:avLst/>
          </a:prstGeom>
        </p:spPr>
        <p:txBody>
          <a:bodyPr vert="horz" wrap="square" lIns="91397" tIns="45698" rIns="91397" bIns="45698" rtlCol="0">
            <a:spAutoFit/>
          </a:bodyPr>
          <a:lstStyle>
            <a:lvl1pPr marL="228573" indent="-228573" algn="l" defTabSz="914293"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146"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719"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1082675" indent="-228600" algn="l" defTabSz="914293" rtl="0" eaLnBrk="1" latinLnBrk="0" hangingPunct="1">
              <a:spcBef>
                <a:spcPct val="20000"/>
              </a:spcBef>
              <a:buFont typeface="Arial" pitchFamily="34" charset="0"/>
              <a:buChar char="−"/>
              <a:defRPr lang="en-US" sz="1800" kern="1200">
                <a:solidFill>
                  <a:schemeClr val="tx1"/>
                </a:solidFill>
                <a:latin typeface="Arial" pitchFamily="34" charset="0"/>
                <a:ea typeface="+mn-ea"/>
                <a:cs typeface="Arial" pitchFamily="34" charset="0"/>
              </a:defRPr>
            </a:lvl4pPr>
            <a:lvl5pPr marL="1142867" indent="-228573" algn="l" defTabSz="914293"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8738" lvl="1" indent="0" fontAlgn="auto">
              <a:spcAft>
                <a:spcPts val="0"/>
              </a:spcAft>
              <a:buNone/>
            </a:pPr>
            <a:r>
              <a:rPr lang="en-US" sz="1800" b="1" dirty="0" smtClean="0"/>
              <a:t>Carbon Emission Reductions, 2020 vs. 2012 </a:t>
            </a:r>
          </a:p>
          <a:p>
            <a:pPr marL="58738" lvl="1" indent="0" fontAlgn="auto">
              <a:spcAft>
                <a:spcPts val="0"/>
              </a:spcAft>
              <a:buNone/>
            </a:pPr>
            <a:r>
              <a:rPr lang="en-US" sz="1400" b="1" i="1" dirty="0" smtClean="0"/>
              <a:t>Millions of tons of CO</a:t>
            </a:r>
            <a:r>
              <a:rPr lang="en-US" sz="1400" b="1" i="1" baseline="-25000" dirty="0" smtClean="0"/>
              <a:t>2</a:t>
            </a:r>
            <a:r>
              <a:rPr lang="en-US" sz="1400" i="1" baseline="-25000" dirty="0" smtClean="0"/>
              <a:t> </a:t>
            </a:r>
            <a:r>
              <a:rPr lang="en-US" sz="1400" b="1" i="1" dirty="0" smtClean="0"/>
              <a:t>per year (reductions by 2020 relative to 2012 baseline) </a:t>
            </a:r>
          </a:p>
        </p:txBody>
      </p:sp>
      <p:sp>
        <p:nvSpPr>
          <p:cNvPr id="9" name="Text Placeholder 5"/>
          <p:cNvSpPr txBox="1">
            <a:spLocks/>
          </p:cNvSpPr>
          <p:nvPr/>
        </p:nvSpPr>
        <p:spPr>
          <a:xfrm>
            <a:off x="790677" y="5641485"/>
            <a:ext cx="7819053" cy="830952"/>
          </a:xfrm>
          <a:prstGeom prst="rect">
            <a:avLst/>
          </a:prstGeom>
          <a:solidFill>
            <a:schemeClr val="accent6"/>
          </a:solidFill>
        </p:spPr>
        <p:txBody>
          <a:bodyPr wrap="square" lIns="91397" tIns="45698" rIns="91397" bIns="45698" anchor="b" anchorCtr="0">
            <a:spAutoFit/>
          </a:bodyPr>
          <a:lstStyle>
            <a:lvl1pPr algn="ctr">
              <a:buNone/>
              <a:defRPr b="1">
                <a:solidFill>
                  <a:schemeClr val="bg1"/>
                </a:solidFill>
              </a:defRPr>
            </a:lvl1pPr>
          </a:lstStyle>
          <a:p>
            <a:pPr marL="233363" indent="-233363" algn="l" defTabSz="913972" fontAlgn="auto">
              <a:spcBef>
                <a:spcPts val="0"/>
              </a:spcBef>
              <a:spcAft>
                <a:spcPts val="0"/>
              </a:spcAft>
              <a:buSzPct val="120000"/>
              <a:buFont typeface="Arial" panose="020B0604020202020204" pitchFamily="34" charset="0"/>
              <a:buChar char="•"/>
              <a:defRPr/>
            </a:pPr>
            <a:r>
              <a:rPr lang="en-US" sz="1600" i="1" dirty="0" smtClean="0">
                <a:latin typeface="Arial" pitchFamily="34" charset="0"/>
                <a:ea typeface="+mn-ea"/>
                <a:cs typeface="Arial" pitchFamily="34" charset="0"/>
              </a:rPr>
              <a:t>Texas called upon to provide 18% of total U.S. CO</a:t>
            </a:r>
            <a:r>
              <a:rPr lang="en-US" sz="1600" i="1" baseline="-25000" dirty="0" smtClean="0">
                <a:latin typeface="Arial" pitchFamily="34" charset="0"/>
                <a:ea typeface="+mn-ea"/>
                <a:cs typeface="Arial" pitchFamily="34" charset="0"/>
              </a:rPr>
              <a:t>2</a:t>
            </a:r>
            <a:r>
              <a:rPr lang="en-US" sz="1600" i="1" dirty="0" smtClean="0">
                <a:latin typeface="Arial" pitchFamily="34" charset="0"/>
                <a:ea typeface="+mn-ea"/>
                <a:cs typeface="Arial" pitchFamily="34" charset="0"/>
              </a:rPr>
              <a:t> reductions, despite being only 11% of 2012 </a:t>
            </a:r>
            <a:r>
              <a:rPr lang="en-US" sz="1600" i="1" dirty="0">
                <a:latin typeface="Arial" pitchFamily="34" charset="0"/>
                <a:cs typeface="Arial" pitchFamily="34" charset="0"/>
              </a:rPr>
              <a:t>CO</a:t>
            </a:r>
            <a:r>
              <a:rPr lang="en-US" sz="1600" i="1" baseline="-25000" dirty="0">
                <a:latin typeface="Arial" pitchFamily="34" charset="0"/>
                <a:cs typeface="Arial" pitchFamily="34" charset="0"/>
              </a:rPr>
              <a:t>2 </a:t>
            </a:r>
            <a:r>
              <a:rPr lang="en-US" sz="1600" i="1" dirty="0" smtClean="0">
                <a:latin typeface="Arial" pitchFamily="34" charset="0"/>
                <a:ea typeface="+mn-ea"/>
                <a:cs typeface="Arial" pitchFamily="34" charset="0"/>
              </a:rPr>
              <a:t>emissions.</a:t>
            </a:r>
          </a:p>
          <a:p>
            <a:pPr marL="233363" indent="-233363" algn="l" defTabSz="913972" fontAlgn="auto">
              <a:spcBef>
                <a:spcPts val="0"/>
              </a:spcBef>
              <a:spcAft>
                <a:spcPts val="0"/>
              </a:spcAft>
              <a:buSzPct val="120000"/>
              <a:buFont typeface="Arial" panose="020B0604020202020204" pitchFamily="34" charset="0"/>
              <a:buChar char="•"/>
              <a:defRPr/>
            </a:pPr>
            <a:r>
              <a:rPr lang="en-US" sz="1600" i="1" dirty="0" smtClean="0">
                <a:latin typeface="Arial" pitchFamily="34" charset="0"/>
                <a:ea typeface="+mn-ea"/>
                <a:cs typeface="Arial" pitchFamily="34" charset="0"/>
              </a:rPr>
              <a:t>Majority of annual CO</a:t>
            </a:r>
            <a:r>
              <a:rPr lang="en-US" sz="1600" i="1" baseline="-25000" dirty="0" smtClean="0">
                <a:latin typeface="Arial" pitchFamily="34" charset="0"/>
                <a:ea typeface="+mn-ea"/>
                <a:cs typeface="Arial" pitchFamily="34" charset="0"/>
              </a:rPr>
              <a:t>2</a:t>
            </a:r>
            <a:r>
              <a:rPr lang="en-US" sz="1600" i="1" dirty="0" smtClean="0">
                <a:latin typeface="Arial" pitchFamily="34" charset="0"/>
                <a:ea typeface="+mn-ea"/>
                <a:cs typeface="Arial" pitchFamily="34" charset="0"/>
              </a:rPr>
              <a:t> reductions ‘frontloaded’ to 2020 despite 2030 target.</a:t>
            </a:r>
          </a:p>
        </p:txBody>
      </p:sp>
      <p:sp>
        <p:nvSpPr>
          <p:cNvPr id="11" name="Footer Placeholder 9"/>
          <p:cNvSpPr>
            <a:spLocks noGrp="1"/>
          </p:cNvSpPr>
          <p:nvPr>
            <p:ph type="ftr" sz="quarter" idx="3"/>
          </p:nvPr>
        </p:nvSpPr>
        <p:spPr>
          <a:xfrm>
            <a:off x="741073" y="6550089"/>
            <a:ext cx="7245939" cy="233266"/>
          </a:xfrm>
        </p:spPr>
        <p:txBody>
          <a:bodyPr/>
          <a:lstStyle/>
          <a:p>
            <a:pPr algn="l"/>
            <a:r>
              <a:rPr lang="en-US" sz="1000" dirty="0" smtClean="0"/>
              <a:t>Source: </a:t>
            </a:r>
            <a:r>
              <a:rPr lang="en-US" sz="1000" dirty="0"/>
              <a:t>F</a:t>
            </a:r>
            <a:r>
              <a:rPr lang="en-US" sz="1000" dirty="0" smtClean="0"/>
              <a:t>rom EPA worksheet: “20140602tsd state goal data computation” reflecting Block 1 and 2 changes to fossil fleet</a:t>
            </a:r>
            <a:endParaRPr lang="en-US" sz="1000" dirty="0"/>
          </a:p>
        </p:txBody>
      </p:sp>
    </p:spTree>
    <p:extLst>
      <p:ext uri="{BB962C8B-B14F-4D97-AF65-F5344CB8AC3E}">
        <p14:creationId xmlns:p14="http://schemas.microsoft.com/office/powerpoint/2010/main" val="1988601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5471" y="326871"/>
            <a:ext cx="9072322" cy="480087"/>
          </a:xfrm>
        </p:spPr>
        <p:txBody>
          <a:bodyPr/>
          <a:lstStyle/>
          <a:p>
            <a:r>
              <a:rPr lang="en-US" dirty="0"/>
              <a:t>Block 2: </a:t>
            </a:r>
            <a:r>
              <a:rPr lang="en-US" dirty="0" smtClean="0"/>
              <a:t>State Impacts </a:t>
            </a:r>
            <a:r>
              <a:rPr lang="en-US" dirty="0"/>
              <a:t>of EPA’s </a:t>
            </a:r>
            <a:r>
              <a:rPr lang="en-US" dirty="0" smtClean="0"/>
              <a:t>Assumed Re-Dispatch</a:t>
            </a:r>
            <a:endParaRPr lang="en-US" sz="1800" strike="dblStrike" dirty="0">
              <a:solidFill>
                <a:srgbClr val="FF0000"/>
              </a:solidFill>
            </a:endParaRPr>
          </a:p>
        </p:txBody>
      </p:sp>
      <p:sp>
        <p:nvSpPr>
          <p:cNvPr id="5" name="Text Placeholder 4"/>
          <p:cNvSpPr>
            <a:spLocks noGrp="1"/>
          </p:cNvSpPr>
          <p:nvPr>
            <p:ph type="body" sz="quarter" idx="10"/>
          </p:nvPr>
        </p:nvSpPr>
        <p:spPr>
          <a:xfrm>
            <a:off x="463850" y="958039"/>
            <a:ext cx="8882066" cy="584731"/>
          </a:xfrm>
        </p:spPr>
        <p:txBody>
          <a:bodyPr/>
          <a:lstStyle/>
          <a:p>
            <a:r>
              <a:rPr lang="en-US" dirty="0" smtClean="0"/>
              <a:t>EPA’s Assumed Reduction in </a:t>
            </a:r>
            <a:r>
              <a:rPr lang="en-US" dirty="0"/>
              <a:t>C</a:t>
            </a:r>
            <a:r>
              <a:rPr lang="en-US" dirty="0" smtClean="0"/>
              <a:t>oal Generation for Top 15 Coal States</a:t>
            </a:r>
          </a:p>
          <a:p>
            <a:r>
              <a:rPr lang="en-US" sz="1400" i="1" dirty="0" smtClean="0"/>
              <a:t>Million </a:t>
            </a:r>
            <a:r>
              <a:rPr lang="en-US" sz="1400" i="1" dirty="0" err="1" smtClean="0"/>
              <a:t>MWh</a:t>
            </a:r>
            <a:r>
              <a:rPr lang="en-US" sz="1400" i="1" dirty="0" smtClean="0"/>
              <a:t> less than 2012 baseline </a:t>
            </a:r>
            <a:endParaRPr lang="en-US" sz="1400" i="1" u="sng" dirty="0" smtClean="0"/>
          </a:p>
        </p:txBody>
      </p:sp>
      <p:sp>
        <p:nvSpPr>
          <p:cNvPr id="6" name="Text Placeholder 5"/>
          <p:cNvSpPr>
            <a:spLocks noGrp="1"/>
          </p:cNvSpPr>
          <p:nvPr>
            <p:ph type="body" sz="quarter" idx="11"/>
          </p:nvPr>
        </p:nvSpPr>
        <p:spPr>
          <a:xfrm>
            <a:off x="6977890" y="1698853"/>
            <a:ext cx="569588" cy="276954"/>
          </a:xfrm>
        </p:spPr>
        <p:txBody>
          <a:bodyPr/>
          <a:lstStyle/>
          <a:p>
            <a:pPr algn="ctr"/>
            <a:r>
              <a:rPr lang="en-US" sz="1200" i="1" dirty="0" smtClean="0"/>
              <a:t>52%</a:t>
            </a:r>
            <a:endParaRPr lang="en-US" sz="1200" i="1" dirty="0"/>
          </a:p>
        </p:txBody>
      </p:sp>
      <p:graphicFrame>
        <p:nvGraphicFramePr>
          <p:cNvPr id="11" name="Chart Placeholder 10"/>
          <p:cNvGraphicFramePr>
            <a:graphicFrameLocks noGrp="1"/>
          </p:cNvGraphicFramePr>
          <p:nvPr>
            <p:ph type="chart" sz="quarter" idx="15"/>
            <p:extLst>
              <p:ext uri="{D42A27DB-BD31-4B8C-83A1-F6EECF244321}">
                <p14:modId xmlns:p14="http://schemas.microsoft.com/office/powerpoint/2010/main" val="1213563492"/>
              </p:ext>
            </p:extLst>
          </p:nvPr>
        </p:nvGraphicFramePr>
        <p:xfrm>
          <a:off x="742777" y="1567618"/>
          <a:ext cx="7056825" cy="456903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5"/>
          <p:cNvSpPr>
            <a:spLocks noGrp="1"/>
          </p:cNvSpPr>
          <p:nvPr>
            <p:ph type="body" sz="quarter" idx="11"/>
          </p:nvPr>
        </p:nvSpPr>
        <p:spPr>
          <a:xfrm>
            <a:off x="6977890" y="1984548"/>
            <a:ext cx="569588" cy="276954"/>
          </a:xfrm>
        </p:spPr>
        <p:txBody>
          <a:bodyPr/>
          <a:lstStyle/>
          <a:p>
            <a:pPr algn="ctr"/>
            <a:r>
              <a:rPr lang="en-US" sz="1200" i="1" dirty="0" smtClean="0"/>
              <a:t>5%</a:t>
            </a:r>
            <a:endParaRPr lang="en-US" sz="1200" i="1" dirty="0"/>
          </a:p>
        </p:txBody>
      </p:sp>
      <p:sp>
        <p:nvSpPr>
          <p:cNvPr id="13" name="Text Placeholder 5"/>
          <p:cNvSpPr>
            <a:spLocks noGrp="1"/>
          </p:cNvSpPr>
          <p:nvPr>
            <p:ph type="body" sz="quarter" idx="11"/>
          </p:nvPr>
        </p:nvSpPr>
        <p:spPr>
          <a:xfrm>
            <a:off x="6977890" y="2270243"/>
            <a:ext cx="569588" cy="276954"/>
          </a:xfrm>
        </p:spPr>
        <p:txBody>
          <a:bodyPr/>
          <a:lstStyle/>
          <a:p>
            <a:pPr algn="ctr"/>
            <a:r>
              <a:rPr lang="en-US" sz="1200" i="1" dirty="0" smtClean="0"/>
              <a:t>10%</a:t>
            </a:r>
            <a:endParaRPr lang="en-US" sz="1200" i="1" dirty="0"/>
          </a:p>
        </p:txBody>
      </p:sp>
      <p:sp>
        <p:nvSpPr>
          <p:cNvPr id="14" name="Text Placeholder 5"/>
          <p:cNvSpPr>
            <a:spLocks noGrp="1"/>
          </p:cNvSpPr>
          <p:nvPr>
            <p:ph type="body" sz="quarter" idx="11"/>
          </p:nvPr>
        </p:nvSpPr>
        <p:spPr>
          <a:xfrm>
            <a:off x="6977890" y="3127328"/>
            <a:ext cx="569588" cy="276954"/>
          </a:xfrm>
        </p:spPr>
        <p:txBody>
          <a:bodyPr/>
          <a:lstStyle/>
          <a:p>
            <a:pPr algn="ctr"/>
            <a:r>
              <a:rPr lang="en-US" sz="1200" i="1" dirty="0" smtClean="0"/>
              <a:t>16%</a:t>
            </a:r>
            <a:endParaRPr lang="en-US" sz="1200" i="1" dirty="0"/>
          </a:p>
        </p:txBody>
      </p:sp>
      <p:sp>
        <p:nvSpPr>
          <p:cNvPr id="15" name="Text Placeholder 5"/>
          <p:cNvSpPr>
            <a:spLocks noGrp="1"/>
          </p:cNvSpPr>
          <p:nvPr>
            <p:ph type="body" sz="quarter" idx="11"/>
          </p:nvPr>
        </p:nvSpPr>
        <p:spPr>
          <a:xfrm>
            <a:off x="6977890" y="2555938"/>
            <a:ext cx="569588" cy="276954"/>
          </a:xfrm>
        </p:spPr>
        <p:txBody>
          <a:bodyPr/>
          <a:lstStyle/>
          <a:p>
            <a:pPr algn="ctr"/>
            <a:r>
              <a:rPr lang="en-US" sz="1200" i="1" dirty="0" smtClean="0"/>
              <a:t>7%</a:t>
            </a:r>
            <a:endParaRPr lang="en-US" sz="1200" i="1" dirty="0"/>
          </a:p>
        </p:txBody>
      </p:sp>
      <p:sp>
        <p:nvSpPr>
          <p:cNvPr id="16" name="Text Placeholder 5"/>
          <p:cNvSpPr>
            <a:spLocks noGrp="1"/>
          </p:cNvSpPr>
          <p:nvPr>
            <p:ph type="body" sz="quarter" idx="11"/>
          </p:nvPr>
        </p:nvSpPr>
        <p:spPr>
          <a:xfrm>
            <a:off x="6977890" y="3413023"/>
            <a:ext cx="569588" cy="276954"/>
          </a:xfrm>
        </p:spPr>
        <p:txBody>
          <a:bodyPr/>
          <a:lstStyle/>
          <a:p>
            <a:pPr algn="ctr"/>
            <a:r>
              <a:rPr lang="en-US" sz="1200" i="1" dirty="0" smtClean="0"/>
              <a:t>11%</a:t>
            </a:r>
            <a:endParaRPr lang="en-US" sz="1200" i="1" dirty="0"/>
          </a:p>
        </p:txBody>
      </p:sp>
      <p:sp>
        <p:nvSpPr>
          <p:cNvPr id="17" name="Text Placeholder 5"/>
          <p:cNvSpPr>
            <a:spLocks noGrp="1"/>
          </p:cNvSpPr>
          <p:nvPr>
            <p:ph type="body" sz="quarter" idx="11"/>
          </p:nvPr>
        </p:nvSpPr>
        <p:spPr>
          <a:xfrm>
            <a:off x="6977890" y="3698718"/>
            <a:ext cx="569588" cy="276954"/>
          </a:xfrm>
        </p:spPr>
        <p:txBody>
          <a:bodyPr/>
          <a:lstStyle/>
          <a:p>
            <a:pPr algn="ctr"/>
            <a:r>
              <a:rPr lang="en-US" sz="1200" i="1" dirty="0" smtClean="0"/>
              <a:t>0%</a:t>
            </a:r>
            <a:endParaRPr lang="en-US" sz="1200" i="1" dirty="0"/>
          </a:p>
        </p:txBody>
      </p:sp>
      <p:sp>
        <p:nvSpPr>
          <p:cNvPr id="18" name="Text Placeholder 5"/>
          <p:cNvSpPr>
            <a:spLocks noGrp="1"/>
          </p:cNvSpPr>
          <p:nvPr>
            <p:ph type="body" sz="quarter" idx="11"/>
          </p:nvPr>
        </p:nvSpPr>
        <p:spPr>
          <a:xfrm>
            <a:off x="6977890" y="3984413"/>
            <a:ext cx="569588" cy="276954"/>
          </a:xfrm>
        </p:spPr>
        <p:txBody>
          <a:bodyPr/>
          <a:lstStyle/>
          <a:p>
            <a:pPr algn="ctr"/>
            <a:r>
              <a:rPr lang="en-US" sz="1200" i="1" dirty="0" smtClean="0"/>
              <a:t>23%</a:t>
            </a:r>
            <a:endParaRPr lang="en-US" sz="1200" i="1" dirty="0"/>
          </a:p>
        </p:txBody>
      </p:sp>
      <p:sp>
        <p:nvSpPr>
          <p:cNvPr id="19" name="Text Placeholder 5"/>
          <p:cNvSpPr>
            <a:spLocks noGrp="1"/>
          </p:cNvSpPr>
          <p:nvPr>
            <p:ph type="body" sz="quarter" idx="11"/>
          </p:nvPr>
        </p:nvSpPr>
        <p:spPr>
          <a:xfrm>
            <a:off x="6977890" y="4270108"/>
            <a:ext cx="569588" cy="276954"/>
          </a:xfrm>
        </p:spPr>
        <p:txBody>
          <a:bodyPr/>
          <a:lstStyle/>
          <a:p>
            <a:pPr algn="ctr"/>
            <a:r>
              <a:rPr lang="en-US" sz="1200" i="1" dirty="0" smtClean="0"/>
              <a:t>33%</a:t>
            </a:r>
            <a:endParaRPr lang="en-US" sz="1200" i="1" dirty="0"/>
          </a:p>
        </p:txBody>
      </p:sp>
      <p:sp>
        <p:nvSpPr>
          <p:cNvPr id="20" name="Text Placeholder 5"/>
          <p:cNvSpPr>
            <a:spLocks noGrp="1"/>
          </p:cNvSpPr>
          <p:nvPr>
            <p:ph type="body" sz="quarter" idx="11"/>
          </p:nvPr>
        </p:nvSpPr>
        <p:spPr>
          <a:xfrm>
            <a:off x="6977890" y="4555803"/>
            <a:ext cx="569588" cy="276954"/>
          </a:xfrm>
        </p:spPr>
        <p:txBody>
          <a:bodyPr/>
          <a:lstStyle/>
          <a:p>
            <a:pPr algn="ctr"/>
            <a:r>
              <a:rPr lang="en-US" sz="1200" i="1" dirty="0" smtClean="0"/>
              <a:t>22%</a:t>
            </a:r>
            <a:endParaRPr lang="en-US" sz="1200" i="1" dirty="0"/>
          </a:p>
        </p:txBody>
      </p:sp>
      <p:sp>
        <p:nvSpPr>
          <p:cNvPr id="21" name="Text Placeholder 5"/>
          <p:cNvSpPr>
            <a:spLocks noGrp="1"/>
          </p:cNvSpPr>
          <p:nvPr>
            <p:ph type="body" sz="quarter" idx="11"/>
          </p:nvPr>
        </p:nvSpPr>
        <p:spPr>
          <a:xfrm>
            <a:off x="6977890" y="4841498"/>
            <a:ext cx="569588" cy="276954"/>
          </a:xfrm>
        </p:spPr>
        <p:txBody>
          <a:bodyPr/>
          <a:lstStyle/>
          <a:p>
            <a:pPr algn="ctr"/>
            <a:r>
              <a:rPr lang="en-US" sz="1200" i="1" dirty="0" smtClean="0"/>
              <a:t>91%</a:t>
            </a:r>
            <a:endParaRPr lang="en-US" sz="1200" i="1" dirty="0"/>
          </a:p>
        </p:txBody>
      </p:sp>
      <p:sp>
        <p:nvSpPr>
          <p:cNvPr id="22" name="Text Placeholder 5"/>
          <p:cNvSpPr>
            <a:spLocks noGrp="1"/>
          </p:cNvSpPr>
          <p:nvPr>
            <p:ph type="body" sz="quarter" idx="11"/>
          </p:nvPr>
        </p:nvSpPr>
        <p:spPr>
          <a:xfrm>
            <a:off x="6977890" y="5127193"/>
            <a:ext cx="569588" cy="276954"/>
          </a:xfrm>
        </p:spPr>
        <p:txBody>
          <a:bodyPr/>
          <a:lstStyle/>
          <a:p>
            <a:pPr algn="ctr"/>
            <a:r>
              <a:rPr lang="en-US" sz="1200" i="1" dirty="0" smtClean="0"/>
              <a:t>1%</a:t>
            </a:r>
            <a:endParaRPr lang="en-US" sz="1200" i="1" dirty="0"/>
          </a:p>
        </p:txBody>
      </p:sp>
      <p:sp>
        <p:nvSpPr>
          <p:cNvPr id="23" name="Text Placeholder 5"/>
          <p:cNvSpPr>
            <a:spLocks noGrp="1"/>
          </p:cNvSpPr>
          <p:nvPr>
            <p:ph type="body" sz="quarter" idx="11"/>
          </p:nvPr>
        </p:nvSpPr>
        <p:spPr>
          <a:xfrm>
            <a:off x="6977890" y="5698581"/>
            <a:ext cx="569588" cy="276954"/>
          </a:xfrm>
        </p:spPr>
        <p:txBody>
          <a:bodyPr/>
          <a:lstStyle/>
          <a:p>
            <a:pPr algn="ctr"/>
            <a:r>
              <a:rPr lang="en-US" sz="1200" i="1" dirty="0" smtClean="0"/>
              <a:t>34%</a:t>
            </a:r>
            <a:endParaRPr lang="en-US" sz="1200" i="1" dirty="0"/>
          </a:p>
        </p:txBody>
      </p:sp>
      <p:sp>
        <p:nvSpPr>
          <p:cNvPr id="24" name="Text Placeholder 5"/>
          <p:cNvSpPr>
            <a:spLocks noGrp="1"/>
          </p:cNvSpPr>
          <p:nvPr>
            <p:ph type="body" sz="quarter" idx="11"/>
          </p:nvPr>
        </p:nvSpPr>
        <p:spPr>
          <a:xfrm>
            <a:off x="6977890" y="5412888"/>
            <a:ext cx="569588" cy="276954"/>
          </a:xfrm>
        </p:spPr>
        <p:txBody>
          <a:bodyPr/>
          <a:lstStyle/>
          <a:p>
            <a:pPr algn="ctr"/>
            <a:r>
              <a:rPr lang="en-US" sz="1200" i="1" dirty="0"/>
              <a:t>3</a:t>
            </a:r>
            <a:r>
              <a:rPr lang="en-US" sz="1200" i="1" dirty="0" smtClean="0"/>
              <a:t>4%</a:t>
            </a:r>
            <a:endParaRPr lang="en-US" sz="1200" i="1" dirty="0"/>
          </a:p>
        </p:txBody>
      </p:sp>
      <p:sp>
        <p:nvSpPr>
          <p:cNvPr id="25" name="Text Placeholder 5"/>
          <p:cNvSpPr>
            <a:spLocks noGrp="1"/>
          </p:cNvSpPr>
          <p:nvPr>
            <p:ph type="body" sz="quarter" idx="11"/>
          </p:nvPr>
        </p:nvSpPr>
        <p:spPr>
          <a:xfrm>
            <a:off x="6977890" y="2841633"/>
            <a:ext cx="569588" cy="276954"/>
          </a:xfrm>
        </p:spPr>
        <p:txBody>
          <a:bodyPr/>
          <a:lstStyle/>
          <a:p>
            <a:pPr algn="ctr"/>
            <a:r>
              <a:rPr lang="en-US" sz="1200" i="1" dirty="0" smtClean="0"/>
              <a:t>1%</a:t>
            </a:r>
            <a:endParaRPr lang="en-US" sz="1200" i="1" dirty="0"/>
          </a:p>
        </p:txBody>
      </p:sp>
      <p:sp>
        <p:nvSpPr>
          <p:cNvPr id="29" name="Text Placeholder 5"/>
          <p:cNvSpPr txBox="1">
            <a:spLocks/>
          </p:cNvSpPr>
          <p:nvPr/>
        </p:nvSpPr>
        <p:spPr>
          <a:xfrm>
            <a:off x="600076" y="6167295"/>
            <a:ext cx="8001000" cy="338510"/>
          </a:xfrm>
          <a:prstGeom prst="rect">
            <a:avLst/>
          </a:prstGeom>
          <a:solidFill>
            <a:schemeClr val="accent6"/>
          </a:solidFill>
        </p:spPr>
        <p:txBody>
          <a:bodyPr wrap="square" lIns="91397" tIns="45698" rIns="91397" bIns="45698" anchor="b" anchorCtr="0">
            <a:spAutoFit/>
          </a:bodyPr>
          <a:lstStyle>
            <a:lvl1pPr algn="ctr">
              <a:buNone/>
              <a:defRPr b="1">
                <a:solidFill>
                  <a:schemeClr val="bg1"/>
                </a:solidFill>
              </a:defRPr>
            </a:lvl1pPr>
          </a:lstStyle>
          <a:p>
            <a:pPr defTabSz="913972" fontAlgn="auto">
              <a:spcBef>
                <a:spcPts val="0"/>
              </a:spcBef>
              <a:spcAft>
                <a:spcPts val="0"/>
              </a:spcAft>
              <a:buSzPct val="120000"/>
              <a:defRPr/>
            </a:pPr>
            <a:r>
              <a:rPr lang="en-US" sz="1600" i="1" dirty="0" smtClean="0">
                <a:latin typeface="Arial" pitchFamily="34" charset="0"/>
                <a:ea typeface="+mn-ea"/>
                <a:cs typeface="Arial" pitchFamily="34" charset="0"/>
              </a:rPr>
              <a:t>Texas </a:t>
            </a:r>
            <a:r>
              <a:rPr lang="en-US" sz="1600" i="1" dirty="0">
                <a:latin typeface="Arial" pitchFamily="34" charset="0"/>
                <a:ea typeface="+mn-ea"/>
                <a:cs typeface="Arial" pitchFamily="34" charset="0"/>
              </a:rPr>
              <a:t>provides largest share of reductions in coal generation; 19% of U.S. total</a:t>
            </a:r>
          </a:p>
        </p:txBody>
      </p:sp>
      <p:sp>
        <p:nvSpPr>
          <p:cNvPr id="30" name="Footer Placeholder 9"/>
          <p:cNvSpPr>
            <a:spLocks noGrp="1"/>
          </p:cNvSpPr>
          <p:nvPr>
            <p:ph type="body" sz="quarter" idx="12"/>
          </p:nvPr>
        </p:nvSpPr>
        <p:spPr>
          <a:xfrm>
            <a:off x="539747" y="6577082"/>
            <a:ext cx="8447091" cy="246221"/>
          </a:xfrm>
        </p:spPr>
        <p:txBody>
          <a:bodyPr/>
          <a:lstStyle/>
          <a:p>
            <a:pPr algn="l"/>
            <a:r>
              <a:rPr lang="en-US" sz="1000" dirty="0" smtClean="0"/>
              <a:t>Source: Derived from EPA worksheet: “20140602tsd state goal data computation” changes in coal dispatch (Block 2) </a:t>
            </a:r>
            <a:endParaRPr lang="en-US" sz="1000" dirty="0"/>
          </a:p>
        </p:txBody>
      </p:sp>
      <p:sp>
        <p:nvSpPr>
          <p:cNvPr id="31" name="Slide Number Placeholder 1"/>
          <p:cNvSpPr>
            <a:spLocks noGrp="1"/>
          </p:cNvSpPr>
          <p:nvPr>
            <p:ph type="sldNum" sz="quarter" idx="4"/>
          </p:nvPr>
        </p:nvSpPr>
        <p:spPr>
          <a:xfrm>
            <a:off x="7815266" y="6470658"/>
            <a:ext cx="1271601" cy="365125"/>
          </a:xfrm>
        </p:spPr>
        <p:txBody>
          <a:bodyPr/>
          <a:lstStyle/>
          <a:p>
            <a:pPr algn="r"/>
            <a:fld id="{692AF0AF-EC4A-4F46-B4C7-BDC1E3D8A276}" type="slidenum">
              <a:rPr lang="en-US">
                <a:solidFill>
                  <a:schemeClr val="bg1">
                    <a:lumMod val="65000"/>
                  </a:schemeClr>
                </a:solidFill>
              </a:rPr>
              <a:pPr algn="r"/>
              <a:t>30</a:t>
            </a:fld>
            <a:endParaRPr lang="en-US" dirty="0">
              <a:solidFill>
                <a:schemeClr val="bg1">
                  <a:lumMod val="65000"/>
                </a:schemeClr>
              </a:solidFill>
            </a:endParaRPr>
          </a:p>
        </p:txBody>
      </p:sp>
      <p:sp>
        <p:nvSpPr>
          <p:cNvPr id="26" name="Text Placeholder 4"/>
          <p:cNvSpPr>
            <a:spLocks noGrp="1"/>
          </p:cNvSpPr>
          <p:nvPr>
            <p:ph type="body" sz="quarter" idx="10"/>
          </p:nvPr>
        </p:nvSpPr>
        <p:spPr>
          <a:xfrm>
            <a:off x="6750350" y="1424764"/>
            <a:ext cx="1117300" cy="307732"/>
          </a:xfrm>
        </p:spPr>
        <p:txBody>
          <a:bodyPr/>
          <a:lstStyle/>
          <a:p>
            <a:r>
              <a:rPr lang="en-US" sz="1400" i="1" u="sng" dirty="0" smtClean="0"/>
              <a:t>% of 2012</a:t>
            </a:r>
          </a:p>
        </p:txBody>
      </p:sp>
    </p:spTree>
    <p:extLst>
      <p:ext uri="{BB962C8B-B14F-4D97-AF65-F5344CB8AC3E}">
        <p14:creationId xmlns:p14="http://schemas.microsoft.com/office/powerpoint/2010/main" val="2748822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1075764"/>
            <a:ext cx="8839200" cy="5042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spcCol="0" rtlCol="0" anchor="ctr"/>
          <a:lstStyle/>
          <a:p>
            <a:pPr defTabSz="914186" fontAlgn="auto">
              <a:spcBef>
                <a:spcPts val="0"/>
              </a:spcBef>
              <a:spcAft>
                <a:spcPts val="0"/>
              </a:spcAft>
            </a:pPr>
            <a:endParaRPr lang="en-US" dirty="0">
              <a:solidFill>
                <a:schemeClr val="tx1"/>
              </a:solidFill>
            </a:endParaRPr>
          </a:p>
        </p:txBody>
      </p:sp>
      <p:sp>
        <p:nvSpPr>
          <p:cNvPr id="6" name="TextBox 5"/>
          <p:cNvSpPr txBox="1"/>
          <p:nvPr/>
        </p:nvSpPr>
        <p:spPr>
          <a:xfrm>
            <a:off x="29364" y="6528647"/>
            <a:ext cx="9122980" cy="216960"/>
          </a:xfrm>
          <a:prstGeom prst="rect">
            <a:avLst/>
          </a:prstGeom>
          <a:noFill/>
        </p:spPr>
        <p:txBody>
          <a:bodyPr wrap="square" lIns="91418" tIns="45709" rIns="91418" bIns="45709" rtlCol="0">
            <a:spAutoFit/>
          </a:bodyPr>
          <a:lstStyle/>
          <a:p>
            <a:pPr algn="l" defTabSz="914186" fontAlgn="auto">
              <a:lnSpc>
                <a:spcPct val="90000"/>
              </a:lnSpc>
              <a:spcBef>
                <a:spcPts val="0"/>
              </a:spcBef>
              <a:spcAft>
                <a:spcPts val="0"/>
              </a:spcAft>
            </a:pPr>
            <a:r>
              <a:rPr lang="en-US" sz="900" dirty="0" smtClean="0">
                <a:latin typeface="Arial" panose="020B0604020202020204" pitchFamily="34" charset="0"/>
                <a:cs typeface="Arial" panose="020B0604020202020204" pitchFamily="34" charset="0"/>
              </a:rPr>
              <a:t>Source: Balanced Energy for Texas, July 2013.  Depicts top 10 states based upon 2012 renewable generation, excluding existing hydro resources. </a:t>
            </a:r>
            <a:endParaRPr lang="en-US" sz="900" dirty="0">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708239103"/>
              </p:ext>
            </p:extLst>
          </p:nvPr>
        </p:nvGraphicFramePr>
        <p:xfrm>
          <a:off x="523469" y="1657340"/>
          <a:ext cx="7342909" cy="383848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txBox="1">
            <a:spLocks/>
          </p:cNvSpPr>
          <p:nvPr/>
        </p:nvSpPr>
        <p:spPr>
          <a:xfrm>
            <a:off x="520311" y="1125987"/>
            <a:ext cx="8882066" cy="584731"/>
          </a:xfrm>
          <a:prstGeom prst="rect">
            <a:avLst/>
          </a:prstGeom>
        </p:spPr>
        <p:txBody>
          <a:bodyPr/>
          <a:lstStyle>
            <a:lvl1pPr marL="228492" indent="-228492" algn="l" defTabSz="913972"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6986" indent="-228492" algn="l" defTabSz="913972"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479" indent="-228492" algn="l" defTabSz="913972"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913972" indent="-228492" algn="l" defTabSz="913972" rtl="0" eaLnBrk="1" latinLnBrk="0" hangingPunct="1">
              <a:spcBef>
                <a:spcPct val="20000"/>
              </a:spcBef>
              <a:buFont typeface="Arial" pitchFamily="34" charset="0"/>
              <a:buChar char="−"/>
              <a:defRPr lang="en-US" sz="1800" kern="1200" dirty="0" smtClean="0">
                <a:solidFill>
                  <a:schemeClr val="tx1"/>
                </a:solidFill>
                <a:latin typeface="Arial" pitchFamily="34" charset="0"/>
                <a:ea typeface="+mn-ea"/>
                <a:cs typeface="Arial" pitchFamily="34" charset="0"/>
              </a:defRPr>
            </a:lvl4pPr>
            <a:lvl5pPr marL="1142466" indent="-228492" algn="l" defTabSz="913972"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1800" b="1" dirty="0" smtClean="0"/>
              <a:t>EPA’s Assumed Changes in RE for Top 10 RE States</a:t>
            </a:r>
          </a:p>
          <a:p>
            <a:pPr marL="0" indent="0" fontAlgn="auto">
              <a:spcAft>
                <a:spcPts val="0"/>
              </a:spcAft>
              <a:buNone/>
            </a:pPr>
            <a:r>
              <a:rPr lang="en-US" sz="1400" b="1" i="1" dirty="0" smtClean="0"/>
              <a:t>Million </a:t>
            </a:r>
            <a:r>
              <a:rPr lang="en-US" sz="1400" b="1" i="1" dirty="0" err="1" smtClean="0"/>
              <a:t>MWh</a:t>
            </a:r>
            <a:r>
              <a:rPr lang="en-US" sz="1400" b="1" i="1" dirty="0" smtClean="0"/>
              <a:t>/</a:t>
            </a:r>
            <a:r>
              <a:rPr lang="en-US" sz="1400" b="1" i="1" dirty="0" err="1" smtClean="0"/>
              <a:t>yr</a:t>
            </a:r>
            <a:r>
              <a:rPr lang="en-US" sz="1400" b="1" i="1" dirty="0" smtClean="0"/>
              <a:t> by 2030 </a:t>
            </a:r>
            <a:endParaRPr lang="en-US" sz="1400" b="1" i="1" u="sng" dirty="0"/>
          </a:p>
        </p:txBody>
      </p:sp>
      <p:sp>
        <p:nvSpPr>
          <p:cNvPr id="10" name="Title 3"/>
          <p:cNvSpPr txBox="1">
            <a:spLocks/>
          </p:cNvSpPr>
          <p:nvPr/>
        </p:nvSpPr>
        <p:spPr>
          <a:xfrm>
            <a:off x="105211" y="166612"/>
            <a:ext cx="8539170" cy="480087"/>
          </a:xfrm>
          <a:prstGeom prst="rect">
            <a:avLst/>
          </a:prstGeom>
        </p:spPr>
        <p:txBody>
          <a:bodyPr/>
          <a:lstStyle>
            <a:lvl1pPr algn="l" defTabSz="913972" rtl="0" eaLnBrk="1" latinLnBrk="0" hangingPunct="1">
              <a:spcBef>
                <a:spcPct val="0"/>
              </a:spcBef>
              <a:buNone/>
              <a:defRPr lang="en-US" sz="2800" b="0" kern="1200">
                <a:solidFill>
                  <a:srgbClr val="3E9D33"/>
                </a:solidFill>
                <a:latin typeface="Arial" pitchFamily="34" charset="0"/>
                <a:ea typeface="+mj-ea"/>
                <a:cs typeface="Arial" pitchFamily="34" charset="0"/>
              </a:defRPr>
            </a:lvl1pPr>
          </a:lstStyle>
          <a:p>
            <a:pPr fontAlgn="auto">
              <a:spcAft>
                <a:spcPts val="0"/>
              </a:spcAft>
            </a:pPr>
            <a:r>
              <a:rPr lang="en-US" dirty="0" smtClean="0"/>
              <a:t>Block 3: State Impacts of EPA’s Assumed Increases in Renewable Energy (RE)</a:t>
            </a:r>
            <a:endParaRPr lang="en-US" sz="1800" strike="dblStrike" dirty="0">
              <a:solidFill>
                <a:srgbClr val="FF0000"/>
              </a:solidFill>
            </a:endParaRPr>
          </a:p>
        </p:txBody>
      </p:sp>
      <p:sp>
        <p:nvSpPr>
          <p:cNvPr id="11" name="Text Placeholder 5"/>
          <p:cNvSpPr txBox="1">
            <a:spLocks/>
          </p:cNvSpPr>
          <p:nvPr/>
        </p:nvSpPr>
        <p:spPr>
          <a:xfrm>
            <a:off x="6947434" y="1830145"/>
            <a:ext cx="448146" cy="276954"/>
          </a:xfrm>
          <a:prstGeom prst="rect">
            <a:avLst/>
          </a:prstGeom>
        </p:spPr>
        <p:txBody>
          <a:bodyPr/>
          <a:lstStyle>
            <a:lvl1pPr marL="228492" indent="-228492" algn="l" defTabSz="913972"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6986" indent="-228492" algn="l" defTabSz="913972"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479" indent="-228492" algn="l" defTabSz="913972"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913972" indent="-228492" algn="l" defTabSz="913972" rtl="0" eaLnBrk="1" latinLnBrk="0" hangingPunct="1">
              <a:spcBef>
                <a:spcPct val="20000"/>
              </a:spcBef>
              <a:buFont typeface="Arial" pitchFamily="34" charset="0"/>
              <a:buChar char="−"/>
              <a:defRPr lang="en-US" sz="1800" kern="1200" dirty="0" smtClean="0">
                <a:solidFill>
                  <a:schemeClr val="tx1"/>
                </a:solidFill>
                <a:latin typeface="Arial" pitchFamily="34" charset="0"/>
                <a:ea typeface="+mn-ea"/>
                <a:cs typeface="Arial" pitchFamily="34" charset="0"/>
              </a:defRPr>
            </a:lvl4pPr>
            <a:lvl5pPr marL="1142466" indent="-228492" algn="l" defTabSz="913972"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1400" b="1" dirty="0" smtClean="0"/>
              <a:t>86</a:t>
            </a:r>
            <a:endParaRPr lang="en-US" sz="1400" b="1" dirty="0"/>
          </a:p>
        </p:txBody>
      </p:sp>
      <p:sp>
        <p:nvSpPr>
          <p:cNvPr id="12" name="Text Placeholder 5"/>
          <p:cNvSpPr txBox="1">
            <a:spLocks/>
          </p:cNvSpPr>
          <p:nvPr/>
        </p:nvSpPr>
        <p:spPr>
          <a:xfrm>
            <a:off x="2829491" y="5366761"/>
            <a:ext cx="448146" cy="276954"/>
          </a:xfrm>
          <a:prstGeom prst="rect">
            <a:avLst/>
          </a:prstGeom>
        </p:spPr>
        <p:txBody>
          <a:bodyPr/>
          <a:lstStyle>
            <a:lvl1pPr marL="228492" indent="-228492" algn="l" defTabSz="913972"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6986" indent="-228492" algn="l" defTabSz="913972"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479" indent="-228492" algn="l" defTabSz="913972"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913972" indent="-228492" algn="l" defTabSz="913972" rtl="0" eaLnBrk="1" latinLnBrk="0" hangingPunct="1">
              <a:spcBef>
                <a:spcPct val="20000"/>
              </a:spcBef>
              <a:buFont typeface="Arial" pitchFamily="34" charset="0"/>
              <a:buChar char="−"/>
              <a:defRPr lang="en-US" sz="1800" kern="1200" dirty="0" smtClean="0">
                <a:solidFill>
                  <a:schemeClr val="tx1"/>
                </a:solidFill>
                <a:latin typeface="Arial" pitchFamily="34" charset="0"/>
                <a:ea typeface="+mn-ea"/>
                <a:cs typeface="Arial" pitchFamily="34" charset="0"/>
              </a:defRPr>
            </a:lvl4pPr>
            <a:lvl5pPr marL="1142466" indent="-228492" algn="l" defTabSz="913972"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1400" b="1" dirty="0" smtClean="0"/>
              <a:t>20</a:t>
            </a:r>
            <a:endParaRPr lang="en-US" sz="1400" b="1" dirty="0"/>
          </a:p>
        </p:txBody>
      </p:sp>
      <p:sp>
        <p:nvSpPr>
          <p:cNvPr id="13" name="Text Placeholder 5"/>
          <p:cNvSpPr txBox="1">
            <a:spLocks/>
          </p:cNvSpPr>
          <p:nvPr/>
        </p:nvSpPr>
        <p:spPr>
          <a:xfrm>
            <a:off x="4018839" y="5366761"/>
            <a:ext cx="448146" cy="276954"/>
          </a:xfrm>
          <a:prstGeom prst="rect">
            <a:avLst/>
          </a:prstGeom>
        </p:spPr>
        <p:txBody>
          <a:bodyPr/>
          <a:lstStyle>
            <a:lvl1pPr marL="228492" indent="-228492" algn="l" defTabSz="913972"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6986" indent="-228492" algn="l" defTabSz="913972"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479" indent="-228492" algn="l" defTabSz="913972"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913972" indent="-228492" algn="l" defTabSz="913972" rtl="0" eaLnBrk="1" latinLnBrk="0" hangingPunct="1">
              <a:spcBef>
                <a:spcPct val="20000"/>
              </a:spcBef>
              <a:buFont typeface="Arial" pitchFamily="34" charset="0"/>
              <a:buChar char="−"/>
              <a:defRPr lang="en-US" sz="1800" kern="1200" dirty="0" smtClean="0">
                <a:solidFill>
                  <a:schemeClr val="tx1"/>
                </a:solidFill>
                <a:latin typeface="Arial" pitchFamily="34" charset="0"/>
                <a:ea typeface="+mn-ea"/>
                <a:cs typeface="Arial" pitchFamily="34" charset="0"/>
              </a:defRPr>
            </a:lvl4pPr>
            <a:lvl5pPr marL="1142466" indent="-228492" algn="l" defTabSz="913972"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1400" b="1" dirty="0" smtClean="0"/>
              <a:t>40</a:t>
            </a:r>
            <a:endParaRPr lang="en-US" sz="1400" b="1" dirty="0"/>
          </a:p>
        </p:txBody>
      </p:sp>
      <p:sp>
        <p:nvSpPr>
          <p:cNvPr id="14" name="Text Placeholder 5"/>
          <p:cNvSpPr txBox="1">
            <a:spLocks/>
          </p:cNvSpPr>
          <p:nvPr/>
        </p:nvSpPr>
        <p:spPr>
          <a:xfrm>
            <a:off x="5179906" y="5366761"/>
            <a:ext cx="448146" cy="276954"/>
          </a:xfrm>
          <a:prstGeom prst="rect">
            <a:avLst/>
          </a:prstGeom>
        </p:spPr>
        <p:txBody>
          <a:bodyPr/>
          <a:lstStyle>
            <a:lvl1pPr marL="228492" indent="-228492" algn="l" defTabSz="913972"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6986" indent="-228492" algn="l" defTabSz="913972"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479" indent="-228492" algn="l" defTabSz="913972"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913972" indent="-228492" algn="l" defTabSz="913972" rtl="0" eaLnBrk="1" latinLnBrk="0" hangingPunct="1">
              <a:spcBef>
                <a:spcPct val="20000"/>
              </a:spcBef>
              <a:buFont typeface="Arial" pitchFamily="34" charset="0"/>
              <a:buChar char="−"/>
              <a:defRPr lang="en-US" sz="1800" kern="1200" dirty="0" smtClean="0">
                <a:solidFill>
                  <a:schemeClr val="tx1"/>
                </a:solidFill>
                <a:latin typeface="Arial" pitchFamily="34" charset="0"/>
                <a:ea typeface="+mn-ea"/>
                <a:cs typeface="Arial" pitchFamily="34" charset="0"/>
              </a:defRPr>
            </a:lvl4pPr>
            <a:lvl5pPr marL="1142466" indent="-228492" algn="l" defTabSz="913972"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1400" b="1" dirty="0"/>
              <a:t>6</a:t>
            </a:r>
            <a:r>
              <a:rPr lang="en-US" sz="1400" b="1" dirty="0" smtClean="0"/>
              <a:t>0</a:t>
            </a:r>
            <a:endParaRPr lang="en-US" sz="1400" b="1" dirty="0"/>
          </a:p>
        </p:txBody>
      </p:sp>
      <p:sp>
        <p:nvSpPr>
          <p:cNvPr id="15" name="Text Placeholder 5"/>
          <p:cNvSpPr txBox="1">
            <a:spLocks/>
          </p:cNvSpPr>
          <p:nvPr/>
        </p:nvSpPr>
        <p:spPr>
          <a:xfrm>
            <a:off x="6369254" y="5366761"/>
            <a:ext cx="448146" cy="276954"/>
          </a:xfrm>
          <a:prstGeom prst="rect">
            <a:avLst/>
          </a:prstGeom>
        </p:spPr>
        <p:txBody>
          <a:bodyPr/>
          <a:lstStyle>
            <a:lvl1pPr marL="228492" indent="-228492" algn="l" defTabSz="913972"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6986" indent="-228492" algn="l" defTabSz="913972"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479" indent="-228492" algn="l" defTabSz="913972"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913972" indent="-228492" algn="l" defTabSz="913972" rtl="0" eaLnBrk="1" latinLnBrk="0" hangingPunct="1">
              <a:spcBef>
                <a:spcPct val="20000"/>
              </a:spcBef>
              <a:buFont typeface="Arial" pitchFamily="34" charset="0"/>
              <a:buChar char="−"/>
              <a:defRPr lang="en-US" sz="1800" kern="1200" dirty="0" smtClean="0">
                <a:solidFill>
                  <a:schemeClr val="tx1"/>
                </a:solidFill>
                <a:latin typeface="Arial" pitchFamily="34" charset="0"/>
                <a:ea typeface="+mn-ea"/>
                <a:cs typeface="Arial" pitchFamily="34" charset="0"/>
              </a:defRPr>
            </a:lvl4pPr>
            <a:lvl5pPr marL="1142466" indent="-228492" algn="l" defTabSz="913972"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1400" b="1" dirty="0"/>
              <a:t>8</a:t>
            </a:r>
            <a:r>
              <a:rPr lang="en-US" sz="1400" b="1" dirty="0" smtClean="0"/>
              <a:t>0</a:t>
            </a:r>
            <a:endParaRPr lang="en-US" sz="1400" b="1" dirty="0"/>
          </a:p>
        </p:txBody>
      </p:sp>
      <p:sp>
        <p:nvSpPr>
          <p:cNvPr id="16" name="Text Placeholder 5"/>
          <p:cNvSpPr txBox="1">
            <a:spLocks/>
          </p:cNvSpPr>
          <p:nvPr/>
        </p:nvSpPr>
        <p:spPr>
          <a:xfrm>
            <a:off x="524365" y="5816907"/>
            <a:ext cx="8001000" cy="584731"/>
          </a:xfrm>
          <a:prstGeom prst="rect">
            <a:avLst/>
          </a:prstGeom>
          <a:solidFill>
            <a:schemeClr val="accent6"/>
          </a:solidFill>
        </p:spPr>
        <p:txBody>
          <a:bodyPr wrap="square" lIns="91397" tIns="45698" rIns="91397" bIns="45698" anchor="b" anchorCtr="0">
            <a:spAutoFit/>
          </a:bodyPr>
          <a:lstStyle>
            <a:lvl1pPr algn="ctr">
              <a:buNone/>
              <a:defRPr b="1">
                <a:solidFill>
                  <a:schemeClr val="bg1"/>
                </a:solidFill>
              </a:defRPr>
            </a:lvl1pPr>
          </a:lstStyle>
          <a:p>
            <a:pPr defTabSz="913972" fontAlgn="auto">
              <a:spcBef>
                <a:spcPts val="0"/>
              </a:spcBef>
              <a:spcAft>
                <a:spcPts val="0"/>
              </a:spcAft>
              <a:buSzPct val="120000"/>
              <a:defRPr/>
            </a:pPr>
            <a:r>
              <a:rPr lang="en-US" sz="1600" i="1" dirty="0" smtClean="0">
                <a:latin typeface="Arial" pitchFamily="34" charset="0"/>
                <a:ea typeface="+mn-ea"/>
                <a:cs typeface="Arial" pitchFamily="34" charset="0"/>
              </a:rPr>
              <a:t>Texas is assumed to increase from 34 million </a:t>
            </a:r>
            <a:r>
              <a:rPr lang="en-US" sz="1600" i="1" dirty="0" err="1" smtClean="0">
                <a:latin typeface="Arial" pitchFamily="34" charset="0"/>
                <a:ea typeface="+mn-ea"/>
                <a:cs typeface="Arial" pitchFamily="34" charset="0"/>
              </a:rPr>
              <a:t>MWh</a:t>
            </a:r>
            <a:r>
              <a:rPr lang="en-US" sz="1600" i="1" dirty="0" smtClean="0">
                <a:latin typeface="Arial" pitchFamily="34" charset="0"/>
                <a:ea typeface="+mn-ea"/>
                <a:cs typeface="Arial" pitchFamily="34" charset="0"/>
              </a:rPr>
              <a:t> in 2012 to 86 million </a:t>
            </a:r>
            <a:r>
              <a:rPr lang="en-US" sz="1600" i="1" dirty="0" err="1" smtClean="0">
                <a:latin typeface="Arial" pitchFamily="34" charset="0"/>
                <a:ea typeface="+mn-ea"/>
                <a:cs typeface="Arial" pitchFamily="34" charset="0"/>
              </a:rPr>
              <a:t>MWh</a:t>
            </a:r>
            <a:r>
              <a:rPr lang="en-US" sz="1600" i="1" dirty="0" smtClean="0">
                <a:latin typeface="Arial" pitchFamily="34" charset="0"/>
                <a:ea typeface="+mn-ea"/>
                <a:cs typeface="Arial" pitchFamily="34" charset="0"/>
              </a:rPr>
              <a:t> in 2030 (+153%); California increase = 37%; Iowa and Minnesota decrease</a:t>
            </a:r>
            <a:endParaRPr lang="en-US" sz="1600" i="1" dirty="0">
              <a:latin typeface="Arial" pitchFamily="34" charset="0"/>
              <a:ea typeface="+mn-ea"/>
              <a:cs typeface="Arial" pitchFamily="34" charset="0"/>
            </a:endParaRPr>
          </a:p>
        </p:txBody>
      </p:sp>
      <p:sp>
        <p:nvSpPr>
          <p:cNvPr id="17" name="Text Placeholder 5"/>
          <p:cNvSpPr txBox="1">
            <a:spLocks/>
          </p:cNvSpPr>
          <p:nvPr/>
        </p:nvSpPr>
        <p:spPr>
          <a:xfrm>
            <a:off x="4317471" y="2193501"/>
            <a:ext cx="448146" cy="276954"/>
          </a:xfrm>
          <a:prstGeom prst="rect">
            <a:avLst/>
          </a:prstGeom>
        </p:spPr>
        <p:txBody>
          <a:bodyPr/>
          <a:lstStyle>
            <a:lvl1pPr marL="228492" indent="-228492" algn="l" defTabSz="913972"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6986" indent="-228492" algn="l" defTabSz="913972"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479" indent="-228492" algn="l" defTabSz="913972"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913972" indent="-228492" algn="l" defTabSz="913972" rtl="0" eaLnBrk="1" latinLnBrk="0" hangingPunct="1">
              <a:spcBef>
                <a:spcPct val="20000"/>
              </a:spcBef>
              <a:buFont typeface="Arial" pitchFamily="34" charset="0"/>
              <a:buChar char="−"/>
              <a:defRPr lang="en-US" sz="1800" kern="1200" dirty="0" smtClean="0">
                <a:solidFill>
                  <a:schemeClr val="tx1"/>
                </a:solidFill>
                <a:latin typeface="Arial" pitchFamily="34" charset="0"/>
                <a:ea typeface="+mn-ea"/>
                <a:cs typeface="Arial" pitchFamily="34" charset="0"/>
              </a:defRPr>
            </a:lvl4pPr>
            <a:lvl5pPr marL="1142466" indent="-228492" algn="l" defTabSz="913972"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1400" b="1" dirty="0" smtClean="0"/>
              <a:t>41</a:t>
            </a:r>
            <a:endParaRPr lang="en-US" sz="1400" b="1" dirty="0"/>
          </a:p>
        </p:txBody>
      </p:sp>
      <p:sp>
        <p:nvSpPr>
          <p:cNvPr id="18" name="Text Placeholder 5"/>
          <p:cNvSpPr txBox="1">
            <a:spLocks/>
          </p:cNvSpPr>
          <p:nvPr/>
        </p:nvSpPr>
        <p:spPr>
          <a:xfrm>
            <a:off x="7452142" y="5368329"/>
            <a:ext cx="564055" cy="276954"/>
          </a:xfrm>
          <a:prstGeom prst="rect">
            <a:avLst/>
          </a:prstGeom>
        </p:spPr>
        <p:txBody>
          <a:bodyPr/>
          <a:lstStyle>
            <a:lvl1pPr marL="228492" indent="-228492" algn="l" defTabSz="913972"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6986" indent="-228492" algn="l" defTabSz="913972"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479" indent="-228492" algn="l" defTabSz="913972"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913972" indent="-228492" algn="l" defTabSz="913972" rtl="0" eaLnBrk="1" latinLnBrk="0" hangingPunct="1">
              <a:spcBef>
                <a:spcPct val="20000"/>
              </a:spcBef>
              <a:buFont typeface="Arial" pitchFamily="34" charset="0"/>
              <a:buChar char="−"/>
              <a:defRPr lang="en-US" sz="1800" kern="1200" dirty="0" smtClean="0">
                <a:solidFill>
                  <a:schemeClr val="tx1"/>
                </a:solidFill>
                <a:latin typeface="Arial" pitchFamily="34" charset="0"/>
                <a:ea typeface="+mn-ea"/>
                <a:cs typeface="Arial" pitchFamily="34" charset="0"/>
              </a:defRPr>
            </a:lvl4pPr>
            <a:lvl5pPr marL="1142466" indent="-228492" algn="l" defTabSz="913972"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1400" b="1" dirty="0" smtClean="0"/>
              <a:t>100</a:t>
            </a:r>
            <a:endParaRPr lang="en-US" sz="1400" b="1" dirty="0"/>
          </a:p>
        </p:txBody>
      </p:sp>
      <p:sp>
        <p:nvSpPr>
          <p:cNvPr id="20" name="Content Placeholder 2"/>
          <p:cNvSpPr txBox="1">
            <a:spLocks/>
          </p:cNvSpPr>
          <p:nvPr/>
        </p:nvSpPr>
        <p:spPr>
          <a:xfrm>
            <a:off x="6947434" y="2767019"/>
            <a:ext cx="1923189" cy="824797"/>
          </a:xfrm>
          <a:prstGeom prst="rect">
            <a:avLst/>
          </a:prstGeom>
          <a:solidFill>
            <a:schemeClr val="bg2">
              <a:lumMod val="40000"/>
              <a:lumOff val="60000"/>
            </a:schemeClr>
          </a:solidFill>
        </p:spPr>
        <p:txBody>
          <a:bodyPr vert="horz" wrap="square" lIns="91397" tIns="45698" rIns="91397" bIns="45698" rtlCol="0">
            <a:spAutoFit/>
          </a:bodyPr>
          <a:lstStyle>
            <a:lvl1pPr marL="228573" indent="-228573" algn="l" defTabSz="914293"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146"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719" indent="-228573" algn="l" defTabSz="914293"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1082675" indent="-228600" algn="l" defTabSz="914293" rtl="0" eaLnBrk="1" latinLnBrk="0" hangingPunct="1">
              <a:spcBef>
                <a:spcPct val="20000"/>
              </a:spcBef>
              <a:buFont typeface="Arial" pitchFamily="34" charset="0"/>
              <a:buChar char="−"/>
              <a:defRPr lang="en-US" sz="1800" kern="1200">
                <a:solidFill>
                  <a:schemeClr val="tx1"/>
                </a:solidFill>
                <a:latin typeface="Arial" pitchFamily="34" charset="0"/>
                <a:ea typeface="+mn-ea"/>
                <a:cs typeface="Arial" pitchFamily="34" charset="0"/>
              </a:defRPr>
            </a:lvl4pPr>
            <a:lvl5pPr marL="1142867" indent="-228573" algn="l" defTabSz="914293"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96875" lvl="1" indent="0" fontAlgn="auto">
              <a:spcAft>
                <a:spcPts val="0"/>
              </a:spcAft>
              <a:buNone/>
            </a:pPr>
            <a:r>
              <a:rPr lang="en-US" sz="1400" b="1" dirty="0" smtClean="0"/>
              <a:t>2012 RE</a:t>
            </a:r>
          </a:p>
          <a:p>
            <a:pPr marL="396875" lvl="1" indent="0" fontAlgn="auto">
              <a:spcAft>
                <a:spcPts val="0"/>
              </a:spcAft>
              <a:buNone/>
            </a:pPr>
            <a:r>
              <a:rPr lang="en-US" sz="1400" b="1" dirty="0" smtClean="0"/>
              <a:t>Increase in RE</a:t>
            </a:r>
          </a:p>
          <a:p>
            <a:pPr marL="396875" lvl="1" indent="0" fontAlgn="auto">
              <a:spcAft>
                <a:spcPts val="0"/>
              </a:spcAft>
              <a:buNone/>
            </a:pPr>
            <a:r>
              <a:rPr lang="en-US" sz="1400" b="1" dirty="0" smtClean="0"/>
              <a:t>Decrease in RE </a:t>
            </a:r>
          </a:p>
        </p:txBody>
      </p:sp>
      <p:sp>
        <p:nvSpPr>
          <p:cNvPr id="2" name="Rectangle 1"/>
          <p:cNvSpPr/>
          <p:nvPr/>
        </p:nvSpPr>
        <p:spPr>
          <a:xfrm>
            <a:off x="6994688" y="2814154"/>
            <a:ext cx="372611" cy="1741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994688" y="3079678"/>
            <a:ext cx="372611" cy="1741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994688" y="3345202"/>
            <a:ext cx="372611" cy="174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a:spLocks noGrp="1"/>
          </p:cNvSpPr>
          <p:nvPr>
            <p:ph type="sldNum" sz="quarter" idx="4"/>
          </p:nvPr>
        </p:nvSpPr>
        <p:spPr>
          <a:xfrm>
            <a:off x="7759280" y="6451996"/>
            <a:ext cx="1271601" cy="365125"/>
          </a:xfrm>
        </p:spPr>
        <p:txBody>
          <a:bodyPr/>
          <a:lstStyle/>
          <a:p>
            <a:pPr algn="r"/>
            <a:fld id="{692AF0AF-EC4A-4F46-B4C7-BDC1E3D8A276}" type="slidenum">
              <a:rPr lang="en-US" smtClean="0"/>
              <a:pPr algn="r"/>
              <a:t>31</a:t>
            </a:fld>
            <a:endParaRPr lang="en-US" dirty="0"/>
          </a:p>
        </p:txBody>
      </p:sp>
    </p:spTree>
    <p:extLst>
      <p:ext uri="{BB962C8B-B14F-4D97-AF65-F5344CB8AC3E}">
        <p14:creationId xmlns:p14="http://schemas.microsoft.com/office/powerpoint/2010/main" val="442535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Goals</a:t>
            </a:r>
            <a:endParaRPr lang="en-US" dirty="0"/>
          </a:p>
        </p:txBody>
      </p:sp>
      <p:sp>
        <p:nvSpPr>
          <p:cNvPr id="3" name="Slide Number Placeholder 2"/>
          <p:cNvSpPr>
            <a:spLocks noGrp="1"/>
          </p:cNvSpPr>
          <p:nvPr>
            <p:ph type="sldNum" sz="quarter" idx="4"/>
          </p:nvPr>
        </p:nvSpPr>
        <p:spPr/>
        <p:txBody>
          <a:bodyPr/>
          <a:lstStyle/>
          <a:p>
            <a:pPr algn="r"/>
            <a:fld id="{692AF0AF-EC4A-4F46-B4C7-BDC1E3D8A276}" type="slidenum">
              <a:rPr lang="en-US" smtClean="0"/>
              <a:pPr algn="r"/>
              <a:t>32</a:t>
            </a:fld>
            <a:endParaRPr lang="en-US" dirty="0"/>
          </a:p>
        </p:txBody>
      </p:sp>
      <p:sp>
        <p:nvSpPr>
          <p:cNvPr id="4" name="Text Placeholder 3"/>
          <p:cNvSpPr>
            <a:spLocks noGrp="1"/>
          </p:cNvSpPr>
          <p:nvPr>
            <p:ph type="body" sz="quarter" idx="10"/>
          </p:nvPr>
        </p:nvSpPr>
        <p:spPr>
          <a:xfrm>
            <a:off x="239716" y="1119192"/>
            <a:ext cx="8904287" cy="4351916"/>
          </a:xfrm>
        </p:spPr>
        <p:txBody>
          <a:bodyPr/>
          <a:lstStyle/>
          <a:p>
            <a:pPr marL="0" indent="0">
              <a:buNone/>
            </a:pPr>
            <a:r>
              <a:rPr lang="en-US" sz="2200" dirty="0" smtClean="0"/>
              <a:t>EPA provides an Interim Goal that is applicable from 2020- 2029.</a:t>
            </a:r>
          </a:p>
          <a:p>
            <a:pPr marL="0" indent="0">
              <a:buNone/>
            </a:pPr>
            <a:endParaRPr lang="en-US" sz="2200" dirty="0"/>
          </a:p>
          <a:p>
            <a:pPr marL="0" indent="0">
              <a:buNone/>
            </a:pPr>
            <a:r>
              <a:rPr lang="en-US" sz="2200" dirty="0" smtClean="0"/>
              <a:t>This goal is calculated as follows:</a:t>
            </a:r>
            <a:endParaRPr lang="en-US" sz="2200" dirty="0"/>
          </a:p>
          <a:p>
            <a:r>
              <a:rPr lang="en-US" sz="2200" dirty="0" smtClean="0"/>
              <a:t>Blocks 1 and 2 by 2020</a:t>
            </a:r>
          </a:p>
          <a:p>
            <a:r>
              <a:rPr lang="en-US" sz="2200" dirty="0" smtClean="0"/>
              <a:t>Blocks 3 and 4 assume a percentage change per year beginning in 2017 through 2030</a:t>
            </a:r>
          </a:p>
          <a:p>
            <a:pPr marL="0" indent="0">
              <a:buNone/>
            </a:pPr>
            <a:endParaRPr lang="en-US" sz="2200" dirty="0"/>
          </a:p>
          <a:p>
            <a:pPr marL="0" indent="0">
              <a:buNone/>
            </a:pPr>
            <a:r>
              <a:rPr lang="en-US" sz="2200" dirty="0" smtClean="0"/>
              <a:t>Interim Goal: 853 </a:t>
            </a:r>
            <a:r>
              <a:rPr lang="en-US" sz="2200" dirty="0" err="1" smtClean="0"/>
              <a:t>lbs</a:t>
            </a:r>
            <a:r>
              <a:rPr lang="en-US" sz="2200" dirty="0" smtClean="0"/>
              <a:t> CO2/</a:t>
            </a:r>
            <a:r>
              <a:rPr lang="en-US" sz="2200" dirty="0" err="1" smtClean="0"/>
              <a:t>MWh</a:t>
            </a:r>
            <a:endParaRPr lang="en-US" sz="2200" dirty="0" smtClean="0"/>
          </a:p>
          <a:p>
            <a:pPr marL="0" indent="0">
              <a:buNone/>
            </a:pPr>
            <a:r>
              <a:rPr lang="en-US" sz="2200" dirty="0" smtClean="0"/>
              <a:t>Final Goal: 791 </a:t>
            </a:r>
            <a:r>
              <a:rPr lang="en-US" sz="2200" dirty="0" err="1"/>
              <a:t>lbs</a:t>
            </a:r>
            <a:r>
              <a:rPr lang="en-US" sz="2200" dirty="0"/>
              <a:t> CO2/</a:t>
            </a:r>
            <a:r>
              <a:rPr lang="en-US" sz="2200" dirty="0" err="1"/>
              <a:t>MWh</a:t>
            </a:r>
            <a:endParaRPr lang="en-US" sz="2200"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929605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Actions</a:t>
            </a:r>
            <a:endParaRPr lang="en-US" dirty="0"/>
          </a:p>
        </p:txBody>
      </p:sp>
      <p:sp>
        <p:nvSpPr>
          <p:cNvPr id="3" name="Slide Number Placeholder 2"/>
          <p:cNvSpPr>
            <a:spLocks noGrp="1"/>
          </p:cNvSpPr>
          <p:nvPr>
            <p:ph type="sldNum" sz="quarter" idx="4"/>
          </p:nvPr>
        </p:nvSpPr>
        <p:spPr/>
        <p:txBody>
          <a:bodyPr/>
          <a:lstStyle/>
          <a:p>
            <a:pPr algn="r"/>
            <a:fld id="{692AF0AF-EC4A-4F46-B4C7-BDC1E3D8A276}" type="slidenum">
              <a:rPr lang="en-US" smtClean="0"/>
              <a:pPr algn="r"/>
              <a:t>33</a:t>
            </a:fld>
            <a:endParaRPr lang="en-US" dirty="0"/>
          </a:p>
        </p:txBody>
      </p:sp>
      <p:sp>
        <p:nvSpPr>
          <p:cNvPr id="4" name="Text Placeholder 3"/>
          <p:cNvSpPr>
            <a:spLocks noGrp="1"/>
          </p:cNvSpPr>
          <p:nvPr>
            <p:ph type="body" sz="quarter" idx="10"/>
          </p:nvPr>
        </p:nvSpPr>
        <p:spPr>
          <a:xfrm>
            <a:off x="239716" y="1119192"/>
            <a:ext cx="8904287" cy="3416275"/>
          </a:xfrm>
        </p:spPr>
        <p:txBody>
          <a:bodyPr/>
          <a:lstStyle/>
          <a:p>
            <a:r>
              <a:rPr lang="en-US" dirty="0" smtClean="0"/>
              <a:t>All three Section 111 rules are at the Office of Management and Budget (WH) for review.  EPA’s regulatory docket anticipates that these regulations will be signed on or around August 2015.</a:t>
            </a:r>
          </a:p>
          <a:p>
            <a:r>
              <a:rPr lang="en-US" dirty="0" smtClean="0"/>
              <a:t>EPA plans to propose a Federal Plan for implementing 111(d) that would apply to sources where the state does not submit a plan or the state plan is inadequate.</a:t>
            </a:r>
          </a:p>
          <a:p>
            <a:pPr lvl="1"/>
            <a:r>
              <a:rPr lang="en-US" dirty="0" smtClean="0"/>
              <a:t>Proposal expected in August 2015</a:t>
            </a:r>
          </a:p>
          <a:p>
            <a:pPr lvl="1"/>
            <a:r>
              <a:rPr lang="en-US" dirty="0" smtClean="0"/>
              <a:t>Adoption expected in Summer 2016</a:t>
            </a:r>
          </a:p>
          <a:p>
            <a:r>
              <a:rPr lang="en-US" dirty="0" smtClean="0"/>
              <a:t>Once EPA has finalized the rule packages, legal challenges will likely commence</a:t>
            </a:r>
          </a:p>
        </p:txBody>
      </p:sp>
    </p:spTree>
    <p:extLst>
      <p:ext uri="{BB962C8B-B14F-4D97-AF65-F5344CB8AC3E}">
        <p14:creationId xmlns:p14="http://schemas.microsoft.com/office/powerpoint/2010/main" val="2628594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4"/>
          </p:nvPr>
        </p:nvSpPr>
        <p:spPr/>
        <p:txBody>
          <a:bodyPr/>
          <a:lstStyle/>
          <a:p>
            <a:pPr algn="r"/>
            <a:fld id="{692AF0AF-EC4A-4F46-B4C7-BDC1E3D8A276}" type="slidenum">
              <a:rPr lang="en-US" smtClean="0"/>
              <a:pPr algn="r"/>
              <a:t>34</a:t>
            </a:fld>
            <a:endParaRPr lang="en-US" dirty="0"/>
          </a:p>
        </p:txBody>
      </p:sp>
    </p:spTree>
    <p:extLst>
      <p:ext uri="{BB962C8B-B14F-4D97-AF65-F5344CB8AC3E}">
        <p14:creationId xmlns:p14="http://schemas.microsoft.com/office/powerpoint/2010/main" val="2788831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Ozone Nonattainment Areas</a:t>
            </a:r>
            <a:endParaRPr lang="en-US" dirty="0"/>
          </a:p>
        </p:txBody>
      </p:sp>
      <p:sp>
        <p:nvSpPr>
          <p:cNvPr id="3" name="Slide Number Placeholder 2"/>
          <p:cNvSpPr>
            <a:spLocks noGrp="1"/>
          </p:cNvSpPr>
          <p:nvPr>
            <p:ph type="sldNum" sz="quarter" idx="4"/>
          </p:nvPr>
        </p:nvSpPr>
        <p:spPr/>
        <p:txBody>
          <a:bodyPr/>
          <a:lstStyle/>
          <a:p>
            <a:pPr algn="r"/>
            <a:fld id="{692AF0AF-EC4A-4F46-B4C7-BDC1E3D8A276}" type="slidenum">
              <a:rPr lang="en-US" smtClean="0"/>
              <a:pPr algn="r"/>
              <a:t>3</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56" y="872867"/>
            <a:ext cx="6447453" cy="5779859"/>
          </a:xfrm>
          <a:prstGeom prst="rect">
            <a:avLst/>
          </a:prstGeom>
        </p:spPr>
      </p:pic>
      <p:sp>
        <p:nvSpPr>
          <p:cNvPr id="5" name="TextBox 4"/>
          <p:cNvSpPr txBox="1"/>
          <p:nvPr/>
        </p:nvSpPr>
        <p:spPr>
          <a:xfrm>
            <a:off x="344032" y="6382693"/>
            <a:ext cx="1991762" cy="246221"/>
          </a:xfrm>
          <a:prstGeom prst="rect">
            <a:avLst/>
          </a:prstGeom>
          <a:noFill/>
        </p:spPr>
        <p:txBody>
          <a:bodyPr wrap="square" rtlCol="0">
            <a:spAutoFit/>
          </a:bodyPr>
          <a:lstStyle/>
          <a:p>
            <a:pPr algn="l"/>
            <a:r>
              <a:rPr lang="en-US" sz="1000" dirty="0" smtClean="0"/>
              <a:t>Source: TCEQ</a:t>
            </a:r>
            <a:endParaRPr lang="en-US" sz="1000" dirty="0"/>
          </a:p>
        </p:txBody>
      </p:sp>
    </p:spTree>
    <p:extLst>
      <p:ext uri="{BB962C8B-B14F-4D97-AF65-F5344CB8AC3E}">
        <p14:creationId xmlns:p14="http://schemas.microsoft.com/office/powerpoint/2010/main" val="3500948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12" y="387346"/>
            <a:ext cx="8882066" cy="523176"/>
          </a:xfrm>
        </p:spPr>
        <p:txBody>
          <a:bodyPr/>
          <a:lstStyle/>
          <a:p>
            <a:r>
              <a:rPr lang="en-US" dirty="0" smtClean="0"/>
              <a:t>Sulfur Dioxide Designations</a:t>
            </a:r>
            <a:endParaRPr lang="en-US" dirty="0"/>
          </a:p>
        </p:txBody>
      </p:sp>
      <p:sp>
        <p:nvSpPr>
          <p:cNvPr id="3" name="Slide Number Placeholder 2"/>
          <p:cNvSpPr>
            <a:spLocks noGrp="1"/>
          </p:cNvSpPr>
          <p:nvPr>
            <p:ph type="sldNum" sz="quarter" idx="4"/>
          </p:nvPr>
        </p:nvSpPr>
        <p:spPr/>
        <p:txBody>
          <a:bodyPr/>
          <a:lstStyle/>
          <a:p>
            <a:pPr algn="r"/>
            <a:fld id="{692AF0AF-EC4A-4F46-B4C7-BDC1E3D8A276}" type="slidenum">
              <a:rPr lang="en-US" smtClean="0"/>
              <a:pPr algn="r"/>
              <a:t>4</a:t>
            </a:fld>
            <a:endParaRPr lang="en-US" dirty="0"/>
          </a:p>
        </p:txBody>
      </p:sp>
      <p:sp>
        <p:nvSpPr>
          <p:cNvPr id="4" name="Text Placeholder 3"/>
          <p:cNvSpPr>
            <a:spLocks noGrp="1"/>
          </p:cNvSpPr>
          <p:nvPr>
            <p:ph type="body" sz="quarter" idx="10"/>
          </p:nvPr>
        </p:nvSpPr>
        <p:spPr>
          <a:xfrm>
            <a:off x="239713" y="922245"/>
            <a:ext cx="8904287" cy="5386045"/>
          </a:xfrm>
        </p:spPr>
        <p:txBody>
          <a:bodyPr/>
          <a:lstStyle/>
          <a:p>
            <a:pPr marL="0" indent="0">
              <a:buNone/>
            </a:pPr>
            <a:r>
              <a:rPr lang="en-US" i="1" dirty="0"/>
              <a:t>Potential Action </a:t>
            </a:r>
            <a:r>
              <a:rPr lang="en-US" dirty="0" smtClean="0"/>
              <a:t>: </a:t>
            </a:r>
          </a:p>
          <a:p>
            <a:pPr marL="0" indent="0">
              <a:buNone/>
            </a:pPr>
            <a:r>
              <a:rPr lang="en-US" dirty="0" smtClean="0"/>
              <a:t>EPA may designate areas with large SO2 sources as nonattainment</a:t>
            </a:r>
          </a:p>
          <a:p>
            <a:pPr marL="0" indent="0">
              <a:buNone/>
            </a:pPr>
            <a:r>
              <a:rPr lang="en-US" i="1" dirty="0" smtClean="0"/>
              <a:t>Potential Consequences</a:t>
            </a:r>
            <a:r>
              <a:rPr lang="en-US" dirty="0" smtClean="0"/>
              <a:t>: </a:t>
            </a:r>
          </a:p>
          <a:p>
            <a:r>
              <a:rPr lang="en-US" dirty="0" smtClean="0"/>
              <a:t>Harder to permit: new build or modification of existing </a:t>
            </a:r>
          </a:p>
          <a:p>
            <a:r>
              <a:rPr lang="en-US" dirty="0" smtClean="0"/>
              <a:t>Existing facilities may need to upgrade/add-on SO2 controls</a:t>
            </a:r>
          </a:p>
          <a:p>
            <a:endParaRPr lang="en-US" dirty="0"/>
          </a:p>
          <a:p>
            <a:pPr marL="0" indent="0">
              <a:buNone/>
            </a:pPr>
            <a:r>
              <a:rPr lang="en-US" i="1" dirty="0" smtClean="0"/>
              <a:t>Timeline</a:t>
            </a:r>
          </a:p>
          <a:p>
            <a:r>
              <a:rPr lang="en-US" dirty="0" smtClean="0"/>
              <a:t>Attainment Designations in three groups:</a:t>
            </a:r>
          </a:p>
          <a:p>
            <a:pPr lvl="1"/>
            <a:r>
              <a:rPr lang="en-US" dirty="0" smtClean="0"/>
              <a:t>by July 2016 for areas surrounding large sources (&gt;16,000 </a:t>
            </a:r>
            <a:r>
              <a:rPr lang="en-US" dirty="0" err="1" smtClean="0"/>
              <a:t>tpy</a:t>
            </a:r>
            <a:r>
              <a:rPr lang="en-US" dirty="0" smtClean="0"/>
              <a:t>): Big </a:t>
            </a:r>
            <a:r>
              <a:rPr lang="en-US" dirty="0"/>
              <a:t>Brown, Coleto Creek, Harrington, Limestone, Monticello, Twin Oaks, San Miguel, Sandow, Sandy Creek, W.A. Parish, Martin Lake, and </a:t>
            </a:r>
            <a:r>
              <a:rPr lang="en-US" dirty="0" err="1" smtClean="0"/>
              <a:t>Tolk</a:t>
            </a:r>
            <a:endParaRPr lang="en-US" dirty="0" smtClean="0"/>
          </a:p>
          <a:p>
            <a:pPr lvl="1"/>
            <a:r>
              <a:rPr lang="en-US" dirty="0"/>
              <a:t>by December </a:t>
            </a:r>
            <a:r>
              <a:rPr lang="en-US" dirty="0" smtClean="0"/>
              <a:t>2017: areas not monitored must be modeled for designation</a:t>
            </a:r>
          </a:p>
          <a:p>
            <a:pPr lvl="1"/>
            <a:r>
              <a:rPr lang="en-US" dirty="0"/>
              <a:t>by December </a:t>
            </a:r>
            <a:r>
              <a:rPr lang="en-US" dirty="0" smtClean="0"/>
              <a:t>2020: other monitored areas (three years of data) </a:t>
            </a:r>
          </a:p>
          <a:p>
            <a:r>
              <a:rPr lang="en-US" dirty="0" smtClean="0"/>
              <a:t>Attainment date:  five years after designation</a:t>
            </a:r>
          </a:p>
        </p:txBody>
      </p:sp>
    </p:spTree>
    <p:extLst>
      <p:ext uri="{BB962C8B-B14F-4D97-AF65-F5344CB8AC3E}">
        <p14:creationId xmlns:p14="http://schemas.microsoft.com/office/powerpoint/2010/main" val="1253323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(CSAPR and Beyond)</a:t>
            </a:r>
            <a:endParaRPr lang="en-US" dirty="0"/>
          </a:p>
        </p:txBody>
      </p:sp>
      <p:sp>
        <p:nvSpPr>
          <p:cNvPr id="3" name="Slide Number Placeholder 2"/>
          <p:cNvSpPr>
            <a:spLocks noGrp="1"/>
          </p:cNvSpPr>
          <p:nvPr>
            <p:ph type="sldNum" sz="quarter" idx="4"/>
          </p:nvPr>
        </p:nvSpPr>
        <p:spPr/>
        <p:txBody>
          <a:bodyPr/>
          <a:lstStyle/>
          <a:p>
            <a:pPr algn="r"/>
            <a:fld id="{692AF0AF-EC4A-4F46-B4C7-BDC1E3D8A276}" type="slidenum">
              <a:rPr lang="en-US" smtClean="0"/>
              <a:pPr algn="r"/>
              <a:t>5</a:t>
            </a:fld>
            <a:endParaRPr lang="en-US" dirty="0"/>
          </a:p>
        </p:txBody>
      </p:sp>
      <p:sp>
        <p:nvSpPr>
          <p:cNvPr id="4" name="Text Placeholder 3"/>
          <p:cNvSpPr>
            <a:spLocks noGrp="1"/>
          </p:cNvSpPr>
          <p:nvPr>
            <p:ph type="body" sz="quarter" idx="10"/>
          </p:nvPr>
        </p:nvSpPr>
        <p:spPr>
          <a:xfrm>
            <a:off x="239716" y="1119192"/>
            <a:ext cx="8904287" cy="5189068"/>
          </a:xfrm>
        </p:spPr>
        <p:txBody>
          <a:bodyPr/>
          <a:lstStyle/>
          <a:p>
            <a:r>
              <a:rPr lang="en-US" dirty="0" smtClean="0"/>
              <a:t>CSAPR</a:t>
            </a:r>
          </a:p>
          <a:p>
            <a:pPr lvl="1"/>
            <a:r>
              <a:rPr lang="en-US" dirty="0" smtClean="0"/>
              <a:t>In effect as of Jan 1, 2015</a:t>
            </a:r>
            <a:endParaRPr lang="en-US" dirty="0"/>
          </a:p>
          <a:p>
            <a:pPr lvl="1"/>
            <a:r>
              <a:rPr lang="en-US" dirty="0" smtClean="0"/>
              <a:t>Oral arguments – Feb 25, 2015 </a:t>
            </a:r>
          </a:p>
          <a:p>
            <a:r>
              <a:rPr lang="en-US" dirty="0" smtClean="0"/>
              <a:t>Next Transport Rule (Reference: EPA Memo 1/2015)</a:t>
            </a:r>
          </a:p>
          <a:p>
            <a:pPr lvl="1"/>
            <a:r>
              <a:rPr lang="en-US" dirty="0" smtClean="0"/>
              <a:t>Applies CSAPR “1% screening threshold” </a:t>
            </a:r>
          </a:p>
          <a:p>
            <a:pPr lvl="2"/>
            <a:r>
              <a:rPr lang="en-US" dirty="0" smtClean="0"/>
              <a:t>For 2008 Ozone standard: 0.76 ppb.</a:t>
            </a:r>
          </a:p>
          <a:p>
            <a:pPr lvl="2"/>
            <a:r>
              <a:rPr lang="en-US" dirty="0" smtClean="0"/>
              <a:t>EPA’s preliminary air quality modeling analysis implicates Texas:</a:t>
            </a:r>
          </a:p>
          <a:p>
            <a:pPr lvl="3"/>
            <a:r>
              <a:rPr lang="en-US" dirty="0" smtClean="0"/>
              <a:t>For contribution to </a:t>
            </a:r>
            <a:r>
              <a:rPr lang="en-US" dirty="0" err="1" smtClean="0"/>
              <a:t>exceedance</a:t>
            </a:r>
            <a:r>
              <a:rPr lang="en-US" dirty="0" smtClean="0"/>
              <a:t>: Harford, Maryland; Suffolk, New York</a:t>
            </a:r>
          </a:p>
          <a:p>
            <a:pPr lvl="3"/>
            <a:r>
              <a:rPr lang="en-US" dirty="0" smtClean="0"/>
              <a:t>For interfering with maintenance of standard:  </a:t>
            </a:r>
            <a:r>
              <a:rPr lang="en-US" dirty="0"/>
              <a:t>Allegan, Michigan; Saint Charles, Missouri; Camden, New Jersey; Gloucester, New Jersey; Philadelphia, Pennsylvania; and Sheboygan, </a:t>
            </a:r>
            <a:r>
              <a:rPr lang="en-US" dirty="0" smtClean="0"/>
              <a:t>Wisconsin</a:t>
            </a:r>
          </a:p>
          <a:p>
            <a:pPr lvl="1"/>
            <a:r>
              <a:rPr lang="en-US" dirty="0" smtClean="0"/>
              <a:t>At an April </a:t>
            </a:r>
            <a:r>
              <a:rPr lang="en-US" dirty="0"/>
              <a:t>2015 EPA/state workshop, EPA </a:t>
            </a:r>
            <a:r>
              <a:rPr lang="en-US" dirty="0" smtClean="0"/>
              <a:t>indicated that modeling </a:t>
            </a:r>
            <a:r>
              <a:rPr lang="en-US" dirty="0"/>
              <a:t>data updated for 2017 will be issued in summer 2015 and that a transport FIP is anticipated for proposal in late 2015.</a:t>
            </a:r>
            <a:endParaRPr lang="en-US" dirty="0" smtClean="0"/>
          </a:p>
          <a:p>
            <a:endParaRPr lang="en-US" dirty="0"/>
          </a:p>
        </p:txBody>
      </p:sp>
    </p:spTree>
    <p:extLst>
      <p:ext uri="{BB962C8B-B14F-4D97-AF65-F5344CB8AC3E}">
        <p14:creationId xmlns:p14="http://schemas.microsoft.com/office/powerpoint/2010/main" val="409087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Haze</a:t>
            </a:r>
            <a:endParaRPr lang="en-US" dirty="0"/>
          </a:p>
        </p:txBody>
      </p:sp>
      <p:sp>
        <p:nvSpPr>
          <p:cNvPr id="4" name="Text Placeholder 3"/>
          <p:cNvSpPr>
            <a:spLocks noGrp="1"/>
          </p:cNvSpPr>
          <p:nvPr>
            <p:ph type="body" sz="quarter" idx="13"/>
          </p:nvPr>
        </p:nvSpPr>
        <p:spPr>
          <a:xfrm>
            <a:off x="111345" y="978511"/>
            <a:ext cx="8882066" cy="400110"/>
          </a:xfrm>
        </p:spPr>
        <p:txBody>
          <a:bodyPr/>
          <a:lstStyle/>
          <a:p>
            <a:pPr marL="0" indent="0">
              <a:buNone/>
            </a:pPr>
            <a:r>
              <a:rPr lang="en-US" dirty="0" smtClean="0"/>
              <a:t>SIP Submission required every 10 years</a:t>
            </a:r>
          </a:p>
        </p:txBody>
      </p:sp>
      <p:sp>
        <p:nvSpPr>
          <p:cNvPr id="5" name="Text Placeholder 4"/>
          <p:cNvSpPr>
            <a:spLocks noGrp="1"/>
          </p:cNvSpPr>
          <p:nvPr>
            <p:ph type="body" sz="quarter" idx="14"/>
          </p:nvPr>
        </p:nvSpPr>
        <p:spPr>
          <a:xfrm>
            <a:off x="163487" y="1511341"/>
            <a:ext cx="8773649" cy="5201379"/>
          </a:xfrm>
        </p:spPr>
        <p:txBody>
          <a:bodyPr/>
          <a:lstStyle/>
          <a:p>
            <a:pPr marL="0" indent="0">
              <a:buNone/>
            </a:pPr>
            <a:r>
              <a:rPr lang="en-US" dirty="0" smtClean="0"/>
              <a:t>First Planning Period (2008 – 2018)</a:t>
            </a:r>
            <a:endParaRPr lang="en-US" dirty="0"/>
          </a:p>
          <a:p>
            <a:r>
              <a:rPr lang="en-US" dirty="0"/>
              <a:t>On December 17, 2014, EPA published notice of its partial disapproval of Texas State Implementation Plan revision regarding Regional Haze.  EPA also proposed a FIP that would establish sulfur dioxide emission limitations for 14 Texas units</a:t>
            </a:r>
          </a:p>
          <a:p>
            <a:r>
              <a:rPr lang="en-US" dirty="0" smtClean="0"/>
              <a:t>EPA’s estimated </a:t>
            </a:r>
            <a:r>
              <a:rPr lang="en-US" dirty="0"/>
              <a:t>costs: ~$2 Billion</a:t>
            </a:r>
          </a:p>
          <a:p>
            <a:r>
              <a:rPr lang="en-US" dirty="0" smtClean="0"/>
              <a:t>Under a consent decree, EPA </a:t>
            </a:r>
            <a:r>
              <a:rPr lang="en-US" dirty="0"/>
              <a:t>must finalize the FIP by December 9, </a:t>
            </a:r>
            <a:r>
              <a:rPr lang="en-US" dirty="0" smtClean="0"/>
              <a:t>2015. If </a:t>
            </a:r>
            <a:r>
              <a:rPr lang="en-US" dirty="0"/>
              <a:t>final </a:t>
            </a:r>
            <a:r>
              <a:rPr lang="en-US" dirty="0" smtClean="0"/>
              <a:t>rule is </a:t>
            </a:r>
            <a:r>
              <a:rPr lang="en-US" dirty="0"/>
              <a:t>consistent with proposal:</a:t>
            </a:r>
          </a:p>
          <a:p>
            <a:pPr lvl="1"/>
            <a:r>
              <a:rPr lang="en-US" dirty="0"/>
              <a:t>Scrubber Upgrades by 2018</a:t>
            </a:r>
          </a:p>
          <a:p>
            <a:pPr lvl="1"/>
            <a:r>
              <a:rPr lang="en-US" dirty="0"/>
              <a:t>New Scrubbers by </a:t>
            </a:r>
            <a:r>
              <a:rPr lang="en-US" dirty="0" smtClean="0"/>
              <a:t>2020 (note that this requirement is beyond the first planning period)</a:t>
            </a:r>
            <a:endParaRPr lang="en-US" dirty="0"/>
          </a:p>
          <a:p>
            <a:pPr marL="0" indent="0">
              <a:buNone/>
            </a:pPr>
            <a:r>
              <a:rPr lang="en-US" dirty="0" smtClean="0"/>
              <a:t>2018 and beyond</a:t>
            </a:r>
            <a:endParaRPr lang="en-US" dirty="0"/>
          </a:p>
          <a:p>
            <a:r>
              <a:rPr lang="en-US" dirty="0"/>
              <a:t>TCEQ must submit a new RH SIP revision in 2018 for the next ten year period and every 10 years until 2064.</a:t>
            </a:r>
          </a:p>
          <a:p>
            <a:endParaRPr lang="en-US" dirty="0"/>
          </a:p>
        </p:txBody>
      </p:sp>
      <p:sp>
        <p:nvSpPr>
          <p:cNvPr id="3" name="Slide Number Placeholder 2"/>
          <p:cNvSpPr>
            <a:spLocks noGrp="1"/>
          </p:cNvSpPr>
          <p:nvPr>
            <p:ph type="sldNum" sz="quarter" idx="16"/>
          </p:nvPr>
        </p:nvSpPr>
        <p:spPr/>
        <p:txBody>
          <a:bodyPr/>
          <a:lstStyle/>
          <a:p>
            <a:pPr algn="r"/>
            <a:fld id="{692AF0AF-EC4A-4F46-B4C7-BDC1E3D8A276}" type="slidenum">
              <a:rPr lang="en-US" smtClean="0"/>
              <a:pPr algn="r"/>
              <a:t>6</a:t>
            </a:fld>
            <a:endParaRPr lang="en-US" dirty="0"/>
          </a:p>
        </p:txBody>
      </p:sp>
    </p:spTree>
    <p:extLst>
      <p:ext uri="{BB962C8B-B14F-4D97-AF65-F5344CB8AC3E}">
        <p14:creationId xmlns:p14="http://schemas.microsoft.com/office/powerpoint/2010/main" val="373919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514725" y="1065213"/>
          <a:ext cx="4200525" cy="3386138"/>
        </p:xfrm>
        <a:graphic>
          <a:graphicData uri="http://schemas.openxmlformats.org/drawingml/2006/table">
            <a:tbl>
              <a:tblPr firstRow="1" firstCol="1" bandRow="1">
                <a:tableStyleId>{7DF18680-E054-41AD-8BC1-D1AEF772440D}</a:tableStyleId>
              </a:tblPr>
              <a:tblGrid>
                <a:gridCol w="2926043"/>
                <a:gridCol w="1274482"/>
              </a:tblGrid>
              <a:tr h="560949">
                <a:tc>
                  <a:txBody>
                    <a:bodyPr/>
                    <a:lstStyle/>
                    <a:p>
                      <a:pPr marL="0" marR="0">
                        <a:lnSpc>
                          <a:spcPct val="115000"/>
                        </a:lnSpc>
                        <a:spcBef>
                          <a:spcPts val="0"/>
                        </a:spcBef>
                        <a:spcAft>
                          <a:spcPts val="1000"/>
                        </a:spcAft>
                      </a:pPr>
                      <a:r>
                        <a:rPr lang="en-US" sz="1600" b="1" dirty="0" smtClean="0">
                          <a:solidFill>
                            <a:schemeClr val="tx1"/>
                          </a:solidFill>
                          <a:effectLst/>
                          <a:latin typeface="+mn-lt"/>
                        </a:rPr>
                        <a:t> Unit</a:t>
                      </a:r>
                      <a:endParaRPr lang="en-US" sz="1600" b="1" dirty="0">
                        <a:solidFill>
                          <a:schemeClr val="tx1"/>
                        </a:solidFill>
                        <a:effectLst/>
                        <a:latin typeface="+mn-lt"/>
                        <a:ea typeface="Calibri"/>
                        <a:cs typeface="Times New Roman"/>
                      </a:endParaRPr>
                    </a:p>
                  </a:txBody>
                  <a:tcPr marL="21382" marR="21382" marT="0" marB="0" anchor="b"/>
                </a:tc>
                <a:tc>
                  <a:txBody>
                    <a:bodyPr/>
                    <a:lstStyle/>
                    <a:p>
                      <a:pPr marL="0" marR="0" algn="ctr">
                        <a:lnSpc>
                          <a:spcPct val="115000"/>
                        </a:lnSpc>
                        <a:spcBef>
                          <a:spcPts val="0"/>
                        </a:spcBef>
                        <a:spcAft>
                          <a:spcPts val="1000"/>
                        </a:spcAft>
                      </a:pPr>
                      <a:r>
                        <a:rPr lang="en-US" sz="1600" b="1" dirty="0" smtClean="0">
                          <a:solidFill>
                            <a:schemeClr val="tx1"/>
                          </a:solidFill>
                          <a:effectLst/>
                          <a:latin typeface="+mn-lt"/>
                        </a:rPr>
                        <a:t>Capital cost ($ million)</a:t>
                      </a:r>
                      <a:endParaRPr lang="en-US" sz="1600" b="1" dirty="0">
                        <a:solidFill>
                          <a:schemeClr val="tx1"/>
                        </a:solidFill>
                        <a:effectLst/>
                        <a:latin typeface="+mn-lt"/>
                        <a:ea typeface="Calibri"/>
                        <a:cs typeface="Times New Roman"/>
                      </a:endParaRPr>
                    </a:p>
                  </a:txBody>
                  <a:tcPr marL="21382" marR="21382" marT="0" marB="0" anchor="b"/>
                </a:tc>
              </a:tr>
              <a:tr h="280475">
                <a:tc>
                  <a:txBody>
                    <a:bodyPr/>
                    <a:lstStyle/>
                    <a:p>
                      <a:pPr marL="0" marR="0">
                        <a:lnSpc>
                          <a:spcPct val="115000"/>
                        </a:lnSpc>
                        <a:spcBef>
                          <a:spcPts val="0"/>
                        </a:spcBef>
                        <a:spcAft>
                          <a:spcPts val="0"/>
                        </a:spcAft>
                      </a:pPr>
                      <a:r>
                        <a:rPr lang="en-US" sz="1600" b="1" dirty="0" smtClean="0">
                          <a:solidFill>
                            <a:srgbClr val="000000"/>
                          </a:solidFill>
                          <a:effectLst/>
                          <a:latin typeface="+mn-lt"/>
                          <a:ea typeface="Calibri"/>
                          <a:cs typeface="Times New Roman"/>
                        </a:rPr>
                        <a:t>     Big Brown 1</a:t>
                      </a:r>
                    </a:p>
                  </a:txBody>
                  <a:tcPr marL="68575" marR="68575" marT="0" marB="0"/>
                </a:tc>
                <a:tc>
                  <a:txBody>
                    <a:bodyPr/>
                    <a:lstStyle/>
                    <a:p>
                      <a:pPr marL="0" marR="0" algn="ctr" defTabSz="914400" rtl="0" eaLnBrk="1" latinLnBrk="0" hangingPunct="1">
                        <a:lnSpc>
                          <a:spcPct val="115000"/>
                        </a:lnSpc>
                        <a:spcBef>
                          <a:spcPts val="0"/>
                        </a:spcBef>
                        <a:spcAft>
                          <a:spcPts val="0"/>
                        </a:spcAft>
                      </a:pPr>
                      <a:r>
                        <a:rPr lang="en-US" sz="1600" b="0" i="0" u="none" kern="1200" dirty="0" smtClean="0">
                          <a:solidFill>
                            <a:schemeClr val="tx1"/>
                          </a:solidFill>
                          <a:effectLst/>
                          <a:latin typeface="+mn-lt"/>
                          <a:ea typeface="Calibri"/>
                          <a:cs typeface="Times New Roman"/>
                        </a:rPr>
                        <a:t>$256</a:t>
                      </a:r>
                      <a:endParaRPr lang="en-US" sz="1600" b="0" i="0" u="none" kern="1200" dirty="0">
                        <a:solidFill>
                          <a:schemeClr val="tx1"/>
                        </a:solidFill>
                        <a:effectLst/>
                        <a:latin typeface="+mn-lt"/>
                        <a:ea typeface="Calibri"/>
                        <a:cs typeface="Times New Roman"/>
                      </a:endParaRPr>
                    </a:p>
                  </a:txBody>
                  <a:tcPr marL="68575" marR="68575" marT="0" marB="0"/>
                </a:tc>
              </a:tr>
              <a:tr h="28047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000000"/>
                          </a:solidFill>
                          <a:effectLst/>
                          <a:latin typeface="+mn-lt"/>
                          <a:ea typeface="Calibri"/>
                          <a:cs typeface="Times New Roman"/>
                        </a:rPr>
                        <a:t>     Big Brown 2</a:t>
                      </a:r>
                    </a:p>
                  </a:txBody>
                  <a:tcPr marL="68575" marR="68575" marT="0" marB="0"/>
                </a:tc>
                <a:tc>
                  <a:txBody>
                    <a:bodyPr/>
                    <a:lstStyle/>
                    <a:p>
                      <a:pPr marL="0" marR="0" algn="ctr" defTabSz="914400" rtl="0" eaLnBrk="1" latinLnBrk="0" hangingPunct="1">
                        <a:lnSpc>
                          <a:spcPct val="115000"/>
                        </a:lnSpc>
                        <a:spcBef>
                          <a:spcPts val="0"/>
                        </a:spcBef>
                        <a:spcAft>
                          <a:spcPts val="0"/>
                        </a:spcAft>
                        <a:tabLst>
                          <a:tab pos="2876550" algn="l"/>
                        </a:tabLst>
                      </a:pPr>
                      <a:r>
                        <a:rPr lang="en-US" sz="1600" b="0" i="0" u="none" kern="1200" dirty="0" smtClean="0">
                          <a:solidFill>
                            <a:schemeClr val="tx1"/>
                          </a:solidFill>
                          <a:effectLst/>
                          <a:latin typeface="+mn-lt"/>
                          <a:ea typeface="Calibri"/>
                          <a:cs typeface="Times New Roman"/>
                        </a:rPr>
                        <a:t>$259</a:t>
                      </a:r>
                      <a:endParaRPr lang="en-US" sz="1600" b="0" i="0" u="none" kern="1200" dirty="0">
                        <a:solidFill>
                          <a:schemeClr val="tx1"/>
                        </a:solidFill>
                        <a:effectLst/>
                        <a:latin typeface="+mn-lt"/>
                        <a:ea typeface="Calibri"/>
                        <a:cs typeface="Times New Roman"/>
                      </a:endParaRPr>
                    </a:p>
                  </a:txBody>
                  <a:tcPr marL="68575" marR="68575" marT="0" marB="0"/>
                </a:tc>
              </a:tr>
              <a:tr h="280475">
                <a:tc>
                  <a:txBody>
                    <a:bodyPr/>
                    <a:lstStyle/>
                    <a:p>
                      <a:pPr marL="0" marR="0">
                        <a:lnSpc>
                          <a:spcPct val="115000"/>
                        </a:lnSpc>
                        <a:spcBef>
                          <a:spcPts val="0"/>
                        </a:spcBef>
                        <a:spcAft>
                          <a:spcPts val="0"/>
                        </a:spcAft>
                      </a:pPr>
                      <a:r>
                        <a:rPr lang="en-US" sz="1600" b="1" dirty="0" smtClean="0">
                          <a:solidFill>
                            <a:srgbClr val="000000"/>
                          </a:solidFill>
                          <a:effectLst/>
                          <a:latin typeface="+mn-lt"/>
                          <a:ea typeface="Calibri"/>
                          <a:cs typeface="Times New Roman"/>
                        </a:rPr>
                        <a:t>     Monticello 1</a:t>
                      </a:r>
                      <a:endParaRPr lang="en-US" sz="1600" dirty="0">
                        <a:solidFill>
                          <a:srgbClr val="000000"/>
                        </a:solidFill>
                        <a:effectLst/>
                        <a:latin typeface="+mn-lt"/>
                        <a:ea typeface="Calibri"/>
                        <a:cs typeface="Times New Roman"/>
                      </a:endParaRPr>
                    </a:p>
                  </a:txBody>
                  <a:tcPr marL="68575" marR="68575" marT="0" marB="0"/>
                </a:tc>
                <a:tc>
                  <a:txBody>
                    <a:bodyPr/>
                    <a:lstStyle/>
                    <a:p>
                      <a:pPr marL="0" marR="0" algn="ctr" defTabSz="914400" rtl="0" eaLnBrk="1" latinLnBrk="0" hangingPunct="1">
                        <a:lnSpc>
                          <a:spcPct val="115000"/>
                        </a:lnSpc>
                        <a:spcBef>
                          <a:spcPts val="0"/>
                        </a:spcBef>
                        <a:spcAft>
                          <a:spcPts val="0"/>
                        </a:spcAft>
                        <a:tabLst>
                          <a:tab pos="2876550" algn="l"/>
                        </a:tabLst>
                      </a:pPr>
                      <a:r>
                        <a:rPr lang="en-US" sz="1600" b="0" i="0" u="none" kern="1200" dirty="0" smtClean="0">
                          <a:solidFill>
                            <a:schemeClr val="tx1"/>
                          </a:solidFill>
                          <a:effectLst/>
                          <a:latin typeface="+mn-lt"/>
                          <a:ea typeface="Calibri"/>
                          <a:cs typeface="Times New Roman"/>
                        </a:rPr>
                        <a:t>$251</a:t>
                      </a:r>
                      <a:endParaRPr lang="en-US" sz="1600" b="0" i="0" u="none" kern="1200" dirty="0">
                        <a:solidFill>
                          <a:schemeClr val="tx1"/>
                        </a:solidFill>
                        <a:effectLst/>
                        <a:latin typeface="+mn-lt"/>
                        <a:ea typeface="Calibri"/>
                        <a:cs typeface="Times New Roman"/>
                      </a:endParaRPr>
                    </a:p>
                  </a:txBody>
                  <a:tcPr marL="68575" marR="68575" marT="0" marB="0"/>
                </a:tc>
              </a:tr>
              <a:tr h="280475">
                <a:tc>
                  <a:txBody>
                    <a:bodyPr/>
                    <a:lstStyle/>
                    <a:p>
                      <a:pPr marL="0" marR="0">
                        <a:lnSpc>
                          <a:spcPct val="115000"/>
                        </a:lnSpc>
                        <a:spcBef>
                          <a:spcPts val="0"/>
                        </a:spcBef>
                        <a:spcAft>
                          <a:spcPts val="0"/>
                        </a:spcAft>
                      </a:pPr>
                      <a:r>
                        <a:rPr lang="en-US" sz="1600" b="1" dirty="0" smtClean="0">
                          <a:solidFill>
                            <a:srgbClr val="000000"/>
                          </a:solidFill>
                          <a:effectLst/>
                          <a:latin typeface="+mn-lt"/>
                          <a:ea typeface="Calibri"/>
                          <a:cs typeface="Times New Roman"/>
                        </a:rPr>
                        <a:t>     Monticello 2</a:t>
                      </a:r>
                      <a:endParaRPr lang="en-US" sz="1600" dirty="0">
                        <a:solidFill>
                          <a:srgbClr val="000000"/>
                        </a:solidFill>
                        <a:effectLst/>
                        <a:latin typeface="+mn-lt"/>
                        <a:ea typeface="Calibri"/>
                        <a:cs typeface="Times New Roman"/>
                      </a:endParaRPr>
                    </a:p>
                  </a:txBody>
                  <a:tcPr marL="68575" marR="68575" marT="0" marB="0"/>
                </a:tc>
                <a:tc>
                  <a:txBody>
                    <a:bodyPr/>
                    <a:lstStyle/>
                    <a:p>
                      <a:pPr marL="0" marR="0" algn="ctr" defTabSz="914400" rtl="0" eaLnBrk="1" latinLnBrk="0" hangingPunct="1">
                        <a:lnSpc>
                          <a:spcPct val="115000"/>
                        </a:lnSpc>
                        <a:spcBef>
                          <a:spcPts val="0"/>
                        </a:spcBef>
                        <a:spcAft>
                          <a:spcPts val="0"/>
                        </a:spcAft>
                      </a:pPr>
                      <a:r>
                        <a:rPr lang="en-US" sz="1600" b="0" i="0" u="none" kern="1200" dirty="0" smtClean="0">
                          <a:solidFill>
                            <a:schemeClr val="tx1"/>
                          </a:solidFill>
                          <a:effectLst/>
                          <a:latin typeface="+mn-lt"/>
                          <a:ea typeface="Calibri"/>
                          <a:cs typeface="Times New Roman"/>
                        </a:rPr>
                        <a:t>$254</a:t>
                      </a:r>
                      <a:endParaRPr lang="en-US" sz="1600" b="0" i="0" u="none" kern="1200" dirty="0">
                        <a:solidFill>
                          <a:schemeClr val="tx1"/>
                        </a:solidFill>
                        <a:effectLst/>
                        <a:latin typeface="+mn-lt"/>
                        <a:ea typeface="Calibri"/>
                        <a:cs typeface="Times New Roman"/>
                      </a:endParaRPr>
                    </a:p>
                  </a:txBody>
                  <a:tcPr marL="68575" marR="68575" marT="0" marB="0"/>
                </a:tc>
              </a:tr>
              <a:tr h="280475">
                <a:tc>
                  <a:txBody>
                    <a:bodyPr/>
                    <a:lstStyle/>
                    <a:p>
                      <a:pPr marL="0" marR="0">
                        <a:lnSpc>
                          <a:spcPct val="115000"/>
                        </a:lnSpc>
                        <a:spcBef>
                          <a:spcPts val="0"/>
                        </a:spcBef>
                        <a:spcAft>
                          <a:spcPts val="0"/>
                        </a:spcAft>
                      </a:pPr>
                      <a:r>
                        <a:rPr lang="en-US" sz="1600" i="1" dirty="0" smtClean="0">
                          <a:solidFill>
                            <a:srgbClr val="000000"/>
                          </a:solidFill>
                          <a:effectLst/>
                          <a:latin typeface="+mn-lt"/>
                          <a:ea typeface="Calibri"/>
                          <a:cs typeface="Times New Roman"/>
                        </a:rPr>
                        <a:t>Luminant subtotal</a:t>
                      </a:r>
                      <a:endParaRPr lang="en-US" sz="1600" i="1" dirty="0">
                        <a:solidFill>
                          <a:srgbClr val="000000"/>
                        </a:solidFill>
                        <a:effectLst/>
                        <a:latin typeface="+mn-lt"/>
                        <a:ea typeface="Calibri"/>
                        <a:cs typeface="Times New Roman"/>
                      </a:endParaRPr>
                    </a:p>
                  </a:txBody>
                  <a:tcPr marL="68575" marR="68575" marT="0" marB="0"/>
                </a:tc>
                <a:tc>
                  <a:txBody>
                    <a:bodyPr/>
                    <a:lstStyle/>
                    <a:p>
                      <a:pPr algn="ctr" fontAlgn="t"/>
                      <a:r>
                        <a:rPr lang="en-US" sz="1600" b="1" i="1" u="none" strike="noStrike" dirty="0" smtClean="0">
                          <a:solidFill>
                            <a:srgbClr val="000000"/>
                          </a:solidFill>
                          <a:effectLst/>
                          <a:latin typeface="+mn-lt"/>
                        </a:rPr>
                        <a:t>$1,020</a:t>
                      </a:r>
                    </a:p>
                  </a:txBody>
                  <a:tcPr marL="9524" marR="9524" marT="9528" marB="0"/>
                </a:tc>
              </a:tr>
              <a:tr h="140237">
                <a:tc>
                  <a:txBody>
                    <a:bodyPr/>
                    <a:lstStyle/>
                    <a:p>
                      <a:pPr marL="0" marR="0">
                        <a:lnSpc>
                          <a:spcPct val="115000"/>
                        </a:lnSpc>
                        <a:spcBef>
                          <a:spcPts val="0"/>
                        </a:spcBef>
                        <a:spcAft>
                          <a:spcPts val="0"/>
                        </a:spcAft>
                      </a:pPr>
                      <a:endParaRPr lang="en-US" sz="800" dirty="0">
                        <a:solidFill>
                          <a:srgbClr val="000000"/>
                        </a:solidFill>
                        <a:effectLst/>
                        <a:latin typeface="+mn-lt"/>
                        <a:ea typeface="Calibri"/>
                        <a:cs typeface="Times New Roman"/>
                      </a:endParaRPr>
                    </a:p>
                  </a:txBody>
                  <a:tcPr marL="68575" marR="68575" marT="0" marB="0"/>
                </a:tc>
                <a:tc>
                  <a:txBody>
                    <a:bodyPr/>
                    <a:lstStyle/>
                    <a:p>
                      <a:pPr marL="0" marR="0" algn="ctr" defTabSz="914400" rtl="0" eaLnBrk="1" latinLnBrk="0" hangingPunct="1">
                        <a:lnSpc>
                          <a:spcPct val="115000"/>
                        </a:lnSpc>
                        <a:spcBef>
                          <a:spcPts val="0"/>
                        </a:spcBef>
                        <a:spcAft>
                          <a:spcPts val="0"/>
                        </a:spcAft>
                        <a:tabLst>
                          <a:tab pos="2876550" algn="l"/>
                        </a:tabLst>
                      </a:pPr>
                      <a:endParaRPr lang="en-US" sz="800" b="0" i="0" u="none" kern="1200" dirty="0">
                        <a:solidFill>
                          <a:schemeClr val="tx1"/>
                        </a:solidFill>
                        <a:effectLst/>
                        <a:latin typeface="+mn-lt"/>
                        <a:ea typeface="Calibri"/>
                        <a:cs typeface="Times New Roman"/>
                      </a:endParaRPr>
                    </a:p>
                  </a:txBody>
                  <a:tcPr marL="68575" marR="68575" marT="0" marB="0"/>
                </a:tc>
              </a:tr>
              <a:tr h="280475">
                <a:tc>
                  <a:txBody>
                    <a:bodyPr/>
                    <a:lstStyle/>
                    <a:p>
                      <a:pPr marL="0" marR="0">
                        <a:lnSpc>
                          <a:spcPct val="115000"/>
                        </a:lnSpc>
                        <a:spcBef>
                          <a:spcPts val="0"/>
                        </a:spcBef>
                        <a:spcAft>
                          <a:spcPts val="0"/>
                        </a:spcAft>
                      </a:pPr>
                      <a:r>
                        <a:rPr lang="en-US" sz="1600" b="1" dirty="0" smtClean="0">
                          <a:solidFill>
                            <a:srgbClr val="000000"/>
                          </a:solidFill>
                          <a:effectLst/>
                          <a:latin typeface="+mn-lt"/>
                          <a:ea typeface="Calibri"/>
                          <a:cs typeface="Times New Roman"/>
                        </a:rPr>
                        <a:t>     </a:t>
                      </a:r>
                      <a:r>
                        <a:rPr lang="en-US" sz="1600" b="1" dirty="0" err="1" smtClean="0">
                          <a:solidFill>
                            <a:srgbClr val="000000"/>
                          </a:solidFill>
                          <a:effectLst/>
                          <a:latin typeface="+mn-lt"/>
                          <a:ea typeface="Calibri"/>
                          <a:cs typeface="Times New Roman"/>
                        </a:rPr>
                        <a:t>Coleto</a:t>
                      </a:r>
                      <a:r>
                        <a:rPr lang="en-US" sz="1600" b="1" baseline="0" dirty="0" smtClean="0">
                          <a:solidFill>
                            <a:srgbClr val="000000"/>
                          </a:solidFill>
                          <a:effectLst/>
                          <a:latin typeface="+mn-lt"/>
                          <a:ea typeface="Calibri"/>
                          <a:cs typeface="Times New Roman"/>
                        </a:rPr>
                        <a:t> Creek</a:t>
                      </a:r>
                      <a:endParaRPr lang="en-US" sz="1600" dirty="0">
                        <a:solidFill>
                          <a:srgbClr val="000000"/>
                        </a:solidFill>
                        <a:effectLst/>
                        <a:latin typeface="+mn-lt"/>
                        <a:ea typeface="Calibri"/>
                        <a:cs typeface="Times New Roman"/>
                      </a:endParaRPr>
                    </a:p>
                  </a:txBody>
                  <a:tcPr marL="68575" marR="68575" marT="0" marB="0"/>
                </a:tc>
                <a:tc>
                  <a:txBody>
                    <a:bodyPr/>
                    <a:lstStyle/>
                    <a:p>
                      <a:pPr marL="0" marR="0" algn="ctr" defTabSz="914400" rtl="0" eaLnBrk="1" latinLnBrk="0" hangingPunct="1">
                        <a:lnSpc>
                          <a:spcPct val="115000"/>
                        </a:lnSpc>
                        <a:spcBef>
                          <a:spcPts val="0"/>
                        </a:spcBef>
                        <a:spcAft>
                          <a:spcPts val="0"/>
                        </a:spcAft>
                        <a:tabLst>
                          <a:tab pos="2876550" algn="l"/>
                        </a:tabLst>
                      </a:pPr>
                      <a:r>
                        <a:rPr lang="en-US" sz="1600" b="0" i="0" u="none" kern="1200" dirty="0" smtClean="0">
                          <a:solidFill>
                            <a:schemeClr val="tx1"/>
                          </a:solidFill>
                          <a:effectLst/>
                          <a:latin typeface="+mn-lt"/>
                          <a:ea typeface="Calibri"/>
                          <a:cs typeface="Times New Roman"/>
                        </a:rPr>
                        <a:t>$262</a:t>
                      </a:r>
                      <a:endParaRPr lang="en-US" sz="1600" b="0" i="0" u="none" kern="1200" dirty="0">
                        <a:solidFill>
                          <a:schemeClr val="tx1"/>
                        </a:solidFill>
                        <a:effectLst/>
                        <a:latin typeface="+mn-lt"/>
                        <a:ea typeface="Calibri"/>
                        <a:cs typeface="Times New Roman"/>
                      </a:endParaRPr>
                    </a:p>
                  </a:txBody>
                  <a:tcPr marL="68575" marR="68575" marT="0" marB="0"/>
                </a:tc>
              </a:tr>
              <a:tr h="280475">
                <a:tc>
                  <a:txBody>
                    <a:bodyPr/>
                    <a:lstStyle/>
                    <a:p>
                      <a:pPr marL="0" marR="0">
                        <a:lnSpc>
                          <a:spcPct val="115000"/>
                        </a:lnSpc>
                        <a:spcBef>
                          <a:spcPts val="0"/>
                        </a:spcBef>
                        <a:spcAft>
                          <a:spcPts val="0"/>
                        </a:spcAft>
                      </a:pPr>
                      <a:r>
                        <a:rPr lang="en-US" sz="1600" b="1" dirty="0" smtClean="0">
                          <a:solidFill>
                            <a:srgbClr val="000000"/>
                          </a:solidFill>
                          <a:effectLst/>
                          <a:latin typeface="+mn-lt"/>
                          <a:ea typeface="Calibri"/>
                          <a:cs typeface="Times New Roman"/>
                        </a:rPr>
                        <a:t>     </a:t>
                      </a:r>
                      <a:r>
                        <a:rPr lang="en-US" sz="1600" b="1" dirty="0" err="1" smtClean="0">
                          <a:solidFill>
                            <a:srgbClr val="000000"/>
                          </a:solidFill>
                          <a:effectLst/>
                          <a:latin typeface="+mn-lt"/>
                          <a:ea typeface="Calibri"/>
                          <a:cs typeface="Times New Roman"/>
                        </a:rPr>
                        <a:t>Tolk</a:t>
                      </a:r>
                      <a:r>
                        <a:rPr lang="en-US" sz="1600" b="1" baseline="0" dirty="0" smtClean="0">
                          <a:solidFill>
                            <a:srgbClr val="000000"/>
                          </a:solidFill>
                          <a:effectLst/>
                          <a:latin typeface="+mn-lt"/>
                          <a:ea typeface="Calibri"/>
                          <a:cs typeface="Times New Roman"/>
                        </a:rPr>
                        <a:t> 171B</a:t>
                      </a:r>
                      <a:endParaRPr lang="en-US" sz="1600" dirty="0">
                        <a:solidFill>
                          <a:srgbClr val="000000"/>
                        </a:solidFill>
                        <a:effectLst/>
                        <a:latin typeface="+mn-lt"/>
                        <a:ea typeface="Calibri"/>
                        <a:cs typeface="Times New Roman"/>
                      </a:endParaRPr>
                    </a:p>
                  </a:txBody>
                  <a:tcPr marL="68575" marR="68575" marT="0" marB="0"/>
                </a:tc>
                <a:tc>
                  <a:txBody>
                    <a:bodyPr/>
                    <a:lstStyle/>
                    <a:p>
                      <a:pPr marL="0" marR="0" algn="ctr" defTabSz="914400" rtl="0" eaLnBrk="1" latinLnBrk="0" hangingPunct="1">
                        <a:lnSpc>
                          <a:spcPct val="115000"/>
                        </a:lnSpc>
                        <a:spcBef>
                          <a:spcPts val="0"/>
                        </a:spcBef>
                        <a:spcAft>
                          <a:spcPts val="0"/>
                        </a:spcAft>
                        <a:tabLst>
                          <a:tab pos="2876550" algn="l"/>
                        </a:tabLst>
                      </a:pPr>
                      <a:r>
                        <a:rPr lang="en-US" sz="1600" b="0" i="0" u="none" kern="1200" dirty="0" smtClean="0">
                          <a:solidFill>
                            <a:schemeClr val="tx1"/>
                          </a:solidFill>
                          <a:effectLst/>
                          <a:latin typeface="+mn-lt"/>
                          <a:ea typeface="Calibri"/>
                          <a:cs typeface="Times New Roman"/>
                        </a:rPr>
                        <a:t>$243</a:t>
                      </a:r>
                      <a:endParaRPr lang="en-US" sz="1600" b="0" i="0" u="none" kern="1200" dirty="0">
                        <a:solidFill>
                          <a:schemeClr val="tx1"/>
                        </a:solidFill>
                        <a:effectLst/>
                        <a:latin typeface="+mn-lt"/>
                        <a:ea typeface="Calibri"/>
                        <a:cs typeface="Times New Roman"/>
                      </a:endParaRPr>
                    </a:p>
                  </a:txBody>
                  <a:tcPr marL="68575" marR="68575" marT="0" marB="0"/>
                </a:tc>
              </a:tr>
              <a:tr h="280475">
                <a:tc>
                  <a:txBody>
                    <a:bodyPr/>
                    <a:lstStyle/>
                    <a:p>
                      <a:pPr marL="0" marR="0">
                        <a:lnSpc>
                          <a:spcPct val="115000"/>
                        </a:lnSpc>
                        <a:spcBef>
                          <a:spcPts val="0"/>
                        </a:spcBef>
                        <a:spcAft>
                          <a:spcPts val="0"/>
                        </a:spcAft>
                      </a:pPr>
                      <a:r>
                        <a:rPr lang="en-US" sz="1600" b="1" dirty="0" smtClean="0">
                          <a:solidFill>
                            <a:srgbClr val="000000"/>
                          </a:solidFill>
                          <a:effectLst/>
                          <a:latin typeface="+mn-lt"/>
                          <a:ea typeface="Calibri"/>
                          <a:cs typeface="Times New Roman"/>
                        </a:rPr>
                        <a:t>     </a:t>
                      </a:r>
                      <a:r>
                        <a:rPr lang="en-US" sz="1600" b="1" dirty="0" err="1" smtClean="0">
                          <a:solidFill>
                            <a:srgbClr val="000000"/>
                          </a:solidFill>
                          <a:effectLst/>
                          <a:latin typeface="+mn-lt"/>
                          <a:ea typeface="Calibri"/>
                          <a:cs typeface="Times New Roman"/>
                        </a:rPr>
                        <a:t>Tolk</a:t>
                      </a:r>
                      <a:r>
                        <a:rPr lang="en-US" sz="1600" b="1" dirty="0" smtClean="0">
                          <a:solidFill>
                            <a:srgbClr val="000000"/>
                          </a:solidFill>
                          <a:effectLst/>
                          <a:latin typeface="+mn-lt"/>
                          <a:ea typeface="Calibri"/>
                          <a:cs typeface="Times New Roman"/>
                        </a:rPr>
                        <a:t> 172B</a:t>
                      </a:r>
                      <a:endParaRPr lang="en-US" sz="1600" dirty="0">
                        <a:solidFill>
                          <a:srgbClr val="000000"/>
                        </a:solidFill>
                        <a:effectLst/>
                        <a:latin typeface="+mn-lt"/>
                        <a:ea typeface="Calibri"/>
                        <a:cs typeface="Times New Roman"/>
                      </a:endParaRPr>
                    </a:p>
                  </a:txBody>
                  <a:tcPr marL="68575" marR="68575" marT="0" marB="0"/>
                </a:tc>
                <a:tc>
                  <a:txBody>
                    <a:bodyPr/>
                    <a:lstStyle/>
                    <a:p>
                      <a:pPr marL="0" marR="0" algn="ctr" defTabSz="914400" rtl="0" eaLnBrk="1" latinLnBrk="0" hangingPunct="1">
                        <a:lnSpc>
                          <a:spcPct val="115000"/>
                        </a:lnSpc>
                        <a:spcBef>
                          <a:spcPts val="0"/>
                        </a:spcBef>
                        <a:spcAft>
                          <a:spcPts val="0"/>
                        </a:spcAft>
                        <a:tabLst>
                          <a:tab pos="2876550" algn="l"/>
                        </a:tabLst>
                      </a:pPr>
                      <a:r>
                        <a:rPr lang="en-US" sz="1600" b="0" i="0" u="none" kern="1200" dirty="0" smtClean="0">
                          <a:solidFill>
                            <a:schemeClr val="tx1"/>
                          </a:solidFill>
                          <a:effectLst/>
                          <a:latin typeface="+mn-lt"/>
                          <a:ea typeface="Calibri"/>
                          <a:cs typeface="Times New Roman"/>
                        </a:rPr>
                        <a:t>$253</a:t>
                      </a:r>
                      <a:endParaRPr lang="en-US" sz="1600" b="0" i="0" u="none" kern="1200" dirty="0">
                        <a:solidFill>
                          <a:schemeClr val="tx1"/>
                        </a:solidFill>
                        <a:effectLst/>
                        <a:latin typeface="+mn-lt"/>
                        <a:ea typeface="Calibri"/>
                        <a:cs typeface="Times New Roman"/>
                      </a:endParaRPr>
                    </a:p>
                  </a:txBody>
                  <a:tcPr marL="68575" marR="68575" marT="0" marB="0"/>
                </a:tc>
              </a:tr>
              <a:tr h="140237">
                <a:tc>
                  <a:txBody>
                    <a:bodyPr/>
                    <a:lstStyle/>
                    <a:p>
                      <a:pPr marL="0" marR="0">
                        <a:lnSpc>
                          <a:spcPct val="115000"/>
                        </a:lnSpc>
                        <a:spcBef>
                          <a:spcPts val="0"/>
                        </a:spcBef>
                        <a:spcAft>
                          <a:spcPts val="0"/>
                        </a:spcAft>
                      </a:pPr>
                      <a:endParaRPr lang="en-US" sz="800" dirty="0">
                        <a:solidFill>
                          <a:srgbClr val="000000"/>
                        </a:solidFill>
                        <a:effectLst/>
                        <a:latin typeface="+mn-lt"/>
                        <a:ea typeface="Calibri"/>
                        <a:cs typeface="Times New Roman"/>
                      </a:endParaRPr>
                    </a:p>
                  </a:txBody>
                  <a:tcPr marL="68575" marR="68575" marT="0" marB="0"/>
                </a:tc>
                <a:tc>
                  <a:txBody>
                    <a:bodyPr/>
                    <a:lstStyle/>
                    <a:p>
                      <a:pPr algn="ctr" fontAlgn="t"/>
                      <a:endParaRPr lang="en-US" sz="800" b="0" i="0" u="none" strike="noStrike" dirty="0">
                        <a:solidFill>
                          <a:srgbClr val="000000"/>
                        </a:solidFill>
                        <a:effectLst/>
                        <a:latin typeface="+mn-lt"/>
                      </a:endParaRPr>
                    </a:p>
                  </a:txBody>
                  <a:tcPr marL="9524" marR="9524" marT="9528" marB="0"/>
                </a:tc>
              </a:tr>
              <a:tr h="300915">
                <a:tc>
                  <a:txBody>
                    <a:bodyPr/>
                    <a:lstStyle/>
                    <a:p>
                      <a:pPr marL="0" marR="0">
                        <a:lnSpc>
                          <a:spcPct val="115000"/>
                        </a:lnSpc>
                        <a:spcBef>
                          <a:spcPts val="0"/>
                        </a:spcBef>
                        <a:spcAft>
                          <a:spcPts val="0"/>
                        </a:spcAft>
                      </a:pPr>
                      <a:r>
                        <a:rPr lang="en-US" sz="1600" i="1" dirty="0" smtClean="0">
                          <a:solidFill>
                            <a:srgbClr val="000000"/>
                          </a:solidFill>
                          <a:effectLst/>
                          <a:latin typeface="+mn-lt"/>
                          <a:ea typeface="Calibri"/>
                          <a:cs typeface="Times New Roman"/>
                        </a:rPr>
                        <a:t>Total Texas</a:t>
                      </a:r>
                      <a:endParaRPr lang="en-US" sz="1600" i="1" dirty="0">
                        <a:solidFill>
                          <a:srgbClr val="000000"/>
                        </a:solidFill>
                        <a:effectLst/>
                        <a:latin typeface="+mn-lt"/>
                        <a:ea typeface="Calibri"/>
                        <a:cs typeface="Times New Roman"/>
                      </a:endParaRPr>
                    </a:p>
                  </a:txBody>
                  <a:tcPr marL="68575" marR="68575" marT="0" marB="0"/>
                </a:tc>
                <a:tc>
                  <a:txBody>
                    <a:bodyPr/>
                    <a:lstStyle/>
                    <a:p>
                      <a:pPr marL="0" marR="0" algn="ctr" defTabSz="914400" rtl="0" eaLnBrk="1" fontAlgn="t" latinLnBrk="0" hangingPunct="1">
                        <a:lnSpc>
                          <a:spcPct val="115000"/>
                        </a:lnSpc>
                        <a:spcBef>
                          <a:spcPts val="0"/>
                        </a:spcBef>
                        <a:spcAft>
                          <a:spcPts val="0"/>
                        </a:spcAft>
                        <a:tabLst>
                          <a:tab pos="2876550" algn="l"/>
                        </a:tabLst>
                      </a:pPr>
                      <a:r>
                        <a:rPr lang="en-US" sz="1600" b="1" i="0" u="none" kern="1200" dirty="0" smtClean="0">
                          <a:solidFill>
                            <a:schemeClr val="tx1"/>
                          </a:solidFill>
                          <a:effectLst/>
                          <a:latin typeface="+mn-lt"/>
                          <a:ea typeface="Calibri"/>
                          <a:cs typeface="Times New Roman"/>
                        </a:rPr>
                        <a:t>$1,778</a:t>
                      </a:r>
                      <a:endParaRPr lang="en-US" sz="1600" b="1" i="0" u="none" kern="1200" dirty="0">
                        <a:solidFill>
                          <a:schemeClr val="tx1"/>
                        </a:solidFill>
                        <a:effectLst/>
                        <a:latin typeface="+mn-lt"/>
                        <a:ea typeface="Calibri"/>
                        <a:cs typeface="Times New Roman"/>
                      </a:endParaRPr>
                    </a:p>
                  </a:txBody>
                  <a:tcPr marL="9524" marR="9524" marT="9528" marB="0"/>
                </a:tc>
              </a:tr>
            </a:tbl>
          </a:graphicData>
        </a:graphic>
      </p:graphicFrame>
      <p:sp>
        <p:nvSpPr>
          <p:cNvPr id="24619" name="Title 1"/>
          <p:cNvSpPr>
            <a:spLocks noGrp="1"/>
          </p:cNvSpPr>
          <p:nvPr>
            <p:ph type="title"/>
          </p:nvPr>
        </p:nvSpPr>
        <p:spPr>
          <a:xfrm>
            <a:off x="82550" y="290513"/>
            <a:ext cx="8882063" cy="523875"/>
          </a:xfrm>
        </p:spPr>
        <p:txBody>
          <a:bodyPr/>
          <a:lstStyle/>
          <a:p>
            <a:r>
              <a:rPr altLang="en-US" u="sng" smtClean="0"/>
              <a:t>EPA</a:t>
            </a:r>
            <a:r>
              <a:rPr altLang="en-US" smtClean="0"/>
              <a:t> Projections on New Scrubber "Retrofit" Costs</a:t>
            </a:r>
            <a:endParaRPr altLang="en-US" sz="2000" smtClean="0"/>
          </a:p>
        </p:txBody>
      </p:sp>
      <p:sp>
        <p:nvSpPr>
          <p:cNvPr id="24667" name="Text Placeholder 2"/>
          <p:cNvSpPr>
            <a:spLocks noGrp="1"/>
          </p:cNvSpPr>
          <p:nvPr>
            <p:ph type="body" sz="quarter" idx="4294967295"/>
          </p:nvPr>
        </p:nvSpPr>
        <p:spPr>
          <a:xfrm>
            <a:off x="400050" y="5564188"/>
            <a:ext cx="8399463" cy="884237"/>
          </a:xfrm>
          <a:solidFill>
            <a:schemeClr val="accent6"/>
          </a:solidFill>
        </p:spPr>
        <p:txBody>
          <a:bodyPr tIns="27432" bIns="27432"/>
          <a:lstStyle/>
          <a:p>
            <a:pPr marL="0" indent="0" algn="ctr" eaLnBrk="1" hangingPunct="1">
              <a:spcBef>
                <a:spcPts val="0"/>
              </a:spcBef>
              <a:spcAft>
                <a:spcPct val="5000"/>
              </a:spcAft>
              <a:buClr>
                <a:srgbClr val="000000"/>
              </a:buClr>
              <a:buFont typeface="Wingdings" pitchFamily="2" charset="2"/>
              <a:buNone/>
              <a:defRPr/>
            </a:pPr>
            <a:r>
              <a:rPr altLang="en-US" sz="1800" b="1" i="1" smtClean="0">
                <a:solidFill>
                  <a:schemeClr val="bg1"/>
                </a:solidFill>
                <a:ea typeface="Osaka"/>
                <a:cs typeface="Osaka"/>
              </a:rPr>
              <a:t>EPA estimates reflect </a:t>
            </a:r>
            <a:r>
              <a:rPr altLang="en-US" sz="1800" b="1" i="1">
                <a:solidFill>
                  <a:schemeClr val="bg1"/>
                </a:solidFill>
                <a:ea typeface="Osaka"/>
                <a:cs typeface="Osaka"/>
              </a:rPr>
              <a:t>capital costs for new scrubbers alone of ~$1.8 </a:t>
            </a:r>
            <a:r>
              <a:rPr altLang="en-US" sz="1800" b="1" i="1" smtClean="0">
                <a:solidFill>
                  <a:schemeClr val="bg1"/>
                </a:solidFill>
                <a:ea typeface="Osaka"/>
                <a:cs typeface="Osaka"/>
              </a:rPr>
              <a:t>billion;  </a:t>
            </a:r>
            <a:endParaRPr altLang="en-US" sz="1800" b="1" i="1">
              <a:solidFill>
                <a:schemeClr val="bg1"/>
              </a:solidFill>
              <a:ea typeface="Osaka"/>
              <a:cs typeface="Osaka"/>
            </a:endParaRPr>
          </a:p>
          <a:p>
            <a:pPr marL="0" indent="0" algn="ctr" eaLnBrk="1" hangingPunct="1">
              <a:spcBef>
                <a:spcPts val="0"/>
              </a:spcBef>
              <a:spcAft>
                <a:spcPct val="5000"/>
              </a:spcAft>
              <a:buClr>
                <a:srgbClr val="000000"/>
              </a:buClr>
              <a:buFont typeface="Wingdings" pitchFamily="2" charset="2"/>
              <a:buNone/>
              <a:defRPr/>
            </a:pPr>
            <a:r>
              <a:rPr altLang="en-US" sz="1800" b="1" i="1" smtClean="0">
                <a:solidFill>
                  <a:schemeClr val="bg1"/>
                </a:solidFill>
                <a:ea typeface="Osaka"/>
                <a:cs typeface="Osaka"/>
              </a:rPr>
              <a:t>control requirements for all 14 units "at a cost over $2 billion…</a:t>
            </a:r>
            <a:r>
              <a:rPr sz="1800" b="1" i="1">
                <a:solidFill>
                  <a:schemeClr val="bg1"/>
                </a:solidFill>
              </a:rPr>
              <a:t> </a:t>
            </a:r>
            <a:r>
              <a:rPr sz="1800" b="1" i="1" smtClean="0">
                <a:solidFill>
                  <a:schemeClr val="bg1"/>
                </a:solidFill>
              </a:rPr>
              <a:t>these </a:t>
            </a:r>
            <a:r>
              <a:rPr sz="1800" b="1" i="1">
                <a:solidFill>
                  <a:schemeClr val="bg1"/>
                </a:solidFill>
              </a:rPr>
              <a:t>costs would invariably be passed on to </a:t>
            </a:r>
            <a:r>
              <a:rPr sz="1800" b="1" i="1" smtClean="0">
                <a:solidFill>
                  <a:schemeClr val="bg1"/>
                </a:solidFill>
              </a:rPr>
              <a:t>consumers…</a:t>
            </a:r>
            <a:r>
              <a:rPr altLang="en-US" sz="1800" b="1" i="1" smtClean="0">
                <a:solidFill>
                  <a:schemeClr val="bg1"/>
                </a:solidFill>
                <a:ea typeface="Osaka"/>
                <a:cs typeface="Osaka"/>
              </a:rPr>
              <a:t>"</a:t>
            </a:r>
            <a:r>
              <a:rPr altLang="en-US" sz="1800" b="1" i="1" baseline="30000" smtClean="0">
                <a:solidFill>
                  <a:schemeClr val="bg1"/>
                </a:solidFill>
                <a:ea typeface="Osaka"/>
                <a:cs typeface="Osaka"/>
              </a:rPr>
              <a:t>1</a:t>
            </a:r>
            <a:endParaRPr altLang="en-US" sz="1800" b="1" i="1" smtClean="0">
              <a:solidFill>
                <a:schemeClr val="bg1"/>
              </a:solidFill>
              <a:ea typeface="Osaka"/>
              <a:cs typeface="Osaka"/>
            </a:endParaRPr>
          </a:p>
        </p:txBody>
      </p:sp>
      <p:sp>
        <p:nvSpPr>
          <p:cNvPr id="24621" name="TextBox 4"/>
          <p:cNvSpPr txBox="1">
            <a:spLocks noChangeArrowheads="1"/>
          </p:cNvSpPr>
          <p:nvPr/>
        </p:nvSpPr>
        <p:spPr bwMode="auto">
          <a:xfrm>
            <a:off x="403225" y="6459538"/>
            <a:ext cx="3587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buFont typeface="Wingdings" pitchFamily="2" charset="2"/>
              <a:buNone/>
            </a:pPr>
            <a:r>
              <a:rPr lang="en-US" altLang="en-US" sz="1000" baseline="30000" dirty="0"/>
              <a:t>1</a:t>
            </a:r>
            <a:r>
              <a:rPr lang="en-US" altLang="en-US" sz="1000" dirty="0"/>
              <a:t> TCEQ statement, November 24, 2014</a:t>
            </a:r>
          </a:p>
          <a:p>
            <a:pPr eaLnBrk="1" hangingPunct="1">
              <a:buFont typeface="Wingdings" pitchFamily="2" charset="2"/>
              <a:buNone/>
            </a:pPr>
            <a:r>
              <a:rPr lang="en-US" altLang="en-US" sz="1000" dirty="0"/>
              <a:t>Source: EPA Proposed FIP, November 24, 2014 </a:t>
            </a:r>
            <a:endParaRPr lang="en-US" altLang="en-US" sz="1000" dirty="0">
              <a:solidFill>
                <a:srgbClr val="C00000"/>
              </a:solidFill>
            </a:endParaRPr>
          </a:p>
        </p:txBody>
      </p:sp>
      <p:sp>
        <p:nvSpPr>
          <p:cNvPr id="2" name="Pentagon 1"/>
          <p:cNvSpPr/>
          <p:nvPr/>
        </p:nvSpPr>
        <p:spPr>
          <a:xfrm>
            <a:off x="608013" y="1181100"/>
            <a:ext cx="2382837" cy="549275"/>
          </a:xfrm>
          <a:prstGeom prst="homePlat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t>New scrubber ‘retrofits’ at 7 units</a:t>
            </a:r>
          </a:p>
        </p:txBody>
      </p:sp>
      <p:sp>
        <p:nvSpPr>
          <p:cNvPr id="10" name="Pentagon 9"/>
          <p:cNvSpPr/>
          <p:nvPr/>
        </p:nvSpPr>
        <p:spPr>
          <a:xfrm>
            <a:off x="608013" y="4752975"/>
            <a:ext cx="2382837" cy="549275"/>
          </a:xfrm>
          <a:prstGeom prst="homePlat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t>+ Scrubber upgrades at 7 additional units</a:t>
            </a:r>
          </a:p>
        </p:txBody>
      </p:sp>
      <p:sp>
        <p:nvSpPr>
          <p:cNvPr id="3" name="Rectangle 2"/>
          <p:cNvSpPr/>
          <p:nvPr/>
        </p:nvSpPr>
        <p:spPr>
          <a:xfrm>
            <a:off x="3524250" y="4657725"/>
            <a:ext cx="4181475" cy="76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1143000" algn="l"/>
              </a:tabLst>
              <a:defRPr/>
            </a:pPr>
            <a:r>
              <a:rPr lang="en-US" sz="1600" b="1" i="1" dirty="0">
                <a:solidFill>
                  <a:schemeClr val="tx1"/>
                </a:solidFill>
                <a:cs typeface="Calibri" panose="020F0502020204030204" pitchFamily="34" charset="0"/>
              </a:rPr>
              <a:t>Luminant: </a:t>
            </a:r>
            <a:r>
              <a:rPr lang="en-US" sz="1600" b="1" dirty="0">
                <a:solidFill>
                  <a:schemeClr val="tx1"/>
                </a:solidFill>
                <a:cs typeface="Calibri" panose="020F0502020204030204" pitchFamily="34" charset="0"/>
              </a:rPr>
              <a:t>	Martin Lake 1, 2, &amp; 3 	Monticello 3, Sandow 4</a:t>
            </a:r>
          </a:p>
          <a:p>
            <a:pPr>
              <a:tabLst>
                <a:tab pos="1143000" algn="l"/>
              </a:tabLst>
              <a:defRPr/>
            </a:pPr>
            <a:r>
              <a:rPr lang="en-US" sz="1600" b="1" i="1" dirty="0">
                <a:solidFill>
                  <a:schemeClr val="tx1"/>
                </a:solidFill>
                <a:cs typeface="Calibri" panose="020F0502020204030204" pitchFamily="34" charset="0"/>
              </a:rPr>
              <a:t>Others:  </a:t>
            </a:r>
            <a:r>
              <a:rPr lang="en-US" sz="1600" b="1" dirty="0">
                <a:solidFill>
                  <a:schemeClr val="tx1"/>
                </a:solidFill>
                <a:cs typeface="Calibri" panose="020F0502020204030204" pitchFamily="34" charset="0"/>
              </a:rPr>
              <a:t>	Limestone 1 &amp; 2</a:t>
            </a:r>
          </a:p>
        </p:txBody>
      </p:sp>
      <p:sp>
        <p:nvSpPr>
          <p:cNvPr id="4" name="Slide Number Placeholder 3"/>
          <p:cNvSpPr>
            <a:spLocks noGrp="1"/>
          </p:cNvSpPr>
          <p:nvPr>
            <p:ph type="sldNum" sz="quarter" idx="4294967295"/>
          </p:nvPr>
        </p:nvSpPr>
        <p:spPr>
          <a:xfrm>
            <a:off x="7815263" y="6470650"/>
            <a:ext cx="1271587" cy="365125"/>
          </a:xfrm>
          <a:prstGeom prst="rect">
            <a:avLst/>
          </a:prstGeom>
        </p:spPr>
        <p:txBody>
          <a:bodyPr/>
          <a:lstStyle/>
          <a:p>
            <a:pPr>
              <a:defRPr/>
            </a:pPr>
            <a:fld id="{4260608B-3991-430F-9C2C-D385AE5A81B7}" type="slidenum">
              <a:rPr sz="1100" b="1" smtClean="0">
                <a:solidFill>
                  <a:schemeClr val="tx1"/>
                </a:solidFill>
              </a:rPr>
              <a:pPr>
                <a:defRPr/>
              </a:pPr>
              <a:t>7</a:t>
            </a:fld>
            <a:endParaRPr sz="1100" b="1" dirty="0">
              <a:solidFill>
                <a:schemeClr val="tx1"/>
              </a:solidFill>
            </a:endParaRPr>
          </a:p>
        </p:txBody>
      </p:sp>
    </p:spTree>
    <p:extLst>
      <p:ext uri="{BB962C8B-B14F-4D97-AF65-F5344CB8AC3E}">
        <p14:creationId xmlns:p14="http://schemas.microsoft.com/office/powerpoint/2010/main" val="794963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Dioxide Regulation</a:t>
            </a:r>
            <a:endParaRPr lang="en-US" dirty="0"/>
          </a:p>
        </p:txBody>
      </p:sp>
      <p:sp>
        <p:nvSpPr>
          <p:cNvPr id="3" name="Slide Number Placeholder 2"/>
          <p:cNvSpPr>
            <a:spLocks noGrp="1"/>
          </p:cNvSpPr>
          <p:nvPr>
            <p:ph type="sldNum" sz="quarter" idx="4"/>
          </p:nvPr>
        </p:nvSpPr>
        <p:spPr/>
        <p:txBody>
          <a:bodyPr/>
          <a:lstStyle/>
          <a:p>
            <a:pPr algn="r"/>
            <a:fld id="{692AF0AF-EC4A-4F46-B4C7-BDC1E3D8A276}" type="slidenum">
              <a:rPr lang="en-US" smtClean="0"/>
              <a:pPr algn="r"/>
              <a:t>8</a:t>
            </a:fld>
            <a:endParaRPr lang="en-US" dirty="0"/>
          </a:p>
        </p:txBody>
      </p:sp>
    </p:spTree>
    <p:extLst>
      <p:ext uri="{BB962C8B-B14F-4D97-AF65-F5344CB8AC3E}">
        <p14:creationId xmlns:p14="http://schemas.microsoft.com/office/powerpoint/2010/main" val="509480548"/>
      </p:ext>
    </p:extLst>
  </p:cSld>
  <p:clrMapOvr>
    <a:masterClrMapping/>
  </p:clrMapOvr>
</p:sld>
</file>

<file path=ppt/theme/theme1.xml><?xml version="1.0" encoding="utf-8"?>
<a:theme xmlns:a="http://schemas.openxmlformats.org/drawingml/2006/main" name="EFH 2013 design">
  <a:themeElements>
    <a:clrScheme name="EFH 2013">
      <a:dk1>
        <a:srgbClr val="000000"/>
      </a:dk1>
      <a:lt1>
        <a:srgbClr val="FFFFFF"/>
      </a:lt1>
      <a:dk2>
        <a:srgbClr val="006600"/>
      </a:dk2>
      <a:lt2>
        <a:srgbClr val="808080"/>
      </a:lt2>
      <a:accent1>
        <a:srgbClr val="3E9D33"/>
      </a:accent1>
      <a:accent2>
        <a:srgbClr val="C7BE84"/>
      </a:accent2>
      <a:accent3>
        <a:srgbClr val="003366"/>
      </a:accent3>
      <a:accent4>
        <a:srgbClr val="6699FF"/>
      </a:accent4>
      <a:accent5>
        <a:srgbClr val="B8CEC4"/>
      </a:accent5>
      <a:accent6>
        <a:srgbClr val="666699"/>
      </a:accent6>
      <a:hlink>
        <a:srgbClr val="0066CC"/>
      </a:hlink>
      <a:folHlink>
        <a:srgbClr val="6C38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Luminant">
  <a:themeElements>
    <a:clrScheme name="Luminant 6">
      <a:dk1>
        <a:srgbClr val="000000"/>
      </a:dk1>
      <a:lt1>
        <a:srgbClr val="FFFFFF"/>
      </a:lt1>
      <a:dk2>
        <a:srgbClr val="006600"/>
      </a:dk2>
      <a:lt2>
        <a:srgbClr val="808080"/>
      </a:lt2>
      <a:accent1>
        <a:srgbClr val="87C16D"/>
      </a:accent1>
      <a:accent2>
        <a:srgbClr val="C2BE84"/>
      </a:accent2>
      <a:accent3>
        <a:srgbClr val="FFFFFF"/>
      </a:accent3>
      <a:accent4>
        <a:srgbClr val="000000"/>
      </a:accent4>
      <a:accent5>
        <a:srgbClr val="C3DDBA"/>
      </a:accent5>
      <a:accent6>
        <a:srgbClr val="B0AC77"/>
      </a:accent6>
      <a:hlink>
        <a:srgbClr val="6699FF"/>
      </a:hlink>
      <a:folHlink>
        <a:srgbClr val="666699"/>
      </a:folHlink>
    </a:clrScheme>
    <a:fontScheme name="Luminant">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Osak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Osaka" pitchFamily="1" charset="-128"/>
          </a:defRPr>
        </a:defPPr>
      </a:lstStyle>
    </a:lnDef>
  </a:objectDefaults>
  <a:extraClrSchemeLst>
    <a:extraClrScheme>
      <a:clrScheme name="Lumina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umina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umina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uminant 4">
        <a:dk1>
          <a:srgbClr val="000000"/>
        </a:dk1>
        <a:lt1>
          <a:srgbClr val="FFFFFF"/>
        </a:lt1>
        <a:dk2>
          <a:srgbClr val="000000"/>
        </a:dk2>
        <a:lt2>
          <a:srgbClr val="808080"/>
        </a:lt2>
        <a:accent1>
          <a:srgbClr val="8BBAFF"/>
        </a:accent1>
        <a:accent2>
          <a:srgbClr val="C7C293"/>
        </a:accent2>
        <a:accent3>
          <a:srgbClr val="FFFFFF"/>
        </a:accent3>
        <a:accent4>
          <a:srgbClr val="000000"/>
        </a:accent4>
        <a:accent5>
          <a:srgbClr val="C4D9FF"/>
        </a:accent5>
        <a:accent6>
          <a:srgbClr val="B4B085"/>
        </a:accent6>
        <a:hlink>
          <a:srgbClr val="008080"/>
        </a:hlink>
        <a:folHlink>
          <a:srgbClr val="666699"/>
        </a:folHlink>
      </a:clrScheme>
      <a:clrMap bg1="lt1" tx1="dk1" bg2="lt2" tx2="dk2" accent1="accent1" accent2="accent2" accent3="accent3" accent4="accent4" accent5="accent5" accent6="accent6" hlink="hlink" folHlink="folHlink"/>
    </a:extraClrScheme>
    <a:extraClrScheme>
      <a:clrScheme name="Luminant 5">
        <a:dk1>
          <a:srgbClr val="000000"/>
        </a:dk1>
        <a:lt1>
          <a:srgbClr val="FFFFFF"/>
        </a:lt1>
        <a:dk2>
          <a:srgbClr val="730027"/>
        </a:dk2>
        <a:lt2>
          <a:srgbClr val="808080"/>
        </a:lt2>
        <a:accent1>
          <a:srgbClr val="4189DD"/>
        </a:accent1>
        <a:accent2>
          <a:srgbClr val="C7C293"/>
        </a:accent2>
        <a:accent3>
          <a:srgbClr val="FFFFFF"/>
        </a:accent3>
        <a:accent4>
          <a:srgbClr val="000000"/>
        </a:accent4>
        <a:accent5>
          <a:srgbClr val="B0C4EB"/>
        </a:accent5>
        <a:accent6>
          <a:srgbClr val="B4B085"/>
        </a:accent6>
        <a:hlink>
          <a:srgbClr val="007A8A"/>
        </a:hlink>
        <a:folHlink>
          <a:srgbClr val="666699"/>
        </a:folHlink>
      </a:clrScheme>
      <a:clrMap bg1="lt1" tx1="dk1" bg2="lt2" tx2="dk2" accent1="accent1" accent2="accent2" accent3="accent3" accent4="accent4" accent5="accent5" accent6="accent6" hlink="hlink" folHlink="folHlink"/>
    </a:extraClrScheme>
    <a:extraClrScheme>
      <a:clrScheme name="Luminant 6">
        <a:dk1>
          <a:srgbClr val="000000"/>
        </a:dk1>
        <a:lt1>
          <a:srgbClr val="FFFFFF"/>
        </a:lt1>
        <a:dk2>
          <a:srgbClr val="006600"/>
        </a:dk2>
        <a:lt2>
          <a:srgbClr val="808080"/>
        </a:lt2>
        <a:accent1>
          <a:srgbClr val="87C16D"/>
        </a:accent1>
        <a:accent2>
          <a:srgbClr val="C2BE84"/>
        </a:accent2>
        <a:accent3>
          <a:srgbClr val="FFFFFF"/>
        </a:accent3>
        <a:accent4>
          <a:srgbClr val="000000"/>
        </a:accent4>
        <a:accent5>
          <a:srgbClr val="C3DDBA"/>
        </a:accent5>
        <a:accent6>
          <a:srgbClr val="B0AC77"/>
        </a:accent6>
        <a:hlink>
          <a:srgbClr val="6699FF"/>
        </a:hlink>
        <a:folHlink>
          <a:srgbClr val="666699"/>
        </a:folHlink>
      </a:clrScheme>
      <a:clrMap bg1="lt1" tx1="dk1" bg2="lt2" tx2="dk2" accent1="accent1" accent2="accent2" accent3="accent3" accent4="accent4" accent5="accent5" accent6="accent6" hlink="hlink" folHlink="folHlink"/>
    </a:extraClrScheme>
    <a:extraClrScheme>
      <a:clrScheme name="Luminant 7">
        <a:dk1>
          <a:srgbClr val="000000"/>
        </a:dk1>
        <a:lt1>
          <a:srgbClr val="FFFFFF"/>
        </a:lt1>
        <a:dk2>
          <a:srgbClr val="006192"/>
        </a:dk2>
        <a:lt2>
          <a:srgbClr val="808080"/>
        </a:lt2>
        <a:accent1>
          <a:srgbClr val="8BBAFF"/>
        </a:accent1>
        <a:accent2>
          <a:srgbClr val="C7C293"/>
        </a:accent2>
        <a:accent3>
          <a:srgbClr val="FFFFFF"/>
        </a:accent3>
        <a:accent4>
          <a:srgbClr val="000000"/>
        </a:accent4>
        <a:accent5>
          <a:srgbClr val="C4D9FF"/>
        </a:accent5>
        <a:accent6>
          <a:srgbClr val="B4B085"/>
        </a:accent6>
        <a:hlink>
          <a:srgbClr val="008080"/>
        </a:hlink>
        <a:folHlink>
          <a:srgbClr val="666699"/>
        </a:folHlink>
      </a:clrScheme>
      <a:clrMap bg1="lt1" tx1="dk1" bg2="lt2" tx2="dk2" accent1="accent1" accent2="accent2" accent3="accent3" accent4="accent4" accent5="accent5" accent6="accent6" hlink="hlink" folHlink="folHlink"/>
    </a:extraClrScheme>
    <a:extraClrScheme>
      <a:clrScheme name="Luminant 8">
        <a:dk1>
          <a:srgbClr val="000000"/>
        </a:dk1>
        <a:lt1>
          <a:srgbClr val="FFFFFF"/>
        </a:lt1>
        <a:dk2>
          <a:srgbClr val="006600"/>
        </a:dk2>
        <a:lt2>
          <a:srgbClr val="808080"/>
        </a:lt2>
        <a:accent1>
          <a:srgbClr val="3E9D33"/>
        </a:accent1>
        <a:accent2>
          <a:srgbClr val="C7BE84"/>
        </a:accent2>
        <a:accent3>
          <a:srgbClr val="FFFFFF"/>
        </a:accent3>
        <a:accent4>
          <a:srgbClr val="000000"/>
        </a:accent4>
        <a:accent5>
          <a:srgbClr val="AFCCAD"/>
        </a:accent5>
        <a:accent6>
          <a:srgbClr val="B4AC77"/>
        </a:accent6>
        <a:hlink>
          <a:srgbClr val="6699FF"/>
        </a:hlink>
        <a:folHlink>
          <a:srgbClr val="666699"/>
        </a:folHlink>
      </a:clrScheme>
      <a:clrMap bg1="lt1" tx1="dk1" bg2="lt2" tx2="dk2" accent1="accent1" accent2="accent2" accent3="accent3" accent4="accent4" accent5="accent5" accent6="accent6" hlink="hlink" folHlink="folHlink"/>
    </a:extraClrScheme>
    <a:extraClrScheme>
      <a:clrScheme name="Luminant 9">
        <a:dk1>
          <a:srgbClr val="807F83"/>
        </a:dk1>
        <a:lt1>
          <a:srgbClr val="FFFFFF"/>
        </a:lt1>
        <a:dk2>
          <a:srgbClr val="008163"/>
        </a:dk2>
        <a:lt2>
          <a:srgbClr val="C0C0C0"/>
        </a:lt2>
        <a:accent1>
          <a:srgbClr val="003F6E"/>
        </a:accent1>
        <a:accent2>
          <a:srgbClr val="A68462"/>
        </a:accent2>
        <a:accent3>
          <a:srgbClr val="FFFFFF"/>
        </a:accent3>
        <a:accent4>
          <a:srgbClr val="6C6C6F"/>
        </a:accent4>
        <a:accent5>
          <a:srgbClr val="AAAFBA"/>
        </a:accent5>
        <a:accent6>
          <a:srgbClr val="967758"/>
        </a:accent6>
        <a:hlink>
          <a:srgbClr val="B45340"/>
        </a:hlink>
        <a:folHlink>
          <a:srgbClr val="B9DACC"/>
        </a:folHlink>
      </a:clrScheme>
      <a:clrMap bg1="lt1" tx1="dk1" bg2="lt2" tx2="dk2" accent1="accent1" accent2="accent2" accent3="accent3" accent4="accent4" accent5="accent5" accent6="accent6" hlink="hlink" folHlink="folHlink"/>
    </a:extraClrScheme>
    <a:extraClrScheme>
      <a:clrScheme name="Luminant 10">
        <a:dk1>
          <a:srgbClr val="616265"/>
        </a:dk1>
        <a:lt1>
          <a:srgbClr val="FFFFFF"/>
        </a:lt1>
        <a:dk2>
          <a:srgbClr val="008163"/>
        </a:dk2>
        <a:lt2>
          <a:srgbClr val="C0C0C0"/>
        </a:lt2>
        <a:accent1>
          <a:srgbClr val="003F6E"/>
        </a:accent1>
        <a:accent2>
          <a:srgbClr val="94785B"/>
        </a:accent2>
        <a:accent3>
          <a:srgbClr val="FFFFFF"/>
        </a:accent3>
        <a:accent4>
          <a:srgbClr val="525355"/>
        </a:accent4>
        <a:accent5>
          <a:srgbClr val="AAAFBA"/>
        </a:accent5>
        <a:accent6>
          <a:srgbClr val="866C52"/>
        </a:accent6>
        <a:hlink>
          <a:srgbClr val="8D363B"/>
        </a:hlink>
        <a:folHlink>
          <a:srgbClr val="B8CEC4"/>
        </a:folHlink>
      </a:clrScheme>
      <a:clrMap bg1="lt1" tx1="dk1" bg2="lt2" tx2="dk2" accent1="accent1" accent2="accent2" accent3="accent3" accent4="accent4" accent5="accent5" accent6="accent6" hlink="hlink" folHlink="folHlink"/>
    </a:extraClrScheme>
    <a:extraClrScheme>
      <a:clrScheme name="Luminant 11">
        <a:dk1>
          <a:srgbClr val="616265"/>
        </a:dk1>
        <a:lt1>
          <a:srgbClr val="FFFFFF"/>
        </a:lt1>
        <a:dk2>
          <a:srgbClr val="008163"/>
        </a:dk2>
        <a:lt2>
          <a:srgbClr val="422E5D"/>
        </a:lt2>
        <a:accent1>
          <a:srgbClr val="003F6E"/>
        </a:accent1>
        <a:accent2>
          <a:srgbClr val="94785B"/>
        </a:accent2>
        <a:accent3>
          <a:srgbClr val="FFFFFF"/>
        </a:accent3>
        <a:accent4>
          <a:srgbClr val="525355"/>
        </a:accent4>
        <a:accent5>
          <a:srgbClr val="AAAFBA"/>
        </a:accent5>
        <a:accent6>
          <a:srgbClr val="866C52"/>
        </a:accent6>
        <a:hlink>
          <a:srgbClr val="8D363B"/>
        </a:hlink>
        <a:folHlink>
          <a:srgbClr val="B8CEC4"/>
        </a:folHlink>
      </a:clrScheme>
      <a:clrMap bg1="lt1" tx1="dk1" bg2="lt2" tx2="dk2" accent1="accent1" accent2="accent2" accent3="accent3" accent4="accent4" accent5="accent5" accent6="accent6" hlink="hlink" folHlink="folHlink"/>
    </a:extraClrScheme>
    <a:extraClrScheme>
      <a:clrScheme name="Luminant 12">
        <a:dk1>
          <a:srgbClr val="000000"/>
        </a:dk1>
        <a:lt1>
          <a:srgbClr val="FFFFFF"/>
        </a:lt1>
        <a:dk2>
          <a:srgbClr val="008163"/>
        </a:dk2>
        <a:lt2>
          <a:srgbClr val="422E5D"/>
        </a:lt2>
        <a:accent1>
          <a:srgbClr val="003F6E"/>
        </a:accent1>
        <a:accent2>
          <a:srgbClr val="94785B"/>
        </a:accent2>
        <a:accent3>
          <a:srgbClr val="FFFFFF"/>
        </a:accent3>
        <a:accent4>
          <a:srgbClr val="000000"/>
        </a:accent4>
        <a:accent5>
          <a:srgbClr val="AAAFBA"/>
        </a:accent5>
        <a:accent6>
          <a:srgbClr val="866C52"/>
        </a:accent6>
        <a:hlink>
          <a:srgbClr val="8D363B"/>
        </a:hlink>
        <a:folHlink>
          <a:srgbClr val="B8CEC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Myriad Pro"/>
        <a:ea typeface="ヒラギノ角ゴ Pro W3"/>
        <a:cs typeface=""/>
      </a:majorFont>
      <a:minorFont>
        <a:latin typeface="Myriad Pro"/>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solidFill>
              <a:schemeClr val="tx1"/>
            </a:solidFill>
          </a:defRPr>
        </a:defPPr>
      </a:lstStyle>
    </a:tx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lain subslide">
  <a:themeElements>
    <a:clrScheme name="Plain subslide 16">
      <a:dk1>
        <a:srgbClr val="000000"/>
      </a:dk1>
      <a:lt1>
        <a:srgbClr val="FFFFFF"/>
      </a:lt1>
      <a:dk2>
        <a:srgbClr val="006600"/>
      </a:dk2>
      <a:lt2>
        <a:srgbClr val="E5F2CE"/>
      </a:lt2>
      <a:accent1>
        <a:srgbClr val="87C16D"/>
      </a:accent1>
      <a:accent2>
        <a:srgbClr val="C2BE84"/>
      </a:accent2>
      <a:accent3>
        <a:srgbClr val="FFFFFF"/>
      </a:accent3>
      <a:accent4>
        <a:srgbClr val="000000"/>
      </a:accent4>
      <a:accent5>
        <a:srgbClr val="C3DDBA"/>
      </a:accent5>
      <a:accent6>
        <a:srgbClr val="B0AC77"/>
      </a:accent6>
      <a:hlink>
        <a:srgbClr val="6699FF"/>
      </a:hlink>
      <a:folHlink>
        <a:srgbClr val="666699"/>
      </a:folHlink>
    </a:clrScheme>
    <a:fontScheme name="Plain sub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73152" tIns="0" rIns="4572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73152" tIns="0" rIns="4572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defRPr>
        </a:defPPr>
      </a:lstStyle>
    </a:lnDef>
  </a:objectDefaults>
  <a:extraClrSchemeLst>
    <a:extraClrScheme>
      <a:clrScheme name="Plain sub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in sub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in sub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in sub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in sub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in sub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in sub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in sub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in sub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in sub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in sub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in sub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lain subslide 1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666699"/>
        </a:folHlink>
      </a:clrScheme>
      <a:clrMap bg1="lt1" tx1="dk1" bg2="lt2" tx2="dk2" accent1="accent1" accent2="accent2" accent3="accent3" accent4="accent4" accent5="accent5" accent6="accent6" hlink="hlink" folHlink="folHlink"/>
    </a:extraClrScheme>
    <a:extraClrScheme>
      <a:clrScheme name="Plain subslide 14">
        <a:dk1>
          <a:srgbClr val="000000"/>
        </a:dk1>
        <a:lt1>
          <a:srgbClr val="D2DAE2"/>
        </a:lt1>
        <a:dk2>
          <a:srgbClr val="003070"/>
        </a:dk2>
        <a:lt2>
          <a:srgbClr val="FFFFFF"/>
        </a:lt2>
        <a:accent1>
          <a:srgbClr val="8BBAFF"/>
        </a:accent1>
        <a:accent2>
          <a:srgbClr val="C7C293"/>
        </a:accent2>
        <a:accent3>
          <a:srgbClr val="E5EAEE"/>
        </a:accent3>
        <a:accent4>
          <a:srgbClr val="000000"/>
        </a:accent4>
        <a:accent5>
          <a:srgbClr val="C4D9FF"/>
        </a:accent5>
        <a:accent6>
          <a:srgbClr val="B4B085"/>
        </a:accent6>
        <a:hlink>
          <a:srgbClr val="008080"/>
        </a:hlink>
        <a:folHlink>
          <a:srgbClr val="666699"/>
        </a:folHlink>
      </a:clrScheme>
      <a:clrMap bg1="lt1" tx1="dk1" bg2="lt2" tx2="dk2" accent1="accent1" accent2="accent2" accent3="accent3" accent4="accent4" accent5="accent5" accent6="accent6" hlink="hlink" folHlink="folHlink"/>
    </a:extraClrScheme>
    <a:extraClrScheme>
      <a:clrScheme name="Plain subslide 15">
        <a:dk1>
          <a:srgbClr val="000000"/>
        </a:dk1>
        <a:lt1>
          <a:srgbClr val="D2DAE2"/>
        </a:lt1>
        <a:dk2>
          <a:srgbClr val="DCE2E8"/>
        </a:dk2>
        <a:lt2>
          <a:srgbClr val="FFFFFF"/>
        </a:lt2>
        <a:accent1>
          <a:srgbClr val="8BBAFF"/>
        </a:accent1>
        <a:accent2>
          <a:srgbClr val="C7C293"/>
        </a:accent2>
        <a:accent3>
          <a:srgbClr val="E5EAEE"/>
        </a:accent3>
        <a:accent4>
          <a:srgbClr val="000000"/>
        </a:accent4>
        <a:accent5>
          <a:srgbClr val="C4D9FF"/>
        </a:accent5>
        <a:accent6>
          <a:srgbClr val="B4B085"/>
        </a:accent6>
        <a:hlink>
          <a:srgbClr val="008080"/>
        </a:hlink>
        <a:folHlink>
          <a:srgbClr val="666699"/>
        </a:folHlink>
      </a:clrScheme>
      <a:clrMap bg1="lt1" tx1="dk1" bg2="lt2" tx2="dk2" accent1="accent1" accent2="accent2" accent3="accent3" accent4="accent4" accent5="accent5" accent6="accent6" hlink="hlink" folHlink="folHlink"/>
    </a:extraClrScheme>
    <a:extraClrScheme>
      <a:clrScheme name="Plain subslide 16">
        <a:dk1>
          <a:srgbClr val="000000"/>
        </a:dk1>
        <a:lt1>
          <a:srgbClr val="FFFFFF"/>
        </a:lt1>
        <a:dk2>
          <a:srgbClr val="006600"/>
        </a:dk2>
        <a:lt2>
          <a:srgbClr val="E5F2CE"/>
        </a:lt2>
        <a:accent1>
          <a:srgbClr val="87C16D"/>
        </a:accent1>
        <a:accent2>
          <a:srgbClr val="C2BE84"/>
        </a:accent2>
        <a:accent3>
          <a:srgbClr val="FFFFFF"/>
        </a:accent3>
        <a:accent4>
          <a:srgbClr val="000000"/>
        </a:accent4>
        <a:accent5>
          <a:srgbClr val="C3DDBA"/>
        </a:accent5>
        <a:accent6>
          <a:srgbClr val="B0AC77"/>
        </a:accent6>
        <a:hlink>
          <a:srgbClr val="6699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USLLP - 2013 - OCT">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Sidley 1">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USLLP - 2013 - OCT">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Sidley 1">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EFH 2013 design">
  <a:themeElements>
    <a:clrScheme name="EFH 2013">
      <a:dk1>
        <a:srgbClr val="000000"/>
      </a:dk1>
      <a:lt1>
        <a:srgbClr val="FFFFFF"/>
      </a:lt1>
      <a:dk2>
        <a:srgbClr val="006600"/>
      </a:dk2>
      <a:lt2>
        <a:srgbClr val="808080"/>
      </a:lt2>
      <a:accent1>
        <a:srgbClr val="3E9D33"/>
      </a:accent1>
      <a:accent2>
        <a:srgbClr val="C7BE84"/>
      </a:accent2>
      <a:accent3>
        <a:srgbClr val="003366"/>
      </a:accent3>
      <a:accent4>
        <a:srgbClr val="6699FF"/>
      </a:accent4>
      <a:accent5>
        <a:srgbClr val="B8CEC4"/>
      </a:accent5>
      <a:accent6>
        <a:srgbClr val="666699"/>
      </a:accent6>
      <a:hlink>
        <a:srgbClr val="0066CC"/>
      </a:hlink>
      <a:folHlink>
        <a:srgbClr val="6C38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uminant 8">
    <a:dk1>
      <a:srgbClr val="000000"/>
    </a:dk1>
    <a:lt1>
      <a:srgbClr val="FFFFFF"/>
    </a:lt1>
    <a:dk2>
      <a:srgbClr val="006600"/>
    </a:dk2>
    <a:lt2>
      <a:srgbClr val="808080"/>
    </a:lt2>
    <a:accent1>
      <a:srgbClr val="3E9D33"/>
    </a:accent1>
    <a:accent2>
      <a:srgbClr val="C7BE84"/>
    </a:accent2>
    <a:accent3>
      <a:srgbClr val="FFFFFF"/>
    </a:accent3>
    <a:accent4>
      <a:srgbClr val="000000"/>
    </a:accent4>
    <a:accent5>
      <a:srgbClr val="AFCCAD"/>
    </a:accent5>
    <a:accent6>
      <a:srgbClr val="B4AC77"/>
    </a:accent6>
    <a:hlink>
      <a:srgbClr val="6699FF"/>
    </a:hlink>
    <a:folHlink>
      <a:srgbClr val="666699"/>
    </a:folHlink>
  </a:clrScheme>
</a:themeOverride>
</file>

<file path=docProps/app.xml><?xml version="1.0" encoding="utf-8"?>
<Properties xmlns="http://schemas.openxmlformats.org/officeDocument/2006/extended-properties" xmlns:vt="http://schemas.openxmlformats.org/officeDocument/2006/docPropsVTypes">
  <Template>EFH</Template>
  <TotalTime>16650</TotalTime>
  <Words>2584</Words>
  <Application>Microsoft Office PowerPoint</Application>
  <PresentationFormat>On-screen Show (4:3)</PresentationFormat>
  <Paragraphs>472</Paragraphs>
  <Slides>35</Slides>
  <Notes>14</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35</vt:i4>
      </vt:variant>
    </vt:vector>
  </HeadingPairs>
  <TitlesOfParts>
    <vt:vector size="43" baseType="lpstr">
      <vt:lpstr>EFH 2013 design</vt:lpstr>
      <vt:lpstr>Luminant</vt:lpstr>
      <vt:lpstr>Office Theme</vt:lpstr>
      <vt:lpstr>1_Plain subslide</vt:lpstr>
      <vt:lpstr>USLLP - 2013 - OCT</vt:lpstr>
      <vt:lpstr>1_USLLP - 2013 - OCT</vt:lpstr>
      <vt:lpstr>1_EFH 2013 design</vt:lpstr>
      <vt:lpstr>Document</vt:lpstr>
      <vt:lpstr> Overview of Environmental Regulations Potentially Affecting Power Industry</vt:lpstr>
      <vt:lpstr>Upcoming Regulations </vt:lpstr>
      <vt:lpstr>Ozone: Final rule to be signed by October 1, 2015</vt:lpstr>
      <vt:lpstr>Potential Ozone Nonattainment Areas</vt:lpstr>
      <vt:lpstr>Sulfur Dioxide Designations</vt:lpstr>
      <vt:lpstr>Transport (CSAPR and Beyond)</vt:lpstr>
      <vt:lpstr>Regional Haze</vt:lpstr>
      <vt:lpstr>EPA Projections on New Scrubber "Retrofit" Costs</vt:lpstr>
      <vt:lpstr>Carbon Dioxide Regulation</vt:lpstr>
      <vt:lpstr>Clean Air Act Section 111: NSPS proposals for EGUs (Proposal Date)</vt:lpstr>
      <vt:lpstr>Important Definitions</vt:lpstr>
      <vt:lpstr>NSPS CAA Section 111</vt:lpstr>
      <vt:lpstr>Proposed Standard of Performance for New Sources</vt:lpstr>
      <vt:lpstr>NSPS proposals for Modified or Reconstructed EGUs</vt:lpstr>
      <vt:lpstr>NSPS proposals for Modified or Reconstructed EGUs</vt:lpstr>
      <vt:lpstr>NSPS CAA Section 111</vt:lpstr>
      <vt:lpstr>Proposed Standard of Performance for Existing EGUs</vt:lpstr>
      <vt:lpstr>Four Building Blocks</vt:lpstr>
      <vt:lpstr>EPA Assumes Dramatic Redispatch of Texas Fleet in 111(d)</vt:lpstr>
      <vt:lpstr>Emissions Rate Formula</vt:lpstr>
      <vt:lpstr>Texas Electricity Generation: 2012</vt:lpstr>
      <vt:lpstr>PowerPoint Presentation</vt:lpstr>
      <vt:lpstr>PowerPoint Presentation</vt:lpstr>
      <vt:lpstr>PowerPoint Presentation</vt:lpstr>
      <vt:lpstr>PowerPoint Presentation</vt:lpstr>
      <vt:lpstr>PowerPoint Presentation</vt:lpstr>
      <vt:lpstr>PowerPoint Presentation</vt:lpstr>
      <vt:lpstr>Texas Energy Mix:  2012-2030</vt:lpstr>
      <vt:lpstr>EPA Assumptions Yield Differentiated State Impacts</vt:lpstr>
      <vt:lpstr>EPA Assumptions Yield Differentiated State Impacts</vt:lpstr>
      <vt:lpstr>Block 2: State Impacts of EPA’s Assumed Re-Dispatch</vt:lpstr>
      <vt:lpstr>PowerPoint Presentation</vt:lpstr>
      <vt:lpstr>Interim Goals</vt:lpstr>
      <vt:lpstr>Next Actions</vt:lpstr>
      <vt:lpstr>Questions?</vt:lpstr>
    </vt:vector>
  </TitlesOfParts>
  <Company>TXU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rkgu</dc:creator>
  <cp:lastModifiedBy>Borkar, Sandeep</cp:lastModifiedBy>
  <cp:revision>867</cp:revision>
  <cp:lastPrinted>2015-07-10T18:45:20Z</cp:lastPrinted>
  <dcterms:created xsi:type="dcterms:W3CDTF">2011-05-11T19:51:26Z</dcterms:created>
  <dcterms:modified xsi:type="dcterms:W3CDTF">2015-07-13T02:07:31Z</dcterms:modified>
</cp:coreProperties>
</file>