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3"/>
  </p:notesMasterIdLst>
  <p:handoutMasterIdLst>
    <p:handoutMasterId r:id="rId14"/>
  </p:handoutMasterIdLst>
  <p:sldIdLst>
    <p:sldId id="258" r:id="rId6"/>
    <p:sldId id="346" r:id="rId7"/>
    <p:sldId id="351" r:id="rId8"/>
    <p:sldId id="352" r:id="rId9"/>
    <p:sldId id="353" r:id="rId10"/>
    <p:sldId id="354" r:id="rId11"/>
    <p:sldId id="35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94802" autoAdjust="0"/>
  </p:normalViewPr>
  <p:slideViewPr>
    <p:cSldViewPr>
      <p:cViewPr varScale="1">
        <p:scale>
          <a:sx n="122" d="100"/>
          <a:sy n="122" d="100"/>
        </p:scale>
        <p:origin x="-1056" y="-10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help.serena.com/doc_center/sbm/ver10_1_5/online_readme_sbms.htm#a10" TargetMode="External"/><Relationship Id="rId3" Type="http://schemas.openxmlformats.org/officeDocument/2006/relationships/hyperlink" Target="http://help.serena.com/doc_center/sbm/ver10_1_5/online_readme_sbms.htm#a6" TargetMode="External"/><Relationship Id="rId7" Type="http://schemas.openxmlformats.org/officeDocument/2006/relationships/hyperlink" Target="http://help.serena.com/doc_center/sbm/ver10_1_5/online_readme_sbms.htm#a9" TargetMode="External"/><Relationship Id="rId2" Type="http://schemas.openxmlformats.org/officeDocument/2006/relationships/hyperlink" Target="http://help.serena.com/doc_center/sbm/ver10_1_5/online_readme_sbms.htm#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lp.serena.com/doc_center/sbm/ver10_1_5/online_readme_sbms.htm#a8" TargetMode="External"/><Relationship Id="rId11" Type="http://schemas.openxmlformats.org/officeDocument/2006/relationships/hyperlink" Target="http://help.serena.com/doc_center/sbm/ver10_1_5_1/online_readme_sbms.htm#a6" TargetMode="External"/><Relationship Id="rId5" Type="http://schemas.openxmlformats.org/officeDocument/2006/relationships/hyperlink" Target="http://help.serena.com/doc_center/sbm/ver10_1_5/online_readme_sbms.htm#a7" TargetMode="External"/><Relationship Id="rId10" Type="http://schemas.openxmlformats.org/officeDocument/2006/relationships/hyperlink" Target="http://help.serena.com/doc_center/sbm/ver10_1_5_1/online_readme_sbms.htm#a4" TargetMode="External"/><Relationship Id="rId4" Type="http://schemas.openxmlformats.org/officeDocument/2006/relationships/hyperlink" Target="http://help.serena.com/doc_center/sbm/ver10_1_5/online_readme_sbms.htm#a5" TargetMode="External"/><Relationship Id="rId9" Type="http://schemas.openxmlformats.org/officeDocument/2006/relationships/hyperlink" Target="http://help.serena.com/doc_center/sbm/ver10_1_5/online_readme_sbms.htm#a1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</a:t>
            </a:r>
            <a:r>
              <a:rPr lang="en-US" dirty="0" smtClean="0"/>
              <a:t>Upgrade D</a:t>
            </a:r>
            <a:r>
              <a:rPr lang="en-US" dirty="0" smtClean="0"/>
              <a:t>iscussion</a:t>
            </a:r>
            <a:endParaRPr lang="en-US" dirty="0" smtClean="0"/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Questions from May RMS: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currently running version and the latest release of Serena Business Manager?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is the support roadmap of the currently running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percentage of Serena’s customers are on the currently running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features of the new version?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dirty="0"/>
              <a:t>Additional questions from MTTF: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Vendor detailed update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Is </a:t>
            </a:r>
            <a:r>
              <a:rPr lang="en-US" b="0" dirty="0"/>
              <a:t>system at risk if not updated to latest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Impacts </a:t>
            </a:r>
            <a:r>
              <a:rPr lang="en-US" b="0" dirty="0"/>
              <a:t>of new functionality to the market; </a:t>
            </a:r>
            <a:r>
              <a:rPr lang="en-US" b="0" dirty="0"/>
              <a:t>what </a:t>
            </a:r>
            <a:r>
              <a:rPr lang="en-US" b="0" dirty="0"/>
              <a:t>would upgrade of functionality entail?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ERCOT </a:t>
            </a:r>
            <a:r>
              <a:rPr lang="en-US" b="0" dirty="0"/>
              <a:t>recommendation if market should move/not move to the latest Serena </a:t>
            </a:r>
            <a:r>
              <a:rPr lang="en-US" b="0" dirty="0" smtClean="0"/>
              <a:t>version</a:t>
            </a:r>
            <a:endParaRPr lang="en-US" b="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currently running version and the latest release?</a:t>
            </a:r>
          </a:p>
          <a:p>
            <a:pPr marL="692658" lvl="1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400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ERCOT SBM version “2009 R4.03”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First Announced – 28-Jan-2011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Current </a:t>
            </a: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version 10.1.5.1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5 major releases behind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9 major / minor releases behind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Direct upgrade path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is the support roadmap of the currently running version?</a:t>
            </a:r>
          </a:p>
          <a:p>
            <a:pPr marL="692658" lvl="1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400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2009 R4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No EOL / EOS announced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percentage of Serena’s customers are on the currently running version? (2009 R4.03)</a:t>
            </a:r>
          </a:p>
          <a:p>
            <a:pPr lvl="1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200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Approx</a:t>
            </a:r>
            <a:r>
              <a:rPr lang="en-US" sz="220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. 5%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features of the new version? (SBM 10.5.1)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2"/>
              </a:rPr>
              <a:t>Serena Work Center Improvements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3"/>
              </a:rPr>
              <a:t>User Preferences for Groups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4"/>
              </a:rPr>
              <a:t>New SBM Application Repository User Interface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5"/>
              </a:rPr>
              <a:t>Administrative Control of Application Groups for Serena Work Center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6"/>
              </a:rPr>
              <a:t>Multi-Language Support for Design Objects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7"/>
              </a:rPr>
              <a:t>Form Extensions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8"/>
              </a:rPr>
              <a:t>View Status of Notifications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9"/>
              </a:rPr>
              <a:t>Global Process App Roles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0"/>
              </a:rPr>
              <a:t>Smart Card Authentication with SBM Composer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SBM </a:t>
            </a:r>
            <a:r>
              <a:rPr lang="en-US" b="0" kern="12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AppScript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 Changes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656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Is </a:t>
            </a:r>
            <a:r>
              <a:rPr lang="en-US" b="0" dirty="0"/>
              <a:t>system at risk if not updated to latest version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Impacts </a:t>
            </a:r>
            <a:r>
              <a:rPr lang="en-US" b="0" dirty="0"/>
              <a:t>of new functionality to the market; </a:t>
            </a:r>
            <a:r>
              <a:rPr lang="en-US" b="0" dirty="0"/>
              <a:t>what </a:t>
            </a:r>
            <a:r>
              <a:rPr lang="en-US" b="0" dirty="0"/>
              <a:t>would upgrade of functionality entail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Detailed analysis required to determine impacts to user base</a:t>
            </a: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ERCOT </a:t>
            </a:r>
            <a:r>
              <a:rPr lang="en-US" b="0" dirty="0"/>
              <a:t>recommendation if market should move/not move to the latest Serena </a:t>
            </a:r>
            <a:r>
              <a:rPr lang="en-US" b="0" dirty="0" smtClean="0"/>
              <a:t>version</a:t>
            </a:r>
            <a:endParaRPr lang="en-US" b="0" dirty="0" smtClean="0"/>
          </a:p>
          <a:p>
            <a:pPr marL="457200" lvl="1" indent="0">
              <a:buNone/>
            </a:pPr>
            <a:r>
              <a:rPr lang="en-US" u="sng" dirty="0" smtClean="0"/>
              <a:t>Options: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Stay with current version/implementation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Revisit upgrade discussion in 6-12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Pure version upgrade of Serena Business Manager, no 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Implement enhancements as a separate effor</a:t>
            </a:r>
            <a:r>
              <a:rPr lang="en-US" dirty="0" smtClean="0"/>
              <a:t>t from version upgrade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0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Comments after discussions with Serena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New version of SBM provides improved API support, but would still require custom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Serena reviewed ERCOT’s support case history and did not find any common trends, and determined there were no issues reported that would be solved with an upgrade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41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 smtClean="0"/>
              <a:t>Questions?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 smtClean="0"/>
              <a:t>Next steps?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9256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A8A55E-9302-46D6-B613-7D01F064AB37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c34af464-7aa1-4edd-9be4-83dffc1cb926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50196</TotalTime>
  <Words>424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1_Custom Design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Pagliai, Dave</cp:lastModifiedBy>
  <cp:revision>1366</cp:revision>
  <cp:lastPrinted>2013-05-06T17:58:27Z</cp:lastPrinted>
  <dcterms:created xsi:type="dcterms:W3CDTF">2005-04-21T14:28:35Z</dcterms:created>
  <dcterms:modified xsi:type="dcterms:W3CDTF">2015-07-11T00:59:06Z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