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</p:sldMasterIdLst>
  <p:notesMasterIdLst>
    <p:notesMasterId r:id="rId26"/>
  </p:notesMasterIdLst>
  <p:handoutMasterIdLst>
    <p:handoutMasterId r:id="rId27"/>
  </p:handoutMasterIdLst>
  <p:sldIdLst>
    <p:sldId id="260" r:id="rId5"/>
    <p:sldId id="388" r:id="rId6"/>
    <p:sldId id="391" r:id="rId7"/>
    <p:sldId id="406" r:id="rId8"/>
    <p:sldId id="397" r:id="rId9"/>
    <p:sldId id="402" r:id="rId10"/>
    <p:sldId id="403" r:id="rId11"/>
    <p:sldId id="395" r:id="rId12"/>
    <p:sldId id="392" r:id="rId13"/>
    <p:sldId id="390" r:id="rId14"/>
    <p:sldId id="394" r:id="rId15"/>
    <p:sldId id="404" r:id="rId16"/>
    <p:sldId id="405" r:id="rId17"/>
    <p:sldId id="400" r:id="rId18"/>
    <p:sldId id="393" r:id="rId19"/>
    <p:sldId id="396" r:id="rId20"/>
    <p:sldId id="399" r:id="rId21"/>
    <p:sldId id="407" r:id="rId22"/>
    <p:sldId id="389" r:id="rId23"/>
    <p:sldId id="387" r:id="rId24"/>
    <p:sldId id="401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ltra, Marina" initials="M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1E2"/>
    <a:srgbClr val="005386"/>
    <a:srgbClr val="55BAB7"/>
    <a:srgbClr val="00385E"/>
    <a:srgbClr val="C4E3E1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3" autoAdjust="0"/>
    <p:restoredTop sz="75469" autoAdjust="0"/>
  </p:normalViewPr>
  <p:slideViewPr>
    <p:cSldViewPr snapToGrid="0" snapToObjects="1">
      <p:cViewPr>
        <p:scale>
          <a:sx n="75" d="100"/>
          <a:sy n="75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7-10T15:05:15.379" idx="2">
    <p:pos x="584" y="544"/>
    <p:text>I'm not too sure how readable it is to have the Total  included on a 16 month timeline(given that the total was over 200-2015)? It's just a little confusing to understand the X axis. Additionally the Numbers for the EV Sales shows up twice? I may just be misunderstanding the graphical representation- given what I know of the data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59B4-24E3-4D6E-873E-B06CC9CB9B6F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1F693-4332-45B7-A41D-A6DBA8870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12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89E8A-C368-43BB-A3BF-1CBFDD7D9534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012F9-5E03-4C29-AD31-AD4295BA6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7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12F9-5E03-4C29-AD31-AD4295BA6B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42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Brown &amp; Guenther's Bridge Apartments (1963)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Followed 8000 residents</a:t>
            </a:r>
            <a:r>
              <a:rPr lang="en-US" baseline="0" dirty="0" smtClean="0"/>
              <a:t> between 1974 and 1991</a:t>
            </a:r>
            <a:endParaRPr lang="en-US" sz="1200" dirty="0" smtClean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PM</a:t>
            </a:r>
            <a:r>
              <a:rPr lang="en-US" sz="1200" baseline="-25000" dirty="0" smtClean="0"/>
              <a:t>10</a:t>
            </a:r>
            <a:r>
              <a:rPr lang="en-US" sz="1200" dirty="0" smtClean="0"/>
              <a:t> exposure significantly reduces life expectancy, even when accounting for age, sex, tobacco use, education, occupational exposure and BMI.</a:t>
            </a:r>
            <a:endParaRPr lang="en-US" sz="1200" baseline="30000" dirty="0" smtClean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Higher CO and PM</a:t>
            </a:r>
            <a:r>
              <a:rPr lang="en-US" sz="1200" baseline="-25000" dirty="0" smtClean="0"/>
              <a:t>10 </a:t>
            </a:r>
            <a:r>
              <a:rPr lang="en-US" sz="1200" dirty="0" smtClean="0"/>
              <a:t>levels measured on lower floors, closer to major roadways</a:t>
            </a:r>
            <a:r>
              <a:rPr lang="en-US" sz="1200" baseline="30000" dirty="0" smtClean="0"/>
              <a:t>2</a:t>
            </a:r>
            <a:endParaRPr lang="en-US" sz="1200" dirty="0" smtClean="0"/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12F9-5E03-4C29-AD31-AD4295BA6B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69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12F9-5E03-4C29-AD31-AD4295BA6B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92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this is a 1</a:t>
            </a:r>
            <a:r>
              <a:rPr lang="en-US" baseline="30000" dirty="0" smtClean="0"/>
              <a:t>st</a:t>
            </a:r>
            <a:r>
              <a:rPr lang="en-US" dirty="0" smtClean="0"/>
              <a:t> gen Volt or Leaf.. Now Leaf 6.6kW, Tesla 7.2+ kW,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12F9-5E03-4C29-AD31-AD4295BA6B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17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12F9-5E03-4C29-AD31-AD4295BA6B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33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12F9-5E03-4C29-AD31-AD4295BA6B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78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“Ten years ago people thought that electric cars would never make it, they thought electric cars were like a golf cart, something slow, bulky, not very attractive,” he says. “Now they see the [Renault] Zoe, the [Nissan] Leaf, the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Teslas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they think electric cars can be fun. They see Formula E and see the cars can be very powerful and go very fast. The idea that electric cars are normal cars, which is a big revolution from 10 years ago, has taken place.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12F9-5E03-4C29-AD31-AD4295BA6B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80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“Ten years ago people thought that electric cars would never make it, they thought electric cars were like a golf cart, something slow, bulky, not very attractive,” he says. “Now they see the [Renault] Zoe, the [Nissan] Leaf, the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Teslas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they think electric cars can be fun. They see Formula E and see the cars can be very powerful and go very fast. The idea that electric cars are normal cars, which is a big revolution from 10 years ago, has taken place.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12F9-5E03-4C29-AD31-AD4295BA6B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41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12F9-5E03-4C29-AD31-AD4295BA6B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36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Scrap Volt</a:t>
            </a:r>
            <a:r>
              <a:rPr lang="en-US" baseline="0" dirty="0" smtClean="0"/>
              <a:t> battery covers used for animal protection (bat houses, nesting boxes for endangered ducks,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). Much of the plastics recycled from the BP oil spill</a:t>
            </a:r>
          </a:p>
          <a:p>
            <a:r>
              <a:rPr lang="en-US" baseline="0" dirty="0" smtClean="0"/>
              <a:t>A data center in Milford, Mich. at GM Enterprise Data center</a:t>
            </a:r>
          </a:p>
          <a:p>
            <a:r>
              <a:rPr lang="en-US" baseline="0" dirty="0" smtClean="0"/>
              <a:t>74 kW ground-mounted solar, 2x 2kW wind turbines, five 1</a:t>
            </a:r>
            <a:r>
              <a:rPr lang="en-US" baseline="30000" dirty="0" smtClean="0"/>
              <a:t>st</a:t>
            </a:r>
            <a:r>
              <a:rPr lang="en-US" baseline="0" dirty="0" smtClean="0"/>
              <a:t>-gen Volt battery packs to create net zero energy use on an annual basis. Also provides 4h emergency power</a:t>
            </a:r>
          </a:p>
          <a:p>
            <a:r>
              <a:rPr lang="en-US" baseline="0" dirty="0" smtClean="0"/>
              <a:t>When battery at “end of useful battery life” on a volt, still has 80% capacity</a:t>
            </a:r>
          </a:p>
          <a:p>
            <a:endParaRPr lang="en-US" dirty="0" smtClean="0"/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NREL research confirms that after being used to power a car, a Li-ion battery retains approximately 70% of its initial capacity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12F9-5E03-4C29-AD31-AD4295BA6B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6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12F9-5E03-4C29-AD31-AD4295BA6B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4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12F9-5E03-4C29-AD31-AD4295BA6B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94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12F9-5E03-4C29-AD31-AD4295BA6B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3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Gigafactory</a:t>
            </a:r>
            <a:r>
              <a:rPr lang="en-US" baseline="0" dirty="0" smtClean="0"/>
              <a:t> manufacturing capacity projected to outdo </a:t>
            </a:r>
            <a:r>
              <a:rPr lang="en-US" baseline="0" dirty="0" smtClean="0"/>
              <a:t>Asia </a:t>
            </a:r>
            <a:r>
              <a:rPr lang="en-US" baseline="0" dirty="0" smtClean="0"/>
              <a:t>with 35GWh</a:t>
            </a:r>
            <a:r>
              <a:rPr lang="en-US" baseline="0" dirty="0" smtClean="0"/>
              <a:t>. Local production reduces cost.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12F9-5E03-4C29-AD31-AD4295BA6B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12F9-5E03-4C29-AD31-AD4295BA6B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8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String cell batteries</a:t>
            </a:r>
          </a:p>
          <a:p>
            <a:r>
              <a:rPr lang="en-US" dirty="0" err="1" smtClean="0"/>
              <a:t>Nano</a:t>
            </a:r>
            <a:r>
              <a:rPr lang="en-US" dirty="0" smtClean="0"/>
              <a:t>-scaling on batteries</a:t>
            </a:r>
          </a:p>
          <a:p>
            <a:r>
              <a:rPr lang="en-US" dirty="0" smtClean="0"/>
              <a:t>Samsung:</a:t>
            </a:r>
            <a:r>
              <a:rPr lang="en-US" baseline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Silicon carbide-free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graphene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growth on silicon for lithium-ion battery with high volumetric energy density,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1.8x on first power cycle, 1.5x after 200 cycles.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batteries that don’t’ use rare earth metals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“My battery” idea – project better place and</a:t>
            </a:r>
            <a:r>
              <a:rPr lang="en-US" baseline="0" dirty="0" smtClean="0"/>
              <a:t> battery / component ownership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12F9-5E03-4C29-AD31-AD4295BA6B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62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BMW i5</a:t>
            </a:r>
            <a:r>
              <a:rPr lang="en-US" baseline="0" dirty="0" smtClean="0"/>
              <a:t> – twin turbo V8 with 8-speed transmission and Tesla S chassis. Roughly same 0-60 speeds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Plus talk about Tesla </a:t>
            </a:r>
            <a:r>
              <a:rPr lang="en-US" dirty="0" err="1" smtClean="0"/>
              <a:t>Frunk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12F9-5E03-4C29-AD31-AD4295BA6B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99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study that gas pump most</a:t>
            </a:r>
            <a:r>
              <a:rPr lang="en-US" baseline="0" dirty="0" smtClean="0"/>
              <a:t> germy component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12F9-5E03-4C29-AD31-AD4295BA6B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7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0017B3-6606-854F-A86E-1A5425819F84}" type="datetimeFigureOut">
              <a:rPr lang="en-US" smtClean="0"/>
              <a:pPr/>
              <a:t>7/10/2015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5E1B48D-6708-5141-8A45-C2E8F9E833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87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17B3-6606-854F-A86E-1A5425819F84}" type="datetimeFigureOut">
              <a:rPr lang="en-US" smtClean="0"/>
              <a:t>7/10/2015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68453"/>
            <a:ext cx="9144000" cy="721695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20"/>
          <a:stretch/>
        </p:blipFill>
        <p:spPr>
          <a:xfrm>
            <a:off x="214993" y="-168453"/>
            <a:ext cx="8714015" cy="6634475"/>
          </a:xfrm>
          <a:prstGeom prst="rect">
            <a:avLst/>
          </a:prstGeom>
          <a:effectLst>
            <a:reflection stA="58000" endPos="7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Michael.Legatt@ercot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f/f6/US_PEV_Sales_2010_2013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pload.wikimedia.org/wikipedia/commons/f/f6/US_PEV_Sales_2010_2013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leantechnica.com/2015/05/07/tesla-powerwall-partners-rolling-in-sunrun-edison-energy-lichtblick-of-course-solarcity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ideevs.com/used-chevrolet-volt-batteries-power-buildin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ts15.com/speaker/dr-john-b-goodenoug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r.citi.com/20AykGw9ptuHn0MbsxZVgmFyyppuQUUt3HVhTrcjz4ibR+x79LajBxIyoHIoSDJ3S+WRSMg8WOc=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.gov/sites/prod/files/2015/06/f23/Lithium-ion%20Battery%20CEMAC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lamotors.com/gigafactor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.gov/sites/prod/files/2015/06/f23/Lithium-ion%20Battery%20CEMAC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re.com/ncomms/2015/150625/ncomms8393/full/ncomms8393.html" TargetMode="External"/><Relationship Id="rId5" Type="http://schemas.openxmlformats.org/officeDocument/2006/relationships/hyperlink" Target="https://chargedevs.com/newswire/is-string-cell-battery-technology-the-future-for-evs/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49" y="610944"/>
            <a:ext cx="8127513" cy="5732414"/>
            <a:chOff x="603249" y="546100"/>
            <a:chExt cx="7727951" cy="4592579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249" y="546100"/>
              <a:ext cx="2843335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03250" y="2130425"/>
              <a:ext cx="7727950" cy="3008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Calibri" panose="020F0502020204030204" pitchFamily="34" charset="0"/>
                </a:rPr>
                <a:t> Electric </a:t>
              </a:r>
              <a:r>
                <a:rPr lang="en-US" sz="3200" b="1" dirty="0">
                  <a:latin typeface="Calibri" panose="020F0502020204030204" pitchFamily="34" charset="0"/>
                </a:rPr>
                <a:t>vehicle and </a:t>
              </a:r>
              <a:r>
                <a:rPr lang="en-US" sz="3200" b="1" dirty="0" smtClean="0">
                  <a:latin typeface="Calibri" panose="020F0502020204030204" pitchFamily="34" charset="0"/>
                </a:rPr>
                <a:t>Energy storage: </a:t>
              </a:r>
            </a:p>
            <a:p>
              <a:pPr algn="ctr"/>
              <a:r>
                <a:rPr lang="en-US" sz="3200" b="1" dirty="0" smtClean="0">
                  <a:latin typeface="Calibri" panose="020F0502020204030204" pitchFamily="34" charset="0"/>
                </a:rPr>
                <a:t>Growth potentials</a:t>
              </a:r>
            </a:p>
            <a:p>
              <a:endParaRPr lang="en-US" sz="3200" b="1" dirty="0">
                <a:latin typeface="Calibri" panose="020F0502020204030204" pitchFamily="34" charset="0"/>
              </a:endParaRPr>
            </a:p>
            <a:p>
              <a:endParaRPr lang="en-US" sz="3200" b="1" dirty="0" smtClean="0">
                <a:latin typeface="Calibri" panose="020F0502020204030204" pitchFamily="34" charset="0"/>
              </a:endParaRPr>
            </a:p>
            <a:p>
              <a:endParaRPr lang="en-US" b="1" dirty="0" smtClean="0">
                <a:latin typeface="Calibri" panose="020F0502020204030204" pitchFamily="34" charset="0"/>
              </a:endParaRPr>
            </a:p>
            <a:p>
              <a:r>
                <a:rPr lang="en-US" sz="2000" i="1" dirty="0" smtClean="0">
                  <a:latin typeface="Calibri" panose="020F0502020204030204" pitchFamily="34" charset="0"/>
                </a:rPr>
                <a:t>	</a:t>
              </a:r>
              <a:r>
                <a:rPr lang="en-US" dirty="0" smtClean="0">
                  <a:latin typeface="Calibri" panose="020F0502020204030204" pitchFamily="34" charset="0"/>
                </a:rPr>
                <a:t>	</a:t>
              </a:r>
            </a:p>
            <a:p>
              <a:endParaRPr lang="en-US" dirty="0" smtClean="0">
                <a:latin typeface="Calibri" panose="020F0502020204030204" pitchFamily="34" charset="0"/>
              </a:endParaRPr>
            </a:p>
            <a:p>
              <a:r>
                <a:rPr lang="en-US" dirty="0" smtClean="0">
                  <a:latin typeface="Calibri" panose="020F0502020204030204" pitchFamily="34" charset="0"/>
                </a:rPr>
                <a:t> </a:t>
              </a:r>
            </a:p>
            <a:p>
              <a:endParaRPr lang="en-US" dirty="0" smtClean="0">
                <a:latin typeface="Calibri" panose="020F0502020204030204" pitchFamily="34" charset="0"/>
              </a:endParaRPr>
            </a:p>
            <a:p>
              <a:r>
                <a:rPr lang="en-US" b="1" dirty="0" smtClean="0">
                  <a:latin typeface="Calibri" panose="020F0502020204030204" pitchFamily="34" charset="0"/>
                </a:rPr>
                <a:t>LTSA </a:t>
              </a:r>
              <a:r>
                <a:rPr lang="en-US" b="1" dirty="0">
                  <a:latin typeface="Calibri" panose="020F0502020204030204" pitchFamily="34" charset="0"/>
                </a:rPr>
                <a:t>Scenario Development </a:t>
              </a:r>
              <a:r>
                <a:rPr lang="en-US" b="1" dirty="0" smtClean="0">
                  <a:latin typeface="Calibri" panose="020F0502020204030204" pitchFamily="34" charset="0"/>
                </a:rPr>
                <a:t>Workshop			                 		     July  13, 2015  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12162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089485"/>
              </p:ext>
            </p:extLst>
          </p:nvPr>
        </p:nvGraphicFramePr>
        <p:xfrm>
          <a:off x="595891" y="3776871"/>
          <a:ext cx="3976948" cy="21336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976948"/>
              </a:tblGrid>
              <a:tr h="33718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Mike Legatt, Ph.D.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Principal Human Factors Engineer</a:t>
                      </a:r>
                    </a:p>
                    <a:p>
                      <a:r>
                        <a:rPr lang="en-US" dirty="0" smtClean="0"/>
                        <a:t>Principal Investigator, </a:t>
                      </a:r>
                    </a:p>
                    <a:p>
                      <a:r>
                        <a:rPr lang="en-US" dirty="0" smtClean="0"/>
                        <a:t>         Electric Vehicle/</a:t>
                      </a:r>
                      <a:r>
                        <a:rPr lang="en-US" baseline="0" dirty="0" smtClean="0"/>
                        <a:t>Grid Integration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(512) 248-4232</a:t>
                      </a:r>
                    </a:p>
                    <a:p>
                      <a:r>
                        <a:rPr lang="en-US" dirty="0" smtClean="0">
                          <a:hlinkClick r:id="rId4"/>
                        </a:rPr>
                        <a:t>Michael.Legatt@ercot.com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062835"/>
              </p:ext>
            </p:extLst>
          </p:nvPr>
        </p:nvGraphicFramePr>
        <p:xfrm>
          <a:off x="4572838" y="3776871"/>
          <a:ext cx="3976949" cy="131064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976949"/>
              </a:tblGrid>
              <a:tr h="33718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Marina Dultra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Intern</a:t>
                      </a:r>
                      <a:r>
                        <a:rPr lang="en-US" baseline="0" dirty="0" smtClean="0"/>
                        <a:t>  </a:t>
                      </a: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Electric Vehicle</a:t>
                      </a:r>
                      <a:r>
                        <a:rPr lang="en-US" baseline="0" dirty="0" smtClean="0"/>
                        <a:t>/Grid Integration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516151"/>
              </p:ext>
            </p:extLst>
          </p:nvPr>
        </p:nvGraphicFramePr>
        <p:xfrm>
          <a:off x="4572839" y="4944001"/>
          <a:ext cx="3976948" cy="103632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976948"/>
              </a:tblGrid>
              <a:tr h="33718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Megan </a:t>
                      </a:r>
                      <a:r>
                        <a:rPr lang="en-US" sz="2000" b="1" dirty="0" err="1" smtClean="0"/>
                        <a:t>Germann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Former intern</a:t>
                      </a:r>
                    </a:p>
                    <a:p>
                      <a:r>
                        <a:rPr lang="en-US" baseline="0" dirty="0" smtClean="0"/>
                        <a:t>      </a:t>
                      </a:r>
                      <a:r>
                        <a:rPr lang="en-US" dirty="0" smtClean="0"/>
                        <a:t>Electric Vehicle</a:t>
                      </a:r>
                      <a:r>
                        <a:rPr lang="en-US" baseline="0" dirty="0" smtClean="0"/>
                        <a:t>/Grid Integration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294" name="Picture 6" descr="https://upload.wikimedia.org/wikipedia/commons/2/2f/Large_university-of-texas_seal_rgb(199-91-18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610944"/>
            <a:ext cx="1347627" cy="134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Simpler drive trains</a:t>
            </a:r>
            <a:endParaRPr lang="en-US" sz="2800" dirty="0"/>
          </a:p>
        </p:txBody>
      </p:sp>
      <p:pic>
        <p:nvPicPr>
          <p:cNvPr id="4" name="Picture 2" descr="http://www.teslamotors.com/sites/default/files/safety_batter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6" b="392"/>
          <a:stretch/>
        </p:blipFill>
        <p:spPr bwMode="auto">
          <a:xfrm>
            <a:off x="1991507" y="3750628"/>
            <a:ext cx="5262733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370" y="1068388"/>
            <a:ext cx="341376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m3addict.com/e46-bmw-m3/S54B32-pictures/drivetrain-0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3" b="16433"/>
          <a:stretch/>
        </p:blipFill>
        <p:spPr bwMode="auto">
          <a:xfrm>
            <a:off x="331470" y="1096963"/>
            <a:ext cx="5093970" cy="262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041395"/>
            <a:ext cx="800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Sources: Tuttle Consulting, BMW, Tesla Motors</a:t>
            </a:r>
            <a:endParaRPr lang="en-US" sz="1100" baseline="30000" dirty="0"/>
          </a:p>
        </p:txBody>
      </p:sp>
    </p:spTree>
    <p:extLst>
      <p:ext uri="{BB962C8B-B14F-4D97-AF65-F5344CB8AC3E}">
        <p14:creationId xmlns:p14="http://schemas.microsoft.com/office/powerpoint/2010/main" val="708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Plug-in charging</a:t>
            </a:r>
            <a:endParaRPr lang="en-US" sz="2800" dirty="0"/>
          </a:p>
        </p:txBody>
      </p:sp>
      <p:pic>
        <p:nvPicPr>
          <p:cNvPr id="5" name="Picture 2" descr="http://www.ittcannon.com/uploadedImages/News_and_Events/New_Products/J1772-New-Pro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 t="2941" r="3322" b="1765"/>
          <a:stretch/>
        </p:blipFill>
        <p:spPr bwMode="auto">
          <a:xfrm>
            <a:off x="685800" y="896815"/>
            <a:ext cx="246888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greentourer.com/wp-content/uploads/2012/10/chademo-j1772-plu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24149"/>
            <a:ext cx="47625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blogcdn.com/green.autoblog.com/media/2010/10/nissan-leaf-charg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3330846" cy="170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936.photobucket.com/albums/ad205/filipino76/Infiniti%20EV%20Insider/DSC0295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13253" r="12701" b="14666"/>
          <a:stretch/>
        </p:blipFill>
        <p:spPr bwMode="auto">
          <a:xfrm>
            <a:off x="251012" y="3330734"/>
            <a:ext cx="3926541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6019800"/>
            <a:ext cx="800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Sources: SAE, </a:t>
            </a:r>
            <a:r>
              <a:rPr lang="en-US" sz="1100" dirty="0" err="1" smtClean="0"/>
              <a:t>CHAdeMO</a:t>
            </a:r>
            <a:r>
              <a:rPr lang="en-US" sz="1100" dirty="0" smtClean="0"/>
              <a:t> alliance, </a:t>
            </a:r>
            <a:r>
              <a:rPr lang="en-US" sz="1100" dirty="0" err="1" smtClean="0"/>
              <a:t>GreenCarReports</a:t>
            </a:r>
            <a:r>
              <a:rPr lang="en-US" sz="1100" dirty="0" smtClean="0"/>
              <a:t>, Infiniti</a:t>
            </a:r>
            <a:endParaRPr lang="en-US" sz="1100" baseline="30000" dirty="0"/>
          </a:p>
        </p:txBody>
      </p:sp>
    </p:spTree>
    <p:extLst>
      <p:ext uri="{BB962C8B-B14F-4D97-AF65-F5344CB8AC3E}">
        <p14:creationId xmlns:p14="http://schemas.microsoft.com/office/powerpoint/2010/main" val="27770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Emissions Differences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019800"/>
            <a:ext cx="800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Sources: Austin Energy, Flickr</a:t>
            </a:r>
            <a:endParaRPr lang="en-US" sz="1100" baseline="30000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04800" y="922880"/>
            <a:ext cx="8534400" cy="2591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those focused on CO</a:t>
            </a:r>
            <a:r>
              <a:rPr lang="en-US" baseline="-25000" dirty="0" smtClean="0"/>
              <a:t>2</a:t>
            </a:r>
            <a:r>
              <a:rPr lang="en-US" dirty="0" smtClean="0"/>
              <a:t> &amp; NO</a:t>
            </a:r>
            <a:r>
              <a:rPr lang="en-US" baseline="-25000" dirty="0" smtClean="0"/>
              <a:t>X</a:t>
            </a:r>
            <a:r>
              <a:rPr lang="en-US" dirty="0" smtClean="0"/>
              <a:t>, significantly fewer emissions per mile driven off grid average power</a:t>
            </a:r>
          </a:p>
          <a:p>
            <a:r>
              <a:rPr lang="en-US" dirty="0" smtClean="0"/>
              <a:t>Slightly higher SO</a:t>
            </a:r>
            <a:r>
              <a:rPr lang="en-US" baseline="-25000" dirty="0" smtClean="0"/>
              <a:t>2</a:t>
            </a:r>
            <a:r>
              <a:rPr lang="en-US" dirty="0" smtClean="0"/>
              <a:t> emissions per mile</a:t>
            </a:r>
          </a:p>
          <a:p>
            <a:r>
              <a:rPr lang="en-US" dirty="0" smtClean="0"/>
              <a:t>Reduced UFPM emissions + greater distance from population</a:t>
            </a:r>
          </a:p>
          <a:p>
            <a:r>
              <a:rPr lang="en-US" dirty="0" smtClean="0"/>
              <a:t>Scaling of emissions monitoring and mitigation from millions of cars to hundreds of power plants</a:t>
            </a:r>
          </a:p>
          <a:p>
            <a:r>
              <a:rPr lang="en-US" dirty="0" smtClean="0"/>
              <a:t>Controllable EV charging could offset intermittent renewables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" name="Picture 8" descr="http://media.northjersey.com/images/071512bridge_dng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43" y="3340577"/>
            <a:ext cx="3480257" cy="269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upload.wikimedia.org/wikipedia/commons/2/27/Washington_Bridge_Apartments_-_Elevation_over_the_Trans-Manhattan_Expresswa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3340035"/>
            <a:ext cx="2186980" cy="269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075" y="3340035"/>
            <a:ext cx="3818190" cy="26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Energy Source Stability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019800"/>
            <a:ext cx="800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Source: Austin Energy</a:t>
            </a:r>
            <a:endParaRPr lang="en-US" sz="1100" baseline="30000" dirty="0"/>
          </a:p>
        </p:txBody>
      </p:sp>
      <p:pic>
        <p:nvPicPr>
          <p:cNvPr id="6" name="Picture 2" descr="http://66.70.86.64/ChartServer/ch.gaschart?Country=Canada&amp;Crude=f&amp;Period=36&amp;Areas=Austin,,&amp;Unit=US%20$/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49" y="976284"/>
            <a:ext cx="6181057" cy="29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04800" y="922880"/>
            <a:ext cx="2343150" cy="3145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Cost per mile generally lower: 2-4¢ vs 10-15 ¢ per mile</a:t>
            </a:r>
          </a:p>
          <a:p>
            <a:r>
              <a:rPr lang="en-US" dirty="0" smtClean="0"/>
              <a:t>Less volatility in energy prices as compared to gasoline prices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04800" y="4143375"/>
            <a:ext cx="852420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Fewer parts to maintain</a:t>
            </a:r>
          </a:p>
          <a:p>
            <a:r>
              <a:rPr lang="en-US" b="0" dirty="0" smtClean="0"/>
              <a:t>Battery replacements expensive, but less than new vehicle</a:t>
            </a:r>
          </a:p>
          <a:p>
            <a:r>
              <a:rPr lang="en-US" b="0" dirty="0" smtClean="0"/>
              <a:t>In </a:t>
            </a:r>
            <a:r>
              <a:rPr lang="en-US" b="0" dirty="0" err="1" smtClean="0"/>
              <a:t>eREVs</a:t>
            </a:r>
            <a:r>
              <a:rPr lang="en-US" b="0" dirty="0" smtClean="0"/>
              <a:t>, no relationship required between engine and wheel rotation </a:t>
            </a:r>
          </a:p>
          <a:p>
            <a:r>
              <a:rPr lang="en-US" b="0" dirty="0" smtClean="0"/>
              <a:t>Primary expense (battery) costs continuing to decrease, new innovations may lead to lower costs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476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When you charge matters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36" y="819150"/>
            <a:ext cx="690562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733800" y="5495925"/>
            <a:ext cx="248590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smtClean="0">
                <a:solidFill>
                  <a:schemeClr val="accent2"/>
                </a:solidFill>
                <a:latin typeface="GillSans"/>
              </a:rPr>
              <a:t>HVAC</a:t>
            </a:r>
            <a:r>
              <a:rPr lang="en-US" sz="3600" dirty="0" smtClean="0">
                <a:solidFill>
                  <a:srgbClr val="0000FF"/>
                </a:solidFill>
                <a:latin typeface="GillSans"/>
              </a:rPr>
              <a:t>   </a:t>
            </a:r>
            <a:r>
              <a:rPr lang="en-US" sz="3600" dirty="0" smtClean="0">
                <a:solidFill>
                  <a:srgbClr val="C00000"/>
                </a:solidFill>
                <a:latin typeface="GillSans"/>
              </a:rPr>
              <a:t>EV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Vehicle to grid / home integration</a:t>
            </a:r>
            <a:endParaRPr lang="en-US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92" y="1786731"/>
            <a:ext cx="566928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7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Early hybrids: Adoption trends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503167" y="598189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Wikimedia</a:t>
            </a:r>
            <a:endParaRPr lang="en-US" dirty="0"/>
          </a:p>
        </p:txBody>
      </p:sp>
      <p:pic>
        <p:nvPicPr>
          <p:cNvPr id="3076" name="Picture 4" descr="http://mntempblog.files.wordpress.com/2013/02/hybrids-1_v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6" y="920655"/>
            <a:ext cx="7732109" cy="493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7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Faster sales growth of sales</a:t>
            </a:r>
            <a:endParaRPr lang="en-US" sz="2800" dirty="0"/>
          </a:p>
        </p:txBody>
      </p:sp>
      <p:pic>
        <p:nvPicPr>
          <p:cNvPr id="3074" name="Picture 2" descr="https://upload.wikimedia.org/wikipedia/commons/f/f6/US_PEV_Sales_2010_20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64" y="828675"/>
            <a:ext cx="7697536" cy="513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03167" y="598189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Wikimedia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Faster sales growth of sales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1514474"/>
            <a:ext cx="8038390" cy="421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85800"/>
              <a:ext cx="6553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Energy Storage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640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85800"/>
              <a:ext cx="6553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Battery Technologies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191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Overview…</a:t>
            </a:r>
            <a:endParaRPr lang="en-US" sz="2800" dirty="0"/>
          </a:p>
        </p:txBody>
      </p:sp>
      <p:pic>
        <p:nvPicPr>
          <p:cNvPr id="2054" name="Picture 6" descr="http://solarlove.org/wp-content/uploads/2015/05/PowerW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4"/>
          <a:stretch/>
        </p:blipFill>
        <p:spPr bwMode="auto">
          <a:xfrm>
            <a:off x="314324" y="773113"/>
            <a:ext cx="8294939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77907" y="6001293"/>
            <a:ext cx="255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CleanTechnica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Reuse of old EV batteries</a:t>
            </a:r>
            <a:endParaRPr lang="en-US" sz="2800" dirty="0"/>
          </a:p>
        </p:txBody>
      </p:sp>
      <p:pic>
        <p:nvPicPr>
          <p:cNvPr id="9218" name="Picture 2" descr="Used Chevy Volt Batteries Help Power Milford IT Bui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828675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7907" y="6001293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Inside EVs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Lithium Ion Batteries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19425" y="5909191"/>
            <a:ext cx="352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Energy Thought Summit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746" y="680006"/>
            <a:ext cx="6873204" cy="5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Economies of scale for batteries</a:t>
            </a:r>
            <a:endParaRPr lang="en-US" sz="2800" dirty="0"/>
          </a:p>
        </p:txBody>
      </p:sp>
      <p:pic>
        <p:nvPicPr>
          <p:cNvPr id="4098" name="Picture 2" descr="http://www.financialsense.com/sites/default/files/users/u616/images/2015/citi-lithium-ion-historical-price-dec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14" y="1308656"/>
            <a:ext cx="6096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572452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Citi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Battery manufacture sites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06409" y="6445645"/>
            <a:ext cx="563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Clean Energy Manufacturing Analysis Center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2" y="752475"/>
            <a:ext cx="711517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Growing battery production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5724525"/>
            <a:ext cx="157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Tesla</a:t>
            </a:r>
            <a:endParaRPr lang="en-US" dirty="0"/>
          </a:p>
        </p:txBody>
      </p:sp>
      <p:pic>
        <p:nvPicPr>
          <p:cNvPr id="4100" name="Picture 4" descr="http://www.teslamotors.com/tesla_theme/assets/img/gigafactory/he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3" y="1389990"/>
            <a:ext cx="8049537" cy="377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Growing battery demand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06409" y="6445645"/>
            <a:ext cx="563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Clean Energy Manufacturing Analysis Center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" y="762000"/>
            <a:ext cx="71056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Innovations in Batteries</a:t>
            </a:r>
            <a:endParaRPr lang="en-US" sz="2800" dirty="0"/>
          </a:p>
        </p:txBody>
      </p:sp>
      <p:pic>
        <p:nvPicPr>
          <p:cNvPr id="1026" name="Picture 2" descr="Tanktwo String Cell - Seven pcs (1)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5" y="821755"/>
            <a:ext cx="4229315" cy="26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4285" y="352475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</a:t>
            </a:r>
            <a:endParaRPr lang="en-US" dirty="0"/>
          </a:p>
        </p:txBody>
      </p:sp>
      <p:pic>
        <p:nvPicPr>
          <p:cNvPr id="1028" name="Picture 4" descr="silicon carbide-free graphene coating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40" y="3991619"/>
            <a:ext cx="62865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6707" y="6042716"/>
            <a:ext cx="672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Sources: </a:t>
            </a:r>
            <a:r>
              <a:rPr lang="en-US" dirty="0">
                <a:hlinkClick r:id="rId5"/>
              </a:rPr>
              <a:t>Tank </a:t>
            </a:r>
            <a:r>
              <a:rPr lang="en-US" dirty="0" smtClean="0">
                <a:hlinkClick r:id="rId5"/>
              </a:rPr>
              <a:t>Two</a:t>
            </a:r>
            <a:r>
              <a:rPr lang="en-US" dirty="0" smtClean="0"/>
              <a:t>, Battery University, </a:t>
            </a:r>
            <a:r>
              <a:rPr lang="en-US" dirty="0" smtClean="0">
                <a:hlinkClick r:id="rId6"/>
              </a:rPr>
              <a:t>Nature Communications</a:t>
            </a:r>
            <a:endParaRPr lang="en-US" dirty="0"/>
          </a:p>
        </p:txBody>
      </p:sp>
      <p:pic>
        <p:nvPicPr>
          <p:cNvPr id="1030" name="Picture 6" descr="http://www.batteryuniversity.com/_img/content/flow-batter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75" y="697986"/>
            <a:ext cx="38100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85800"/>
              <a:ext cx="6553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Electric Vehicles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80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E840EBA9E82449A75710EE7B0ED04F" ma:contentTypeVersion="2" ma:contentTypeDescription="Create a new document." ma:contentTypeScope="" ma:versionID="07defcd752cb664a9df8afb2ecdb9a4e">
  <xsd:schema xmlns:xsd="http://www.w3.org/2001/XMLSchema" xmlns:xs="http://www.w3.org/2001/XMLSchema" xmlns:p="http://schemas.microsoft.com/office/2006/metadata/properties" xmlns:ns2="c34af464-7aa1-4edd-9be4-83dffc1cb926" xmlns:ns3="accca005-fb5a-4be3-8f91-2a92e2c079d1" targetNamespace="http://schemas.microsoft.com/office/2006/metadata/properties" ma:root="true" ma:fieldsID="df22506336fd1566b7a605f06fdcd83f" ns2:_="" ns3:_="">
    <xsd:import namespace="c34af464-7aa1-4edd-9be4-83dffc1cb926"/>
    <xsd:import namespace="accca005-fb5a-4be3-8f91-2a92e2c079d1"/>
    <xsd:element name="properties">
      <xsd:complexType>
        <xsd:sequence>
          <xsd:element name="documentManagement">
            <xsd:complexType>
              <xsd:all>
                <xsd:element ref="ns2:Information_x0020_Classification"/>
                <xsd:element ref="ns3:Presentation_x0020_Date" minOccurs="0"/>
                <xsd:element ref="ns3:Presentation_x0020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a005-fb5a-4be3-8f91-2a92e2c079d1" elementFormDefault="qualified">
    <xsd:import namespace="http://schemas.microsoft.com/office/2006/documentManagement/types"/>
    <xsd:import namespace="http://schemas.microsoft.com/office/infopath/2007/PartnerControls"/>
    <xsd:element name="Presentation_x0020_Date" ma:index="9" nillable="true" ma:displayName="Presentation Date" ma:format="DateOnly" ma:internalName="Presentation_x0020_Date">
      <xsd:simpleType>
        <xsd:restriction base="dms:DateTime"/>
      </xsd:simpleType>
    </xsd:element>
    <xsd:element name="Presentation_x0020_Location" ma:index="10" nillable="true" ma:displayName="Presentation Location" ma:internalName="Presentation_x0020_Loca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  <Presentation_x0020_Date xmlns="accca005-fb5a-4be3-8f91-2a92e2c079d1">2015-05-28T00:00:00-05:00</Presentation_x0020_Date>
    <Presentation_x0020_Location xmlns="accca005-fb5a-4be3-8f91-2a92e2c079d1">ERCOT Lunch and Learn</Presentation_x0020_Location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735311-2A19-42DE-A646-AA3E2E9C42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accca005-fb5a-4be3-8f91-2a92e2c079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accca005-fb5a-4be3-8f91-2a92e2c079d1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c34af464-7aa1-4edd-9be4-83dffc1cb92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22398</TotalTime>
  <Words>831</Words>
  <Application>Microsoft Office PowerPoint</Application>
  <PresentationFormat>On-screen Show (4:3)</PresentationFormat>
  <Paragraphs>117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Custom Design</vt:lpstr>
      <vt:lpstr>PowerPoint Presentation</vt:lpstr>
      <vt:lpstr>PowerPoint Presentation</vt:lpstr>
      <vt:lpstr>Lithium Ion Batteries</vt:lpstr>
      <vt:lpstr>Economies of scale for batteries</vt:lpstr>
      <vt:lpstr>Battery manufacture sites</vt:lpstr>
      <vt:lpstr>Growing battery production</vt:lpstr>
      <vt:lpstr>Growing battery demand</vt:lpstr>
      <vt:lpstr>Innovations in Batteries</vt:lpstr>
      <vt:lpstr>PowerPoint Presentation</vt:lpstr>
      <vt:lpstr>Simpler drive trains</vt:lpstr>
      <vt:lpstr>Plug-in charging</vt:lpstr>
      <vt:lpstr>Emissions Differences</vt:lpstr>
      <vt:lpstr>Energy Source Stability</vt:lpstr>
      <vt:lpstr>When you charge matters</vt:lpstr>
      <vt:lpstr>Vehicle to grid / home integration</vt:lpstr>
      <vt:lpstr>Early hybrids: Adoption trends</vt:lpstr>
      <vt:lpstr>Faster sales growth of sales</vt:lpstr>
      <vt:lpstr>Faster sales growth of sales</vt:lpstr>
      <vt:lpstr>PowerPoint Presentation</vt:lpstr>
      <vt:lpstr>Overview…</vt:lpstr>
      <vt:lpstr>Reuse of old EV batteries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biases: The thought mistakes we often make and how to avoid them</dc:title>
  <dc:creator>Diana</dc:creator>
  <cp:lastModifiedBy>Dultra, Marina</cp:lastModifiedBy>
  <cp:revision>451</cp:revision>
  <cp:lastPrinted>2015-05-27T22:22:24Z</cp:lastPrinted>
  <dcterms:created xsi:type="dcterms:W3CDTF">2010-04-12T23:12:02Z</dcterms:created>
  <dcterms:modified xsi:type="dcterms:W3CDTF">2015-07-10T20:21:28Z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0x01010059E840EBA9E82449A75710EE7B0ED04F</vt:lpwstr>
  </property>
</Properties>
</file>