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sldIdLst>
    <p:sldId id="301" r:id="rId3"/>
    <p:sldId id="275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98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300" r:id="rId24"/>
    <p:sldId id="294" r:id="rId25"/>
    <p:sldId id="295" r:id="rId26"/>
    <p:sldId id="299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8742" autoAdjust="0"/>
  </p:normalViewPr>
  <p:slideViewPr>
    <p:cSldViewPr>
      <p:cViewPr varScale="1">
        <p:scale>
          <a:sx n="126" d="100"/>
          <a:sy n="126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8ABE8-72C2-4805-9173-34DB6CE8547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EF3D-1142-45DC-B17D-20EB6F8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31731" indent="-281435" defTabSz="917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25741" indent="-225148" defTabSz="917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576037" indent="-225148" defTabSz="917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26333" indent="-225148" defTabSz="917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EF3D-1142-45DC-B17D-20EB6F8875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asdfasf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2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4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6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4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asdfasf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2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1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5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0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8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22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5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14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3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6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4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61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4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5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0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718ABEB-4B20-4DAD-9F08-0F3C9742EABF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3670EEC-6877-42F5-BF6B-1CB534FE5D5D}" type="slidenum">
              <a:rPr lang="en-US" sz="12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5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718ABEB-4B20-4DAD-9F08-0F3C9742EABF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asdfasf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3670EEC-6877-42F5-BF6B-1CB534FE5D5D}" type="slidenum">
              <a:rPr lang="en-US" sz="12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5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 smtClean="0">
                <a:latin typeface="+mj-lt"/>
              </a:rPr>
              <a:t>Review of Aging </a:t>
            </a:r>
            <a:r>
              <a:rPr lang="en-US" sz="2800" b="0" kern="0" dirty="0" smtClean="0">
                <a:latin typeface="+mj-lt"/>
              </a:rPr>
              <a:t>Projects</a:t>
            </a:r>
          </a:p>
          <a:p>
            <a:pPr>
              <a:defRPr/>
            </a:pPr>
            <a:endParaRPr lang="en-US" sz="2800" kern="0" dirty="0">
              <a:latin typeface="+mj-lt"/>
            </a:endParaRPr>
          </a:p>
          <a:p>
            <a:pPr>
              <a:defRPr/>
            </a:pPr>
            <a:r>
              <a:rPr lang="en-US" sz="2800" kern="0" dirty="0" smtClean="0">
                <a:latin typeface="+mj-lt"/>
              </a:rPr>
              <a:t>Additional Materials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July 16, 2015</a:t>
            </a:r>
            <a:endParaRPr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0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9067800" cy="685800"/>
          </a:xfrm>
        </p:spPr>
        <p:txBody>
          <a:bodyPr/>
          <a:lstStyle/>
          <a:p>
            <a:pPr eaLnBrk="1" hangingPunct="1"/>
            <a:r>
              <a:rPr lang="en-US" sz="1800" dirty="0"/>
              <a:t>NPRR256 - Add Non-Compliance Language to QSE Performance Standards, Sync with PRR787</a:t>
            </a:r>
            <a:endParaRPr lang="en-US" sz="1800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0" y="990600"/>
            <a:ext cx="7086600" cy="4514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33800" y="5791200"/>
            <a:ext cx="2262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8.1.1.4.1 (7)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3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NPRR272 - </a:t>
            </a:r>
            <a:r>
              <a:rPr lang="en-US" sz="1800" dirty="0"/>
              <a:t>Definition and Participation of Quick Start Generation </a:t>
            </a:r>
            <a:r>
              <a:rPr lang="en-US" sz="1800" dirty="0" smtClean="0"/>
              <a:t>Resources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80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8862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Presented at BOD on September 20, 2011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NPRR272 - </a:t>
            </a:r>
            <a:r>
              <a:rPr lang="en-US" sz="1800" dirty="0"/>
              <a:t>Definition and Participation of Quick Start Generation </a:t>
            </a:r>
            <a:r>
              <a:rPr lang="en-US" sz="1800" dirty="0" smtClean="0"/>
              <a:t>Resources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5542"/>
            <a:ext cx="6858000" cy="17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858000" cy="2985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33800" y="5791200"/>
            <a:ext cx="1531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3.8.3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33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NPRR272 - </a:t>
            </a:r>
            <a:r>
              <a:rPr lang="en-US" sz="1800" dirty="0"/>
              <a:t>Definition and Participation of Quick Start Generation </a:t>
            </a:r>
            <a:r>
              <a:rPr lang="en-US" sz="1800" dirty="0" smtClean="0"/>
              <a:t>Resources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72" y="1762760"/>
            <a:ext cx="6627583" cy="235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8" y="4114800"/>
            <a:ext cx="6611817" cy="106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9" y="5181600"/>
            <a:ext cx="6609188" cy="100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71" y="762000"/>
            <a:ext cx="662495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590800" y="6248400"/>
            <a:ext cx="3647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3.8.3   and   Section 3.9.1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45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NPRR285 – </a:t>
            </a:r>
            <a:r>
              <a:rPr lang="fr-FR" sz="1800" b="1" dirty="0" err="1"/>
              <a:t>Generation</a:t>
            </a:r>
            <a:r>
              <a:rPr lang="fr-FR" sz="1800" b="1" dirty="0"/>
              <a:t> Resource Base Point </a:t>
            </a:r>
            <a:r>
              <a:rPr lang="fr-FR" sz="1800" b="1" dirty="0" err="1"/>
              <a:t>Deviation</a:t>
            </a:r>
            <a:r>
              <a:rPr lang="fr-FR" sz="1800" b="1" dirty="0"/>
              <a:t> Charge Corrections</a:t>
            </a:r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TAC on February 3, 2011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54739"/>
            <a:ext cx="8001000" cy="529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NPRR285 - </a:t>
            </a:r>
            <a:r>
              <a:rPr lang="fr-FR" sz="1800" b="1" dirty="0" err="1"/>
              <a:t>Generation</a:t>
            </a:r>
            <a:r>
              <a:rPr lang="fr-FR" sz="1800" b="1" dirty="0"/>
              <a:t> Resource Base Point </a:t>
            </a:r>
            <a:r>
              <a:rPr lang="fr-FR" sz="1800" b="1" dirty="0" err="1"/>
              <a:t>Deviation</a:t>
            </a:r>
            <a:r>
              <a:rPr lang="fr-FR" sz="1800" b="1" dirty="0"/>
              <a:t> Charge </a:t>
            </a:r>
            <a:r>
              <a:rPr lang="fr-FR" sz="1800" b="1" dirty="0" smtClean="0"/>
              <a:t>Corrections</a:t>
            </a:r>
            <a:endParaRPr lang="en-US" sz="1800" dirty="0" smtClean="0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9146"/>
            <a:ext cx="8229600" cy="1639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33800" y="5791200"/>
            <a:ext cx="20697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6.5.7.4 (e)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86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NPRR327- State Estimator Data Redaction Methodology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705"/>
            <a:ext cx="8402618" cy="53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77000"/>
            <a:ext cx="32004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BOD on April 16,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/>
          <a:lstStyle/>
          <a:p>
            <a:pPr eaLnBrk="1" hangingPunct="1"/>
            <a:r>
              <a:rPr lang="en-US" sz="1800" dirty="0"/>
              <a:t>NPRR327 - State Estimator Data Redaction Methodology</a:t>
            </a:r>
            <a:endParaRPr lang="en-US" sz="18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6342"/>
            <a:ext cx="7010400" cy="4425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33800" y="5791200"/>
            <a:ext cx="1467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3.20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72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1800" dirty="0"/>
              <a:t>NPRR327 - State Estimator Data Redaction Methodology</a:t>
            </a:r>
            <a:endParaRPr lang="en-US" sz="18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934200" cy="328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0" y="4191000"/>
            <a:ext cx="69342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33800" y="5791200"/>
            <a:ext cx="1467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3.20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11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NPRR455  - CRR Shift Factors Report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5" y="685800"/>
            <a:ext cx="865144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4290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BOD on July 17,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r>
              <a:rPr lang="en-US" sz="1800" dirty="0" smtClean="0"/>
              <a:t>NOGRR084 -</a:t>
            </a:r>
            <a:r>
              <a:rPr lang="en-US" sz="1800" dirty="0"/>
              <a:t> </a:t>
            </a:r>
            <a:r>
              <a:rPr lang="en-US" sz="1800" dirty="0" smtClean="0"/>
              <a:t>Daily </a:t>
            </a:r>
            <a:r>
              <a:rPr lang="en-US" sz="1800" dirty="0"/>
              <a:t>Grid Operations Summary Report </a:t>
            </a:r>
            <a:r>
              <a:rPr lang="en-US" sz="1800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" y="685801"/>
            <a:ext cx="911125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0480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BOD on May 15,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/>
              <a:t>NPRR455 - CRR Shift Factors Report</a:t>
            </a:r>
            <a:endParaRPr lang="en-US" sz="1800" dirty="0" smtClean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9599"/>
            <a:ext cx="8229600" cy="1518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33800" y="5791200"/>
            <a:ext cx="20697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7.5.3.1 (2)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42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NPRR484 - </a:t>
            </a:r>
            <a:r>
              <a:rPr lang="en-US" sz="1800" b="1" dirty="0"/>
              <a:t>Revisions to Congestion Revenue Rights Credit Calculations and Payments</a:t>
            </a:r>
            <a:endParaRPr lang="en-US" sz="1800" dirty="0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3022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29718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Presented at BOD on March 19, 2013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NPRR484 - </a:t>
            </a:r>
            <a:r>
              <a:rPr lang="en-US" sz="1800" b="1" dirty="0"/>
              <a:t>Revisions to Congestion Revenue Rights Credit Calculations and Payments</a:t>
            </a:r>
            <a:endParaRPr lang="en-US" sz="1800" dirty="0" smtClean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8063"/>
            <a:ext cx="8229600" cy="44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4290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BOD on March 19,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877441"/>
            <a:ext cx="4711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Extensive gray-boxes in the Nodal Protocols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49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NPRR493 - </a:t>
            </a:r>
            <a:r>
              <a:rPr lang="en-US" sz="1800" b="1" dirty="0"/>
              <a:t>Half-Hour RUC </a:t>
            </a:r>
            <a:r>
              <a:rPr lang="en-US" sz="1800" b="1" dirty="0" err="1"/>
              <a:t>Clawback</a:t>
            </a:r>
            <a:endParaRPr lang="en-US" sz="1800" dirty="0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72013" cy="493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4290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Presented at BOD </a:t>
            </a:r>
            <a:r>
              <a:rPr lang="en-US" dirty="0" smtClean="0">
                <a:solidFill>
                  <a:srgbClr val="000000"/>
                </a:solidFill>
              </a:rPr>
              <a:t>on March 19, 2013</a:t>
            </a:r>
          </a:p>
        </p:txBody>
      </p:sp>
    </p:spTree>
    <p:extLst>
      <p:ext uri="{BB962C8B-B14F-4D97-AF65-F5344CB8AC3E}">
        <p14:creationId xmlns:p14="http://schemas.microsoft.com/office/powerpoint/2010/main" val="2462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NPRR493 - </a:t>
            </a:r>
            <a:r>
              <a:rPr lang="en-US" sz="1800" b="1" dirty="0"/>
              <a:t>Half-Hour RUC </a:t>
            </a:r>
            <a:r>
              <a:rPr lang="en-US" sz="1800" b="1" dirty="0" err="1"/>
              <a:t>Clawback</a:t>
            </a:r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032938" cy="13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12" y="2362200"/>
            <a:ext cx="6074588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02910" y="5692775"/>
            <a:ext cx="34547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2.1   and   Section 5.7.2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22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NPRR493 - </a:t>
            </a:r>
            <a:r>
              <a:rPr lang="en-US" sz="1800" b="1" dirty="0"/>
              <a:t>Half-Hour RUC </a:t>
            </a:r>
            <a:r>
              <a:rPr lang="en-US" sz="1800" b="1" dirty="0" err="1"/>
              <a:t>Clawback</a:t>
            </a:r>
            <a:endParaRPr lang="en-US" sz="1800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8" y="914400"/>
            <a:ext cx="5932805" cy="474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NPRR515 - </a:t>
            </a:r>
            <a:r>
              <a:rPr lang="en-US" sz="1800" b="1" dirty="0"/>
              <a:t>Day-Ahead Market Self-Commitment of Generation Resources</a:t>
            </a:r>
            <a:endParaRPr lang="en-US" sz="1800" dirty="0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5" y="914400"/>
            <a:ext cx="813982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276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TAC on June 06, 2013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NPRR515 - </a:t>
            </a:r>
            <a:r>
              <a:rPr lang="en-US" sz="1800" b="1" dirty="0"/>
              <a:t>Day-Ahead Market Self-Commitment of Generation </a:t>
            </a:r>
            <a:r>
              <a:rPr lang="en-US" sz="1800" b="1" dirty="0" smtClean="0"/>
              <a:t>Resources</a:t>
            </a: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60847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5157" y="5799387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4.4.9.1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08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NOGRR084 – </a:t>
            </a:r>
            <a:r>
              <a:rPr lang="en-US" sz="1800" dirty="0"/>
              <a:t>Daily Grid Operations Summary Report </a:t>
            </a:r>
            <a:endParaRPr lang="en-US" sz="1800" dirty="0" smtClean="0"/>
          </a:p>
        </p:txBody>
      </p:sp>
      <p:pic>
        <p:nvPicPr>
          <p:cNvPr id="3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22555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05000" y="5486400"/>
            <a:ext cx="54425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Extensive gray-boxes in the Nodal Operating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32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NPRR181 – FIP Definition Revision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72400" cy="536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1242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BOD on January 19, 2010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/>
              <a:t>NPRR181 - FIP Definition Revision</a:t>
            </a:r>
            <a:endParaRPr lang="en-US" sz="1800" dirty="0" smtClean="0"/>
          </a:p>
        </p:txBody>
      </p:sp>
      <p:pic>
        <p:nvPicPr>
          <p:cNvPr id="3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1" y="990600"/>
            <a:ext cx="766327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33800" y="579120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2.1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8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NPRR210 - </a:t>
            </a:r>
            <a:r>
              <a:rPr lang="en-US" sz="1800" b="1" dirty="0"/>
              <a:t>Wind Forecasting Change to P50, </a:t>
            </a:r>
            <a:r>
              <a:rPr lang="en-US" sz="1800" b="1" dirty="0" smtClean="0"/>
              <a:t>Sync </a:t>
            </a:r>
            <a:r>
              <a:rPr lang="en-US" sz="1800" b="1" dirty="0"/>
              <a:t>with PRR841</a:t>
            </a:r>
            <a:endParaRPr lang="en-US" sz="1800" dirty="0" smtClean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8060"/>
            <a:ext cx="8763416" cy="491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5814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Presented at BOD on September 20, 2011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NPRR210 - </a:t>
            </a:r>
            <a:r>
              <a:rPr lang="en-US" sz="1800" b="1" dirty="0"/>
              <a:t>Wind Forecasting Change to P50, Sync with PRR841</a:t>
            </a:r>
            <a:endParaRPr lang="en-US" sz="1800" dirty="0" smtClean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196"/>
            <a:ext cx="8229600" cy="3181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33800" y="5791200"/>
            <a:ext cx="18774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5.7.4 (2)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07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NPRR256 - </a:t>
            </a:r>
            <a:r>
              <a:rPr lang="en-US" sz="1800" dirty="0"/>
              <a:t>Add Non-Compliance Language to QSE Performance </a:t>
            </a:r>
            <a:r>
              <a:rPr lang="en-US" sz="1800" dirty="0" smtClean="0"/>
              <a:t>Standards, Sync with PRR787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2371"/>
            <a:ext cx="8229600" cy="51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143000" y="6457950"/>
            <a:ext cx="37338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Presented at BOD on September 20, 2011</a:t>
            </a:r>
          </a:p>
        </p:txBody>
      </p:sp>
    </p:spTree>
    <p:extLst>
      <p:ext uri="{BB962C8B-B14F-4D97-AF65-F5344CB8AC3E}">
        <p14:creationId xmlns:p14="http://schemas.microsoft.com/office/powerpoint/2010/main" val="2612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76200" y="-2519"/>
            <a:ext cx="9144000" cy="685800"/>
          </a:xfrm>
        </p:spPr>
        <p:txBody>
          <a:bodyPr/>
          <a:lstStyle/>
          <a:p>
            <a:pPr eaLnBrk="1" hangingPunct="1"/>
            <a:r>
              <a:rPr lang="en-US" sz="1800" dirty="0"/>
              <a:t>NPRR256 - Add Non-Compliance Language to QSE Performance Standards, Sync with PRR787</a:t>
            </a:r>
            <a:endParaRPr lang="en-US" sz="1800" dirty="0" smtClean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086603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086603" cy="12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5791200"/>
            <a:ext cx="25314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Section 8.1.1.4.1 (6)(c)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386</Words>
  <Application>Microsoft Office PowerPoint</Application>
  <PresentationFormat>On-screen Show (4:3)</PresentationFormat>
  <Paragraphs>61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Custom Design</vt:lpstr>
      <vt:lpstr>1_Custom Design</vt:lpstr>
      <vt:lpstr>PowerPoint Presentation</vt:lpstr>
      <vt:lpstr>NOGRR084 - Daily Grid Operations Summary Report  </vt:lpstr>
      <vt:lpstr>NOGRR084 – Daily Grid Operations Summary Report </vt:lpstr>
      <vt:lpstr>NPRR181 – FIP Definition Revision</vt:lpstr>
      <vt:lpstr>NPRR181 - FIP Definition Revision</vt:lpstr>
      <vt:lpstr>NPRR210 - Wind Forecasting Change to P50, Sync with PRR841</vt:lpstr>
      <vt:lpstr>NPRR210 - Wind Forecasting Change to P50, Sync with PRR841</vt:lpstr>
      <vt:lpstr>NPRR256 - Add Non-Compliance Language to QSE Performance Standards, Sync with PRR787</vt:lpstr>
      <vt:lpstr>NPRR256 - Add Non-Compliance Language to QSE Performance Standards, Sync with PRR787</vt:lpstr>
      <vt:lpstr>NPRR256 - Add Non-Compliance Language to QSE Performance Standards, Sync with PRR787</vt:lpstr>
      <vt:lpstr>NPRR272 - Definition and Participation of Quick Start Generation Resources</vt:lpstr>
      <vt:lpstr>NPRR272 - Definition and Participation of Quick Start Generation Resources</vt:lpstr>
      <vt:lpstr>NPRR272 - Definition and Participation of Quick Start Generation Resources</vt:lpstr>
      <vt:lpstr>NPRR285 – Generation Resource Base Point Deviation Charge Corrections</vt:lpstr>
      <vt:lpstr>NPRR285 - Generation Resource Base Point Deviation Charge Corrections</vt:lpstr>
      <vt:lpstr>NPRR327- State Estimator Data Redaction Methodology</vt:lpstr>
      <vt:lpstr>NPRR327 - State Estimator Data Redaction Methodology</vt:lpstr>
      <vt:lpstr>NPRR327 - State Estimator Data Redaction Methodology</vt:lpstr>
      <vt:lpstr>NPRR455  - CRR Shift Factors Report</vt:lpstr>
      <vt:lpstr>NPRR455 - CRR Shift Factors Report</vt:lpstr>
      <vt:lpstr>NPRR484 - Revisions to Congestion Revenue Rights Credit Calculations and Payments</vt:lpstr>
      <vt:lpstr>NPRR484 - Revisions to Congestion Revenue Rights Credit Calculations and Payments</vt:lpstr>
      <vt:lpstr>NPRR493 - Half-Hour RUC Clawback</vt:lpstr>
      <vt:lpstr>NPRR493 - Half-Hour RUC Clawback</vt:lpstr>
      <vt:lpstr>NPRR493 - Half-Hour RUC Clawback</vt:lpstr>
      <vt:lpstr>NPRR515 - Day-Ahead Market Self-Commitment of Generation Resources</vt:lpstr>
      <vt:lpstr>NPRR515 - Day-Ahead Market Self-Commitment of Generation Resources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Marcon, Mallory</dc:creator>
  <cp:lastModifiedBy>Anderson, Troy</cp:lastModifiedBy>
  <cp:revision>26</cp:revision>
  <dcterms:created xsi:type="dcterms:W3CDTF">2015-07-10T14:59:00Z</dcterms:created>
  <dcterms:modified xsi:type="dcterms:W3CDTF">2015-07-13T19:22:02Z</dcterms:modified>
</cp:coreProperties>
</file>