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5" r:id="rId2"/>
    <p:sldMasterId id="2147483678" r:id="rId3"/>
  </p:sldMasterIdLst>
  <p:notesMasterIdLst>
    <p:notesMasterId r:id="rId14"/>
  </p:notesMasterIdLst>
  <p:sldIdLst>
    <p:sldId id="279" r:id="rId4"/>
    <p:sldId id="275" r:id="rId5"/>
    <p:sldId id="311" r:id="rId6"/>
    <p:sldId id="309" r:id="rId7"/>
    <p:sldId id="316" r:id="rId8"/>
    <p:sldId id="312" r:id="rId9"/>
    <p:sldId id="313" r:id="rId10"/>
    <p:sldId id="317" r:id="rId11"/>
    <p:sldId id="308" r:id="rId12"/>
    <p:sldId id="315" r:id="rId13"/>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p:scale>
          <a:sx n="80" d="100"/>
          <a:sy n="80" d="100"/>
        </p:scale>
        <p:origin x="-594" y="-5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7D4FCA-433C-4786-8881-47A788AD0B7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7C4C36FD-1927-4839-B95A-22F20148C605}">
      <dgm:prSet phldrT="[Text]"/>
      <dgm:spPr/>
      <dgm:t>
        <a:bodyPr/>
        <a:lstStyle/>
        <a:p>
          <a:r>
            <a:rPr lang="en-US" dirty="0" smtClean="0"/>
            <a:t>2014 LTSA review</a:t>
          </a:r>
          <a:endParaRPr lang="en-US" dirty="0"/>
        </a:p>
      </dgm:t>
    </dgm:pt>
    <dgm:pt modelId="{F83E2E70-6A9D-418F-B5C5-18DDF20ACD31}" type="parTrans" cxnId="{E942981D-A639-4847-91BD-ED73973F2C99}">
      <dgm:prSet/>
      <dgm:spPr/>
      <dgm:t>
        <a:bodyPr/>
        <a:lstStyle/>
        <a:p>
          <a:endParaRPr lang="en-US"/>
        </a:p>
      </dgm:t>
    </dgm:pt>
    <dgm:pt modelId="{C2E732DD-32FD-45B8-A5D0-FE3D3D9CCA26}" type="sibTrans" cxnId="{E942981D-A639-4847-91BD-ED73973F2C99}">
      <dgm:prSet/>
      <dgm:spPr/>
      <dgm:t>
        <a:bodyPr/>
        <a:lstStyle/>
        <a:p>
          <a:endParaRPr lang="en-US"/>
        </a:p>
      </dgm:t>
    </dgm:pt>
    <dgm:pt modelId="{00B11D6A-8CE5-4EC4-8B9E-14AD0AEB955A}">
      <dgm:prSet phldrT="[Text]"/>
      <dgm:spPr/>
      <dgm:t>
        <a:bodyPr/>
        <a:lstStyle/>
        <a:p>
          <a:r>
            <a:rPr lang="en-US" dirty="0" smtClean="0"/>
            <a:t>Review drivers, scenarios  and results from 2014 LTSA</a:t>
          </a:r>
          <a:endParaRPr lang="en-US" dirty="0"/>
        </a:p>
      </dgm:t>
    </dgm:pt>
    <dgm:pt modelId="{F6FEF599-FE80-4388-B459-2A371E259988}" type="parTrans" cxnId="{61D7BA4C-43B1-45DF-BE4B-033A9C5A181E}">
      <dgm:prSet/>
      <dgm:spPr/>
      <dgm:t>
        <a:bodyPr/>
        <a:lstStyle/>
        <a:p>
          <a:endParaRPr lang="en-US"/>
        </a:p>
      </dgm:t>
    </dgm:pt>
    <dgm:pt modelId="{B9A05AC1-4CA6-4C01-9E0F-B52360A5B4E6}" type="sibTrans" cxnId="{61D7BA4C-43B1-45DF-BE4B-033A9C5A181E}">
      <dgm:prSet/>
      <dgm:spPr/>
      <dgm:t>
        <a:bodyPr/>
        <a:lstStyle/>
        <a:p>
          <a:endParaRPr lang="en-US"/>
        </a:p>
      </dgm:t>
    </dgm:pt>
    <dgm:pt modelId="{D7806120-0C43-4E24-AD46-25E3CD14B560}">
      <dgm:prSet phldrT="[Text]"/>
      <dgm:spPr/>
      <dgm:t>
        <a:bodyPr/>
        <a:lstStyle/>
        <a:p>
          <a:r>
            <a:rPr lang="en-US" dirty="0" smtClean="0"/>
            <a:t>Identify scenarios that can be developed further</a:t>
          </a:r>
          <a:endParaRPr lang="en-US" dirty="0"/>
        </a:p>
      </dgm:t>
    </dgm:pt>
    <dgm:pt modelId="{5FACF00E-A190-4F70-97AB-B7E0C60BD86C}" type="parTrans" cxnId="{FFF18F3C-EF39-4D85-8744-C62AFEC2324A}">
      <dgm:prSet/>
      <dgm:spPr/>
      <dgm:t>
        <a:bodyPr/>
        <a:lstStyle/>
        <a:p>
          <a:endParaRPr lang="en-US"/>
        </a:p>
      </dgm:t>
    </dgm:pt>
    <dgm:pt modelId="{20228616-B640-4050-B417-CC3F37514A10}" type="sibTrans" cxnId="{FFF18F3C-EF39-4D85-8744-C62AFEC2324A}">
      <dgm:prSet/>
      <dgm:spPr/>
      <dgm:t>
        <a:bodyPr/>
        <a:lstStyle/>
        <a:p>
          <a:endParaRPr lang="en-US"/>
        </a:p>
      </dgm:t>
    </dgm:pt>
    <dgm:pt modelId="{16DE0DDF-2413-4408-B497-700386D9B30E}">
      <dgm:prSet phldrT="[Text]"/>
      <dgm:spPr/>
      <dgm:t>
        <a:bodyPr/>
        <a:lstStyle/>
        <a:p>
          <a:r>
            <a:rPr lang="en-US" dirty="0" smtClean="0"/>
            <a:t>Review of trends and forecasts</a:t>
          </a:r>
          <a:endParaRPr lang="en-US" dirty="0"/>
        </a:p>
      </dgm:t>
    </dgm:pt>
    <dgm:pt modelId="{ACA5ABE1-91FB-4E43-8DFC-E1902EB4043B}" type="parTrans" cxnId="{A7356FA9-E15C-401F-8B6D-F431F67471E7}">
      <dgm:prSet/>
      <dgm:spPr/>
      <dgm:t>
        <a:bodyPr/>
        <a:lstStyle/>
        <a:p>
          <a:endParaRPr lang="en-US"/>
        </a:p>
      </dgm:t>
    </dgm:pt>
    <dgm:pt modelId="{68E3AD1A-710F-4163-BBEF-0C12136EB710}" type="sibTrans" cxnId="{A7356FA9-E15C-401F-8B6D-F431F67471E7}">
      <dgm:prSet/>
      <dgm:spPr/>
      <dgm:t>
        <a:bodyPr/>
        <a:lstStyle/>
        <a:p>
          <a:endParaRPr lang="en-US"/>
        </a:p>
      </dgm:t>
    </dgm:pt>
    <dgm:pt modelId="{3D77F875-159B-4379-A189-BC75AE1F309C}">
      <dgm:prSet phldrT="[Text]"/>
      <dgm:spPr/>
      <dgm:t>
        <a:bodyPr/>
        <a:lstStyle/>
        <a:p>
          <a:r>
            <a:rPr lang="en-US" dirty="0" smtClean="0"/>
            <a:t>Expert presentations</a:t>
          </a:r>
          <a:endParaRPr lang="en-US" dirty="0"/>
        </a:p>
      </dgm:t>
    </dgm:pt>
    <dgm:pt modelId="{394AC2D1-A686-490A-975C-9CAAF458139E}" type="parTrans" cxnId="{DD4E3F23-73BD-43C7-82AB-81BD73DC07E4}">
      <dgm:prSet/>
      <dgm:spPr/>
      <dgm:t>
        <a:bodyPr/>
        <a:lstStyle/>
        <a:p>
          <a:endParaRPr lang="en-US"/>
        </a:p>
      </dgm:t>
    </dgm:pt>
    <dgm:pt modelId="{70EAB150-8369-426A-B96B-D5186E702D55}" type="sibTrans" cxnId="{DD4E3F23-73BD-43C7-82AB-81BD73DC07E4}">
      <dgm:prSet/>
      <dgm:spPr/>
      <dgm:t>
        <a:bodyPr/>
        <a:lstStyle/>
        <a:p>
          <a:endParaRPr lang="en-US"/>
        </a:p>
      </dgm:t>
    </dgm:pt>
    <dgm:pt modelId="{6235492E-DABD-4AAA-BEF5-749A40D5BBDD}">
      <dgm:prSet phldrT="[Text]"/>
      <dgm:spPr/>
      <dgm:t>
        <a:bodyPr/>
        <a:lstStyle/>
        <a:p>
          <a:r>
            <a:rPr lang="en-US" dirty="0" smtClean="0"/>
            <a:t>Scenario development</a:t>
          </a:r>
          <a:endParaRPr lang="en-US" dirty="0"/>
        </a:p>
      </dgm:t>
    </dgm:pt>
    <dgm:pt modelId="{155BD0C0-35CB-4C9C-AE02-506B947EE941}" type="parTrans" cxnId="{0DABAD0F-16C6-4613-88B0-15B83920F749}">
      <dgm:prSet/>
      <dgm:spPr/>
      <dgm:t>
        <a:bodyPr/>
        <a:lstStyle/>
        <a:p>
          <a:endParaRPr lang="en-US"/>
        </a:p>
      </dgm:t>
    </dgm:pt>
    <dgm:pt modelId="{1E36E9FB-9A42-4120-82A1-B8CD3131E833}" type="sibTrans" cxnId="{0DABAD0F-16C6-4613-88B0-15B83920F749}">
      <dgm:prSet/>
      <dgm:spPr/>
      <dgm:t>
        <a:bodyPr/>
        <a:lstStyle/>
        <a:p>
          <a:endParaRPr lang="en-US"/>
        </a:p>
      </dgm:t>
    </dgm:pt>
    <dgm:pt modelId="{486E7441-C8BB-4415-90C8-0446E59E26CA}">
      <dgm:prSet phldrT="[Text]"/>
      <dgm:spPr/>
      <dgm:t>
        <a:bodyPr/>
        <a:lstStyle/>
        <a:p>
          <a:r>
            <a:rPr lang="en-US" dirty="0" smtClean="0"/>
            <a:t>Develop scenarios to be tested in the 2016 LTSA</a:t>
          </a:r>
          <a:endParaRPr lang="en-US" dirty="0"/>
        </a:p>
      </dgm:t>
    </dgm:pt>
    <dgm:pt modelId="{03C7BB28-934B-4FA8-A036-C3F9701AB8C7}" type="parTrans" cxnId="{53025531-5DD7-4D54-A15C-A63E22B3E0C0}">
      <dgm:prSet/>
      <dgm:spPr/>
      <dgm:t>
        <a:bodyPr/>
        <a:lstStyle/>
        <a:p>
          <a:endParaRPr lang="en-US"/>
        </a:p>
      </dgm:t>
    </dgm:pt>
    <dgm:pt modelId="{ABDF02E3-1726-4A98-A8AF-0BEFA1D59339}" type="sibTrans" cxnId="{53025531-5DD7-4D54-A15C-A63E22B3E0C0}">
      <dgm:prSet/>
      <dgm:spPr/>
      <dgm:t>
        <a:bodyPr/>
        <a:lstStyle/>
        <a:p>
          <a:endParaRPr lang="en-US"/>
        </a:p>
      </dgm:t>
    </dgm:pt>
    <dgm:pt modelId="{2B14C8F8-5831-42CA-9EB6-49F4C9811A20}">
      <dgm:prSet phldrT="[Text]"/>
      <dgm:spPr/>
      <dgm:t>
        <a:bodyPr/>
        <a:lstStyle/>
        <a:p>
          <a:r>
            <a:rPr lang="en-US" dirty="0" smtClean="0"/>
            <a:t>Identify drivers on which more information would be helpful</a:t>
          </a:r>
          <a:endParaRPr lang="en-US" dirty="0"/>
        </a:p>
      </dgm:t>
    </dgm:pt>
    <dgm:pt modelId="{598CF355-7CAA-4E1C-85CC-C9539E25E58E}" type="parTrans" cxnId="{B207B432-EB13-4178-8854-CE6C0972652F}">
      <dgm:prSet/>
      <dgm:spPr/>
      <dgm:t>
        <a:bodyPr/>
        <a:lstStyle/>
        <a:p>
          <a:endParaRPr lang="en-US"/>
        </a:p>
      </dgm:t>
    </dgm:pt>
    <dgm:pt modelId="{70280870-13AD-486E-B419-958349542689}" type="sibTrans" cxnId="{B207B432-EB13-4178-8854-CE6C0972652F}">
      <dgm:prSet/>
      <dgm:spPr/>
      <dgm:t>
        <a:bodyPr/>
        <a:lstStyle/>
        <a:p>
          <a:endParaRPr lang="en-US"/>
        </a:p>
      </dgm:t>
    </dgm:pt>
    <dgm:pt modelId="{BFD10335-6604-4872-8E95-C1B314667A20}">
      <dgm:prSet phldrT="[Text]"/>
      <dgm:spPr/>
      <dgm:t>
        <a:bodyPr/>
        <a:lstStyle/>
        <a:p>
          <a:r>
            <a:rPr lang="en-US" dirty="0" smtClean="0"/>
            <a:t>Review of updated information regarding trends and forecasts</a:t>
          </a:r>
          <a:endParaRPr lang="en-US" dirty="0"/>
        </a:p>
      </dgm:t>
    </dgm:pt>
    <dgm:pt modelId="{BBF20620-1EEA-45AA-AF3C-0290422DFD33}" type="parTrans" cxnId="{03AC3D6E-8D62-4CB9-9966-19EF55231E93}">
      <dgm:prSet/>
      <dgm:spPr/>
      <dgm:t>
        <a:bodyPr/>
        <a:lstStyle/>
        <a:p>
          <a:endParaRPr lang="en-US"/>
        </a:p>
      </dgm:t>
    </dgm:pt>
    <dgm:pt modelId="{525BCA5C-1454-4C3A-8BC8-702F6DD1BF6A}" type="sibTrans" cxnId="{03AC3D6E-8D62-4CB9-9966-19EF55231E93}">
      <dgm:prSet/>
      <dgm:spPr/>
      <dgm:t>
        <a:bodyPr/>
        <a:lstStyle/>
        <a:p>
          <a:endParaRPr lang="en-US"/>
        </a:p>
      </dgm:t>
    </dgm:pt>
    <dgm:pt modelId="{2987388D-3704-44A9-ADF2-3B0FDE621727}">
      <dgm:prSet phldrT="[Text]"/>
      <dgm:spPr/>
      <dgm:t>
        <a:bodyPr/>
        <a:lstStyle/>
        <a:p>
          <a:r>
            <a:rPr lang="en-US" dirty="0" smtClean="0"/>
            <a:t>Develop input assumptions that will be used to model each scenario</a:t>
          </a:r>
          <a:endParaRPr lang="en-US" dirty="0"/>
        </a:p>
      </dgm:t>
    </dgm:pt>
    <dgm:pt modelId="{A1BDC958-1ECC-4B8F-900E-B13B9599770F}" type="parTrans" cxnId="{C5CE3518-F781-490E-B0CA-69C73A2EC5BD}">
      <dgm:prSet/>
      <dgm:spPr/>
      <dgm:t>
        <a:bodyPr/>
        <a:lstStyle/>
        <a:p>
          <a:endParaRPr lang="en-US"/>
        </a:p>
      </dgm:t>
    </dgm:pt>
    <dgm:pt modelId="{4B6E543A-B3C2-4511-ADDC-FF55838848FF}" type="sibTrans" cxnId="{C5CE3518-F781-490E-B0CA-69C73A2EC5BD}">
      <dgm:prSet/>
      <dgm:spPr/>
      <dgm:t>
        <a:bodyPr/>
        <a:lstStyle/>
        <a:p>
          <a:endParaRPr lang="en-US"/>
        </a:p>
      </dgm:t>
    </dgm:pt>
    <dgm:pt modelId="{3021B7A7-374A-4AEE-8B72-FFBA2A911F33}" type="pres">
      <dgm:prSet presAssocID="{737D4FCA-433C-4786-8881-47A788AD0B70}" presName="Name0" presStyleCnt="0">
        <dgm:presLayoutVars>
          <dgm:dir/>
          <dgm:animLvl val="lvl"/>
          <dgm:resizeHandles val="exact"/>
        </dgm:presLayoutVars>
      </dgm:prSet>
      <dgm:spPr/>
      <dgm:t>
        <a:bodyPr/>
        <a:lstStyle/>
        <a:p>
          <a:endParaRPr lang="en-US"/>
        </a:p>
      </dgm:t>
    </dgm:pt>
    <dgm:pt modelId="{4C58A73D-6753-4CE1-B337-700D4E949BC7}" type="pres">
      <dgm:prSet presAssocID="{7C4C36FD-1927-4839-B95A-22F20148C605}" presName="composite" presStyleCnt="0"/>
      <dgm:spPr/>
    </dgm:pt>
    <dgm:pt modelId="{16711453-C7F7-473C-87DB-48396816E4F3}" type="pres">
      <dgm:prSet presAssocID="{7C4C36FD-1927-4839-B95A-22F20148C605}" presName="parTx" presStyleLbl="alignNode1" presStyleIdx="0" presStyleCnt="3">
        <dgm:presLayoutVars>
          <dgm:chMax val="0"/>
          <dgm:chPref val="0"/>
          <dgm:bulletEnabled val="1"/>
        </dgm:presLayoutVars>
      </dgm:prSet>
      <dgm:spPr/>
      <dgm:t>
        <a:bodyPr/>
        <a:lstStyle/>
        <a:p>
          <a:endParaRPr lang="en-US"/>
        </a:p>
      </dgm:t>
    </dgm:pt>
    <dgm:pt modelId="{3A8ABEE3-7836-4C35-9BDA-2DFA4C82C2F8}" type="pres">
      <dgm:prSet presAssocID="{7C4C36FD-1927-4839-B95A-22F20148C605}" presName="desTx" presStyleLbl="alignAccFollowNode1" presStyleIdx="0" presStyleCnt="3">
        <dgm:presLayoutVars>
          <dgm:bulletEnabled val="1"/>
        </dgm:presLayoutVars>
      </dgm:prSet>
      <dgm:spPr/>
      <dgm:t>
        <a:bodyPr/>
        <a:lstStyle/>
        <a:p>
          <a:endParaRPr lang="en-US"/>
        </a:p>
      </dgm:t>
    </dgm:pt>
    <dgm:pt modelId="{EFFB6D07-F393-41C0-A7AA-C4264A9BFA98}" type="pres">
      <dgm:prSet presAssocID="{C2E732DD-32FD-45B8-A5D0-FE3D3D9CCA26}" presName="space" presStyleCnt="0"/>
      <dgm:spPr/>
    </dgm:pt>
    <dgm:pt modelId="{1BF5A392-5C22-46F8-AE75-11E81105D454}" type="pres">
      <dgm:prSet presAssocID="{16DE0DDF-2413-4408-B497-700386D9B30E}" presName="composite" presStyleCnt="0"/>
      <dgm:spPr/>
    </dgm:pt>
    <dgm:pt modelId="{83895EBC-7107-4714-925E-7B490DAA0208}" type="pres">
      <dgm:prSet presAssocID="{16DE0DDF-2413-4408-B497-700386D9B30E}" presName="parTx" presStyleLbl="alignNode1" presStyleIdx="1" presStyleCnt="3">
        <dgm:presLayoutVars>
          <dgm:chMax val="0"/>
          <dgm:chPref val="0"/>
          <dgm:bulletEnabled val="1"/>
        </dgm:presLayoutVars>
      </dgm:prSet>
      <dgm:spPr/>
      <dgm:t>
        <a:bodyPr/>
        <a:lstStyle/>
        <a:p>
          <a:endParaRPr lang="en-US"/>
        </a:p>
      </dgm:t>
    </dgm:pt>
    <dgm:pt modelId="{6A7F4BAF-1D42-404A-8509-C42E1726FC07}" type="pres">
      <dgm:prSet presAssocID="{16DE0DDF-2413-4408-B497-700386D9B30E}" presName="desTx" presStyleLbl="alignAccFollowNode1" presStyleIdx="1" presStyleCnt="3">
        <dgm:presLayoutVars>
          <dgm:bulletEnabled val="1"/>
        </dgm:presLayoutVars>
      </dgm:prSet>
      <dgm:spPr/>
      <dgm:t>
        <a:bodyPr/>
        <a:lstStyle/>
        <a:p>
          <a:endParaRPr lang="en-US"/>
        </a:p>
      </dgm:t>
    </dgm:pt>
    <dgm:pt modelId="{CF6F4CD8-0665-479D-B380-58D0B6A14744}" type="pres">
      <dgm:prSet presAssocID="{68E3AD1A-710F-4163-BBEF-0C12136EB710}" presName="space" presStyleCnt="0"/>
      <dgm:spPr/>
    </dgm:pt>
    <dgm:pt modelId="{718885F1-EBB0-44C2-9D61-F68671BC865C}" type="pres">
      <dgm:prSet presAssocID="{6235492E-DABD-4AAA-BEF5-749A40D5BBDD}" presName="composite" presStyleCnt="0"/>
      <dgm:spPr/>
    </dgm:pt>
    <dgm:pt modelId="{B97AF9C2-6825-4265-863F-025CB908605B}" type="pres">
      <dgm:prSet presAssocID="{6235492E-DABD-4AAA-BEF5-749A40D5BBDD}" presName="parTx" presStyleLbl="alignNode1" presStyleIdx="2" presStyleCnt="3">
        <dgm:presLayoutVars>
          <dgm:chMax val="0"/>
          <dgm:chPref val="0"/>
          <dgm:bulletEnabled val="1"/>
        </dgm:presLayoutVars>
      </dgm:prSet>
      <dgm:spPr/>
      <dgm:t>
        <a:bodyPr/>
        <a:lstStyle/>
        <a:p>
          <a:endParaRPr lang="en-US"/>
        </a:p>
      </dgm:t>
    </dgm:pt>
    <dgm:pt modelId="{19656BF4-7895-4CDA-A940-97325EE6907D}" type="pres">
      <dgm:prSet presAssocID="{6235492E-DABD-4AAA-BEF5-749A40D5BBDD}" presName="desTx" presStyleLbl="alignAccFollowNode1" presStyleIdx="2" presStyleCnt="3">
        <dgm:presLayoutVars>
          <dgm:bulletEnabled val="1"/>
        </dgm:presLayoutVars>
      </dgm:prSet>
      <dgm:spPr/>
      <dgm:t>
        <a:bodyPr/>
        <a:lstStyle/>
        <a:p>
          <a:endParaRPr lang="en-US"/>
        </a:p>
      </dgm:t>
    </dgm:pt>
  </dgm:ptLst>
  <dgm:cxnLst>
    <dgm:cxn modelId="{DD4E3F23-73BD-43C7-82AB-81BD73DC07E4}" srcId="{16DE0DDF-2413-4408-B497-700386D9B30E}" destId="{3D77F875-159B-4379-A189-BC75AE1F309C}" srcOrd="0" destOrd="0" parTransId="{394AC2D1-A686-490A-975C-9CAAF458139E}" sibTransId="{70EAB150-8369-426A-B96B-D5186E702D55}"/>
    <dgm:cxn modelId="{61D7BA4C-43B1-45DF-BE4B-033A9C5A181E}" srcId="{7C4C36FD-1927-4839-B95A-22F20148C605}" destId="{00B11D6A-8CE5-4EC4-8B9E-14AD0AEB955A}" srcOrd="0" destOrd="0" parTransId="{F6FEF599-FE80-4388-B459-2A371E259988}" sibTransId="{B9A05AC1-4CA6-4C01-9E0F-B52360A5B4E6}"/>
    <dgm:cxn modelId="{E8CEE7FC-C82E-4D4A-B7BF-4A86E907E20D}" type="presOf" srcId="{BFD10335-6604-4872-8E95-C1B314667A20}" destId="{6A7F4BAF-1D42-404A-8509-C42E1726FC07}" srcOrd="0" destOrd="1" presId="urn:microsoft.com/office/officeart/2005/8/layout/hList1"/>
    <dgm:cxn modelId="{03AC3D6E-8D62-4CB9-9966-19EF55231E93}" srcId="{16DE0DDF-2413-4408-B497-700386D9B30E}" destId="{BFD10335-6604-4872-8E95-C1B314667A20}" srcOrd="1" destOrd="0" parTransId="{BBF20620-1EEA-45AA-AF3C-0290422DFD33}" sibTransId="{525BCA5C-1454-4C3A-8BC8-702F6DD1BF6A}"/>
    <dgm:cxn modelId="{C2725C84-01F9-407C-AE92-D48C6A9CF681}" type="presOf" srcId="{486E7441-C8BB-4415-90C8-0446E59E26CA}" destId="{19656BF4-7895-4CDA-A940-97325EE6907D}" srcOrd="0" destOrd="0" presId="urn:microsoft.com/office/officeart/2005/8/layout/hList1"/>
    <dgm:cxn modelId="{B207B432-EB13-4178-8854-CE6C0972652F}" srcId="{7C4C36FD-1927-4839-B95A-22F20148C605}" destId="{2B14C8F8-5831-42CA-9EB6-49F4C9811A20}" srcOrd="2" destOrd="0" parTransId="{598CF355-7CAA-4E1C-85CC-C9539E25E58E}" sibTransId="{70280870-13AD-486E-B419-958349542689}"/>
    <dgm:cxn modelId="{E942981D-A639-4847-91BD-ED73973F2C99}" srcId="{737D4FCA-433C-4786-8881-47A788AD0B70}" destId="{7C4C36FD-1927-4839-B95A-22F20148C605}" srcOrd="0" destOrd="0" parTransId="{F83E2E70-6A9D-418F-B5C5-18DDF20ACD31}" sibTransId="{C2E732DD-32FD-45B8-A5D0-FE3D3D9CCA26}"/>
    <dgm:cxn modelId="{5787DF68-6627-4557-BC22-72663F33D110}" type="presOf" srcId="{6235492E-DABD-4AAA-BEF5-749A40D5BBDD}" destId="{B97AF9C2-6825-4265-863F-025CB908605B}" srcOrd="0" destOrd="0" presId="urn:microsoft.com/office/officeart/2005/8/layout/hList1"/>
    <dgm:cxn modelId="{CF95C35D-F624-4B59-96C6-1104B5CEEC4E}" type="presOf" srcId="{D7806120-0C43-4E24-AD46-25E3CD14B560}" destId="{3A8ABEE3-7836-4C35-9BDA-2DFA4C82C2F8}" srcOrd="0" destOrd="1" presId="urn:microsoft.com/office/officeart/2005/8/layout/hList1"/>
    <dgm:cxn modelId="{6553D4ED-8568-4CC6-9169-ABFDA5C6D30A}" type="presOf" srcId="{737D4FCA-433C-4786-8881-47A788AD0B70}" destId="{3021B7A7-374A-4AEE-8B72-FFBA2A911F33}" srcOrd="0" destOrd="0" presId="urn:microsoft.com/office/officeart/2005/8/layout/hList1"/>
    <dgm:cxn modelId="{C5CE3518-F781-490E-B0CA-69C73A2EC5BD}" srcId="{6235492E-DABD-4AAA-BEF5-749A40D5BBDD}" destId="{2987388D-3704-44A9-ADF2-3B0FDE621727}" srcOrd="1" destOrd="0" parTransId="{A1BDC958-1ECC-4B8F-900E-B13B9599770F}" sibTransId="{4B6E543A-B3C2-4511-ADDC-FF55838848FF}"/>
    <dgm:cxn modelId="{418D7501-3A2A-444E-83F0-1A5C77C407D5}" type="presOf" srcId="{7C4C36FD-1927-4839-B95A-22F20148C605}" destId="{16711453-C7F7-473C-87DB-48396816E4F3}" srcOrd="0" destOrd="0" presId="urn:microsoft.com/office/officeart/2005/8/layout/hList1"/>
    <dgm:cxn modelId="{A7356FA9-E15C-401F-8B6D-F431F67471E7}" srcId="{737D4FCA-433C-4786-8881-47A788AD0B70}" destId="{16DE0DDF-2413-4408-B497-700386D9B30E}" srcOrd="1" destOrd="0" parTransId="{ACA5ABE1-91FB-4E43-8DFC-E1902EB4043B}" sibTransId="{68E3AD1A-710F-4163-BBEF-0C12136EB710}"/>
    <dgm:cxn modelId="{D3A8F16C-2D4C-4957-B6DB-08396732EFE3}" type="presOf" srcId="{2987388D-3704-44A9-ADF2-3B0FDE621727}" destId="{19656BF4-7895-4CDA-A940-97325EE6907D}" srcOrd="0" destOrd="1" presId="urn:microsoft.com/office/officeart/2005/8/layout/hList1"/>
    <dgm:cxn modelId="{FFF18F3C-EF39-4D85-8744-C62AFEC2324A}" srcId="{7C4C36FD-1927-4839-B95A-22F20148C605}" destId="{D7806120-0C43-4E24-AD46-25E3CD14B560}" srcOrd="1" destOrd="0" parTransId="{5FACF00E-A190-4F70-97AB-B7E0C60BD86C}" sibTransId="{20228616-B640-4050-B417-CC3F37514A10}"/>
    <dgm:cxn modelId="{29DDE8C7-14EC-4CFF-B099-F8684B751321}" type="presOf" srcId="{00B11D6A-8CE5-4EC4-8B9E-14AD0AEB955A}" destId="{3A8ABEE3-7836-4C35-9BDA-2DFA4C82C2F8}" srcOrd="0" destOrd="0" presId="urn:microsoft.com/office/officeart/2005/8/layout/hList1"/>
    <dgm:cxn modelId="{0DABAD0F-16C6-4613-88B0-15B83920F749}" srcId="{737D4FCA-433C-4786-8881-47A788AD0B70}" destId="{6235492E-DABD-4AAA-BEF5-749A40D5BBDD}" srcOrd="2" destOrd="0" parTransId="{155BD0C0-35CB-4C9C-AE02-506B947EE941}" sibTransId="{1E36E9FB-9A42-4120-82A1-B8CD3131E833}"/>
    <dgm:cxn modelId="{26F910C4-A7C7-4BEB-A5D1-B3BB643FB4BD}" type="presOf" srcId="{3D77F875-159B-4379-A189-BC75AE1F309C}" destId="{6A7F4BAF-1D42-404A-8509-C42E1726FC07}" srcOrd="0" destOrd="0" presId="urn:microsoft.com/office/officeart/2005/8/layout/hList1"/>
    <dgm:cxn modelId="{53025531-5DD7-4D54-A15C-A63E22B3E0C0}" srcId="{6235492E-DABD-4AAA-BEF5-749A40D5BBDD}" destId="{486E7441-C8BB-4415-90C8-0446E59E26CA}" srcOrd="0" destOrd="0" parTransId="{03C7BB28-934B-4FA8-A036-C3F9701AB8C7}" sibTransId="{ABDF02E3-1726-4A98-A8AF-0BEFA1D59339}"/>
    <dgm:cxn modelId="{766CB1B0-21F3-4A4C-96DA-076483B38CA7}" type="presOf" srcId="{2B14C8F8-5831-42CA-9EB6-49F4C9811A20}" destId="{3A8ABEE3-7836-4C35-9BDA-2DFA4C82C2F8}" srcOrd="0" destOrd="2" presId="urn:microsoft.com/office/officeart/2005/8/layout/hList1"/>
    <dgm:cxn modelId="{A649776F-F79B-4BD9-9FAF-47C31845AD5B}" type="presOf" srcId="{16DE0DDF-2413-4408-B497-700386D9B30E}" destId="{83895EBC-7107-4714-925E-7B490DAA0208}" srcOrd="0" destOrd="0" presId="urn:microsoft.com/office/officeart/2005/8/layout/hList1"/>
    <dgm:cxn modelId="{6296B255-ADC5-4028-822E-496DB74E1D22}" type="presParOf" srcId="{3021B7A7-374A-4AEE-8B72-FFBA2A911F33}" destId="{4C58A73D-6753-4CE1-B337-700D4E949BC7}" srcOrd="0" destOrd="0" presId="urn:microsoft.com/office/officeart/2005/8/layout/hList1"/>
    <dgm:cxn modelId="{D19BB196-00C2-4466-815E-05562D85123F}" type="presParOf" srcId="{4C58A73D-6753-4CE1-B337-700D4E949BC7}" destId="{16711453-C7F7-473C-87DB-48396816E4F3}" srcOrd="0" destOrd="0" presId="urn:microsoft.com/office/officeart/2005/8/layout/hList1"/>
    <dgm:cxn modelId="{2CE04CA0-9EB9-4EAF-8C49-A59D9673CF12}" type="presParOf" srcId="{4C58A73D-6753-4CE1-B337-700D4E949BC7}" destId="{3A8ABEE3-7836-4C35-9BDA-2DFA4C82C2F8}" srcOrd="1" destOrd="0" presId="urn:microsoft.com/office/officeart/2005/8/layout/hList1"/>
    <dgm:cxn modelId="{45CF8FBC-CBE7-4491-A8AF-016BC4DDA31E}" type="presParOf" srcId="{3021B7A7-374A-4AEE-8B72-FFBA2A911F33}" destId="{EFFB6D07-F393-41C0-A7AA-C4264A9BFA98}" srcOrd="1" destOrd="0" presId="urn:microsoft.com/office/officeart/2005/8/layout/hList1"/>
    <dgm:cxn modelId="{5FF3CB7D-26D7-41F0-A588-71D49DB2918A}" type="presParOf" srcId="{3021B7A7-374A-4AEE-8B72-FFBA2A911F33}" destId="{1BF5A392-5C22-46F8-AE75-11E81105D454}" srcOrd="2" destOrd="0" presId="urn:microsoft.com/office/officeart/2005/8/layout/hList1"/>
    <dgm:cxn modelId="{9362A819-F1DE-4D82-BB51-FAD9DFA0DC1F}" type="presParOf" srcId="{1BF5A392-5C22-46F8-AE75-11E81105D454}" destId="{83895EBC-7107-4714-925E-7B490DAA0208}" srcOrd="0" destOrd="0" presId="urn:microsoft.com/office/officeart/2005/8/layout/hList1"/>
    <dgm:cxn modelId="{2BE7E1EC-AD6B-4E42-A96B-11317C38E59B}" type="presParOf" srcId="{1BF5A392-5C22-46F8-AE75-11E81105D454}" destId="{6A7F4BAF-1D42-404A-8509-C42E1726FC07}" srcOrd="1" destOrd="0" presId="urn:microsoft.com/office/officeart/2005/8/layout/hList1"/>
    <dgm:cxn modelId="{70E8B168-1722-419D-8200-48B3C4CF1DD9}" type="presParOf" srcId="{3021B7A7-374A-4AEE-8B72-FFBA2A911F33}" destId="{CF6F4CD8-0665-479D-B380-58D0B6A14744}" srcOrd="3" destOrd="0" presId="urn:microsoft.com/office/officeart/2005/8/layout/hList1"/>
    <dgm:cxn modelId="{E62E0BC0-73C5-44C7-9DC3-36A093F25D3E}" type="presParOf" srcId="{3021B7A7-374A-4AEE-8B72-FFBA2A911F33}" destId="{718885F1-EBB0-44C2-9D61-F68671BC865C}" srcOrd="4" destOrd="0" presId="urn:microsoft.com/office/officeart/2005/8/layout/hList1"/>
    <dgm:cxn modelId="{1B682E25-62AC-43FA-9503-FB86A900518A}" type="presParOf" srcId="{718885F1-EBB0-44C2-9D61-F68671BC865C}" destId="{B97AF9C2-6825-4265-863F-025CB908605B}" srcOrd="0" destOrd="0" presId="urn:microsoft.com/office/officeart/2005/8/layout/hList1"/>
    <dgm:cxn modelId="{88475283-6450-43CE-AD53-7D98C73A8808}" type="presParOf" srcId="{718885F1-EBB0-44C2-9D61-F68671BC865C}" destId="{19656BF4-7895-4CDA-A940-97325EE6907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711453-C7F7-473C-87DB-48396816E4F3}">
      <dsp:nvSpPr>
        <dsp:cNvPr id="0" name=""/>
        <dsp:cNvSpPr/>
      </dsp:nvSpPr>
      <dsp:spPr>
        <a:xfrm>
          <a:off x="2166" y="52207"/>
          <a:ext cx="2112764" cy="65891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US" sz="1900" kern="1200" dirty="0" smtClean="0"/>
            <a:t>2014 LTSA review</a:t>
          </a:r>
          <a:endParaRPr lang="en-US" sz="1900" kern="1200" dirty="0"/>
        </a:p>
      </dsp:txBody>
      <dsp:txXfrm>
        <a:off x="2166" y="52207"/>
        <a:ext cx="2112764" cy="658914"/>
      </dsp:txXfrm>
    </dsp:sp>
    <dsp:sp modelId="{3A8ABEE3-7836-4C35-9BDA-2DFA4C82C2F8}">
      <dsp:nvSpPr>
        <dsp:cNvPr id="0" name=""/>
        <dsp:cNvSpPr/>
      </dsp:nvSpPr>
      <dsp:spPr>
        <a:xfrm>
          <a:off x="2166" y="711122"/>
          <a:ext cx="2112764" cy="38594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Review drivers, scenarios  and results from 2014 LTSA</a:t>
          </a:r>
          <a:endParaRPr lang="en-US" sz="1900" kern="1200" dirty="0"/>
        </a:p>
        <a:p>
          <a:pPr marL="171450" lvl="1" indent="-171450" algn="l" defTabSz="844550">
            <a:lnSpc>
              <a:spcPct val="90000"/>
            </a:lnSpc>
            <a:spcBef>
              <a:spcPct val="0"/>
            </a:spcBef>
            <a:spcAft>
              <a:spcPct val="15000"/>
            </a:spcAft>
            <a:buChar char="••"/>
          </a:pPr>
          <a:r>
            <a:rPr lang="en-US" sz="1900" kern="1200" dirty="0" smtClean="0"/>
            <a:t>Identify scenarios that can be developed further</a:t>
          </a:r>
          <a:endParaRPr lang="en-US" sz="1900" kern="1200" dirty="0"/>
        </a:p>
        <a:p>
          <a:pPr marL="171450" lvl="1" indent="-171450" algn="l" defTabSz="844550">
            <a:lnSpc>
              <a:spcPct val="90000"/>
            </a:lnSpc>
            <a:spcBef>
              <a:spcPct val="0"/>
            </a:spcBef>
            <a:spcAft>
              <a:spcPct val="15000"/>
            </a:spcAft>
            <a:buChar char="••"/>
          </a:pPr>
          <a:r>
            <a:rPr lang="en-US" sz="1900" kern="1200" dirty="0" smtClean="0"/>
            <a:t>Identify drivers on which more information would be helpful</a:t>
          </a:r>
          <a:endParaRPr lang="en-US" sz="1900" kern="1200" dirty="0"/>
        </a:p>
      </dsp:txBody>
      <dsp:txXfrm>
        <a:off x="2166" y="711122"/>
        <a:ext cx="2112764" cy="3859469"/>
      </dsp:txXfrm>
    </dsp:sp>
    <dsp:sp modelId="{83895EBC-7107-4714-925E-7B490DAA0208}">
      <dsp:nvSpPr>
        <dsp:cNvPr id="0" name=""/>
        <dsp:cNvSpPr/>
      </dsp:nvSpPr>
      <dsp:spPr>
        <a:xfrm>
          <a:off x="2410717" y="52207"/>
          <a:ext cx="2112764" cy="65891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US" sz="1900" kern="1200" dirty="0" smtClean="0"/>
            <a:t>Review of trends and forecasts</a:t>
          </a:r>
          <a:endParaRPr lang="en-US" sz="1900" kern="1200" dirty="0"/>
        </a:p>
      </dsp:txBody>
      <dsp:txXfrm>
        <a:off x="2410717" y="52207"/>
        <a:ext cx="2112764" cy="658914"/>
      </dsp:txXfrm>
    </dsp:sp>
    <dsp:sp modelId="{6A7F4BAF-1D42-404A-8509-C42E1726FC07}">
      <dsp:nvSpPr>
        <dsp:cNvPr id="0" name=""/>
        <dsp:cNvSpPr/>
      </dsp:nvSpPr>
      <dsp:spPr>
        <a:xfrm>
          <a:off x="2410717" y="711122"/>
          <a:ext cx="2112764" cy="38594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Expert presentations</a:t>
          </a:r>
          <a:endParaRPr lang="en-US" sz="1900" kern="1200" dirty="0"/>
        </a:p>
        <a:p>
          <a:pPr marL="171450" lvl="1" indent="-171450" algn="l" defTabSz="844550">
            <a:lnSpc>
              <a:spcPct val="90000"/>
            </a:lnSpc>
            <a:spcBef>
              <a:spcPct val="0"/>
            </a:spcBef>
            <a:spcAft>
              <a:spcPct val="15000"/>
            </a:spcAft>
            <a:buChar char="••"/>
          </a:pPr>
          <a:r>
            <a:rPr lang="en-US" sz="1900" kern="1200" dirty="0" smtClean="0"/>
            <a:t>Review of updated information regarding trends and forecasts</a:t>
          </a:r>
          <a:endParaRPr lang="en-US" sz="1900" kern="1200" dirty="0"/>
        </a:p>
      </dsp:txBody>
      <dsp:txXfrm>
        <a:off x="2410717" y="711122"/>
        <a:ext cx="2112764" cy="3859469"/>
      </dsp:txXfrm>
    </dsp:sp>
    <dsp:sp modelId="{B97AF9C2-6825-4265-863F-025CB908605B}">
      <dsp:nvSpPr>
        <dsp:cNvPr id="0" name=""/>
        <dsp:cNvSpPr/>
      </dsp:nvSpPr>
      <dsp:spPr>
        <a:xfrm>
          <a:off x="4819269" y="52207"/>
          <a:ext cx="2112764" cy="658914"/>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US" sz="1900" kern="1200" dirty="0" smtClean="0"/>
            <a:t>Scenario development</a:t>
          </a:r>
          <a:endParaRPr lang="en-US" sz="1900" kern="1200" dirty="0"/>
        </a:p>
      </dsp:txBody>
      <dsp:txXfrm>
        <a:off x="4819269" y="52207"/>
        <a:ext cx="2112764" cy="658914"/>
      </dsp:txXfrm>
    </dsp:sp>
    <dsp:sp modelId="{19656BF4-7895-4CDA-A940-97325EE6907D}">
      <dsp:nvSpPr>
        <dsp:cNvPr id="0" name=""/>
        <dsp:cNvSpPr/>
      </dsp:nvSpPr>
      <dsp:spPr>
        <a:xfrm>
          <a:off x="4819269" y="711122"/>
          <a:ext cx="2112764" cy="385946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Develop scenarios to be tested in the 2016 LTSA</a:t>
          </a:r>
          <a:endParaRPr lang="en-US" sz="1900" kern="1200" dirty="0"/>
        </a:p>
        <a:p>
          <a:pPr marL="171450" lvl="1" indent="-171450" algn="l" defTabSz="844550">
            <a:lnSpc>
              <a:spcPct val="90000"/>
            </a:lnSpc>
            <a:spcBef>
              <a:spcPct val="0"/>
            </a:spcBef>
            <a:spcAft>
              <a:spcPct val="15000"/>
            </a:spcAft>
            <a:buChar char="••"/>
          </a:pPr>
          <a:r>
            <a:rPr lang="en-US" sz="1900" kern="1200" dirty="0" smtClean="0"/>
            <a:t>Develop input assumptions that will be used to model each scenario</a:t>
          </a:r>
          <a:endParaRPr lang="en-US" sz="1900" kern="1200" dirty="0"/>
        </a:p>
      </dsp:txBody>
      <dsp:txXfrm>
        <a:off x="4819269" y="711122"/>
        <a:ext cx="2112764" cy="385946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D07F9D27-F581-49A9-A79D-5894BB7F812B}" type="datetimeFigureOut">
              <a:rPr lang="en-US" smtClean="0"/>
              <a:t>7/10/2015</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387850"/>
            <a:ext cx="5607050" cy="41560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525"/>
            <a:ext cx="3038475" cy="46196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772525"/>
            <a:ext cx="3038475" cy="461963"/>
          </a:xfrm>
          <a:prstGeom prst="rect">
            <a:avLst/>
          </a:prstGeom>
        </p:spPr>
        <p:txBody>
          <a:bodyPr vert="horz" lIns="91440" tIns="45720" rIns="91440" bIns="45720" rtlCol="0" anchor="b"/>
          <a:lstStyle>
            <a:lvl1pPr algn="r">
              <a:defRPr sz="1200"/>
            </a:lvl1pPr>
          </a:lstStyle>
          <a:p>
            <a:fld id="{26538D8D-9B73-4876-A391-6BBF6D18D916}" type="slidenum">
              <a:rPr lang="en-US" smtClean="0"/>
              <a:t>‹#›</a:t>
            </a:fld>
            <a:endParaRPr lang="en-US" dirty="0"/>
          </a:p>
        </p:txBody>
      </p:sp>
    </p:spTree>
    <p:extLst>
      <p:ext uri="{BB962C8B-B14F-4D97-AF65-F5344CB8AC3E}">
        <p14:creationId xmlns:p14="http://schemas.microsoft.com/office/powerpoint/2010/main" val="2305677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fontAlgn="base">
              <a:spcBef>
                <a:spcPct val="0"/>
              </a:spcBef>
              <a:spcAft>
                <a:spcPct val="0"/>
              </a:spcAft>
            </a:pPr>
            <a:fld id="{EFAC39A1-EE03-4A37-AF10-0F1C632BD2E8}" type="slidenum">
              <a:rPr lang="en-US" altLang="en-US">
                <a:latin typeface="Calibri" pitchFamily="34" charset="0"/>
              </a:rPr>
              <a:pPr fontAlgn="base">
                <a:spcBef>
                  <a:spcPct val="0"/>
                </a:spcBef>
                <a:spcAft>
                  <a:spcPct val="0"/>
                </a:spcAft>
              </a:pPr>
              <a:t>1</a:t>
            </a:fld>
            <a:endParaRPr lang="en-US" altLang="en-US" dirty="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538D8D-9B73-4876-A391-6BBF6D18D916}" type="slidenum">
              <a:rPr lang="en-US" smtClean="0"/>
              <a:t>5</a:t>
            </a:fld>
            <a:endParaRPr lang="en-US" dirty="0"/>
          </a:p>
        </p:txBody>
      </p:sp>
    </p:spTree>
    <p:extLst>
      <p:ext uri="{BB962C8B-B14F-4D97-AF65-F5344CB8AC3E}">
        <p14:creationId xmlns:p14="http://schemas.microsoft.com/office/powerpoint/2010/main" val="345477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7188D2F-8C11-409B-811F-59D0F56519BC}"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idx="1"/>
          </p:nvPr>
        </p:nvSpPr>
        <p:spPr>
          <a:xfrm>
            <a:off x="379664" y="828675"/>
            <a:ext cx="8229600" cy="5116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smtClean="0"/>
              <a:t>Click to edit Master title style</a:t>
            </a:r>
            <a:endParaRPr lang="en-US" dirty="0"/>
          </a:p>
        </p:txBody>
      </p:sp>
    </p:spTree>
    <p:extLst>
      <p:ext uri="{BB962C8B-B14F-4D97-AF65-F5344CB8AC3E}">
        <p14:creationId xmlns:p14="http://schemas.microsoft.com/office/powerpoint/2010/main" val="3338906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8AC75CCA-0C9D-4254-AE8A-AA214D557F8F}" type="slidenum">
              <a:rPr lang="en-US" altLang="en-US"/>
              <a:pPr>
                <a:defRPr/>
              </a:pPr>
              <a:t>‹#›</a:t>
            </a:fld>
            <a:endParaRPr lang="en-US" alt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4"/>
          <p:cNvSpPr>
            <a:spLocks noGrp="1" noChangeArrowheads="1"/>
          </p:cNvSpPr>
          <p:nvPr>
            <p:ph type="dt" sz="half" idx="12"/>
          </p:nvPr>
        </p:nvSpPr>
        <p:spPr>
          <a:ln/>
        </p:spPr>
        <p:txBody>
          <a:bodyPr/>
          <a:lstStyle>
            <a:lvl1pPr>
              <a:defRPr/>
            </a:lvl1pPr>
          </a:lstStyle>
          <a:p>
            <a:pPr>
              <a:defRPr/>
            </a:pPr>
            <a:fld id="{1388A3A4-3A83-4CAB-B95C-3175A96F5BF1}" type="datetime1">
              <a:rPr lang="en-US" altLang="en-US" smtClean="0"/>
              <a:t>7/10/2015</a:t>
            </a:fld>
            <a:endParaRPr lang="en-US" altLang="en-US" dirty="0"/>
          </a:p>
        </p:txBody>
      </p:sp>
    </p:spTree>
    <p:extLst>
      <p:ext uri="{BB962C8B-B14F-4D97-AF65-F5344CB8AC3E}">
        <p14:creationId xmlns:p14="http://schemas.microsoft.com/office/powerpoint/2010/main" val="23855479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20AD18D4-C796-4840-96AD-E7C8ED5FAA39}" type="slidenum">
              <a:rPr lang="en-US" altLang="en-US"/>
              <a:pPr>
                <a:defRPr/>
              </a:pPr>
              <a:t>‹#›</a:t>
            </a:fld>
            <a:endParaRPr lang="en-US" alt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4"/>
          <p:cNvSpPr>
            <a:spLocks noGrp="1" noChangeArrowheads="1"/>
          </p:cNvSpPr>
          <p:nvPr>
            <p:ph type="dt" sz="half" idx="12"/>
          </p:nvPr>
        </p:nvSpPr>
        <p:spPr>
          <a:ln/>
        </p:spPr>
        <p:txBody>
          <a:bodyPr/>
          <a:lstStyle>
            <a:lvl1pPr>
              <a:defRPr/>
            </a:lvl1pPr>
          </a:lstStyle>
          <a:p>
            <a:pPr>
              <a:defRPr/>
            </a:pPr>
            <a:fld id="{E5F85C47-384B-4366-B103-A6DC8E0D3F45}" type="datetime1">
              <a:rPr lang="en-US" altLang="en-US" smtClean="0"/>
              <a:t>7/10/2015</a:t>
            </a:fld>
            <a:endParaRPr lang="en-US" altLang="en-US" dirty="0"/>
          </a:p>
        </p:txBody>
      </p:sp>
    </p:spTree>
    <p:extLst>
      <p:ext uri="{BB962C8B-B14F-4D97-AF65-F5344CB8AC3E}">
        <p14:creationId xmlns:p14="http://schemas.microsoft.com/office/powerpoint/2010/main" val="585125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3CA8B4F1-A058-4689-8CB9-A37FFA0B493E}" type="slidenum">
              <a:rPr lang="en-US" altLang="en-US"/>
              <a:pPr>
                <a:defRPr/>
              </a:pPr>
              <a:t>‹#›</a:t>
            </a:fld>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4"/>
          <p:cNvSpPr>
            <a:spLocks noGrp="1" noChangeArrowheads="1"/>
          </p:cNvSpPr>
          <p:nvPr>
            <p:ph type="dt" sz="half" idx="12"/>
          </p:nvPr>
        </p:nvSpPr>
        <p:spPr>
          <a:ln/>
        </p:spPr>
        <p:txBody>
          <a:bodyPr/>
          <a:lstStyle>
            <a:lvl1pPr>
              <a:defRPr/>
            </a:lvl1pPr>
          </a:lstStyle>
          <a:p>
            <a:pPr>
              <a:defRPr/>
            </a:pPr>
            <a:fld id="{812EA048-DD65-47F9-AB49-9C1759B9A856}" type="datetime1">
              <a:rPr lang="en-US" altLang="en-US" smtClean="0"/>
              <a:t>7/10/2015</a:t>
            </a:fld>
            <a:endParaRPr lang="en-US" altLang="en-US" dirty="0"/>
          </a:p>
        </p:txBody>
      </p:sp>
    </p:spTree>
    <p:extLst>
      <p:ext uri="{BB962C8B-B14F-4D97-AF65-F5344CB8AC3E}">
        <p14:creationId xmlns:p14="http://schemas.microsoft.com/office/powerpoint/2010/main" val="36801822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6029FFFD-C5EC-4182-941D-E3F0D3E0DB9B}" type="slidenum">
              <a:rPr lang="en-US" altLang="en-US"/>
              <a:pPr>
                <a:defRPr/>
              </a:pPr>
              <a:t>‹#›</a:t>
            </a:fld>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4"/>
          <p:cNvSpPr>
            <a:spLocks noGrp="1" noChangeArrowheads="1"/>
          </p:cNvSpPr>
          <p:nvPr>
            <p:ph type="dt" sz="half" idx="12"/>
          </p:nvPr>
        </p:nvSpPr>
        <p:spPr>
          <a:ln/>
        </p:spPr>
        <p:txBody>
          <a:bodyPr/>
          <a:lstStyle>
            <a:lvl1pPr>
              <a:defRPr/>
            </a:lvl1pPr>
          </a:lstStyle>
          <a:p>
            <a:pPr>
              <a:defRPr/>
            </a:pPr>
            <a:fld id="{B7003A76-9047-4B29-9D70-45E675A93CA2}" type="datetime1">
              <a:rPr lang="en-US" altLang="en-US" smtClean="0"/>
              <a:t>7/10/2015</a:t>
            </a:fld>
            <a:endParaRPr lang="en-US" altLang="en-US" dirty="0"/>
          </a:p>
        </p:txBody>
      </p:sp>
    </p:spTree>
    <p:extLst>
      <p:ext uri="{BB962C8B-B14F-4D97-AF65-F5344CB8AC3E}">
        <p14:creationId xmlns:p14="http://schemas.microsoft.com/office/powerpoint/2010/main" val="3165504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CFB89DA-0916-4500-9D62-3039008C563F}" type="slidenum">
              <a:rPr lang="en-US" altLang="en-US"/>
              <a:pPr>
                <a:defRPr/>
              </a:pPr>
              <a:t>‹#›</a:t>
            </a:fld>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4"/>
          <p:cNvSpPr>
            <a:spLocks noGrp="1" noChangeArrowheads="1"/>
          </p:cNvSpPr>
          <p:nvPr>
            <p:ph type="dt" sz="half" idx="12"/>
          </p:nvPr>
        </p:nvSpPr>
        <p:spPr>
          <a:ln/>
        </p:spPr>
        <p:txBody>
          <a:bodyPr/>
          <a:lstStyle>
            <a:lvl1pPr>
              <a:defRPr/>
            </a:lvl1pPr>
          </a:lstStyle>
          <a:p>
            <a:pPr>
              <a:defRPr/>
            </a:pPr>
            <a:fld id="{6AE4C3A7-7469-4566-93D1-F1C9FE58D8FE}" type="datetime1">
              <a:rPr lang="en-US" altLang="en-US" smtClean="0"/>
              <a:t>7/10/2015</a:t>
            </a:fld>
            <a:endParaRPr lang="en-US" altLang="en-US" dirty="0"/>
          </a:p>
        </p:txBody>
      </p:sp>
    </p:spTree>
    <p:extLst>
      <p:ext uri="{BB962C8B-B14F-4D97-AF65-F5344CB8AC3E}">
        <p14:creationId xmlns:p14="http://schemas.microsoft.com/office/powerpoint/2010/main" val="38119354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BF2DCFD-0814-4C34-B65D-D8EC8187711A}" type="slidenum">
              <a:rPr lang="en-US" altLang="en-US"/>
              <a:pPr>
                <a:defRPr/>
              </a:pPr>
              <a:t>‹#›</a:t>
            </a:fld>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4"/>
          <p:cNvSpPr>
            <a:spLocks noGrp="1" noChangeArrowheads="1"/>
          </p:cNvSpPr>
          <p:nvPr>
            <p:ph type="dt" sz="half" idx="12"/>
          </p:nvPr>
        </p:nvSpPr>
        <p:spPr>
          <a:ln/>
        </p:spPr>
        <p:txBody>
          <a:bodyPr/>
          <a:lstStyle>
            <a:lvl1pPr>
              <a:defRPr/>
            </a:lvl1pPr>
          </a:lstStyle>
          <a:p>
            <a:pPr>
              <a:defRPr/>
            </a:pPr>
            <a:fld id="{D05E1CD5-AC12-445E-9FDE-67D5A1389DBC}" type="datetime1">
              <a:rPr lang="en-US" altLang="en-US" smtClean="0"/>
              <a:t>7/10/2015</a:t>
            </a:fld>
            <a:endParaRPr lang="en-US" altLang="en-US" dirty="0"/>
          </a:p>
        </p:txBody>
      </p:sp>
    </p:spTree>
    <p:extLst>
      <p:ext uri="{BB962C8B-B14F-4D97-AF65-F5344CB8AC3E}">
        <p14:creationId xmlns:p14="http://schemas.microsoft.com/office/powerpoint/2010/main" val="530710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686800" cy="685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066800"/>
            <a:ext cx="8229600" cy="4724400"/>
          </a:xfrm>
        </p:spPr>
        <p:txBody>
          <a:bodyPr/>
          <a:lstStyle/>
          <a:p>
            <a:pPr lvl="0"/>
            <a:r>
              <a:rPr lang="en-US" noProof="0" dirty="0" smtClean="0"/>
              <a:t>Click icon to add table</a:t>
            </a:r>
          </a:p>
        </p:txBody>
      </p:sp>
      <p:sp>
        <p:nvSpPr>
          <p:cNvPr id="4" name="Rectangle 6"/>
          <p:cNvSpPr>
            <a:spLocks noGrp="1" noChangeArrowheads="1"/>
          </p:cNvSpPr>
          <p:nvPr>
            <p:ph type="sldNum" sz="quarter" idx="10"/>
          </p:nvPr>
        </p:nvSpPr>
        <p:spPr>
          <a:ln/>
        </p:spPr>
        <p:txBody>
          <a:bodyPr/>
          <a:lstStyle>
            <a:lvl1pPr>
              <a:defRPr/>
            </a:lvl1pPr>
          </a:lstStyle>
          <a:p>
            <a:pPr>
              <a:defRPr/>
            </a:pPr>
            <a:fld id="{BD1C4844-987A-455B-9B96-7805ECAEF127}" type="slidenum">
              <a:rPr lang="en-US" altLang="en-US"/>
              <a:pPr>
                <a:defRPr/>
              </a:pPr>
              <a:t>‹#›</a:t>
            </a:fld>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4"/>
          <p:cNvSpPr>
            <a:spLocks noGrp="1" noChangeArrowheads="1"/>
          </p:cNvSpPr>
          <p:nvPr>
            <p:ph type="dt" sz="half" idx="12"/>
          </p:nvPr>
        </p:nvSpPr>
        <p:spPr>
          <a:ln/>
        </p:spPr>
        <p:txBody>
          <a:bodyPr/>
          <a:lstStyle>
            <a:lvl1pPr>
              <a:defRPr/>
            </a:lvl1pPr>
          </a:lstStyle>
          <a:p>
            <a:pPr>
              <a:defRPr/>
            </a:pPr>
            <a:fld id="{7A17C83C-8AFD-4196-8D8C-97EBF092CC01}" type="datetime1">
              <a:rPr lang="en-US" altLang="en-US" smtClean="0"/>
              <a:t>7/10/2015</a:t>
            </a:fld>
            <a:endParaRPr lang="en-US" altLang="en-US" dirty="0"/>
          </a:p>
        </p:txBody>
      </p:sp>
    </p:spTree>
    <p:extLst>
      <p:ext uri="{BB962C8B-B14F-4D97-AF65-F5344CB8AC3E}">
        <p14:creationId xmlns:p14="http://schemas.microsoft.com/office/powerpoint/2010/main" val="40004944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cxnSp>
        <p:nvCxnSpPr>
          <p:cNvPr id="4" name="Straight Connector 3"/>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5"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698E1071-3210-40BF-AFBB-2A98447EA483}"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3" name="Content Placeholder 2"/>
          <p:cNvSpPr>
            <a:spLocks noGrp="1"/>
          </p:cNvSpPr>
          <p:nvPr>
            <p:ph idx="1"/>
          </p:nvPr>
        </p:nvSpPr>
        <p:spPr>
          <a:xfrm>
            <a:off x="379664" y="828675"/>
            <a:ext cx="8229600" cy="51165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itle Placeholder 1"/>
          <p:cNvSpPr>
            <a:spLocks noGrp="1"/>
          </p:cNvSpPr>
          <p:nvPr>
            <p:ph type="title"/>
          </p:nvPr>
        </p:nvSpPr>
        <p:spPr>
          <a:xfrm>
            <a:off x="379664" y="179143"/>
            <a:ext cx="8459536" cy="461665"/>
          </a:xfrm>
          <a:prstGeom prst="rect">
            <a:avLst/>
          </a:prstGeom>
        </p:spPr>
        <p:txBody>
          <a:bodyPr rtlCol="0">
            <a:noAutofit/>
          </a:bodyPr>
          <a:lstStyle>
            <a:lvl1pPr algn="l">
              <a:defRPr sz="2400" b="1"/>
            </a:lvl1pPr>
          </a:lstStyle>
          <a:p>
            <a:r>
              <a:rPr lang="en-US" smtClean="0"/>
              <a:t>Click to edit Master title style</a:t>
            </a:r>
            <a:endParaRPr lang="en-US" dirty="0"/>
          </a:p>
        </p:txBody>
      </p:sp>
    </p:spTree>
    <p:extLst>
      <p:ext uri="{BB962C8B-B14F-4D97-AF65-F5344CB8AC3E}">
        <p14:creationId xmlns:p14="http://schemas.microsoft.com/office/powerpoint/2010/main" val="139641409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cxnSp>
        <p:nvCxnSpPr>
          <p:cNvPr id="3" name="Straight Connector 2"/>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p:nvSpPr>
        <p:spPr>
          <a:xfrm>
            <a:off x="6705600" y="6202363"/>
            <a:ext cx="2133600" cy="182562"/>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C109239C-9F3B-48C7-877D-C318F7C5EC29}"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rtlCol="0">
            <a:noAutofit/>
          </a:bodyPr>
          <a:lstStyle>
            <a:lvl1pPr algn="l">
              <a:defRPr sz="2400" b="1"/>
            </a:lvl1pPr>
          </a:lstStyle>
          <a:p>
            <a:r>
              <a:rPr lang="en-US" smtClean="0"/>
              <a:t>Click to edit Master title style</a:t>
            </a:r>
            <a:endParaRPr lang="en-US" dirty="0"/>
          </a:p>
        </p:txBody>
      </p:sp>
    </p:spTree>
    <p:extLst>
      <p:ext uri="{BB962C8B-B14F-4D97-AF65-F5344CB8AC3E}">
        <p14:creationId xmlns:p14="http://schemas.microsoft.com/office/powerpoint/2010/main" val="1295729838"/>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2EC52B5E-2332-4C03-93AE-3296A93FA73F}"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Tree>
    <p:extLst>
      <p:ext uri="{BB962C8B-B14F-4D97-AF65-F5344CB8AC3E}">
        <p14:creationId xmlns:p14="http://schemas.microsoft.com/office/powerpoint/2010/main" val="261977178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cxnSp>
        <p:nvCxnSpPr>
          <p:cNvPr id="3" name="Straight Connector 2"/>
          <p:cNvCxnSpPr/>
          <p:nvPr/>
        </p:nvCxnSpPr>
        <p:spPr>
          <a:xfrm>
            <a:off x="247650" y="641350"/>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Slide Number Placeholder 6"/>
          <p:cNvSpPr txBox="1">
            <a:spLocks/>
          </p:cNvSpPr>
          <p:nvPr/>
        </p:nvSpPr>
        <p:spPr>
          <a:xfrm>
            <a:off x="6705600" y="6202363"/>
            <a:ext cx="2133600" cy="182562"/>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25281ACF-C897-4F87-9A14-77D244CBAFC2}"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rtlCol="0">
            <a:noAutofit/>
          </a:bodyPr>
          <a:lstStyle>
            <a:lvl1pPr algn="l">
              <a:defRPr sz="2400" b="1"/>
            </a:lvl1pPr>
          </a:lstStyle>
          <a:p>
            <a:r>
              <a:rPr lang="en-US" smtClean="0"/>
              <a:t>Click to edit Master title style</a:t>
            </a:r>
            <a:endParaRPr lang="en-US" dirty="0"/>
          </a:p>
        </p:txBody>
      </p:sp>
    </p:spTree>
    <p:extLst>
      <p:ext uri="{BB962C8B-B14F-4D97-AF65-F5344CB8AC3E}">
        <p14:creationId xmlns:p14="http://schemas.microsoft.com/office/powerpoint/2010/main" val="253993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Slide Number Placeholder 6"/>
          <p:cNvSpPr txBox="1">
            <a:spLocks/>
          </p:cNvSpPr>
          <p:nvPr/>
        </p:nvSpPr>
        <p:spPr>
          <a:xfrm>
            <a:off x="6705600" y="6069013"/>
            <a:ext cx="2133600" cy="365125"/>
          </a:xfrm>
          <a:prstGeom prst="rect">
            <a:avLst/>
          </a:prstGeom>
        </p:spPr>
        <p:txBody>
          <a:bodyPr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fld id="{43F340E8-AF44-436F-B384-846FC94F1AD3}" type="slidenum">
              <a:rPr lang="en-US" smtClean="0">
                <a:solidFill>
                  <a:schemeClr val="tx1"/>
                </a:solidFill>
              </a:rPr>
              <a:pPr fontAlgn="auto">
                <a:spcBef>
                  <a:spcPts val="0"/>
                </a:spcBef>
                <a:spcAft>
                  <a:spcPts val="0"/>
                </a:spcAft>
                <a:defRPr/>
              </a:pPr>
              <a:t>‹#›</a:t>
            </a:fld>
            <a:endParaRPr lang="en-US" dirty="0">
              <a:solidFill>
                <a:schemeClr val="tx1"/>
              </a:solidFill>
            </a:endParaRPr>
          </a:p>
        </p:txBody>
      </p:sp>
    </p:spTree>
    <p:extLst>
      <p:ext uri="{BB962C8B-B14F-4D97-AF65-F5344CB8AC3E}">
        <p14:creationId xmlns:p14="http://schemas.microsoft.com/office/powerpoint/2010/main" val="1661446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3BD9002-389C-4704-A049-57185C790D58}" type="datetime1">
              <a:rPr lang="en-US" smtClean="0"/>
              <a:t>7/10/2015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CAE6681-8A95-4CB1-9042-BF746E0CE504}" type="slidenum">
              <a:rPr lang="en-US" smtClean="0"/>
              <a:t>‹#›</a:t>
            </a:fld>
            <a:endParaRPr lang="en-US" dirty="0"/>
          </a:p>
        </p:txBody>
      </p:sp>
    </p:spTree>
    <p:extLst>
      <p:ext uri="{BB962C8B-B14F-4D97-AF65-F5344CB8AC3E}">
        <p14:creationId xmlns:p14="http://schemas.microsoft.com/office/powerpoint/2010/main" val="3545859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3"/>
          <p:cNvSpPr>
            <a:spLocks noChangeArrowheads="1"/>
          </p:cNvSpPr>
          <p:nvPr/>
        </p:nvSpPr>
        <p:spPr bwMode="auto">
          <a:xfrm>
            <a:off x="0" y="1143000"/>
            <a:ext cx="9144000" cy="5715000"/>
          </a:xfrm>
          <a:prstGeom prst="rect">
            <a:avLst/>
          </a:prstGeom>
          <a:solidFill>
            <a:srgbClr val="5469A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dirty="0"/>
          </a:p>
        </p:txBody>
      </p:sp>
      <p:sp>
        <p:nvSpPr>
          <p:cNvPr id="5" name="Line 14"/>
          <p:cNvSpPr>
            <a:spLocks noChangeShapeType="1"/>
          </p:cNvSpPr>
          <p:nvPr/>
        </p:nvSpPr>
        <p:spPr bwMode="auto">
          <a:xfrm>
            <a:off x="0" y="1143000"/>
            <a:ext cx="9144000" cy="0"/>
          </a:xfrm>
          <a:prstGeom prst="line">
            <a:avLst/>
          </a:prstGeom>
          <a:noFill/>
          <a:ln w="5715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6" name="Picture 17" descr="logocolors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04800"/>
            <a:ext cx="139065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0" name="Rectangle 2"/>
          <p:cNvSpPr>
            <a:spLocks noGrp="1" noChangeArrowheads="1"/>
          </p:cNvSpPr>
          <p:nvPr>
            <p:ph type="subTitle" idx="1"/>
          </p:nvPr>
        </p:nvSpPr>
        <p:spPr>
          <a:xfrm>
            <a:off x="1809750" y="3581400"/>
            <a:ext cx="5334000" cy="1143000"/>
          </a:xfrm>
        </p:spPr>
        <p:txBody>
          <a:bodyPr/>
          <a:lstStyle>
            <a:lvl1pPr marL="0" indent="0">
              <a:buFontTx/>
              <a:buNone/>
              <a:defRPr b="0">
                <a:solidFill>
                  <a:schemeClr val="bg1"/>
                </a:solidFill>
                <a:latin typeface="Arial Black" pitchFamily="34" charset="0"/>
              </a:defRPr>
            </a:lvl1pPr>
          </a:lstStyle>
          <a:p>
            <a:pPr lvl="0"/>
            <a:r>
              <a:rPr lang="en-US" altLang="en-US" noProof="0" smtClean="0"/>
              <a:t>Click to edit Master subtitle style</a:t>
            </a:r>
          </a:p>
        </p:txBody>
      </p:sp>
      <p:sp>
        <p:nvSpPr>
          <p:cNvPr id="43015" name="Rectangle 7"/>
          <p:cNvSpPr>
            <a:spLocks noGrp="1" noChangeArrowheads="1"/>
          </p:cNvSpPr>
          <p:nvPr>
            <p:ph type="ctrTitle"/>
          </p:nvPr>
        </p:nvSpPr>
        <p:spPr>
          <a:xfrm>
            <a:off x="1800225" y="1905000"/>
            <a:ext cx="6477000" cy="1241425"/>
          </a:xfrm>
        </p:spPr>
        <p:txBody>
          <a:bodyPr/>
          <a:lstStyle>
            <a:lvl1pPr>
              <a:defRPr sz="2800"/>
            </a:lvl1pPr>
          </a:lstStyle>
          <a:p>
            <a:pPr lvl="0"/>
            <a:r>
              <a:rPr lang="en-US" altLang="en-US" noProof="0" smtClean="0"/>
              <a:t>Click to edit Master title style</a:t>
            </a:r>
          </a:p>
        </p:txBody>
      </p:sp>
      <p:sp>
        <p:nvSpPr>
          <p:cNvPr id="7" name="Rectangle 10"/>
          <p:cNvSpPr>
            <a:spLocks noGrp="1" noChangeArrowheads="1"/>
          </p:cNvSpPr>
          <p:nvPr>
            <p:ph type="dt" sz="half" idx="10"/>
          </p:nvPr>
        </p:nvSpPr>
        <p:spPr>
          <a:xfrm>
            <a:off x="1800225" y="5467350"/>
            <a:ext cx="3076575" cy="476250"/>
          </a:xfrm>
        </p:spPr>
        <p:txBody>
          <a:bodyPr/>
          <a:lstStyle>
            <a:lvl1pPr>
              <a:defRPr sz="1800" b="1" smtClean="0">
                <a:solidFill>
                  <a:schemeClr val="bg1"/>
                </a:solidFill>
              </a:defRPr>
            </a:lvl1pPr>
          </a:lstStyle>
          <a:p>
            <a:fld id="{537055F9-FDBB-4F53-B9C3-D91253AA6A4D}" type="datetime1">
              <a:rPr lang="en-US" smtClean="0"/>
              <a:t>7/10/2015</a:t>
            </a:fld>
            <a:endParaRPr lang="en-US" dirty="0"/>
          </a:p>
        </p:txBody>
      </p:sp>
      <p:sp>
        <p:nvSpPr>
          <p:cNvPr id="8" name="Rectangle 7"/>
          <p:cNvSpPr>
            <a:spLocks noGrp="1" noChangeArrowheads="1"/>
          </p:cNvSpPr>
          <p:nvPr>
            <p:ph type="ftr" sz="quarter" idx="11"/>
          </p:nvPr>
        </p:nvSpPr>
        <p:spPr>
          <a:xfrm>
            <a:off x="1800225" y="5067300"/>
            <a:ext cx="5286375" cy="419100"/>
          </a:xfrm>
        </p:spPr>
        <p:txBody>
          <a:bodyPr/>
          <a:lstStyle>
            <a:lvl1pPr algn="l">
              <a:defRPr sz="1800" b="1" smtClean="0">
                <a:solidFill>
                  <a:schemeClr val="bg1"/>
                </a:solidFill>
              </a:defRPr>
            </a:lvl1pPr>
          </a:lstStyle>
          <a:p>
            <a:endParaRPr lang="en-US" dirty="0"/>
          </a:p>
        </p:txBody>
      </p:sp>
    </p:spTree>
    <p:extLst>
      <p:ext uri="{BB962C8B-B14F-4D97-AF65-F5344CB8AC3E}">
        <p14:creationId xmlns:p14="http://schemas.microsoft.com/office/powerpoint/2010/main" val="3998523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DEFCD7B-47F6-4879-954F-C237C9FF39D4}" type="slidenum">
              <a:rPr lang="en-US" altLang="en-US"/>
              <a:pPr>
                <a:defRPr/>
              </a:pPr>
              <a:t>‹#›</a:t>
            </a:fld>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4"/>
          <p:cNvSpPr>
            <a:spLocks noGrp="1" noChangeArrowheads="1"/>
          </p:cNvSpPr>
          <p:nvPr>
            <p:ph type="dt" sz="half" idx="12"/>
          </p:nvPr>
        </p:nvSpPr>
        <p:spPr>
          <a:ln/>
        </p:spPr>
        <p:txBody>
          <a:bodyPr/>
          <a:lstStyle>
            <a:lvl1pPr>
              <a:defRPr/>
            </a:lvl1pPr>
          </a:lstStyle>
          <a:p>
            <a:pPr>
              <a:defRPr/>
            </a:pPr>
            <a:fld id="{0955F20A-B696-4030-8305-BCE3D8B071A6}" type="datetime1">
              <a:rPr lang="en-US" altLang="en-US" smtClean="0"/>
              <a:t>7/10/2015</a:t>
            </a:fld>
            <a:endParaRPr lang="en-US" altLang="en-US" dirty="0"/>
          </a:p>
        </p:txBody>
      </p:sp>
    </p:spTree>
    <p:extLst>
      <p:ext uri="{BB962C8B-B14F-4D97-AF65-F5344CB8AC3E}">
        <p14:creationId xmlns:p14="http://schemas.microsoft.com/office/powerpoint/2010/main" val="3411098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78B7EB0B-E280-49E1-ACBF-59DB40C324AF}" type="slidenum">
              <a:rPr lang="en-US" altLang="en-US"/>
              <a:pPr>
                <a:defRPr/>
              </a:pPr>
              <a:t>‹#›</a:t>
            </a:fld>
            <a:endParaRPr lang="en-US"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4"/>
          <p:cNvSpPr>
            <a:spLocks noGrp="1" noChangeArrowheads="1"/>
          </p:cNvSpPr>
          <p:nvPr>
            <p:ph type="dt" sz="half" idx="12"/>
          </p:nvPr>
        </p:nvSpPr>
        <p:spPr>
          <a:ln/>
        </p:spPr>
        <p:txBody>
          <a:bodyPr/>
          <a:lstStyle>
            <a:lvl1pPr>
              <a:defRPr/>
            </a:lvl1pPr>
          </a:lstStyle>
          <a:p>
            <a:pPr>
              <a:defRPr/>
            </a:pPr>
            <a:fld id="{C2FF634F-AADE-40C0-8AB0-290AE31194F6}" type="datetime1">
              <a:rPr lang="en-US" altLang="en-US" smtClean="0"/>
              <a:t>7/10/2015</a:t>
            </a:fld>
            <a:endParaRPr lang="en-US" altLang="en-US" dirty="0"/>
          </a:p>
        </p:txBody>
      </p:sp>
    </p:spTree>
    <p:extLst>
      <p:ext uri="{BB962C8B-B14F-4D97-AF65-F5344CB8AC3E}">
        <p14:creationId xmlns:p14="http://schemas.microsoft.com/office/powerpoint/2010/main" val="3039671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63CDB591-2ABF-47FC-9E31-F1A935EAFA3A}" type="slidenum">
              <a:rPr lang="en-US" altLang="en-US"/>
              <a:pPr>
                <a:defRPr/>
              </a:pPr>
              <a:t>‹#›</a:t>
            </a:fld>
            <a:endParaRPr lang="en-US" alt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4"/>
          <p:cNvSpPr>
            <a:spLocks noGrp="1" noChangeArrowheads="1"/>
          </p:cNvSpPr>
          <p:nvPr>
            <p:ph type="dt" sz="half" idx="12"/>
          </p:nvPr>
        </p:nvSpPr>
        <p:spPr>
          <a:ln/>
        </p:spPr>
        <p:txBody>
          <a:bodyPr/>
          <a:lstStyle>
            <a:lvl1pPr>
              <a:defRPr/>
            </a:lvl1pPr>
          </a:lstStyle>
          <a:p>
            <a:pPr>
              <a:defRPr/>
            </a:pPr>
            <a:fld id="{F802A4EA-C8E5-4393-9652-58519CC55579}" type="datetime1">
              <a:rPr lang="en-US" altLang="en-US" smtClean="0"/>
              <a:t>7/10/2015</a:t>
            </a:fld>
            <a:endParaRPr lang="en-US" altLang="en-US" dirty="0"/>
          </a:p>
        </p:txBody>
      </p:sp>
    </p:spTree>
    <p:extLst>
      <p:ext uri="{BB962C8B-B14F-4D97-AF65-F5344CB8AC3E}">
        <p14:creationId xmlns:p14="http://schemas.microsoft.com/office/powerpoint/2010/main" val="1632044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5106C25-9AA3-4FAA-BA11-357255E91940}" type="slidenum">
              <a:rPr lang="en-US" altLang="en-US"/>
              <a:pPr>
                <a:defRPr/>
              </a:pPr>
              <a:t>‹#›</a:t>
            </a:fld>
            <a:endParaRPr lang="en-US" alt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4"/>
          <p:cNvSpPr>
            <a:spLocks noGrp="1" noChangeArrowheads="1"/>
          </p:cNvSpPr>
          <p:nvPr>
            <p:ph type="dt" sz="half" idx="12"/>
          </p:nvPr>
        </p:nvSpPr>
        <p:spPr>
          <a:ln/>
        </p:spPr>
        <p:txBody>
          <a:bodyPr/>
          <a:lstStyle>
            <a:lvl1pPr>
              <a:defRPr/>
            </a:lvl1pPr>
          </a:lstStyle>
          <a:p>
            <a:pPr>
              <a:defRPr/>
            </a:pPr>
            <a:fld id="{02320383-3D59-4BF5-A576-CF47E1771958}" type="datetime1">
              <a:rPr lang="en-US" altLang="en-US" smtClean="0"/>
              <a:t>7/10/2015</a:t>
            </a:fld>
            <a:endParaRPr lang="en-US" altLang="en-US" dirty="0"/>
          </a:p>
        </p:txBody>
      </p:sp>
    </p:spTree>
    <p:extLst>
      <p:ext uri="{BB962C8B-B14F-4D97-AF65-F5344CB8AC3E}">
        <p14:creationId xmlns:p14="http://schemas.microsoft.com/office/powerpoint/2010/main" val="23607492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image" Target="../media/image3.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7625" y="0"/>
            <a:ext cx="92392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3" name="Picture 12"/>
          <p:cNvPicPr>
            <a:picLocks/>
          </p:cNvPicPr>
          <p:nvPr/>
        </p:nvPicPr>
        <p:blipFill rotWithShape="1">
          <a:blip r:embed="rId6">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pic>
        <p:nvPicPr>
          <p:cNvPr id="1030" name="Picture 8" descr="ERCOT cmyk-01.png"/>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47650" y="6024563"/>
            <a:ext cx="81756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085850" y="6010275"/>
            <a:ext cx="6867525" cy="415925"/>
          </a:xfrm>
          <a:prstGeom prst="rect">
            <a:avLst/>
          </a:prstGeom>
          <a:noFill/>
        </p:spPr>
        <p:txBody>
          <a:bodyPr>
            <a:spAutoFit/>
          </a:bodyPr>
          <a:lstStyle/>
          <a:p>
            <a:pPr fontAlgn="auto">
              <a:spcBef>
                <a:spcPts val="0"/>
              </a:spcBef>
              <a:spcAft>
                <a:spcPts val="0"/>
              </a:spcAft>
              <a:defRPr/>
            </a:pPr>
            <a:r>
              <a:rPr lang="en-US" sz="1050" b="1" dirty="0">
                <a:latin typeface="+mn-lt"/>
                <a:cs typeface="+mn-cs"/>
              </a:rPr>
              <a:t>ERCOT PUBLIC</a:t>
            </a:r>
          </a:p>
          <a:p>
            <a:pPr fontAlgn="auto">
              <a:spcBef>
                <a:spcPts val="0"/>
              </a:spcBef>
              <a:spcAft>
                <a:spcPts val="0"/>
              </a:spcAft>
              <a:defRPr/>
            </a:pPr>
            <a:r>
              <a:rPr lang="en-US" sz="1050" dirty="0">
                <a:latin typeface="+mn-lt"/>
                <a:cs typeface="+mn-cs"/>
              </a:rPr>
              <a:t>1/27/2014</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iming>
    <p:tnLst>
      <p:par>
        <p:cTn id="1" dur="indefinite" restart="never" nodeType="tmRoot"/>
      </p:par>
    </p:tnLst>
  </p:timing>
  <p:hf sldNum="0" hdr="0" ftr="0" dt="0"/>
  <p:txStyles>
    <p:titleStyle>
      <a:lvl1pPr algn="ctr" defTabSz="457200" rtl="0" eaLnBrk="1" fontAlgn="base" hangingPunct="1">
        <a:spcBef>
          <a:spcPct val="0"/>
        </a:spcBef>
        <a:spcAft>
          <a:spcPct val="0"/>
        </a:spcAft>
        <a:defRPr sz="4400" kern="1200">
          <a:solidFill>
            <a:schemeClr val="tx1"/>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Arial" charset="0"/>
        </a:defRPr>
      </a:lvl2pPr>
      <a:lvl3pPr algn="ctr" defTabSz="457200" rtl="0" eaLnBrk="1" fontAlgn="base" hangingPunct="1">
        <a:spcBef>
          <a:spcPct val="0"/>
        </a:spcBef>
        <a:spcAft>
          <a:spcPct val="0"/>
        </a:spcAft>
        <a:defRPr sz="4400">
          <a:solidFill>
            <a:schemeClr val="tx1"/>
          </a:solidFill>
          <a:latin typeface="Arial" charset="0"/>
        </a:defRPr>
      </a:lvl3pPr>
      <a:lvl4pPr algn="ctr" defTabSz="457200" rtl="0" eaLnBrk="1" fontAlgn="base" hangingPunct="1">
        <a:spcBef>
          <a:spcPct val="0"/>
        </a:spcBef>
        <a:spcAft>
          <a:spcPct val="0"/>
        </a:spcAft>
        <a:defRPr sz="4400">
          <a:solidFill>
            <a:schemeClr val="tx1"/>
          </a:solidFill>
          <a:latin typeface="Arial" charset="0"/>
        </a:defRPr>
      </a:lvl4pPr>
      <a:lvl5pPr algn="ctr" defTabSz="457200" rtl="0" eaLnBrk="1" fontAlgn="base" hangingPunct="1">
        <a:spcBef>
          <a:spcPct val="0"/>
        </a:spcBef>
        <a:spcAft>
          <a:spcPct val="0"/>
        </a:spcAft>
        <a:defRPr sz="4400">
          <a:solidFill>
            <a:schemeClr val="tx1"/>
          </a:solidFill>
          <a:latin typeface="Arial" charset="0"/>
        </a:defRPr>
      </a:lvl5pPr>
      <a:lvl6pPr marL="457200" algn="ctr" defTabSz="457200" rtl="0" eaLnBrk="1" fontAlgn="base" hangingPunct="1">
        <a:spcBef>
          <a:spcPct val="0"/>
        </a:spcBef>
        <a:spcAft>
          <a:spcPct val="0"/>
        </a:spcAft>
        <a:defRPr sz="4400">
          <a:solidFill>
            <a:schemeClr val="tx1"/>
          </a:solidFill>
          <a:latin typeface="Arial" charset="0"/>
        </a:defRPr>
      </a:lvl6pPr>
      <a:lvl7pPr marL="914400" algn="ctr" defTabSz="457200" rtl="0" eaLnBrk="1" fontAlgn="base" hangingPunct="1">
        <a:spcBef>
          <a:spcPct val="0"/>
        </a:spcBef>
        <a:spcAft>
          <a:spcPct val="0"/>
        </a:spcAft>
        <a:defRPr sz="4400">
          <a:solidFill>
            <a:schemeClr val="tx1"/>
          </a:solidFill>
          <a:latin typeface="Arial" charset="0"/>
        </a:defRPr>
      </a:lvl7pPr>
      <a:lvl8pPr marL="1371600" algn="ctr" defTabSz="457200" rtl="0" eaLnBrk="1" fontAlgn="base" hangingPunct="1">
        <a:spcBef>
          <a:spcPct val="0"/>
        </a:spcBef>
        <a:spcAft>
          <a:spcPct val="0"/>
        </a:spcAft>
        <a:defRPr sz="4400">
          <a:solidFill>
            <a:schemeClr val="tx1"/>
          </a:solidFill>
          <a:latin typeface="Arial" charset="0"/>
        </a:defRPr>
      </a:lvl8pPr>
      <a:lvl9pPr marL="1828800" algn="ctr" defTabSz="457200" rtl="0" eaLnBrk="1" fontAlgn="base" hangingPunct="1">
        <a:spcBef>
          <a:spcPct val="0"/>
        </a:spcBef>
        <a:spcAft>
          <a:spcPct val="0"/>
        </a:spcAft>
        <a:defRPr sz="4400">
          <a:solidFill>
            <a:schemeClr val="tx1"/>
          </a:solidFill>
          <a:latin typeface="Arial"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E647C358-6709-4E11-9644-4383B958DB07}" type="slidenum">
              <a:rPr lang="en-US" altLang="en-US"/>
              <a:pPr>
                <a:defRPr/>
              </a:pPr>
              <a:t>‹#›</a:t>
            </a:fld>
            <a:endParaRPr lang="en-US" altLang="en-US" dirty="0"/>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dirty="0"/>
          </a:p>
        </p:txBody>
      </p:sp>
      <p:pic>
        <p:nvPicPr>
          <p:cNvPr id="1029" name="Picture 8" descr="logo_C"/>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9"/>
          <p:cNvSpPr>
            <a:spLocks noChangeArrowheads="1"/>
          </p:cNvSpPr>
          <p:nvPr/>
        </p:nvSpPr>
        <p:spPr bwMode="auto">
          <a:xfrm>
            <a:off x="0" y="0"/>
            <a:ext cx="9144000" cy="685800"/>
          </a:xfrm>
          <a:prstGeom prst="rect">
            <a:avLst/>
          </a:prstGeom>
          <a:solidFill>
            <a:srgbClr val="5469A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altLang="en-US" dirty="0"/>
          </a:p>
        </p:txBody>
      </p:sp>
      <p:sp>
        <p:nvSpPr>
          <p:cNvPr id="1031" name="Rectangle 2"/>
          <p:cNvSpPr>
            <a:spLocks noGrp="1" noChangeArrowheads="1"/>
          </p:cNvSpPr>
          <p:nvPr>
            <p:ph type="title"/>
          </p:nvPr>
        </p:nvSpPr>
        <p:spPr bwMode="auto">
          <a:xfrm>
            <a:off x="152400" y="0"/>
            <a:ext cx="8686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n-US" dirty="0"/>
          </a:p>
        </p:txBody>
      </p:sp>
      <p:sp>
        <p:nvSpPr>
          <p:cNvPr id="1033" name="Line 11"/>
          <p:cNvSpPr>
            <a:spLocks noChangeShapeType="1"/>
          </p:cNvSpPr>
          <p:nvPr/>
        </p:nvSpPr>
        <p:spPr bwMode="auto">
          <a:xfrm>
            <a:off x="1069975" y="6457950"/>
            <a:ext cx="0" cy="219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fld id="{AE0D5CD0-E209-437A-8D04-734D1E1C789C}" type="datetime1">
              <a:rPr lang="en-US" altLang="en-US" smtClean="0"/>
              <a:t>7/10/2015</a:t>
            </a:fld>
            <a:endParaRPr lang="en-US" altLang="en-US" dirty="0"/>
          </a:p>
        </p:txBody>
      </p:sp>
      <p:sp>
        <p:nvSpPr>
          <p:cNvPr id="1035" name="Line 12"/>
          <p:cNvSpPr>
            <a:spLocks noChangeShapeType="1"/>
          </p:cNvSpPr>
          <p:nvPr/>
        </p:nvSpPr>
        <p:spPr bwMode="auto">
          <a:xfrm>
            <a:off x="0" y="673100"/>
            <a:ext cx="9144000" cy="0"/>
          </a:xfrm>
          <a:prstGeom prst="line">
            <a:avLst/>
          </a:prstGeom>
          <a:noFill/>
          <a:ln w="57150">
            <a:solidFill>
              <a:schemeClr va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hf sldNum="0" hdr="0" ftr="0" dt="0"/>
  <p:txStyles>
    <p:titleStyle>
      <a:lvl1pPr algn="l" rtl="0" eaLnBrk="1" fontAlgn="base" hangingPunct="1">
        <a:spcBef>
          <a:spcPct val="0"/>
        </a:spcBef>
        <a:spcAft>
          <a:spcPct val="0"/>
        </a:spcAft>
        <a:defRPr sz="2000">
          <a:solidFill>
            <a:schemeClr val="bg1"/>
          </a:solidFill>
          <a:latin typeface="+mj-lt"/>
          <a:ea typeface="+mj-ea"/>
          <a:cs typeface="+mj-cs"/>
        </a:defRPr>
      </a:lvl1pPr>
      <a:lvl2pPr algn="l" rtl="0" eaLnBrk="1" fontAlgn="base" hangingPunct="1">
        <a:spcBef>
          <a:spcPct val="0"/>
        </a:spcBef>
        <a:spcAft>
          <a:spcPct val="0"/>
        </a:spcAft>
        <a:defRPr sz="2000">
          <a:solidFill>
            <a:schemeClr val="bg1"/>
          </a:solidFill>
          <a:latin typeface="Arial Black" pitchFamily="34" charset="0"/>
        </a:defRPr>
      </a:lvl2pPr>
      <a:lvl3pPr algn="l" rtl="0" eaLnBrk="1" fontAlgn="base" hangingPunct="1">
        <a:spcBef>
          <a:spcPct val="0"/>
        </a:spcBef>
        <a:spcAft>
          <a:spcPct val="0"/>
        </a:spcAft>
        <a:defRPr sz="2000">
          <a:solidFill>
            <a:schemeClr val="bg1"/>
          </a:solidFill>
          <a:latin typeface="Arial Black" pitchFamily="34" charset="0"/>
        </a:defRPr>
      </a:lvl3pPr>
      <a:lvl4pPr algn="l" rtl="0" eaLnBrk="1" fontAlgn="base" hangingPunct="1">
        <a:spcBef>
          <a:spcPct val="0"/>
        </a:spcBef>
        <a:spcAft>
          <a:spcPct val="0"/>
        </a:spcAft>
        <a:defRPr sz="2000">
          <a:solidFill>
            <a:schemeClr val="bg1"/>
          </a:solidFill>
          <a:latin typeface="Arial Black" pitchFamily="34" charset="0"/>
        </a:defRPr>
      </a:lvl4pPr>
      <a:lvl5pPr algn="l" rtl="0" eaLnBrk="1" fontAlgn="base" hangingPunct="1">
        <a:spcBef>
          <a:spcPct val="0"/>
        </a:spcBef>
        <a:spcAft>
          <a:spcPct val="0"/>
        </a:spcAft>
        <a:defRPr sz="2000">
          <a:solidFill>
            <a:schemeClr val="bg1"/>
          </a:solidFill>
          <a:latin typeface="Arial Black" pitchFamily="34" charset="0"/>
        </a:defRPr>
      </a:lvl5pPr>
      <a:lvl6pPr marL="457200" algn="l" rtl="0" eaLnBrk="1" fontAlgn="base" hangingPunct="1">
        <a:spcBef>
          <a:spcPct val="0"/>
        </a:spcBef>
        <a:spcAft>
          <a:spcPct val="0"/>
        </a:spcAft>
        <a:defRPr sz="2000">
          <a:solidFill>
            <a:schemeClr val="bg1"/>
          </a:solidFill>
          <a:latin typeface="Arial Black" pitchFamily="34" charset="0"/>
        </a:defRPr>
      </a:lvl6pPr>
      <a:lvl7pPr marL="914400" algn="l" rtl="0" eaLnBrk="1" fontAlgn="base" hangingPunct="1">
        <a:spcBef>
          <a:spcPct val="0"/>
        </a:spcBef>
        <a:spcAft>
          <a:spcPct val="0"/>
        </a:spcAft>
        <a:defRPr sz="2000">
          <a:solidFill>
            <a:schemeClr val="bg1"/>
          </a:solidFill>
          <a:latin typeface="Arial Black" pitchFamily="34" charset="0"/>
        </a:defRPr>
      </a:lvl7pPr>
      <a:lvl8pPr marL="1371600" algn="l" rtl="0" eaLnBrk="1" fontAlgn="base" hangingPunct="1">
        <a:spcBef>
          <a:spcPct val="0"/>
        </a:spcBef>
        <a:spcAft>
          <a:spcPct val="0"/>
        </a:spcAft>
        <a:defRPr sz="2000">
          <a:solidFill>
            <a:schemeClr val="bg1"/>
          </a:solidFill>
          <a:latin typeface="Arial Black" pitchFamily="34" charset="0"/>
        </a:defRPr>
      </a:lvl8pPr>
      <a:lvl9pPr marL="1828800" algn="l" rtl="0" eaLnBrk="1" fontAlgn="base" hangingPunct="1">
        <a:spcBef>
          <a:spcPct val="0"/>
        </a:spcBef>
        <a:spcAft>
          <a:spcPct val="0"/>
        </a:spcAft>
        <a:defRPr sz="2000">
          <a:solidFill>
            <a:schemeClr val="bg1"/>
          </a:solidFill>
          <a:latin typeface="Arial Black" pitchFamily="34" charset="0"/>
        </a:defRPr>
      </a:lvl9pPr>
    </p:titleStyle>
    <p:bodyStyle>
      <a:lvl1pPr marL="342900" indent="-342900" algn="l" rtl="0" eaLnBrk="1" fontAlgn="base" hangingPunct="1">
        <a:spcBef>
          <a:spcPct val="20000"/>
        </a:spcBef>
        <a:spcAft>
          <a:spcPct val="0"/>
        </a:spcAft>
        <a:buChar char="•"/>
        <a:defRPr sz="20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7625" y="0"/>
            <a:ext cx="923925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27"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pic>
        <p:nvPicPr>
          <p:cNvPr id="13" name="Picture 12"/>
          <p:cNvPicPr>
            <a:picLocks/>
          </p:cNvPicPr>
          <p:nvPr/>
        </p:nvPicPr>
        <p:blipFill rotWithShape="1">
          <a:blip r:embed="rId5">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pic>
        <p:nvPicPr>
          <p:cNvPr id="1030" name="Picture 8" descr="ERCOT cmyk-01.pn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47650" y="6024563"/>
            <a:ext cx="817563"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p:nvPr/>
        </p:nvSpPr>
        <p:spPr>
          <a:xfrm>
            <a:off x="1085850" y="6010275"/>
            <a:ext cx="6867525" cy="253916"/>
          </a:xfrm>
          <a:prstGeom prst="rect">
            <a:avLst/>
          </a:prstGeom>
          <a:noFill/>
        </p:spPr>
        <p:txBody>
          <a:bodyPr>
            <a:spAutoFit/>
          </a:bodyPr>
          <a:lstStyle/>
          <a:p>
            <a:pPr fontAlgn="auto">
              <a:spcBef>
                <a:spcPts val="0"/>
              </a:spcBef>
              <a:spcAft>
                <a:spcPts val="0"/>
              </a:spcAft>
              <a:defRPr/>
            </a:pPr>
            <a:r>
              <a:rPr lang="en-US" sz="1050" b="1" dirty="0">
                <a:latin typeface="+mn-lt"/>
                <a:cs typeface="+mn-cs"/>
              </a:rPr>
              <a:t>ERCOT </a:t>
            </a:r>
            <a:r>
              <a:rPr lang="en-US" sz="1050" b="1" dirty="0" smtClean="0">
                <a:latin typeface="+mn-lt"/>
                <a:cs typeface="+mn-cs"/>
              </a:rPr>
              <a:t>PUBLIC 7/10/2015</a:t>
            </a:r>
            <a:endParaRPr lang="en-US" sz="1050" b="1" dirty="0">
              <a:latin typeface="+mn-lt"/>
              <a:cs typeface="+mn-cs"/>
            </a:endParaRP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Lst>
  <p:timing>
    <p:tnLst>
      <p:par>
        <p:cTn id="1" dur="indefinite" restart="never" nodeType="tmRoot"/>
      </p:par>
    </p:tnLst>
  </p:timing>
  <p:hf sldNum="0" hdr="0" ftr="0" dt="0"/>
  <p:txStyles>
    <p:titleStyle>
      <a:lvl1pPr algn="ctr" defTabSz="457200" rtl="0" eaLnBrk="1" fontAlgn="base" hangingPunct="1">
        <a:spcBef>
          <a:spcPct val="0"/>
        </a:spcBef>
        <a:spcAft>
          <a:spcPct val="0"/>
        </a:spcAft>
        <a:defRPr sz="4400" kern="1200">
          <a:solidFill>
            <a:schemeClr val="tx1"/>
          </a:solidFill>
          <a:latin typeface="+mj-lt"/>
          <a:ea typeface="+mj-ea"/>
          <a:cs typeface="+mj-cs"/>
        </a:defRPr>
      </a:lvl1pPr>
      <a:lvl2pPr algn="ctr" defTabSz="457200" rtl="0" eaLnBrk="1" fontAlgn="base" hangingPunct="1">
        <a:spcBef>
          <a:spcPct val="0"/>
        </a:spcBef>
        <a:spcAft>
          <a:spcPct val="0"/>
        </a:spcAft>
        <a:defRPr sz="4400">
          <a:solidFill>
            <a:schemeClr val="tx1"/>
          </a:solidFill>
          <a:latin typeface="Arial" charset="0"/>
        </a:defRPr>
      </a:lvl2pPr>
      <a:lvl3pPr algn="ctr" defTabSz="457200" rtl="0" eaLnBrk="1" fontAlgn="base" hangingPunct="1">
        <a:spcBef>
          <a:spcPct val="0"/>
        </a:spcBef>
        <a:spcAft>
          <a:spcPct val="0"/>
        </a:spcAft>
        <a:defRPr sz="4400">
          <a:solidFill>
            <a:schemeClr val="tx1"/>
          </a:solidFill>
          <a:latin typeface="Arial" charset="0"/>
        </a:defRPr>
      </a:lvl3pPr>
      <a:lvl4pPr algn="ctr" defTabSz="457200" rtl="0" eaLnBrk="1" fontAlgn="base" hangingPunct="1">
        <a:spcBef>
          <a:spcPct val="0"/>
        </a:spcBef>
        <a:spcAft>
          <a:spcPct val="0"/>
        </a:spcAft>
        <a:defRPr sz="4400">
          <a:solidFill>
            <a:schemeClr val="tx1"/>
          </a:solidFill>
          <a:latin typeface="Arial" charset="0"/>
        </a:defRPr>
      </a:lvl4pPr>
      <a:lvl5pPr algn="ctr" defTabSz="457200" rtl="0" eaLnBrk="1" fontAlgn="base" hangingPunct="1">
        <a:spcBef>
          <a:spcPct val="0"/>
        </a:spcBef>
        <a:spcAft>
          <a:spcPct val="0"/>
        </a:spcAft>
        <a:defRPr sz="4400">
          <a:solidFill>
            <a:schemeClr val="tx1"/>
          </a:solidFill>
          <a:latin typeface="Arial" charset="0"/>
        </a:defRPr>
      </a:lvl5pPr>
      <a:lvl6pPr marL="457200" algn="ctr" defTabSz="457200" rtl="0" eaLnBrk="1" fontAlgn="base" hangingPunct="1">
        <a:spcBef>
          <a:spcPct val="0"/>
        </a:spcBef>
        <a:spcAft>
          <a:spcPct val="0"/>
        </a:spcAft>
        <a:defRPr sz="4400">
          <a:solidFill>
            <a:schemeClr val="tx1"/>
          </a:solidFill>
          <a:latin typeface="Arial" charset="0"/>
        </a:defRPr>
      </a:lvl6pPr>
      <a:lvl7pPr marL="914400" algn="ctr" defTabSz="457200" rtl="0" eaLnBrk="1" fontAlgn="base" hangingPunct="1">
        <a:spcBef>
          <a:spcPct val="0"/>
        </a:spcBef>
        <a:spcAft>
          <a:spcPct val="0"/>
        </a:spcAft>
        <a:defRPr sz="4400">
          <a:solidFill>
            <a:schemeClr val="tx1"/>
          </a:solidFill>
          <a:latin typeface="Arial" charset="0"/>
        </a:defRPr>
      </a:lvl7pPr>
      <a:lvl8pPr marL="1371600" algn="ctr" defTabSz="457200" rtl="0" eaLnBrk="1" fontAlgn="base" hangingPunct="1">
        <a:spcBef>
          <a:spcPct val="0"/>
        </a:spcBef>
        <a:spcAft>
          <a:spcPct val="0"/>
        </a:spcAft>
        <a:defRPr sz="4400">
          <a:solidFill>
            <a:schemeClr val="tx1"/>
          </a:solidFill>
          <a:latin typeface="Arial" charset="0"/>
        </a:defRPr>
      </a:lvl8pPr>
      <a:lvl9pPr marL="1828800" algn="ctr" defTabSz="457200" rtl="0" eaLnBrk="1" fontAlgn="base" hangingPunct="1">
        <a:spcBef>
          <a:spcPct val="0"/>
        </a:spcBef>
        <a:spcAft>
          <a:spcPct val="0"/>
        </a:spcAft>
        <a:defRPr sz="4400">
          <a:solidFill>
            <a:schemeClr val="tx1"/>
          </a:solidFill>
          <a:latin typeface="Arial"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13"/>
          <p:cNvGrpSpPr>
            <a:grpSpLocks/>
          </p:cNvGrpSpPr>
          <p:nvPr/>
        </p:nvGrpSpPr>
        <p:grpSpPr bwMode="auto">
          <a:xfrm>
            <a:off x="603250" y="1498600"/>
            <a:ext cx="7727950" cy="3615722"/>
            <a:chOff x="603250" y="546100"/>
            <a:chExt cx="7727950" cy="3615558"/>
          </a:xfrm>
        </p:grpSpPr>
        <p:pic>
          <p:nvPicPr>
            <p:cNvPr id="5123" name="Picture 8" descr="ERCOT cmyk-01.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3250" y="546100"/>
              <a:ext cx="2457704" cy="104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Box 9"/>
            <p:cNvSpPr txBox="1">
              <a:spLocks noChangeArrowheads="1"/>
            </p:cNvSpPr>
            <p:nvPr/>
          </p:nvSpPr>
          <p:spPr bwMode="auto">
            <a:xfrm>
              <a:off x="787400" y="2130425"/>
              <a:ext cx="7543800" cy="2031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457200" fontAlgn="base">
                <a:spcBef>
                  <a:spcPct val="0"/>
                </a:spcBef>
                <a:spcAft>
                  <a:spcPct val="0"/>
                </a:spcAft>
                <a:defRPr>
                  <a:solidFill>
                    <a:schemeClr val="tx1"/>
                  </a:solidFill>
                  <a:latin typeface="Arial" charset="0"/>
                </a:defRPr>
              </a:lvl6pPr>
              <a:lvl7pPr marL="2971800" indent="-228600" defTabSz="457200" fontAlgn="base">
                <a:spcBef>
                  <a:spcPct val="0"/>
                </a:spcBef>
                <a:spcAft>
                  <a:spcPct val="0"/>
                </a:spcAft>
                <a:defRPr>
                  <a:solidFill>
                    <a:schemeClr val="tx1"/>
                  </a:solidFill>
                  <a:latin typeface="Arial" charset="0"/>
                </a:defRPr>
              </a:lvl7pPr>
              <a:lvl8pPr marL="3429000" indent="-228600" defTabSz="457200" fontAlgn="base">
                <a:spcBef>
                  <a:spcPct val="0"/>
                </a:spcBef>
                <a:spcAft>
                  <a:spcPct val="0"/>
                </a:spcAft>
                <a:defRPr>
                  <a:solidFill>
                    <a:schemeClr val="tx1"/>
                  </a:solidFill>
                  <a:latin typeface="Arial" charset="0"/>
                </a:defRPr>
              </a:lvl8pPr>
              <a:lvl9pPr marL="3886200" indent="-228600" defTabSz="457200" fontAlgn="base">
                <a:spcBef>
                  <a:spcPct val="0"/>
                </a:spcBef>
                <a:spcAft>
                  <a:spcPct val="0"/>
                </a:spcAft>
                <a:defRPr>
                  <a:solidFill>
                    <a:schemeClr val="tx1"/>
                  </a:solidFill>
                  <a:latin typeface="Arial" charset="0"/>
                </a:defRPr>
              </a:lvl9pPr>
            </a:lstStyle>
            <a:p>
              <a:pPr algn="ctr"/>
              <a:r>
                <a:rPr lang="en-US" sz="4400" dirty="0" smtClean="0"/>
                <a:t>2016 </a:t>
              </a:r>
              <a:r>
                <a:rPr lang="en-US" sz="4400" dirty="0"/>
                <a:t>LTSA </a:t>
              </a:r>
              <a:r>
                <a:rPr lang="en-US" sz="4400" dirty="0" smtClean="0"/>
                <a:t>Scenario Development</a:t>
              </a:r>
              <a:endParaRPr lang="en-US" altLang="en-US" sz="4400" b="1" dirty="0"/>
            </a:p>
            <a:p>
              <a:endParaRPr lang="en-US" altLang="en-US" b="1" dirty="0"/>
            </a:p>
            <a:p>
              <a:pPr algn="ctr"/>
              <a:endParaRPr lang="en-US" altLang="en-US" sz="2000" i="1" dirty="0" smtClean="0"/>
            </a:p>
          </p:txBody>
        </p:sp>
        <p:cxnSp>
          <p:nvCxnSpPr>
            <p:cNvPr id="13" name="Straight Connector 12"/>
            <p:cNvCxnSpPr/>
            <p:nvPr/>
          </p:nvCxnSpPr>
          <p:spPr>
            <a:xfrm flipV="1">
              <a:off x="787400" y="1852553"/>
              <a:ext cx="6286500" cy="12699"/>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5525869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08857" y="893063"/>
            <a:ext cx="2786743" cy="194657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schemeClr val="tx1"/>
                </a:solidFill>
              </a:rPr>
              <a:t>Economic Growth</a:t>
            </a:r>
          </a:p>
          <a:p>
            <a:pPr marL="117445" indent="-117445">
              <a:buFont typeface="Arial" pitchFamily="34" charset="0"/>
              <a:buChar char="•"/>
              <a:defRPr/>
            </a:pPr>
            <a:r>
              <a:rPr lang="en-US" sz="900" dirty="0">
                <a:solidFill>
                  <a:schemeClr val="tx1"/>
                </a:solidFill>
              </a:rPr>
              <a:t>Migration to TX along I-35 corridor</a:t>
            </a:r>
          </a:p>
          <a:p>
            <a:pPr marL="117445" indent="-117445">
              <a:buFont typeface="Arial" pitchFamily="34" charset="0"/>
              <a:buChar char="•"/>
              <a:defRPr/>
            </a:pPr>
            <a:r>
              <a:rPr lang="en-US" sz="900" dirty="0">
                <a:solidFill>
                  <a:schemeClr val="tx1"/>
                </a:solidFill>
              </a:rPr>
              <a:t>Growth in south Texas</a:t>
            </a:r>
          </a:p>
          <a:p>
            <a:pPr marL="117445" indent="-117445">
              <a:buFont typeface="Arial" pitchFamily="34" charset="0"/>
              <a:buChar char="•"/>
              <a:defRPr/>
            </a:pPr>
            <a:r>
              <a:rPr lang="en-US" sz="900" dirty="0">
                <a:solidFill>
                  <a:schemeClr val="tx1"/>
                </a:solidFill>
              </a:rPr>
              <a:t>Industrial growth in Houston, I-35, Midland/Odessa, Valley</a:t>
            </a:r>
          </a:p>
          <a:p>
            <a:pPr marL="117445" indent="-117445">
              <a:buFont typeface="Arial" pitchFamily="34" charset="0"/>
              <a:buChar char="•"/>
              <a:defRPr/>
            </a:pPr>
            <a:r>
              <a:rPr lang="en-US" sz="900" dirty="0">
                <a:solidFill>
                  <a:schemeClr val="tx1"/>
                </a:solidFill>
              </a:rPr>
              <a:t>~1.5% load growth – high growth in near term then tapering off in long-term </a:t>
            </a:r>
          </a:p>
          <a:p>
            <a:pPr marL="117445" indent="-117445">
              <a:buFont typeface="Arial" pitchFamily="34" charset="0"/>
              <a:buChar char="•"/>
              <a:defRPr/>
            </a:pPr>
            <a:r>
              <a:rPr lang="en-US" sz="900" dirty="0">
                <a:solidFill>
                  <a:schemeClr val="tx1"/>
                </a:solidFill>
              </a:rPr>
              <a:t>LNG growth based on permits existing – needs review</a:t>
            </a:r>
          </a:p>
          <a:p>
            <a:pPr marL="117445" indent="-117445">
              <a:buFont typeface="Arial" pitchFamily="34" charset="0"/>
              <a:buChar char="•"/>
              <a:defRPr/>
            </a:pPr>
            <a:r>
              <a:rPr lang="en-US" sz="900" dirty="0">
                <a:solidFill>
                  <a:schemeClr val="tx1"/>
                </a:solidFill>
              </a:rPr>
              <a:t>Oil production rates follow trend in recent EIA projections  for Texas</a:t>
            </a:r>
          </a:p>
        </p:txBody>
      </p:sp>
      <p:sp>
        <p:nvSpPr>
          <p:cNvPr id="3" name="Rounded Rectangle 2"/>
          <p:cNvSpPr/>
          <p:nvPr/>
        </p:nvSpPr>
        <p:spPr>
          <a:xfrm>
            <a:off x="6248400" y="5208984"/>
            <a:ext cx="2777671" cy="1371600"/>
          </a:xfrm>
          <a:prstGeom prst="roundRect">
            <a:avLst/>
          </a:prstGeom>
          <a:solidFill>
            <a:srgbClr val="ECEDB1"/>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prstClr val="black"/>
                </a:solidFill>
              </a:rPr>
              <a:t>Weather / Water</a:t>
            </a:r>
          </a:p>
          <a:p>
            <a:pPr marL="119033" indent="-119033">
              <a:buFont typeface="Arial" pitchFamily="34" charset="0"/>
              <a:buChar char="•"/>
              <a:defRPr/>
            </a:pPr>
            <a:r>
              <a:rPr lang="en-US" sz="1000" dirty="0">
                <a:solidFill>
                  <a:schemeClr val="tx1"/>
                </a:solidFill>
              </a:rPr>
              <a:t>No drought situation, but water supply continues to be a concern to existing and new generators.  </a:t>
            </a:r>
          </a:p>
          <a:p>
            <a:pPr marL="119033" indent="-119033">
              <a:buFont typeface="Arial" pitchFamily="34" charset="0"/>
              <a:buChar char="•"/>
              <a:defRPr/>
            </a:pPr>
            <a:r>
              <a:rPr lang="en-US" sz="1000" dirty="0">
                <a:solidFill>
                  <a:schemeClr val="tx1"/>
                </a:solidFill>
              </a:rPr>
              <a:t>No specific increase in electricity consumption due to drought conditions.</a:t>
            </a:r>
            <a:endParaRPr lang="en-US" sz="1300" b="1" dirty="0">
              <a:solidFill>
                <a:schemeClr val="tx1"/>
              </a:solidFill>
            </a:endParaRPr>
          </a:p>
        </p:txBody>
      </p:sp>
      <p:sp>
        <p:nvSpPr>
          <p:cNvPr id="6" name="Rounded Rectangle 5"/>
          <p:cNvSpPr/>
          <p:nvPr/>
        </p:nvSpPr>
        <p:spPr>
          <a:xfrm>
            <a:off x="6248400" y="893063"/>
            <a:ext cx="2777671" cy="1371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prstClr val="black"/>
                </a:solidFill>
              </a:rPr>
              <a:t>Transmission Regulation /Policy</a:t>
            </a:r>
          </a:p>
          <a:p>
            <a:pPr marL="117445" indent="-117445">
              <a:buFont typeface="Arial" pitchFamily="34" charset="0"/>
              <a:buChar char="•"/>
              <a:defRPr/>
            </a:pPr>
            <a:r>
              <a:rPr lang="en-US" sz="1000" dirty="0">
                <a:solidFill>
                  <a:prstClr val="black"/>
                </a:solidFill>
              </a:rPr>
              <a:t>Policy set to reduce  constraints</a:t>
            </a:r>
          </a:p>
          <a:p>
            <a:pPr marL="117445" indent="-117445">
              <a:buFont typeface="Arial" pitchFamily="34" charset="0"/>
              <a:buChar char="•"/>
              <a:defRPr/>
            </a:pPr>
            <a:r>
              <a:rPr lang="en-US" sz="1000" dirty="0">
                <a:solidFill>
                  <a:prstClr val="black"/>
                </a:solidFill>
              </a:rPr>
              <a:t>Increased DC-tie capacity with neighboring region </a:t>
            </a:r>
          </a:p>
          <a:p>
            <a:pPr marL="117445" indent="-117445">
              <a:buFont typeface="Arial" pitchFamily="34" charset="0"/>
              <a:buChar char="•"/>
              <a:defRPr/>
            </a:pPr>
            <a:r>
              <a:rPr lang="en-US" sz="1000" dirty="0">
                <a:solidFill>
                  <a:prstClr val="black"/>
                </a:solidFill>
              </a:rPr>
              <a:t>Higher reliability </a:t>
            </a:r>
            <a:r>
              <a:rPr lang="en-US" sz="1000" dirty="0">
                <a:solidFill>
                  <a:schemeClr val="tx1"/>
                </a:solidFill>
              </a:rPr>
              <a:t>standards are set by NERC</a:t>
            </a:r>
            <a:r>
              <a:rPr lang="en-US" sz="1000" dirty="0">
                <a:solidFill>
                  <a:srgbClr val="0070C0"/>
                </a:solidFill>
              </a:rPr>
              <a:t> </a:t>
            </a:r>
            <a:r>
              <a:rPr lang="en-US" sz="1000" dirty="0">
                <a:solidFill>
                  <a:prstClr val="black"/>
                </a:solidFill>
              </a:rPr>
              <a:t>to avoid load shedding</a:t>
            </a:r>
          </a:p>
          <a:p>
            <a:pPr marL="117445" indent="-117445">
              <a:buFont typeface="Arial" pitchFamily="34" charset="0"/>
              <a:buChar char="•"/>
              <a:defRPr/>
            </a:pPr>
            <a:endParaRPr lang="en-US" sz="1200" dirty="0">
              <a:solidFill>
                <a:prstClr val="black"/>
              </a:solidFill>
            </a:endParaRPr>
          </a:p>
        </p:txBody>
      </p:sp>
      <p:sp>
        <p:nvSpPr>
          <p:cNvPr id="7" name="Rounded Rectangle 6"/>
          <p:cNvSpPr/>
          <p:nvPr/>
        </p:nvSpPr>
        <p:spPr>
          <a:xfrm>
            <a:off x="6248400" y="3748181"/>
            <a:ext cx="2777671" cy="13716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400" b="1" dirty="0">
                <a:solidFill>
                  <a:prstClr val="black"/>
                </a:solidFill>
              </a:rPr>
              <a:t>End-Use</a:t>
            </a:r>
            <a:endParaRPr lang="en-US" sz="1300" b="1" dirty="0">
              <a:solidFill>
                <a:prstClr val="black"/>
              </a:solidFill>
            </a:endParaRPr>
          </a:p>
          <a:p>
            <a:pPr marL="119033" indent="-119033">
              <a:buFont typeface="Arial" pitchFamily="34" charset="0"/>
              <a:buChar char="•"/>
              <a:defRPr/>
            </a:pPr>
            <a:r>
              <a:rPr lang="en-US" sz="1000" dirty="0">
                <a:solidFill>
                  <a:prstClr val="black"/>
                </a:solidFill>
              </a:rPr>
              <a:t>Increased need for ancillary services</a:t>
            </a:r>
          </a:p>
          <a:p>
            <a:pPr marL="119033" indent="-119033">
              <a:buFont typeface="Arial" pitchFamily="34" charset="0"/>
              <a:buChar char="•"/>
              <a:defRPr/>
            </a:pPr>
            <a:r>
              <a:rPr lang="en-US" sz="1000" dirty="0">
                <a:solidFill>
                  <a:prstClr val="black"/>
                </a:solidFill>
              </a:rPr>
              <a:t>Increase penetration of demand response</a:t>
            </a:r>
          </a:p>
          <a:p>
            <a:pPr marL="119033" indent="-119033">
              <a:buFont typeface="Arial" pitchFamily="34" charset="0"/>
              <a:buChar char="•"/>
              <a:defRPr/>
            </a:pPr>
            <a:r>
              <a:rPr lang="en-US" sz="1000" dirty="0">
                <a:solidFill>
                  <a:prstClr val="black"/>
                </a:solidFill>
              </a:rPr>
              <a:t>Increasing distributed generation</a:t>
            </a:r>
            <a:endParaRPr lang="en-US" sz="1000" dirty="0">
              <a:solidFill>
                <a:srgbClr val="0070C0"/>
              </a:solidFill>
            </a:endParaRPr>
          </a:p>
        </p:txBody>
      </p:sp>
      <p:sp>
        <p:nvSpPr>
          <p:cNvPr id="9" name="Rounded Rectangle 8"/>
          <p:cNvSpPr/>
          <p:nvPr/>
        </p:nvSpPr>
        <p:spPr>
          <a:xfrm>
            <a:off x="6248400" y="2353866"/>
            <a:ext cx="2777671" cy="130730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schemeClr val="tx1"/>
                </a:solidFill>
              </a:rPr>
              <a:t>Generation Resource Adequacy</a:t>
            </a:r>
          </a:p>
          <a:p>
            <a:pPr marL="117445" indent="-117445">
              <a:buFont typeface="Arial" pitchFamily="34" charset="0"/>
              <a:buChar char="•"/>
              <a:defRPr/>
            </a:pPr>
            <a:r>
              <a:rPr lang="en-US" sz="1000" dirty="0">
                <a:solidFill>
                  <a:schemeClr val="tx1"/>
                </a:solidFill>
              </a:rPr>
              <a:t>No reserve margin set for ERCOT</a:t>
            </a:r>
          </a:p>
          <a:p>
            <a:pPr marL="117445" indent="-117445">
              <a:buFont typeface="Arial" pitchFamily="34" charset="0"/>
              <a:buChar char="•"/>
              <a:defRPr/>
            </a:pPr>
            <a:r>
              <a:rPr lang="en-US" sz="1000" dirty="0">
                <a:solidFill>
                  <a:schemeClr val="tx1"/>
                </a:solidFill>
              </a:rPr>
              <a:t>Maintain energy-only market</a:t>
            </a:r>
          </a:p>
          <a:p>
            <a:pPr marL="117445" indent="-117445">
              <a:buFont typeface="Arial" pitchFamily="34" charset="0"/>
              <a:buChar char="•"/>
              <a:defRPr/>
            </a:pPr>
            <a:r>
              <a:rPr lang="en-US" sz="1000" dirty="0">
                <a:solidFill>
                  <a:schemeClr val="tx1"/>
                </a:solidFill>
              </a:rPr>
              <a:t>Economic retirements continues based on </a:t>
            </a:r>
            <a:r>
              <a:rPr lang="en-US" sz="1000" dirty="0" smtClean="0">
                <a:solidFill>
                  <a:schemeClr val="tx1"/>
                </a:solidFill>
              </a:rPr>
              <a:t>economics</a:t>
            </a:r>
            <a:endParaRPr lang="en-US" sz="1000" dirty="0">
              <a:solidFill>
                <a:schemeClr val="tx1"/>
              </a:solidFill>
            </a:endParaRPr>
          </a:p>
        </p:txBody>
      </p:sp>
      <p:sp>
        <p:nvSpPr>
          <p:cNvPr id="4" name="Rounded Rectangle 3"/>
          <p:cNvSpPr/>
          <p:nvPr/>
        </p:nvSpPr>
        <p:spPr>
          <a:xfrm>
            <a:off x="108857" y="2895600"/>
            <a:ext cx="2786743" cy="111621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schemeClr val="tx1"/>
                </a:solidFill>
              </a:rPr>
              <a:t>Environmental Regulation</a:t>
            </a:r>
          </a:p>
          <a:p>
            <a:pPr marL="117445" indent="-117445">
              <a:buFont typeface="Arial" pitchFamily="34" charset="0"/>
              <a:buChar char="•"/>
              <a:defRPr/>
            </a:pPr>
            <a:r>
              <a:rPr lang="en-US" sz="900" dirty="0">
                <a:solidFill>
                  <a:schemeClr val="tx1"/>
                </a:solidFill>
              </a:rPr>
              <a:t>MATS and 316B are implemented by 2016</a:t>
            </a:r>
          </a:p>
          <a:p>
            <a:pPr marL="117445" indent="-117445">
              <a:buFont typeface="Arial" pitchFamily="34" charset="0"/>
              <a:buChar char="•"/>
              <a:defRPr/>
            </a:pPr>
            <a:r>
              <a:rPr lang="en-US" sz="900" dirty="0">
                <a:solidFill>
                  <a:schemeClr val="tx1"/>
                </a:solidFill>
              </a:rPr>
              <a:t>CSAPR Hybrid </a:t>
            </a:r>
          </a:p>
          <a:p>
            <a:pPr marL="117445" indent="-117445">
              <a:buFont typeface="Arial" pitchFamily="34" charset="0"/>
              <a:buChar char="•"/>
              <a:defRPr/>
            </a:pPr>
            <a:r>
              <a:rPr lang="en-US" sz="900" dirty="0">
                <a:solidFill>
                  <a:schemeClr val="tx1"/>
                </a:solidFill>
              </a:rPr>
              <a:t>Greenhouse gas regulation set with flexibility</a:t>
            </a:r>
          </a:p>
          <a:p>
            <a:pPr marL="117445" indent="-117445">
              <a:buFont typeface="Arial" pitchFamily="34" charset="0"/>
              <a:buChar char="•"/>
              <a:defRPr/>
            </a:pPr>
            <a:r>
              <a:rPr lang="en-US" sz="900" dirty="0">
                <a:solidFill>
                  <a:schemeClr val="tx1"/>
                </a:solidFill>
              </a:rPr>
              <a:t>No other major changes in environmental regulations</a:t>
            </a:r>
            <a:endParaRPr lang="en-US" sz="1000" dirty="0">
              <a:solidFill>
                <a:schemeClr val="tx1"/>
              </a:solidFill>
            </a:endParaRPr>
          </a:p>
        </p:txBody>
      </p:sp>
      <p:sp>
        <p:nvSpPr>
          <p:cNvPr id="23" name="Rounded Rectangle 22"/>
          <p:cNvSpPr/>
          <p:nvPr/>
        </p:nvSpPr>
        <p:spPr>
          <a:xfrm>
            <a:off x="2986089" y="928688"/>
            <a:ext cx="3178175" cy="3505293"/>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28568" rIns="0" bIns="28568" anchor="t" anchorCtr="0"/>
          <a:lstStyle/>
          <a:p>
            <a:pPr algn="ctr">
              <a:defRPr/>
            </a:pPr>
            <a:r>
              <a:rPr lang="en-US" sz="1400" b="1" dirty="0">
                <a:solidFill>
                  <a:prstClr val="black"/>
                </a:solidFill>
              </a:rPr>
              <a:t>Story:</a:t>
            </a:r>
          </a:p>
          <a:p>
            <a:pPr>
              <a:defRPr/>
            </a:pPr>
            <a:r>
              <a:rPr lang="en-US" sz="1000" dirty="0">
                <a:solidFill>
                  <a:schemeClr val="tx1"/>
                </a:solidFill>
              </a:rPr>
              <a:t>Same old, same old. The recent population and economic growth in Texas continues in the near future, fueled largely by the continued growth of the oil and gas sector and the relative robust Texas economy compared to the rest of the U.S. World oil prices high enough to keep increasing oil production in the short-term, keeping domestic natural gas prices relatively low. With low gas prices, several LNG export terminals are built between 2014 and 2024. Modest wind growth continues based on economics without production tax credits.  Capital costs for solar continues to decline at a slower rate than recent history. No required reserve margin is set for ERCOT and the environmental regulations continues to be moderate, with no explicit federal carbon tax or required national cap and trade, but greenhouse gas emissions become regulated beyond 2016.</a:t>
            </a:r>
          </a:p>
        </p:txBody>
      </p:sp>
      <p:sp>
        <p:nvSpPr>
          <p:cNvPr id="25" name="Rounded Rectangle 24"/>
          <p:cNvSpPr/>
          <p:nvPr/>
        </p:nvSpPr>
        <p:spPr>
          <a:xfrm>
            <a:off x="2986089" y="4563070"/>
            <a:ext cx="3178175" cy="1928217"/>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28568" rIns="0" bIns="28568" anchor="t" anchorCtr="0"/>
          <a:lstStyle/>
          <a:p>
            <a:pPr algn="ctr">
              <a:defRPr/>
            </a:pPr>
            <a:r>
              <a:rPr lang="en-US" sz="1400" b="1" dirty="0">
                <a:solidFill>
                  <a:schemeClr val="tx1"/>
                </a:solidFill>
              </a:rPr>
              <a:t>Implications for ERCOT:</a:t>
            </a:r>
          </a:p>
          <a:p>
            <a:pPr marL="166649" indent="-166649">
              <a:buFont typeface="Arial" panose="020B0604020202020204" pitchFamily="34" charset="0"/>
              <a:buChar char="•"/>
              <a:defRPr/>
            </a:pPr>
            <a:r>
              <a:rPr lang="en-US" sz="1000" dirty="0">
                <a:solidFill>
                  <a:schemeClr val="tx1"/>
                </a:solidFill>
              </a:rPr>
              <a:t>Continued modest economic and therefore load growth in Texas.</a:t>
            </a:r>
          </a:p>
          <a:p>
            <a:pPr marL="166649" indent="-166649">
              <a:buFont typeface="Arial" panose="020B0604020202020204" pitchFamily="34" charset="0"/>
              <a:buChar char="•"/>
              <a:defRPr/>
            </a:pPr>
            <a:r>
              <a:rPr lang="en-US" sz="1000" dirty="0">
                <a:solidFill>
                  <a:schemeClr val="tx1"/>
                </a:solidFill>
              </a:rPr>
              <a:t>Growth in oil production and population across the state leads to new transmission needs</a:t>
            </a:r>
          </a:p>
          <a:p>
            <a:pPr marL="166649" indent="-166649">
              <a:buFont typeface="Arial" panose="020B0604020202020204" pitchFamily="34" charset="0"/>
              <a:buChar char="•"/>
              <a:defRPr/>
            </a:pPr>
            <a:r>
              <a:rPr lang="en-US" sz="1000" dirty="0">
                <a:solidFill>
                  <a:schemeClr val="tx1"/>
                </a:solidFill>
              </a:rPr>
              <a:t>Continued increased renewables leading to reliability (inertia) issues</a:t>
            </a:r>
          </a:p>
          <a:p>
            <a:pPr marL="166649" indent="-166649">
              <a:buFont typeface="Arial" panose="020B0604020202020204" pitchFamily="34" charset="0"/>
              <a:buChar char="•"/>
              <a:defRPr/>
            </a:pPr>
            <a:r>
              <a:rPr lang="en-US" sz="1000" dirty="0">
                <a:solidFill>
                  <a:schemeClr val="tx1"/>
                </a:solidFill>
              </a:rPr>
              <a:t>No major generation retirements triggered by stringent environmental regulations.</a:t>
            </a:r>
          </a:p>
          <a:p>
            <a:pPr>
              <a:defRPr/>
            </a:pPr>
            <a:r>
              <a:rPr lang="en-US" sz="1000" dirty="0">
                <a:solidFill>
                  <a:srgbClr val="0070C0"/>
                </a:solidFill>
              </a:rPr>
              <a:t> </a:t>
            </a:r>
          </a:p>
          <a:p>
            <a:pPr marL="166649" indent="-166649">
              <a:buFont typeface="Arial" panose="020B0604020202020204" pitchFamily="34" charset="0"/>
              <a:buChar char="•"/>
              <a:defRPr/>
            </a:pPr>
            <a:endParaRPr lang="en-US" sz="1200" dirty="0">
              <a:solidFill>
                <a:prstClr val="black"/>
              </a:solidFill>
            </a:endParaRPr>
          </a:p>
        </p:txBody>
      </p:sp>
      <p:sp>
        <p:nvSpPr>
          <p:cNvPr id="27" name="TextBox 26"/>
          <p:cNvSpPr txBox="1"/>
          <p:nvPr/>
        </p:nvSpPr>
        <p:spPr>
          <a:xfrm>
            <a:off x="108857" y="152401"/>
            <a:ext cx="8917214" cy="442415"/>
          </a:xfrm>
          <a:prstGeom prst="rect">
            <a:avLst/>
          </a:prstGeom>
          <a:noFill/>
          <a:ln>
            <a:solidFill>
              <a:schemeClr val="accent1">
                <a:shade val="50000"/>
              </a:schemeClr>
            </a:solidFill>
          </a:ln>
        </p:spPr>
        <p:txBody>
          <a:bodyPr wrap="square" lIns="57136" tIns="28568" rIns="57136" bIns="28568">
            <a:spAutoFit/>
          </a:bodyPr>
          <a:lstStyle/>
          <a:p>
            <a:pPr>
              <a:defRPr/>
            </a:pPr>
            <a:r>
              <a:rPr lang="en-US" sz="2500" dirty="0">
                <a:solidFill>
                  <a:prstClr val="black"/>
                </a:solidFill>
                <a:latin typeface="Calibri"/>
              </a:rPr>
              <a:t>1. Scenario: Current Trends</a:t>
            </a:r>
          </a:p>
        </p:txBody>
      </p:sp>
      <p:sp>
        <p:nvSpPr>
          <p:cNvPr id="8" name="Rounded Rectangle 7"/>
          <p:cNvSpPr/>
          <p:nvPr/>
        </p:nvSpPr>
        <p:spPr>
          <a:xfrm>
            <a:off x="119970" y="4038600"/>
            <a:ext cx="2786743" cy="1856184"/>
          </a:xfrm>
          <a:prstGeom prst="roundRect">
            <a:avLst>
              <a:gd name="adj" fmla="val 1731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400" b="1" dirty="0">
                <a:solidFill>
                  <a:schemeClr val="tx1"/>
                </a:solidFill>
              </a:rPr>
              <a:t>Alternative Generation</a:t>
            </a:r>
          </a:p>
          <a:p>
            <a:pPr marL="117445" indent="-117445">
              <a:buFont typeface="Arial" pitchFamily="34" charset="0"/>
              <a:buChar char="•"/>
              <a:defRPr/>
            </a:pPr>
            <a:r>
              <a:rPr lang="en-US" sz="900" dirty="0">
                <a:solidFill>
                  <a:schemeClr val="tx1"/>
                </a:solidFill>
              </a:rPr>
              <a:t>Solar: 1000 MW / year </a:t>
            </a:r>
          </a:p>
          <a:p>
            <a:pPr marL="117445" indent="-117445">
              <a:buFont typeface="Arial" pitchFamily="34" charset="0"/>
              <a:buChar char="•"/>
              <a:defRPr/>
            </a:pPr>
            <a:r>
              <a:rPr lang="en-US" sz="900" dirty="0">
                <a:solidFill>
                  <a:schemeClr val="tx1"/>
                </a:solidFill>
              </a:rPr>
              <a:t>Wind capacity addition limit: 3,000 MW/yr</a:t>
            </a:r>
          </a:p>
          <a:p>
            <a:pPr marL="117445" indent="-117445">
              <a:buFont typeface="Arial" pitchFamily="34" charset="0"/>
              <a:buChar char="•"/>
              <a:defRPr/>
            </a:pPr>
            <a:r>
              <a:rPr lang="en-US" sz="900" dirty="0">
                <a:solidFill>
                  <a:schemeClr val="tx1"/>
                </a:solidFill>
              </a:rPr>
              <a:t>Capacity factor wind – rely on historical data from ERCOT</a:t>
            </a:r>
          </a:p>
          <a:p>
            <a:pPr marL="117445" indent="-117445">
              <a:buFont typeface="Arial" pitchFamily="34" charset="0"/>
              <a:buChar char="•"/>
              <a:defRPr/>
            </a:pPr>
            <a:r>
              <a:rPr lang="en-US" sz="900" dirty="0">
                <a:solidFill>
                  <a:schemeClr val="tx1"/>
                </a:solidFill>
              </a:rPr>
              <a:t>Capital cost wind ~$2,000/kW</a:t>
            </a:r>
          </a:p>
          <a:p>
            <a:pPr marL="117445" indent="-117445">
              <a:buFont typeface="Arial" pitchFamily="34" charset="0"/>
              <a:buChar char="•"/>
              <a:defRPr/>
            </a:pPr>
            <a:r>
              <a:rPr lang="en-US" sz="900" dirty="0">
                <a:solidFill>
                  <a:schemeClr val="tx1"/>
                </a:solidFill>
              </a:rPr>
              <a:t>Capital cost solar ~4.4% reduction/year</a:t>
            </a:r>
          </a:p>
          <a:p>
            <a:pPr marL="117445" indent="-117445">
              <a:buFont typeface="Arial" pitchFamily="34" charset="0"/>
              <a:buChar char="•"/>
              <a:defRPr/>
            </a:pPr>
            <a:r>
              <a:rPr lang="en-US" sz="900" dirty="0">
                <a:solidFill>
                  <a:schemeClr val="tx1"/>
                </a:solidFill>
              </a:rPr>
              <a:t>Overall renewable growth driven by economic entry</a:t>
            </a:r>
          </a:p>
          <a:p>
            <a:pPr marL="117445" indent="-117445">
              <a:buFont typeface="Arial" pitchFamily="34" charset="0"/>
              <a:buChar char="•"/>
              <a:defRPr/>
            </a:pPr>
            <a:r>
              <a:rPr lang="en-US" sz="900" dirty="0">
                <a:solidFill>
                  <a:schemeClr val="tx1"/>
                </a:solidFill>
              </a:rPr>
              <a:t>No production tax credit beyond 2013</a:t>
            </a:r>
          </a:p>
          <a:p>
            <a:pPr marL="117445" indent="-117445">
              <a:buFont typeface="Arial" pitchFamily="34" charset="0"/>
              <a:buChar char="•"/>
              <a:defRPr/>
            </a:pPr>
            <a:r>
              <a:rPr lang="en-US" sz="900" dirty="0">
                <a:solidFill>
                  <a:schemeClr val="tx1"/>
                </a:solidFill>
              </a:rPr>
              <a:t>No change to existing investment tax credit policy</a:t>
            </a:r>
            <a:endParaRPr lang="en-US" sz="1200" dirty="0">
              <a:solidFill>
                <a:schemeClr val="tx1"/>
              </a:solidFill>
            </a:endParaRPr>
          </a:p>
        </p:txBody>
      </p:sp>
      <p:sp>
        <p:nvSpPr>
          <p:cNvPr id="13" name="Rounded Rectangle 12"/>
          <p:cNvSpPr/>
          <p:nvPr/>
        </p:nvSpPr>
        <p:spPr>
          <a:xfrm>
            <a:off x="108857" y="5949585"/>
            <a:ext cx="2786744" cy="603615"/>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lIns="55994" tIns="28568" rIns="29330" bIns="28568"/>
          <a:lstStyle/>
          <a:p>
            <a:pPr>
              <a:defRPr/>
            </a:pPr>
            <a:r>
              <a:rPr lang="en-US" sz="1300" b="1" dirty="0">
                <a:solidFill>
                  <a:schemeClr val="tx1"/>
                </a:solidFill>
              </a:rPr>
              <a:t>Gas/Oil Prices</a:t>
            </a:r>
          </a:p>
          <a:p>
            <a:pPr marL="117445" indent="-117445">
              <a:buFont typeface="Arial" pitchFamily="34" charset="0"/>
              <a:buChar char="•"/>
              <a:defRPr/>
            </a:pPr>
            <a:r>
              <a:rPr lang="en-US" sz="900" dirty="0">
                <a:solidFill>
                  <a:schemeClr val="tx1"/>
                </a:solidFill>
              </a:rPr>
              <a:t>EIA reference case or best available gas and oil price forecasts</a:t>
            </a:r>
          </a:p>
        </p:txBody>
      </p:sp>
    </p:spTree>
    <p:extLst>
      <p:ext uri="{BB962C8B-B14F-4D97-AF65-F5344CB8AC3E}">
        <p14:creationId xmlns:p14="http://schemas.microsoft.com/office/powerpoint/2010/main" val="1233152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TextBox 2"/>
          <p:cNvSpPr txBox="1"/>
          <p:nvPr/>
        </p:nvSpPr>
        <p:spPr>
          <a:xfrm>
            <a:off x="609600" y="1143000"/>
            <a:ext cx="5867400" cy="2862322"/>
          </a:xfrm>
          <a:prstGeom prst="rect">
            <a:avLst/>
          </a:prstGeom>
          <a:noFill/>
        </p:spPr>
        <p:txBody>
          <a:bodyPr wrap="square" rtlCol="0">
            <a:spAutoFit/>
          </a:bodyPr>
          <a:lstStyle/>
          <a:p>
            <a:pPr marL="285750" indent="-285750">
              <a:lnSpc>
                <a:spcPct val="150000"/>
              </a:lnSpc>
              <a:buFont typeface="Wingdings" panose="05000000000000000000" pitchFamily="2" charset="2"/>
              <a:buChar char="v"/>
            </a:pPr>
            <a:r>
              <a:rPr lang="en-US" sz="2400" dirty="0" smtClean="0"/>
              <a:t>Scenario </a:t>
            </a:r>
            <a:r>
              <a:rPr lang="en-US" sz="2400" dirty="0"/>
              <a:t>d</a:t>
            </a:r>
            <a:r>
              <a:rPr lang="en-US" sz="2400" dirty="0" smtClean="0"/>
              <a:t>evelopment process </a:t>
            </a:r>
            <a:endParaRPr lang="en-US" sz="2400" dirty="0" smtClean="0"/>
          </a:p>
          <a:p>
            <a:pPr marL="285750" indent="-285750">
              <a:lnSpc>
                <a:spcPct val="150000"/>
              </a:lnSpc>
              <a:buFont typeface="Wingdings" panose="05000000000000000000" pitchFamily="2" charset="2"/>
              <a:buChar char="v"/>
            </a:pPr>
            <a:r>
              <a:rPr lang="en-US" sz="2400" dirty="0" smtClean="0"/>
              <a:t>Objectives </a:t>
            </a:r>
            <a:endParaRPr lang="en-US" sz="2400" dirty="0"/>
          </a:p>
          <a:p>
            <a:pPr marL="285750" indent="-285750">
              <a:lnSpc>
                <a:spcPct val="150000"/>
              </a:lnSpc>
              <a:buFont typeface="Wingdings" panose="05000000000000000000" pitchFamily="2" charset="2"/>
              <a:buChar char="v"/>
            </a:pPr>
            <a:r>
              <a:rPr lang="en-US" sz="2400" dirty="0" smtClean="0"/>
              <a:t>Scenario template</a:t>
            </a:r>
            <a:endParaRPr lang="en-US" sz="2400" dirty="0" smtClean="0"/>
          </a:p>
          <a:p>
            <a:pPr marL="285750" indent="-285750">
              <a:lnSpc>
                <a:spcPct val="150000"/>
              </a:lnSpc>
              <a:buFont typeface="Wingdings" panose="05000000000000000000" pitchFamily="2" charset="2"/>
              <a:buChar char="v"/>
            </a:pPr>
            <a:r>
              <a:rPr lang="en-US" sz="2400" dirty="0" smtClean="0"/>
              <a:t>Next steps</a:t>
            </a:r>
            <a:endParaRPr lang="en-US" sz="2400" dirty="0"/>
          </a:p>
          <a:p>
            <a:pPr marL="285750" indent="-285750">
              <a:lnSpc>
                <a:spcPct val="150000"/>
              </a:lnSpc>
              <a:buFont typeface="Wingdings" panose="05000000000000000000" pitchFamily="2" charset="2"/>
              <a:buChar char="v"/>
            </a:pPr>
            <a:endParaRPr lang="en-US" sz="2400" dirty="0" smtClean="0"/>
          </a:p>
        </p:txBody>
      </p:sp>
    </p:spTree>
    <p:extLst>
      <p:ext uri="{BB962C8B-B14F-4D97-AF65-F5344CB8AC3E}">
        <p14:creationId xmlns:p14="http://schemas.microsoft.com/office/powerpoint/2010/main" val="28380797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development process</a:t>
            </a:r>
            <a:endParaRPr lang="en-US" dirty="0"/>
          </a:p>
        </p:txBody>
      </p:sp>
      <p:graphicFrame>
        <p:nvGraphicFramePr>
          <p:cNvPr id="5" name="Diagram 4"/>
          <p:cNvGraphicFramePr/>
          <p:nvPr>
            <p:extLst>
              <p:ext uri="{D42A27DB-BD31-4B8C-83A1-F6EECF244321}">
                <p14:modId xmlns:p14="http://schemas.microsoft.com/office/powerpoint/2010/main" val="1508259270"/>
              </p:ext>
            </p:extLst>
          </p:nvPr>
        </p:nvGraphicFramePr>
        <p:xfrm>
          <a:off x="1143000" y="990600"/>
          <a:ext cx="6934200" cy="4622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089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a:t>
            </a:r>
            <a:r>
              <a:rPr lang="en-US" dirty="0" smtClean="0"/>
              <a:t>this session</a:t>
            </a:r>
            <a:endParaRPr lang="en-US" dirty="0"/>
          </a:p>
        </p:txBody>
      </p:sp>
      <p:sp>
        <p:nvSpPr>
          <p:cNvPr id="3" name="Content Placeholder 7"/>
          <p:cNvSpPr txBox="1">
            <a:spLocks/>
          </p:cNvSpPr>
          <p:nvPr/>
        </p:nvSpPr>
        <p:spPr>
          <a:xfrm>
            <a:off x="488868" y="777311"/>
            <a:ext cx="7543800" cy="4524315"/>
          </a:xfrm>
          <a:prstGeom prst="rect">
            <a:avLst/>
          </a:prstGeom>
          <a:noFill/>
        </p:spPr>
        <p:txBody>
          <a:bodyPr wrap="square" rtlCol="0">
            <a:spAutoFit/>
          </a:bodyPr>
          <a:lstStyle>
            <a:defPPr>
              <a:defRPr lang="en-US"/>
            </a:defPPr>
            <a:lvl1pPr marL="285750" indent="-285750">
              <a:lnSpc>
                <a:spcPct val="150000"/>
              </a:lnSpc>
              <a:buFont typeface="Wingdings" panose="05000000000000000000" pitchFamily="2" charset="2"/>
              <a:buChar char="v"/>
              <a:defRPr sz="2400"/>
            </a:lvl1pPr>
          </a:lstStyle>
          <a:p>
            <a:r>
              <a:rPr lang="en-US" dirty="0" smtClean="0"/>
              <a:t>Identify at a minimum three, but no more than ten scenarios for which generation expansion plan and load forecasts will be developed</a:t>
            </a:r>
            <a:endParaRPr lang="en-US" dirty="0"/>
          </a:p>
          <a:p>
            <a:r>
              <a:rPr lang="en-US" dirty="0"/>
              <a:t>Each scenario description should be granular and detailed in order to facilitate generation expansion and load forecast </a:t>
            </a:r>
            <a:r>
              <a:rPr lang="en-US" dirty="0" smtClean="0"/>
              <a:t>development</a:t>
            </a:r>
          </a:p>
          <a:p>
            <a:r>
              <a:rPr lang="en-US" dirty="0" smtClean="0"/>
              <a:t>Use the scenario development template as a guideline to build each scenario</a:t>
            </a:r>
            <a:endParaRPr lang="en-US" dirty="0"/>
          </a:p>
        </p:txBody>
      </p:sp>
    </p:spTree>
    <p:extLst>
      <p:ext uri="{BB962C8B-B14F-4D97-AF65-F5344CB8AC3E}">
        <p14:creationId xmlns:p14="http://schemas.microsoft.com/office/powerpoint/2010/main" val="655559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97744" y="685800"/>
            <a:ext cx="2786743" cy="1946578"/>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schemeClr val="tx1"/>
                </a:solidFill>
              </a:rPr>
              <a:t>Economic </a:t>
            </a:r>
            <a:r>
              <a:rPr lang="en-US" sz="1300" b="1" dirty="0" smtClean="0">
                <a:solidFill>
                  <a:schemeClr val="tx1"/>
                </a:solidFill>
              </a:rPr>
              <a:t>Growth:</a:t>
            </a:r>
          </a:p>
          <a:p>
            <a:pPr>
              <a:defRPr/>
            </a:pPr>
            <a:r>
              <a:rPr lang="en-US" sz="1200" dirty="0" smtClean="0">
                <a:solidFill>
                  <a:schemeClr val="tx1"/>
                </a:solidFill>
              </a:rPr>
              <a:t>What does the economic growth/decline in Texas look like? </a:t>
            </a:r>
          </a:p>
          <a:p>
            <a:pPr>
              <a:defRPr/>
            </a:pPr>
            <a:r>
              <a:rPr lang="en-US" sz="1200" dirty="0" smtClean="0">
                <a:solidFill>
                  <a:schemeClr val="tx1"/>
                </a:solidFill>
              </a:rPr>
              <a:t>What premises are growing? – residential/commercial/industrial</a:t>
            </a:r>
            <a:endParaRPr lang="en-US" sz="1200" dirty="0">
              <a:solidFill>
                <a:schemeClr val="tx1"/>
              </a:solidFill>
            </a:endParaRPr>
          </a:p>
          <a:p>
            <a:pPr>
              <a:defRPr/>
            </a:pPr>
            <a:r>
              <a:rPr lang="en-US" sz="1200" dirty="0" smtClean="0">
                <a:solidFill>
                  <a:schemeClr val="tx1"/>
                </a:solidFill>
              </a:rPr>
              <a:t>What is the % population growth/reduction rate?</a:t>
            </a:r>
          </a:p>
          <a:p>
            <a:pPr>
              <a:defRPr/>
            </a:pPr>
            <a:r>
              <a:rPr lang="en-US" sz="1200" dirty="0" smtClean="0">
                <a:solidFill>
                  <a:schemeClr val="tx1"/>
                </a:solidFill>
              </a:rPr>
              <a:t>What is the geographic distribution of this change? Oil and gas development?</a:t>
            </a:r>
            <a:endParaRPr lang="en-US" sz="1200" dirty="0">
              <a:solidFill>
                <a:schemeClr val="tx1"/>
              </a:solidFill>
            </a:endParaRPr>
          </a:p>
          <a:p>
            <a:pPr>
              <a:defRPr/>
            </a:pPr>
            <a:endParaRPr lang="en-US" sz="1300" b="1" dirty="0">
              <a:solidFill>
                <a:schemeClr val="tx1"/>
              </a:solidFill>
            </a:endParaRPr>
          </a:p>
        </p:txBody>
      </p:sp>
      <p:sp>
        <p:nvSpPr>
          <p:cNvPr id="3" name="Rounded Rectangle 2"/>
          <p:cNvSpPr/>
          <p:nvPr/>
        </p:nvSpPr>
        <p:spPr>
          <a:xfrm>
            <a:off x="6197813" y="4974337"/>
            <a:ext cx="2777671" cy="1371600"/>
          </a:xfrm>
          <a:prstGeom prst="roundRect">
            <a:avLst/>
          </a:prstGeom>
          <a:solidFill>
            <a:srgbClr val="ECEDB1"/>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smtClean="0">
                <a:solidFill>
                  <a:prstClr val="black"/>
                </a:solidFill>
              </a:rPr>
              <a:t>Weather / Water</a:t>
            </a:r>
          </a:p>
          <a:p>
            <a:pPr>
              <a:defRPr/>
            </a:pPr>
            <a:r>
              <a:rPr lang="en-US" sz="1200" dirty="0" smtClean="0">
                <a:solidFill>
                  <a:prstClr val="black"/>
                </a:solidFill>
              </a:rPr>
              <a:t>Weather assumptions – extreme heat, moderate summers? </a:t>
            </a:r>
          </a:p>
          <a:p>
            <a:pPr>
              <a:defRPr/>
            </a:pPr>
            <a:r>
              <a:rPr lang="en-US" sz="1200" dirty="0" smtClean="0">
                <a:solidFill>
                  <a:prstClr val="black"/>
                </a:solidFill>
              </a:rPr>
              <a:t>Impact of hydrological cycles – drought</a:t>
            </a:r>
          </a:p>
          <a:p>
            <a:pPr>
              <a:defRPr/>
            </a:pPr>
            <a:r>
              <a:rPr lang="en-US" sz="1200" dirty="0" smtClean="0">
                <a:solidFill>
                  <a:prstClr val="black"/>
                </a:solidFill>
              </a:rPr>
              <a:t>Impact of water stressed conditions</a:t>
            </a:r>
            <a:endParaRPr lang="en-US" sz="1200" dirty="0">
              <a:solidFill>
                <a:prstClr val="black"/>
              </a:solidFill>
            </a:endParaRPr>
          </a:p>
        </p:txBody>
      </p:sp>
      <p:sp>
        <p:nvSpPr>
          <p:cNvPr id="6" name="Rounded Rectangle 5"/>
          <p:cNvSpPr/>
          <p:nvPr/>
        </p:nvSpPr>
        <p:spPr>
          <a:xfrm>
            <a:off x="6215743" y="685800"/>
            <a:ext cx="2777671" cy="13716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smtClean="0">
                <a:solidFill>
                  <a:prstClr val="black"/>
                </a:solidFill>
              </a:rPr>
              <a:t>Technology:</a:t>
            </a:r>
          </a:p>
          <a:p>
            <a:pPr>
              <a:defRPr/>
            </a:pPr>
            <a:r>
              <a:rPr lang="en-US" sz="1300" dirty="0" smtClean="0">
                <a:solidFill>
                  <a:prstClr val="black"/>
                </a:solidFill>
              </a:rPr>
              <a:t>Improvement in technology such as combined cycle capability, wind turbines, solar PV panel efficiency, renewable-storage combination, battery technology, etc.</a:t>
            </a:r>
            <a:endParaRPr lang="en-US" sz="1300" dirty="0">
              <a:solidFill>
                <a:prstClr val="black"/>
              </a:solidFill>
            </a:endParaRPr>
          </a:p>
          <a:p>
            <a:pPr marL="117445" indent="-117445">
              <a:buFont typeface="Arial" pitchFamily="34" charset="0"/>
              <a:buChar char="•"/>
              <a:defRPr/>
            </a:pPr>
            <a:endParaRPr lang="en-US" sz="1200" dirty="0">
              <a:solidFill>
                <a:prstClr val="black"/>
              </a:solidFill>
            </a:endParaRPr>
          </a:p>
        </p:txBody>
      </p:sp>
      <p:sp>
        <p:nvSpPr>
          <p:cNvPr id="7" name="Rounded Rectangle 6"/>
          <p:cNvSpPr/>
          <p:nvPr/>
        </p:nvSpPr>
        <p:spPr>
          <a:xfrm>
            <a:off x="6215743" y="3540918"/>
            <a:ext cx="2777671" cy="1371600"/>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400" b="1" dirty="0" smtClean="0">
                <a:solidFill>
                  <a:prstClr val="black"/>
                </a:solidFill>
              </a:rPr>
              <a:t>End-Use:</a:t>
            </a:r>
          </a:p>
          <a:p>
            <a:pPr>
              <a:defRPr/>
            </a:pPr>
            <a:r>
              <a:rPr lang="en-US" sz="1200" dirty="0" smtClean="0">
                <a:solidFill>
                  <a:prstClr val="black"/>
                </a:solidFill>
              </a:rPr>
              <a:t>Trends in demand side management - EE, DG, Roof-top PV, storage, Demand response.</a:t>
            </a:r>
          </a:p>
          <a:p>
            <a:pPr>
              <a:defRPr/>
            </a:pPr>
            <a:r>
              <a:rPr lang="en-US" sz="1200" dirty="0" smtClean="0">
                <a:solidFill>
                  <a:prstClr val="black"/>
                </a:solidFill>
              </a:rPr>
              <a:t>Growth in Electric Vehicles</a:t>
            </a:r>
            <a:endParaRPr lang="en-US" sz="1100" dirty="0">
              <a:solidFill>
                <a:prstClr val="black"/>
              </a:solidFill>
            </a:endParaRPr>
          </a:p>
        </p:txBody>
      </p:sp>
      <p:sp>
        <p:nvSpPr>
          <p:cNvPr id="9" name="Rounded Rectangle 8"/>
          <p:cNvSpPr/>
          <p:nvPr/>
        </p:nvSpPr>
        <p:spPr>
          <a:xfrm>
            <a:off x="6215742" y="2160050"/>
            <a:ext cx="2777671" cy="1307306"/>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smtClean="0">
                <a:solidFill>
                  <a:schemeClr val="tx1"/>
                </a:solidFill>
              </a:rPr>
              <a:t>Government Mandates/Policy:</a:t>
            </a:r>
          </a:p>
          <a:p>
            <a:pPr>
              <a:defRPr/>
            </a:pPr>
            <a:r>
              <a:rPr lang="en-US" sz="1300" dirty="0" smtClean="0">
                <a:solidFill>
                  <a:schemeClr val="tx1"/>
                </a:solidFill>
              </a:rPr>
              <a:t>Any government mandates – reserve margin requirement, discussions on DC ties, transmission mandates, etc.</a:t>
            </a:r>
            <a:endParaRPr lang="en-US" sz="1200" dirty="0">
              <a:solidFill>
                <a:schemeClr val="tx1"/>
              </a:solidFill>
            </a:endParaRPr>
          </a:p>
        </p:txBody>
      </p:sp>
      <p:sp>
        <p:nvSpPr>
          <p:cNvPr id="4" name="Rounded Rectangle 3"/>
          <p:cNvSpPr/>
          <p:nvPr/>
        </p:nvSpPr>
        <p:spPr>
          <a:xfrm>
            <a:off x="97744" y="2688337"/>
            <a:ext cx="2786743" cy="1295400"/>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300" b="1" dirty="0">
                <a:solidFill>
                  <a:schemeClr val="tx1"/>
                </a:solidFill>
              </a:rPr>
              <a:t>Environmental </a:t>
            </a:r>
            <a:r>
              <a:rPr lang="en-US" sz="1300" b="1" dirty="0" smtClean="0">
                <a:solidFill>
                  <a:schemeClr val="tx1"/>
                </a:solidFill>
              </a:rPr>
              <a:t>Regulation:</a:t>
            </a:r>
            <a:endParaRPr lang="en-US" sz="1300" b="1" dirty="0">
              <a:solidFill>
                <a:schemeClr val="tx1"/>
              </a:solidFill>
            </a:endParaRPr>
          </a:p>
          <a:p>
            <a:pPr>
              <a:defRPr/>
            </a:pPr>
            <a:r>
              <a:rPr lang="en-US" sz="1100" dirty="0" smtClean="0">
                <a:solidFill>
                  <a:schemeClr val="tx1"/>
                </a:solidFill>
              </a:rPr>
              <a:t>Discuss the environmental regulations in place for this given future? These regulations may include those on oil and gas development-nuclear licensing-plant retirements, water usage for generation</a:t>
            </a:r>
          </a:p>
        </p:txBody>
      </p:sp>
      <p:sp>
        <p:nvSpPr>
          <p:cNvPr id="23" name="Rounded Rectangle 22"/>
          <p:cNvSpPr/>
          <p:nvPr/>
        </p:nvSpPr>
        <p:spPr>
          <a:xfrm>
            <a:off x="2953432" y="721425"/>
            <a:ext cx="3178175" cy="3505293"/>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28568" rIns="0" bIns="28568" anchor="t" anchorCtr="0"/>
          <a:lstStyle/>
          <a:p>
            <a:pPr algn="ctr">
              <a:defRPr/>
            </a:pPr>
            <a:r>
              <a:rPr lang="en-US" sz="1400" b="1" dirty="0">
                <a:solidFill>
                  <a:prstClr val="black"/>
                </a:solidFill>
              </a:rPr>
              <a:t>Story</a:t>
            </a:r>
            <a:r>
              <a:rPr lang="en-US" sz="1400" b="1" dirty="0" smtClean="0">
                <a:solidFill>
                  <a:prstClr val="black"/>
                </a:solidFill>
              </a:rPr>
              <a:t>:</a:t>
            </a:r>
          </a:p>
          <a:p>
            <a:pPr algn="ctr">
              <a:defRPr/>
            </a:pPr>
            <a:r>
              <a:rPr lang="en-US" sz="1400" dirty="0" smtClean="0">
                <a:solidFill>
                  <a:prstClr val="black"/>
                </a:solidFill>
              </a:rPr>
              <a:t>Summarize the scenario based on the assumptions around the driver. This section shall paint the picture of the future state of Texas/US which will impact ERCOT grid based on these key drivers.</a:t>
            </a:r>
            <a:endParaRPr lang="en-US" sz="1400" dirty="0">
              <a:solidFill>
                <a:prstClr val="black"/>
              </a:solidFill>
            </a:endParaRPr>
          </a:p>
          <a:p>
            <a:pPr>
              <a:defRPr/>
            </a:pPr>
            <a:endParaRPr lang="en-US" sz="1000" dirty="0">
              <a:solidFill>
                <a:schemeClr val="tx1"/>
              </a:solidFill>
            </a:endParaRPr>
          </a:p>
        </p:txBody>
      </p:sp>
      <p:sp>
        <p:nvSpPr>
          <p:cNvPr id="25" name="Rounded Rectangle 24"/>
          <p:cNvSpPr/>
          <p:nvPr/>
        </p:nvSpPr>
        <p:spPr>
          <a:xfrm>
            <a:off x="2953432" y="4355807"/>
            <a:ext cx="3178175" cy="1928217"/>
          </a:xfrm>
          <a:prstGeom prst="round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lIns="0" tIns="28568" rIns="0" bIns="28568" anchor="t" anchorCtr="0"/>
          <a:lstStyle/>
          <a:p>
            <a:pPr algn="ctr">
              <a:defRPr/>
            </a:pPr>
            <a:r>
              <a:rPr lang="en-US" sz="1400" b="1" dirty="0">
                <a:solidFill>
                  <a:schemeClr val="tx1"/>
                </a:solidFill>
              </a:rPr>
              <a:t>Implications for </a:t>
            </a:r>
            <a:r>
              <a:rPr lang="en-US" sz="1400" b="1" dirty="0" smtClean="0">
                <a:solidFill>
                  <a:schemeClr val="tx1"/>
                </a:solidFill>
              </a:rPr>
              <a:t>ERCOT:</a:t>
            </a:r>
          </a:p>
          <a:p>
            <a:pPr algn="ctr">
              <a:defRPr/>
            </a:pPr>
            <a:r>
              <a:rPr lang="en-US" sz="1400" dirty="0" smtClean="0">
                <a:solidFill>
                  <a:schemeClr val="tx1"/>
                </a:solidFill>
              </a:rPr>
              <a:t>Take away for the planning assessment: Load and generation assumptions to be used to build load forecast and generation expansion models. Also, include special considerations during transmission planning.</a:t>
            </a:r>
            <a:endParaRPr lang="en-US" sz="1400" dirty="0">
              <a:solidFill>
                <a:schemeClr val="tx1"/>
              </a:solidFill>
            </a:endParaRPr>
          </a:p>
          <a:p>
            <a:pPr>
              <a:defRPr/>
            </a:pPr>
            <a:r>
              <a:rPr lang="en-US" sz="1000" dirty="0" smtClean="0">
                <a:solidFill>
                  <a:srgbClr val="0070C0"/>
                </a:solidFill>
              </a:rPr>
              <a:t> </a:t>
            </a:r>
            <a:endParaRPr lang="en-US" sz="1000" dirty="0">
              <a:solidFill>
                <a:srgbClr val="0070C0"/>
              </a:solidFill>
            </a:endParaRPr>
          </a:p>
          <a:p>
            <a:pPr marL="166649" indent="-166649">
              <a:buFont typeface="Arial" panose="020B0604020202020204" pitchFamily="34" charset="0"/>
              <a:buChar char="•"/>
              <a:defRPr/>
            </a:pPr>
            <a:endParaRPr lang="en-US" sz="1200" dirty="0">
              <a:solidFill>
                <a:prstClr val="black"/>
              </a:solidFill>
            </a:endParaRPr>
          </a:p>
        </p:txBody>
      </p:sp>
      <p:sp>
        <p:nvSpPr>
          <p:cNvPr id="27" name="TextBox 26"/>
          <p:cNvSpPr txBox="1"/>
          <p:nvPr/>
        </p:nvSpPr>
        <p:spPr>
          <a:xfrm>
            <a:off x="228599" y="152401"/>
            <a:ext cx="8746885" cy="442415"/>
          </a:xfrm>
          <a:prstGeom prst="rect">
            <a:avLst/>
          </a:prstGeom>
          <a:noFill/>
          <a:ln>
            <a:solidFill>
              <a:schemeClr val="accent1">
                <a:shade val="50000"/>
              </a:schemeClr>
            </a:solidFill>
          </a:ln>
        </p:spPr>
        <p:txBody>
          <a:bodyPr wrap="square" lIns="57136" tIns="28568" rIns="57136" bIns="28568">
            <a:spAutoFit/>
          </a:bodyPr>
          <a:lstStyle/>
          <a:p>
            <a:pPr>
              <a:defRPr/>
            </a:pPr>
            <a:r>
              <a:rPr lang="en-US" sz="2500" dirty="0" smtClean="0">
                <a:solidFill>
                  <a:prstClr val="black"/>
                </a:solidFill>
                <a:latin typeface="Calibri"/>
              </a:rPr>
              <a:t>Scenario: Name</a:t>
            </a:r>
            <a:endParaRPr lang="en-US" sz="2500" dirty="0">
              <a:solidFill>
                <a:prstClr val="black"/>
              </a:solidFill>
              <a:latin typeface="Calibri"/>
            </a:endParaRPr>
          </a:p>
        </p:txBody>
      </p:sp>
      <p:sp>
        <p:nvSpPr>
          <p:cNvPr id="8" name="Rounded Rectangle 7"/>
          <p:cNvSpPr/>
          <p:nvPr/>
        </p:nvSpPr>
        <p:spPr>
          <a:xfrm>
            <a:off x="108857" y="4059937"/>
            <a:ext cx="2786743" cy="1627583"/>
          </a:xfrm>
          <a:prstGeom prst="roundRect">
            <a:avLst>
              <a:gd name="adj" fmla="val 17318"/>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lIns="57136" tIns="28568" rIns="57136" bIns="28568"/>
          <a:lstStyle/>
          <a:p>
            <a:pPr>
              <a:defRPr/>
            </a:pPr>
            <a:r>
              <a:rPr lang="en-US" sz="1400" b="1" dirty="0">
                <a:solidFill>
                  <a:schemeClr val="tx1"/>
                </a:solidFill>
              </a:rPr>
              <a:t>Alternative </a:t>
            </a:r>
            <a:r>
              <a:rPr lang="en-US" sz="1400" b="1" dirty="0" smtClean="0">
                <a:solidFill>
                  <a:schemeClr val="tx1"/>
                </a:solidFill>
              </a:rPr>
              <a:t>Generation:</a:t>
            </a:r>
          </a:p>
          <a:p>
            <a:pPr>
              <a:defRPr/>
            </a:pPr>
            <a:r>
              <a:rPr lang="en-US" sz="1200" dirty="0" smtClean="0">
                <a:solidFill>
                  <a:schemeClr val="tx1"/>
                </a:solidFill>
              </a:rPr>
              <a:t>Discuss capital cost considerations for renewable and storage</a:t>
            </a:r>
          </a:p>
          <a:p>
            <a:pPr>
              <a:defRPr/>
            </a:pPr>
            <a:r>
              <a:rPr lang="en-US" sz="1200" dirty="0" smtClean="0">
                <a:solidFill>
                  <a:schemeClr val="tx1"/>
                </a:solidFill>
              </a:rPr>
              <a:t>Any incentives/tax credits towards alternative generation?</a:t>
            </a:r>
            <a:endParaRPr lang="en-US" sz="1200" dirty="0">
              <a:solidFill>
                <a:schemeClr val="tx1"/>
              </a:solidFill>
            </a:endParaRPr>
          </a:p>
        </p:txBody>
      </p:sp>
      <p:sp>
        <p:nvSpPr>
          <p:cNvPr id="13" name="Rounded Rectangle 12"/>
          <p:cNvSpPr/>
          <p:nvPr/>
        </p:nvSpPr>
        <p:spPr>
          <a:xfrm>
            <a:off x="97744" y="5742322"/>
            <a:ext cx="2786744" cy="658478"/>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lIns="55994" tIns="28568" rIns="29330" bIns="28568"/>
          <a:lstStyle/>
          <a:p>
            <a:pPr>
              <a:defRPr/>
            </a:pPr>
            <a:r>
              <a:rPr lang="en-US" sz="1300" b="1" dirty="0" smtClean="0">
                <a:solidFill>
                  <a:schemeClr val="tx1"/>
                </a:solidFill>
              </a:rPr>
              <a:t>Natural Gas Prices:</a:t>
            </a:r>
          </a:p>
          <a:p>
            <a:pPr>
              <a:defRPr/>
            </a:pPr>
            <a:r>
              <a:rPr lang="en-US" sz="1200" dirty="0" smtClean="0">
                <a:solidFill>
                  <a:schemeClr val="tx1"/>
                </a:solidFill>
              </a:rPr>
              <a:t>Global as well as local natural gas price forecast.</a:t>
            </a:r>
            <a:endParaRPr lang="en-US" sz="1200" dirty="0">
              <a:solidFill>
                <a:schemeClr val="tx1"/>
              </a:solidFill>
            </a:endParaRPr>
          </a:p>
        </p:txBody>
      </p:sp>
    </p:spTree>
    <p:extLst>
      <p:ext uri="{BB962C8B-B14F-4D97-AF65-F5344CB8AC3E}">
        <p14:creationId xmlns:p14="http://schemas.microsoft.com/office/powerpoint/2010/main" val="2387174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used in 2014 LTSA</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32819144"/>
              </p:ext>
            </p:extLst>
          </p:nvPr>
        </p:nvGraphicFramePr>
        <p:xfrm>
          <a:off x="304800" y="589535"/>
          <a:ext cx="8458200" cy="5315096"/>
        </p:xfrm>
        <a:graphic>
          <a:graphicData uri="http://schemas.openxmlformats.org/drawingml/2006/table">
            <a:tbl>
              <a:tblPr firstRow="1" bandRow="1">
                <a:tableStyleId>{5C22544A-7EE6-4342-B048-85BDC9FD1C3A}</a:tableStyleId>
              </a:tblPr>
              <a:tblGrid>
                <a:gridCol w="2059388"/>
                <a:gridCol w="6398812"/>
              </a:tblGrid>
              <a:tr h="538850">
                <a:tc>
                  <a:txBody>
                    <a:bodyPr/>
                    <a:lstStyle/>
                    <a:p>
                      <a:r>
                        <a:rPr lang="en-US" sz="1400" dirty="0" smtClean="0"/>
                        <a:t>Drivers</a:t>
                      </a:r>
                      <a:endParaRPr lang="en-US" sz="1400" dirty="0"/>
                    </a:p>
                  </a:txBody>
                  <a:tcPr marL="329181" marR="329181" marT="146301" marB="146301"/>
                </a:tc>
                <a:tc>
                  <a:txBody>
                    <a:bodyPr/>
                    <a:lstStyle/>
                    <a:p>
                      <a:r>
                        <a:rPr lang="en-US" sz="1400" dirty="0" smtClean="0"/>
                        <a:t>Brief Description</a:t>
                      </a:r>
                      <a:endParaRPr lang="en-US" sz="1400" dirty="0"/>
                    </a:p>
                  </a:txBody>
                  <a:tcPr marL="329181" marR="329181" marT="146301" marB="146301"/>
                </a:tc>
              </a:tr>
              <a:tr h="1043549">
                <a:tc>
                  <a:txBody>
                    <a:bodyPr/>
                    <a:lstStyle/>
                    <a:p>
                      <a:r>
                        <a:rPr lang="en-US" sz="1400" b="1" dirty="0" smtClean="0"/>
                        <a:t>Economic Conditions</a:t>
                      </a:r>
                      <a:endParaRPr lang="en-US" sz="1400" b="1" dirty="0"/>
                    </a:p>
                  </a:txBody>
                  <a:tcPr marL="329181" marR="329181" marT="146301" marB="146301"/>
                </a:tc>
                <a:tc>
                  <a:txBody>
                    <a:bodyPr/>
                    <a:lstStyle/>
                    <a:p>
                      <a:r>
                        <a:rPr lang="en-US" sz="1400" dirty="0" smtClean="0"/>
                        <a:t>US</a:t>
                      </a:r>
                      <a:r>
                        <a:rPr lang="en-US" sz="1400" baseline="0" dirty="0" smtClean="0"/>
                        <a:t> and Texas economy, regional and state-wide population, oil &amp; gas, and industrial growth, LNG export terminals, urban/suburban shifts, financial market conditions and business environment</a:t>
                      </a:r>
                      <a:endParaRPr lang="en-US" sz="1400" dirty="0"/>
                    </a:p>
                  </a:txBody>
                  <a:tcPr marL="329181" marR="329181" marT="146301" marB="146301"/>
                </a:tc>
              </a:tr>
              <a:tr h="1444916">
                <a:tc>
                  <a:txBody>
                    <a:bodyPr/>
                    <a:lstStyle/>
                    <a:p>
                      <a:r>
                        <a:rPr lang="en-US" sz="1400" b="1" dirty="0" smtClean="0"/>
                        <a:t>Environmental</a:t>
                      </a:r>
                      <a:r>
                        <a:rPr lang="en-US" sz="1400" b="1" baseline="0" dirty="0" smtClean="0"/>
                        <a:t> Regulations and Energy Policies</a:t>
                      </a:r>
                      <a:endParaRPr lang="en-US" sz="1400" b="1" dirty="0"/>
                    </a:p>
                  </a:txBody>
                  <a:tcPr marL="329181" marR="329181" marT="146301" marB="146301"/>
                </a:tc>
                <a:tc>
                  <a:txBody>
                    <a:bodyPr/>
                    <a:lstStyle/>
                    <a:p>
                      <a:r>
                        <a:rPr lang="en-US" sz="1400" dirty="0" smtClean="0"/>
                        <a:t>Environmental regulations including air emissions standards (e.g., ozone, MATS, CSAPR), GHG</a:t>
                      </a:r>
                      <a:r>
                        <a:rPr lang="en-US" sz="1400" baseline="0" dirty="0" smtClean="0"/>
                        <a:t> regulations, water regulations (e.g., 316b), and nuclear safety standards; energy policies include renewable standards and incentives (incl. taxes/financing), mandated fuel mix, solar mandate, and nuclear re-licensing.</a:t>
                      </a:r>
                      <a:endParaRPr lang="en-US" sz="1400" dirty="0"/>
                    </a:p>
                  </a:txBody>
                  <a:tcPr marL="329181" marR="329181" marT="146301" marB="146301"/>
                </a:tc>
              </a:tr>
              <a:tr h="1043549">
                <a:tc>
                  <a:txBody>
                    <a:bodyPr/>
                    <a:lstStyle/>
                    <a:p>
                      <a:r>
                        <a:rPr lang="en-US" sz="1400" b="1" dirty="0" smtClean="0"/>
                        <a:t>Alternative Generation Resource</a:t>
                      </a:r>
                      <a:r>
                        <a:rPr lang="en-US" sz="1400" b="1" baseline="0" dirty="0" smtClean="0"/>
                        <a:t>s</a:t>
                      </a:r>
                      <a:endParaRPr lang="en-US" sz="1400" b="1" dirty="0"/>
                    </a:p>
                  </a:txBody>
                  <a:tcPr marL="329181" marR="329181" marT="146301" marB="146301"/>
                </a:tc>
                <a:tc>
                  <a:txBody>
                    <a:bodyPr/>
                    <a:lstStyle/>
                    <a:p>
                      <a:r>
                        <a:rPr lang="en-US" sz="1400" dirty="0" smtClean="0"/>
                        <a:t>Capital cost trends for renewables (solar and wind),</a:t>
                      </a:r>
                      <a:r>
                        <a:rPr lang="en-US" sz="1400" baseline="0" dirty="0" smtClean="0"/>
                        <a:t> technological improvements affecting wind capacity factors, caps on annual capacity additions, storage costs, other DG costs, and financing methods.</a:t>
                      </a:r>
                      <a:endParaRPr lang="en-US" sz="1400" dirty="0"/>
                    </a:p>
                  </a:txBody>
                  <a:tcPr marL="329181" marR="329181" marT="146301" marB="146301"/>
                </a:tc>
              </a:tr>
              <a:tr h="1244232">
                <a:tc>
                  <a:txBody>
                    <a:bodyPr/>
                    <a:lstStyle/>
                    <a:p>
                      <a:r>
                        <a:rPr lang="en-US" sz="1400" b="1" dirty="0" smtClean="0"/>
                        <a:t>Natural Gas Prices</a:t>
                      </a:r>
                      <a:endParaRPr lang="en-US" sz="1400" b="1" dirty="0"/>
                    </a:p>
                  </a:txBody>
                  <a:tcPr marL="329181" marR="329181" marT="146301" marB="146301"/>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Gas prices are a function of total gas</a:t>
                      </a:r>
                      <a:r>
                        <a:rPr lang="en-US" sz="1400" baseline="0" dirty="0" smtClean="0"/>
                        <a:t> production, well productivity, LNG exports, industrial gas demand growth, </a:t>
                      </a:r>
                      <a:r>
                        <a:rPr lang="en-US" sz="1400" baseline="0" dirty="0" smtClean="0"/>
                        <a:t>and sometimes </a:t>
                      </a:r>
                      <a:r>
                        <a:rPr lang="en-US" sz="1400" baseline="0" dirty="0" smtClean="0"/>
                        <a:t>oil prices. </a:t>
                      </a:r>
                      <a:endParaRPr lang="en-US" sz="1400" dirty="0" smtClean="0"/>
                    </a:p>
                  </a:txBody>
                  <a:tcPr marL="329181" marR="329181" marT="146301" marB="146301"/>
                </a:tc>
              </a:tr>
            </a:tbl>
          </a:graphicData>
        </a:graphic>
      </p:graphicFrame>
    </p:spTree>
    <p:extLst>
      <p:ext uri="{BB962C8B-B14F-4D97-AF65-F5344CB8AC3E}">
        <p14:creationId xmlns:p14="http://schemas.microsoft.com/office/powerpoint/2010/main" val="3700141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used in 2014 LTSA</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83483445"/>
              </p:ext>
            </p:extLst>
          </p:nvPr>
        </p:nvGraphicFramePr>
        <p:xfrm>
          <a:off x="381000" y="914400"/>
          <a:ext cx="8229600" cy="4538417"/>
        </p:xfrm>
        <a:graphic>
          <a:graphicData uri="http://schemas.openxmlformats.org/drawingml/2006/table">
            <a:tbl>
              <a:tblPr firstRow="1" bandRow="1">
                <a:tableStyleId>{5C22544A-7EE6-4342-B048-85BDC9FD1C3A}</a:tableStyleId>
              </a:tblPr>
              <a:tblGrid>
                <a:gridCol w="2003729"/>
                <a:gridCol w="6225871"/>
              </a:tblGrid>
              <a:tr h="712481">
                <a:tc>
                  <a:txBody>
                    <a:bodyPr/>
                    <a:lstStyle/>
                    <a:p>
                      <a:r>
                        <a:rPr lang="en-US" sz="1400" dirty="0" smtClean="0"/>
                        <a:t>Drivers</a:t>
                      </a:r>
                      <a:endParaRPr lang="en-US" sz="1400" dirty="0"/>
                    </a:p>
                  </a:txBody>
                  <a:tcPr marL="329181" marR="329181" marT="146301" marB="146301"/>
                </a:tc>
                <a:tc>
                  <a:txBody>
                    <a:bodyPr/>
                    <a:lstStyle/>
                    <a:p>
                      <a:r>
                        <a:rPr lang="en-US" sz="1400" dirty="0" smtClean="0"/>
                        <a:t>Brief Description</a:t>
                      </a:r>
                      <a:endParaRPr lang="en-US" sz="1400" dirty="0"/>
                    </a:p>
                  </a:txBody>
                  <a:tcPr marL="329181" marR="329181" marT="146301" marB="146301"/>
                </a:tc>
              </a:tr>
              <a:tr h="956484">
                <a:tc>
                  <a:txBody>
                    <a:bodyPr/>
                    <a:lstStyle/>
                    <a:p>
                      <a:r>
                        <a:rPr lang="en-US" sz="1400" b="1" dirty="0" smtClean="0"/>
                        <a:t>Government Regulations/Policy/Mandates</a:t>
                      </a:r>
                      <a:endParaRPr lang="en-US" sz="1400" b="1" dirty="0"/>
                    </a:p>
                  </a:txBody>
                  <a:tcPr marL="329181" marR="329181" marT="146301" marB="146301"/>
                </a:tc>
                <a:tc>
                  <a:txBody>
                    <a:bodyPr/>
                    <a:lstStyle/>
                    <a:p>
                      <a:r>
                        <a:rPr lang="en-US" sz="1400" dirty="0" smtClean="0"/>
                        <a:t>New policies around resource adequacy,</a:t>
                      </a:r>
                      <a:r>
                        <a:rPr lang="en-US" sz="1400" baseline="0" dirty="0" smtClean="0"/>
                        <a:t> </a:t>
                      </a:r>
                      <a:r>
                        <a:rPr lang="en-US" sz="1400" dirty="0" smtClean="0"/>
                        <a:t>transmission build-out, interconnections to neighboring regions</a:t>
                      </a:r>
                      <a:r>
                        <a:rPr lang="en-US" sz="1400" baseline="0" dirty="0" smtClean="0"/>
                        <a:t> and </a:t>
                      </a:r>
                      <a:r>
                        <a:rPr lang="en-US" sz="1400" dirty="0" smtClean="0"/>
                        <a:t>cost recovery</a:t>
                      </a:r>
                      <a:endParaRPr lang="en-US" sz="1400" dirty="0"/>
                    </a:p>
                  </a:txBody>
                  <a:tcPr marL="329181" marR="329181" marT="146301" marB="146301"/>
                </a:tc>
              </a:tr>
              <a:tr h="956484">
                <a:tc>
                  <a:txBody>
                    <a:bodyPr/>
                    <a:lstStyle/>
                    <a:p>
                      <a:r>
                        <a:rPr lang="en-US" sz="1400" b="1" dirty="0" smtClean="0"/>
                        <a:t>Technology</a:t>
                      </a:r>
                      <a:endParaRPr lang="en-US" sz="1400" b="1" dirty="0"/>
                    </a:p>
                  </a:txBody>
                  <a:tcPr marL="329181" marR="329181" marT="146301" marB="146301"/>
                </a:tc>
                <a:tc>
                  <a:txBody>
                    <a:bodyPr/>
                    <a:lstStyle/>
                    <a:p>
                      <a:r>
                        <a:rPr lang="en-US" sz="1400" dirty="0" smtClean="0"/>
                        <a:t>Improvements</a:t>
                      </a:r>
                      <a:r>
                        <a:rPr lang="en-US" sz="1400" baseline="0" dirty="0" smtClean="0"/>
                        <a:t> in technologies resulting in more efficient turbines, or higher capacity factor intermittent resources</a:t>
                      </a:r>
                      <a:endParaRPr lang="en-US" sz="1400" dirty="0"/>
                    </a:p>
                  </a:txBody>
                  <a:tcPr marL="329181" marR="329181" marT="146301" marB="146301"/>
                </a:tc>
              </a:tr>
              <a:tr h="956484">
                <a:tc>
                  <a:txBody>
                    <a:bodyPr/>
                    <a:lstStyle/>
                    <a:p>
                      <a:r>
                        <a:rPr lang="en-US" sz="1400" b="1" baseline="0" dirty="0" smtClean="0"/>
                        <a:t>End-Use/New Markets</a:t>
                      </a:r>
                      <a:endParaRPr lang="en-US" sz="1400" b="1" dirty="0"/>
                    </a:p>
                  </a:txBody>
                  <a:tcPr marL="329181" marR="329181" marT="146301" marB="146301"/>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baseline="0" dirty="0" smtClean="0"/>
                        <a:t>End use technologies, efficiency standards and incentives, demand-response, changes in consumer choices, DG growth, increase interest in microgrids</a:t>
                      </a:r>
                      <a:endParaRPr lang="en-US" sz="1400" dirty="0" smtClean="0"/>
                    </a:p>
                  </a:txBody>
                  <a:tcPr marL="329181" marR="329181" marT="146301" marB="146301"/>
                </a:tc>
              </a:tr>
              <a:tr h="956484">
                <a:tc>
                  <a:txBody>
                    <a:bodyPr/>
                    <a:lstStyle/>
                    <a:p>
                      <a:r>
                        <a:rPr lang="en-US" sz="1400" b="1" dirty="0" smtClean="0"/>
                        <a:t>Weather and Water Conditions</a:t>
                      </a:r>
                      <a:endParaRPr lang="en-US" sz="1400" b="1" dirty="0"/>
                    </a:p>
                  </a:txBody>
                  <a:tcPr marL="329181" marR="329181" marT="146301" marB="146301"/>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t>May affect</a:t>
                      </a:r>
                      <a:r>
                        <a:rPr lang="en-US" sz="1400" baseline="0" dirty="0" smtClean="0"/>
                        <a:t> load growth, environmental regulations and policies, technology mix, average summer temperatures, frequency of extreme weather events, water costs</a:t>
                      </a:r>
                      <a:endParaRPr lang="en-US" sz="1400" dirty="0" smtClean="0"/>
                    </a:p>
                  </a:txBody>
                  <a:tcPr marL="329181" marR="329181" marT="146301" marB="146301"/>
                </a:tc>
              </a:tr>
            </a:tbl>
          </a:graphicData>
        </a:graphic>
      </p:graphicFrame>
    </p:spTree>
    <p:extLst>
      <p:ext uri="{BB962C8B-B14F-4D97-AF65-F5344CB8AC3E}">
        <p14:creationId xmlns:p14="http://schemas.microsoft.com/office/powerpoint/2010/main" val="41924076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shortlisting</a:t>
            </a:r>
            <a:endParaRPr lang="en-US" dirty="0"/>
          </a:p>
        </p:txBody>
      </p:sp>
      <p:sp>
        <p:nvSpPr>
          <p:cNvPr id="3" name="Content Placeholder 7"/>
          <p:cNvSpPr txBox="1">
            <a:spLocks/>
          </p:cNvSpPr>
          <p:nvPr/>
        </p:nvSpPr>
        <p:spPr>
          <a:xfrm>
            <a:off x="488868" y="777310"/>
            <a:ext cx="7359732" cy="4278094"/>
          </a:xfrm>
          <a:prstGeom prst="rect">
            <a:avLst/>
          </a:prstGeom>
          <a:noFill/>
        </p:spPr>
        <p:txBody>
          <a:bodyPr wrap="square" rtlCol="0">
            <a:spAutoFit/>
          </a:bodyPr>
          <a:lstStyle>
            <a:defPPr>
              <a:defRPr lang="en-US"/>
            </a:defPPr>
            <a:lvl1pPr marL="285750" indent="-285750">
              <a:lnSpc>
                <a:spcPct val="150000"/>
              </a:lnSpc>
              <a:buFont typeface="Wingdings" panose="05000000000000000000" pitchFamily="2" charset="2"/>
              <a:buChar char="v"/>
              <a:defRPr sz="2400"/>
            </a:lvl1pPr>
          </a:lstStyle>
          <a:p>
            <a:r>
              <a:rPr lang="en-US" sz="3200" dirty="0"/>
              <a:t>Using 2014 LTSA scenario list as starting point identify any scenarios that can be:</a:t>
            </a:r>
          </a:p>
          <a:p>
            <a:pPr marL="742950" lvl="1" indent="-285750">
              <a:buFont typeface="Wingdings" panose="05000000000000000000" pitchFamily="2" charset="2"/>
              <a:buChar char="ü"/>
            </a:pPr>
            <a:r>
              <a:rPr lang="en-US" sz="3200" dirty="0"/>
              <a:t>Added</a:t>
            </a:r>
          </a:p>
          <a:p>
            <a:pPr marL="742950" lvl="1" indent="-285750">
              <a:buFont typeface="Wingdings" panose="05000000000000000000" pitchFamily="2" charset="2"/>
              <a:buChar char="ü"/>
            </a:pPr>
            <a:r>
              <a:rPr lang="en-US" sz="3200" dirty="0"/>
              <a:t>Rejected</a:t>
            </a:r>
          </a:p>
          <a:p>
            <a:pPr marL="742950" lvl="1" indent="-285750">
              <a:buFont typeface="Wingdings" panose="05000000000000000000" pitchFamily="2" charset="2"/>
              <a:buChar char="ü"/>
            </a:pPr>
            <a:r>
              <a:rPr lang="en-US" sz="3200" dirty="0"/>
              <a:t>Retained but </a:t>
            </a:r>
            <a:r>
              <a:rPr lang="en-US" sz="3200" dirty="0" smtClean="0"/>
              <a:t>modified</a:t>
            </a:r>
            <a:endParaRPr lang="en-US" sz="3200" dirty="0"/>
          </a:p>
          <a:p>
            <a:pPr marL="742950" lvl="1" indent="-285750">
              <a:buFont typeface="Wingdings" panose="05000000000000000000" pitchFamily="2" charset="2"/>
              <a:buChar char="ü"/>
            </a:pPr>
            <a:r>
              <a:rPr lang="en-US" sz="3200" dirty="0"/>
              <a:t>Merged with other scenarios</a:t>
            </a:r>
            <a:endParaRPr lang="en-US" sz="3200" dirty="0"/>
          </a:p>
        </p:txBody>
      </p:sp>
    </p:spTree>
    <p:extLst>
      <p:ext uri="{BB962C8B-B14F-4D97-AF65-F5344CB8AC3E}">
        <p14:creationId xmlns:p14="http://schemas.microsoft.com/office/powerpoint/2010/main" val="4285797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descr="C:\Users\sborkar\AppData\Local\Microsoft\Windows\Temporary Internet Files\Content.IE5\ETS80F68\Questionmark[1].jpg"/>
          <p:cNvPicPr>
            <a:picLocks noChangeAspect="1" noChangeArrowheads="1"/>
          </p:cNvPicPr>
          <p:nvPr/>
        </p:nvPicPr>
        <p:blipFill>
          <a:blip r:embed="rId2">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514600" y="914399"/>
            <a:ext cx="3752850" cy="4691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1101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2013 ERCOT Preliminary Load Forecast MAPE Statistics">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2013 ERCOT Preliminary Load Forecast MAPE Statistics">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2013 ERCOT Preliminary Load Forecast MAPE Statistics</Template>
  <TotalTime>4204</TotalTime>
  <Words>1155</Words>
  <Application>Microsoft Office PowerPoint</Application>
  <PresentationFormat>On-screen Show (4:3)</PresentationFormat>
  <Paragraphs>128</Paragraphs>
  <Slides>10</Slides>
  <Notes>2</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2013 ERCOT Preliminary Load Forecast MAPE Statistics</vt:lpstr>
      <vt:lpstr>Custom Design</vt:lpstr>
      <vt:lpstr>1_2013 ERCOT Preliminary Load Forecast MAPE Statistics</vt:lpstr>
      <vt:lpstr>PowerPoint Presentation</vt:lpstr>
      <vt:lpstr>Outline</vt:lpstr>
      <vt:lpstr>Scenario development process</vt:lpstr>
      <vt:lpstr>Objectives of this session</vt:lpstr>
      <vt:lpstr>PowerPoint Presentation</vt:lpstr>
      <vt:lpstr>Drivers used in 2014 LTSA</vt:lpstr>
      <vt:lpstr>Drivers used in 2014 LTSA</vt:lpstr>
      <vt:lpstr>Scenario shortlisting</vt:lpstr>
      <vt:lpstr>Questions?</vt:lpstr>
      <vt:lpstr>PowerPoint Presentation</vt:lpstr>
    </vt:vector>
  </TitlesOfParts>
  <Company>The Electric Reliability Council of Texas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Emission Price Trajectories</dc:title>
  <dc:creator>Jin, Julie</dc:creator>
  <cp:lastModifiedBy>Borkar, Sandeep</cp:lastModifiedBy>
  <cp:revision>145</cp:revision>
  <cp:lastPrinted>2014-01-30T20:38:21Z</cp:lastPrinted>
  <dcterms:created xsi:type="dcterms:W3CDTF">2014-01-30T19:11:08Z</dcterms:created>
  <dcterms:modified xsi:type="dcterms:W3CDTF">2015-07-10T21:00:57Z</dcterms:modified>
</cp:coreProperties>
</file>