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372" r:id="rId2"/>
    <p:sldId id="302" r:id="rId3"/>
    <p:sldId id="511" r:id="rId4"/>
    <p:sldId id="500" r:id="rId5"/>
    <p:sldId id="489" r:id="rId6"/>
    <p:sldId id="457" r:id="rId7"/>
    <p:sldId id="509" r:id="rId8"/>
    <p:sldId id="510" r:id="rId9"/>
    <p:sldId id="519" r:id="rId10"/>
    <p:sldId id="406" r:id="rId11"/>
    <p:sldId id="512" r:id="rId12"/>
    <p:sldId id="513" r:id="rId13"/>
    <p:sldId id="514" r:id="rId14"/>
    <p:sldId id="515" r:id="rId15"/>
    <p:sldId id="516" r:id="rId16"/>
    <p:sldId id="517" r:id="rId17"/>
    <p:sldId id="518" r:id="rId1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068" autoAdjust="0"/>
  </p:normalViewPr>
  <p:slideViewPr>
    <p:cSldViewPr>
      <p:cViewPr varScale="1">
        <p:scale>
          <a:sx n="109" d="100"/>
          <a:sy n="109" d="100"/>
        </p:scale>
        <p:origin x="-432" y="-90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10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July 16,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6/30/2015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6/30/2015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941"/>
            <a:ext cx="9144000" cy="552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6/30/2015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6/30/2015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6/30/2015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715068"/>
            <a:ext cx="9150927" cy="55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6/30/2015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9144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6/30/2015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91440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6/30/2015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043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3-8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Update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EMS Upgrade “Chill”</a:t>
            </a:r>
            <a:endParaRPr lang="en-US" sz="1600" dirty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9</a:t>
            </a:r>
            <a:r>
              <a:rPr lang="en-US" sz="1600" dirty="0" smtClean="0"/>
              <a:t>-17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36631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/>
              <a:t>2015 June Release – 6/13/2015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Complete</a:t>
            </a:r>
            <a:endParaRPr lang="en-US" dirty="0"/>
          </a:p>
          <a:p>
            <a:pPr lvl="1" eaLnBrk="1" hangingPunct="1"/>
            <a:r>
              <a:rPr lang="en-US" sz="1600" dirty="0"/>
              <a:t>CMM Release</a:t>
            </a:r>
          </a:p>
          <a:p>
            <a:pPr lvl="2" eaLnBrk="1" hangingPunct="1"/>
            <a:r>
              <a:rPr lang="en-US" sz="1600" dirty="0"/>
              <a:t>NPRR559, NPRR597, NPRR601, NPRR639</a:t>
            </a:r>
          </a:p>
          <a:p>
            <a:pPr lvl="1" eaLnBrk="1" hangingPunct="1"/>
            <a:endParaRPr lang="en-US" sz="1200" dirty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June Release – Week of 6/22/2015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Complete</a:t>
            </a:r>
            <a:endParaRPr lang="en-US" dirty="0"/>
          </a:p>
          <a:p>
            <a:pPr lvl="1" eaLnBrk="1" hangingPunct="1"/>
            <a:r>
              <a:rPr lang="en-US" sz="1600" dirty="0"/>
              <a:t>2015 Market System Enhancements</a:t>
            </a:r>
          </a:p>
          <a:p>
            <a:pPr lvl="2" eaLnBrk="1" hangingPunct="1"/>
            <a:r>
              <a:rPr lang="en-US" sz="1600" dirty="0"/>
              <a:t>NPRR626, NPRR665, NPRR645</a:t>
            </a:r>
            <a:r>
              <a:rPr lang="en-US" sz="1600" dirty="0" smtClean="0"/>
              <a:t>, </a:t>
            </a:r>
            <a:r>
              <a:rPr lang="en-US" sz="1600" dirty="0"/>
              <a:t>Max Shadow Price OBD</a:t>
            </a:r>
          </a:p>
          <a:p>
            <a:pPr lvl="1" eaLnBrk="1" hangingPunct="1"/>
            <a:r>
              <a:rPr lang="en-US" sz="1600" dirty="0"/>
              <a:t>NPRR543 – Message for Confirmed E-Tags</a:t>
            </a:r>
          </a:p>
          <a:p>
            <a:pPr lvl="1" eaLnBrk="1" hangingPunct="1"/>
            <a:r>
              <a:rPr lang="en-US" sz="1600" dirty="0" smtClean="0"/>
              <a:t>SCR774(b</a:t>
            </a:r>
            <a:r>
              <a:rPr lang="en-US" sz="1600" dirty="0"/>
              <a:t>) – Enhancement to Outage Scheduler and Reports</a:t>
            </a:r>
            <a:endParaRPr lang="en-US" sz="1400" dirty="0"/>
          </a:p>
          <a:p>
            <a:pPr lvl="1" eaLnBrk="1" hangingPunct="1"/>
            <a:r>
              <a:rPr lang="en-US" sz="1600" dirty="0"/>
              <a:t>SCR775 – Posting Results of Real-Time Data in a Display Format</a:t>
            </a:r>
          </a:p>
          <a:p>
            <a:pPr lvl="1" eaLnBrk="1" hangingPunct="1"/>
            <a:endParaRPr lang="en-US" sz="12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August Release</a:t>
            </a:r>
            <a:r>
              <a:rPr lang="en-US" dirty="0"/>
              <a:t> – Week of </a:t>
            </a:r>
            <a:r>
              <a:rPr lang="en-US" dirty="0" smtClean="0"/>
              <a:t>8/17/2015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SCR771 </a:t>
            </a:r>
            <a:r>
              <a:rPr lang="en-US" sz="1600" dirty="0"/>
              <a:t>– ERCOT System Change Allowing Independent Master QSE to Represent Split Generation Resources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15446603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8/17 – 8/21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7548" y="1320529"/>
            <a:ext cx="389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endParaRPr lang="en-US" sz="7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427157" y="1324235"/>
            <a:ext cx="3893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16842"/>
              </p:ext>
            </p:extLst>
          </p:nvPr>
        </p:nvGraphicFramePr>
        <p:xfrm>
          <a:off x="210290" y="4761471"/>
          <a:ext cx="8679425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0310"/>
                <a:gridCol w="838200"/>
                <a:gridCol w="1295400"/>
                <a:gridCol w="1219200"/>
                <a:gridCol w="914400"/>
                <a:gridCol w="990600"/>
                <a:gridCol w="1447800"/>
                <a:gridCol w="1193515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Mar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NPRR493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NPRR256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NPRR568-ph2, NPRR644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NPRR686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0487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26861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44375" y="1329228"/>
            <a:ext cx="15498" cy="239703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8798276" y="1658470"/>
            <a:ext cx="1828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559114" y="1657957"/>
            <a:ext cx="441886" cy="356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3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70316755"/>
              </p:ext>
            </p:extLst>
          </p:nvPr>
        </p:nvGraphicFramePr>
        <p:xfrm>
          <a:off x="160280" y="783021"/>
          <a:ext cx="8839200" cy="3315317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(1b)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(2)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400" i="1" dirty="0"/>
          </a:p>
          <a:p>
            <a:pPr algn="ctr"/>
            <a:r>
              <a:rPr lang="en-US" sz="500" i="1" dirty="0" smtClean="0"/>
              <a:t>  </a:t>
            </a:r>
            <a:r>
              <a:rPr lang="en-US" sz="1000" i="1" dirty="0" smtClean="0"/>
              <a:t>NS</a:t>
            </a:r>
          </a:p>
          <a:p>
            <a:pPr algn="ctr"/>
            <a:r>
              <a:rPr lang="en-US" sz="500" i="1" dirty="0" smtClean="0"/>
              <a:t> </a:t>
            </a:r>
            <a:endParaRPr lang="en-US" sz="10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H</a:t>
            </a:r>
          </a:p>
          <a:p>
            <a:pPr algn="ctr"/>
            <a:r>
              <a:rPr lang="en-US" sz="400" i="1" dirty="0" smtClean="0"/>
              <a:t> </a:t>
            </a:r>
            <a:endParaRPr lang="en-US" sz="500" i="1" dirty="0"/>
          </a:p>
          <a:p>
            <a:pPr algn="ctr"/>
            <a:r>
              <a:rPr lang="en-US" sz="1000" i="1" dirty="0" smtClean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3737" y="1340060"/>
            <a:ext cx="38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1333322"/>
            <a:ext cx="38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38694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" y="797860"/>
            <a:ext cx="906451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EMS Upgrade “Chill” – Official Notice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762000"/>
            <a:ext cx="8991600" cy="54864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The EMS Upgrade project has been in-flight since 2012 and is scheduled for go-live in May 2016.  Key dates:</a:t>
            </a:r>
          </a:p>
          <a:p>
            <a:pPr lvl="1"/>
            <a:r>
              <a:rPr lang="en-US" b="0" dirty="0"/>
              <a:t>Operating Day Testing November </a:t>
            </a:r>
            <a:r>
              <a:rPr lang="en-US" b="0" dirty="0" smtClean="0"/>
              <a:t>2015</a:t>
            </a:r>
            <a:r>
              <a:rPr lang="en-US" dirty="0"/>
              <a:t> – </a:t>
            </a:r>
            <a:r>
              <a:rPr lang="en-US" b="0" dirty="0" smtClean="0"/>
              <a:t>January </a:t>
            </a:r>
            <a:r>
              <a:rPr lang="en-US" b="0" dirty="0"/>
              <a:t>2016</a:t>
            </a:r>
          </a:p>
          <a:p>
            <a:pPr lvl="1"/>
            <a:r>
              <a:rPr lang="en-US" b="0" dirty="0"/>
              <a:t>Close Loop Testing </a:t>
            </a:r>
            <a:r>
              <a:rPr lang="en-US" b="0" dirty="0" smtClean="0"/>
              <a:t>March</a:t>
            </a:r>
            <a:r>
              <a:rPr lang="en-US" dirty="0"/>
              <a:t> – </a:t>
            </a:r>
            <a:r>
              <a:rPr lang="en-US" b="0" dirty="0" smtClean="0"/>
              <a:t>May </a:t>
            </a:r>
            <a:r>
              <a:rPr lang="en-US" b="0" dirty="0"/>
              <a:t>2016</a:t>
            </a:r>
          </a:p>
          <a:p>
            <a:pPr lvl="1"/>
            <a:r>
              <a:rPr lang="en-US" b="0" dirty="0"/>
              <a:t>Cutover May </a:t>
            </a:r>
            <a:r>
              <a:rPr lang="en-US" b="0" dirty="0" smtClean="0"/>
              <a:t>2016</a:t>
            </a:r>
          </a:p>
          <a:p>
            <a:pPr lvl="1"/>
            <a:endParaRPr lang="en-US" sz="800" b="0" dirty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In the months leading up to go-live, changes that impact EMS will need to be limited to urgent items only</a:t>
            </a:r>
          </a:p>
          <a:p>
            <a:pPr eaLnBrk="1" hangingPunct="1">
              <a:tabLst>
                <a:tab pos="6862763" algn="l"/>
              </a:tabLst>
            </a:pPr>
            <a:endParaRPr lang="en-US" sz="8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In general, revision requests impacting EMS with the following characteristics will not be impacted: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Go-live by December 2015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Go-live after July 2016</a:t>
            </a:r>
          </a:p>
          <a:p>
            <a:pPr lvl="1" eaLnBrk="1" hangingPunct="1">
              <a:tabLst>
                <a:tab pos="6862763" algn="l"/>
              </a:tabLst>
            </a:pPr>
            <a:endParaRPr lang="en-US" sz="8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ERCOT has reviewed the “in-flight” and “not started” PPL items that have EMS impacts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See next slides for impacts to market-requested items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20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EMS Upgrade “Chill” – Official Notice</a:t>
            </a:r>
          </a:p>
        </p:txBody>
      </p:sp>
      <p:sp>
        <p:nvSpPr>
          <p:cNvPr id="4" name="Content Placeholder 16"/>
          <p:cNvSpPr>
            <a:spLocks noGrp="1"/>
          </p:cNvSpPr>
          <p:nvPr>
            <p:ph idx="1"/>
          </p:nvPr>
        </p:nvSpPr>
        <p:spPr>
          <a:xfrm>
            <a:off x="84664" y="762000"/>
            <a:ext cx="8525936" cy="3810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Items impacting EMS system that go-live before the chill:</a:t>
            </a:r>
          </a:p>
        </p:txBody>
      </p:sp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71846" y="4114800"/>
            <a:ext cx="81577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6862763" algn="l"/>
              </a:tabLst>
            </a:pPr>
            <a:r>
              <a:rPr lang="en-US" kern="0" dirty="0" smtClean="0"/>
              <a:t>Items impacting EMS system that go-live after the chill: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" y="4572000"/>
            <a:ext cx="7852953" cy="13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5939701"/>
            <a:ext cx="28194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Component of 2015 Outage Scheduler Enhancements Project</a:t>
            </a:r>
            <a:endParaRPr lang="en-US" sz="1200" b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495800" y="5967273"/>
            <a:ext cx="304800" cy="15073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19200"/>
            <a:ext cx="795757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EMS Upgrade “Chill” – Official Notice</a:t>
            </a:r>
          </a:p>
        </p:txBody>
      </p:sp>
      <p:sp>
        <p:nvSpPr>
          <p:cNvPr id="4" name="Content Placeholder 16"/>
          <p:cNvSpPr>
            <a:spLocks noGrp="1"/>
          </p:cNvSpPr>
          <p:nvPr>
            <p:ph idx="1"/>
          </p:nvPr>
        </p:nvSpPr>
        <p:spPr>
          <a:xfrm>
            <a:off x="84664" y="2057400"/>
            <a:ext cx="8525936" cy="3810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Items impacting EMS system that do not have a go-live target: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1896"/>
            <a:ext cx="8077200" cy="241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274074" y="5044436"/>
            <a:ext cx="8641326" cy="12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6862763" algn="l"/>
              </a:tabLst>
            </a:pPr>
            <a:r>
              <a:rPr lang="en-US" sz="1800" kern="0" dirty="0" smtClean="0"/>
              <a:t>Many of these items are part of the “aging revision requests” discussion to be held at the end of the 7/16 PRS meeting</a:t>
            </a:r>
          </a:p>
          <a:p>
            <a:pPr eaLnBrk="1" hangingPunct="1">
              <a:tabLst>
                <a:tab pos="6862763" algn="l"/>
              </a:tabLst>
            </a:pPr>
            <a:r>
              <a:rPr lang="en-US" sz="1800" kern="0" dirty="0" smtClean="0"/>
              <a:t>Delivery targets </a:t>
            </a:r>
            <a:r>
              <a:rPr lang="en-US" sz="1800" kern="0" dirty="0" smtClean="0"/>
              <a:t>for these items will </a:t>
            </a:r>
            <a:r>
              <a:rPr lang="en-US" sz="1800" kern="0" dirty="0" smtClean="0"/>
              <a:t>need to take into account the EMS chill window</a:t>
            </a:r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76200" y="762000"/>
            <a:ext cx="85259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6862763" algn="l"/>
              </a:tabLst>
            </a:pPr>
            <a:r>
              <a:rPr lang="en-US" kern="0" dirty="0" smtClean="0"/>
              <a:t>Items impacting EMS system that need to move to accommodate EMS Upgrade go-live target:</a:t>
            </a:r>
          </a:p>
        </p:txBody>
      </p:sp>
      <p:sp>
        <p:nvSpPr>
          <p:cNvPr id="10" name="Content Placeholder 16"/>
          <p:cNvSpPr txBox="1">
            <a:spLocks/>
          </p:cNvSpPr>
          <p:nvPr/>
        </p:nvSpPr>
        <p:spPr bwMode="auto">
          <a:xfrm>
            <a:off x="84909" y="141514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tabLst>
                <a:tab pos="6862763" algn="l"/>
              </a:tabLst>
            </a:pPr>
            <a:r>
              <a:rPr lang="en-US" kern="0" dirty="0" smtClean="0">
                <a:solidFill>
                  <a:srgbClr val="FF0000"/>
                </a:solidFill>
              </a:rPr>
              <a:t>NONE !</a:t>
            </a:r>
          </a:p>
        </p:txBody>
      </p:sp>
    </p:spTree>
    <p:extLst>
      <p:ext uri="{BB962C8B-B14F-4D97-AF65-F5344CB8AC3E}">
        <p14:creationId xmlns:p14="http://schemas.microsoft.com/office/powerpoint/2010/main" val="35847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88401</TotalTime>
  <Words>813</Words>
  <Application>Microsoft Office PowerPoint</Application>
  <PresentationFormat>On-screen Show (4:3)</PresentationFormat>
  <Paragraphs>282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2016 Release Targets – Board-Approved NPRRs / SCRs / xGRRs</vt:lpstr>
      <vt:lpstr>2015 Project Spending Update</vt:lpstr>
      <vt:lpstr>EMS Upgrade “Chill” – Official Notice</vt:lpstr>
      <vt:lpstr>EMS Upgrade “Chill” – Official Notice</vt:lpstr>
      <vt:lpstr>EMS Upgrade “Chill” – Official Notice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1906</cp:revision>
  <cp:lastPrinted>2015-03-10T14:20:44Z</cp:lastPrinted>
  <dcterms:created xsi:type="dcterms:W3CDTF">2005-04-21T14:28:35Z</dcterms:created>
  <dcterms:modified xsi:type="dcterms:W3CDTF">2015-07-09T18:58:50Z</dcterms:modified>
</cp:coreProperties>
</file>