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  <p:sldMasterId id="2147484557" r:id="rId5"/>
    <p:sldMasterId id="2147484570" r:id="rId6"/>
  </p:sldMasterIdLst>
  <p:notesMasterIdLst>
    <p:notesMasterId r:id="rId15"/>
  </p:notesMasterIdLst>
  <p:handoutMasterIdLst>
    <p:handoutMasterId r:id="rId16"/>
  </p:handoutMasterIdLst>
  <p:sldIdLst>
    <p:sldId id="258" r:id="rId7"/>
    <p:sldId id="270" r:id="rId8"/>
    <p:sldId id="271" r:id="rId9"/>
    <p:sldId id="266" r:id="rId10"/>
    <p:sldId id="263" r:id="rId11"/>
    <p:sldId id="262" r:id="rId12"/>
    <p:sldId id="272" r:id="rId13"/>
    <p:sldId id="273" r:id="rId1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100" d="100"/>
          <a:sy n="100" d="100"/>
        </p:scale>
        <p:origin x="-78" y="-7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7/9/2015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ADBD5-8E14-496C-BEFD-60D3FD976D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022569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94640-EEC4-4F28-8F69-6FCA5E7A3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235690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891234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E7E514-8344-4255-B596-51472E708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316256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559AF-DD58-4B3E-B1EC-AAB046081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80668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BF26-FCFD-4B22-8CD7-93AD9CCF5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409543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B6943-6ABE-4208-8CD1-8D7E1F93BE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11218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3C08E-E457-48C3-B79F-7DCC7416F8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274014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BBFA-74E9-4281-9FB1-C67721CE92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537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0154D-D383-4028-BA5F-329DCB1B92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08926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AFDFD-AF52-42B9-BFFA-3A6E01303ADF}" type="datetime1">
              <a:rPr lang="en-US" smtClean="0"/>
              <a:t>7/9/2015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48D57-AE05-4A24-8C82-21513A50D0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72501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DF57-71F4-4BDE-89D1-BC34EB338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4879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1F0079-5CEF-43F4-8365-0E52ED433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9677413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F079-913E-4CC1-AD78-1F91F803F8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5028541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533400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2133600" cy="476250"/>
          </a:xfrm>
        </p:spPr>
        <p:txBody>
          <a:bodyPr/>
          <a:lstStyle>
            <a:lvl1pPr>
              <a:defRPr sz="18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2333625" y="5067300"/>
            <a:ext cx="2895600" cy="4191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8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Meeting Title (optional)</a:t>
            </a:r>
          </a:p>
        </p:txBody>
      </p:sp>
    </p:spTree>
    <p:extLst>
      <p:ext uri="{BB962C8B-B14F-4D97-AF65-F5344CB8AC3E}">
        <p14:creationId xmlns:p14="http://schemas.microsoft.com/office/powerpoint/2010/main" val="27575829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29E5A-7120-4CA3-8470-17AD90039D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82302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9C27-A54B-4C6B-8966-907B1423D7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941815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D4027-AF34-46EE-9FB0-ACCF958F7B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063262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BECF3-9BC1-49D4-A10B-CA6A52D4A5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125802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0E4CF-8617-4A59-8E1A-C964680B6B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5371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35E33-E79E-40A8-8CEE-26961E4540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779788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9EA4C-79CA-44B3-8EC5-AB1FCC11B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03293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9C9B3-6C51-43B0-9CF5-7956AD57B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765504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E323E-B317-4FA5-96D2-891A6413C8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808964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05BC-F05D-4CD8-8789-53D732CAE9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9003188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AFDB7-8BAC-48BA-A059-84A6FC81A8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06461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  <p:sldLayoutId id="2147484672" r:id="rId10"/>
    <p:sldLayoutId id="2147484673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8F683DC0-2E3D-49A2-8FF6-8A7361F62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2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pic>
        <p:nvPicPr>
          <p:cNvPr id="2053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6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2058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059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A3E74C30-00D6-4D3D-9899-25A2A561F7F2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74" r:id="rId2"/>
    <p:sldLayoutId id="2147484675" r:id="rId3"/>
    <p:sldLayoutId id="2147484676" r:id="rId4"/>
    <p:sldLayoutId id="2147484677" r:id="rId5"/>
    <p:sldLayoutId id="2147484678" r:id="rId6"/>
    <p:sldLayoutId id="2147484679" r:id="rId7"/>
    <p:sldLayoutId id="2147484680" r:id="rId8"/>
    <p:sldLayoutId id="2147484681" r:id="rId9"/>
    <p:sldLayoutId id="2147484682" r:id="rId10"/>
    <p:sldLayoutId id="2147484683" r:id="rId11"/>
    <p:sldLayoutId id="2147484684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AAF883C0-4780-40CD-B9C9-28A3514AB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6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pic>
        <p:nvPicPr>
          <p:cNvPr id="3077" name="Picture 8" descr="logo_C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1600" b="1" dirty="0" smtClean="0">
              <a:solidFill>
                <a:srgbClr val="000000"/>
              </a:solidFill>
            </a:endParaRP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0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Date</a:t>
            </a:r>
          </a:p>
        </p:txBody>
      </p:sp>
      <p:sp>
        <p:nvSpPr>
          <p:cNvPr id="3082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083" name="Rectangle 13"/>
          <p:cNvSpPr>
            <a:spLocks noChangeArrowheads="1"/>
          </p:cNvSpPr>
          <p:nvPr userDrawn="1"/>
        </p:nvSpPr>
        <p:spPr bwMode="auto">
          <a:xfrm>
            <a:off x="8229600" y="6248400"/>
            <a:ext cx="53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55E441C8-B86E-4BDF-B317-B0763D2EBCA8}" type="slidenum">
              <a:rPr lang="en-US" altLang="en-US" sz="1200" smtClean="0">
                <a:solidFill>
                  <a:srgbClr val="000000"/>
                </a:solidFill>
              </a:rPr>
              <a:pPr algn="ctr" eaLnBrk="1" hangingPunct="1">
                <a:defRPr/>
              </a:pPr>
              <a:t>‹#›</a:t>
            </a:fld>
            <a:endParaRPr lang="en-US" altLang="en-US" sz="1200" dirty="0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9" r:id="rId1"/>
    <p:sldLayoutId id="2147484685" r:id="rId2"/>
    <p:sldLayoutId id="2147484686" r:id="rId3"/>
    <p:sldLayoutId id="2147484687" r:id="rId4"/>
    <p:sldLayoutId id="2147484688" r:id="rId5"/>
    <p:sldLayoutId id="2147484689" r:id="rId6"/>
    <p:sldLayoutId id="2147484690" r:id="rId7"/>
    <p:sldLayoutId id="2147484691" r:id="rId8"/>
    <p:sldLayoutId id="2147484692" r:id="rId9"/>
    <p:sldLayoutId id="2147484693" r:id="rId10"/>
    <p:sldLayoutId id="2147484694" r:id="rId11"/>
    <p:sldLayoutId id="214748469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cot.com/content/cdr/html/rtd_ind_lmp_lz_hb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July 15, 2015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MISUG Projects on the Aging Projects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NOGRR084 – Daily Grid Operations Report and NPRR455 – CRR Shift Factors were listed on ERCOT’s Aging Projects List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NOGRR084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staff is currently </a:t>
            </a:r>
            <a:r>
              <a:rPr lang="en-US" sz="2600" dirty="0">
                <a:latin typeface="Calibri"/>
                <a:ea typeface="Times New Roman"/>
              </a:rPr>
              <a:t>working </a:t>
            </a:r>
            <a:r>
              <a:rPr lang="en-US" sz="2600" dirty="0" smtClean="0">
                <a:latin typeface="Calibri"/>
                <a:ea typeface="Times New Roman"/>
              </a:rPr>
              <a:t>with PWG and OWG to craft language for a subsequent revision. MISUG supports on-going efforts to publish the information referenced in this NOGRR.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NPRR455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Sponsor for this NPRR should be engaged to provide updated support at PRS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CMWG may also want to weigh in on the need for this report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7/15/2015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68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SCR775 – Dashboard for Indicative LMPs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The dashboard specified in SCR775 went live in the last week of June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>
                <a:latin typeface="Calibri"/>
                <a:ea typeface="Times New Roman"/>
                <a:hlinkClick r:id="rId2"/>
              </a:rPr>
              <a:t>http://</a:t>
            </a:r>
            <a:r>
              <a:rPr lang="en-US" sz="2600" dirty="0" smtClean="0">
                <a:latin typeface="Calibri"/>
                <a:ea typeface="Times New Roman"/>
                <a:hlinkClick r:id="rId2"/>
              </a:rPr>
              <a:t>www.ercot.com/content/cdr/html/rtd_ind_lmp_lz_hb.html</a:t>
            </a:r>
            <a:endParaRPr lang="en-US" sz="2600" dirty="0" smtClean="0">
              <a:latin typeface="Calibri"/>
              <a:ea typeface="Times New Roman"/>
            </a:endParaRP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endParaRPr lang="en-US" sz="2600" dirty="0">
              <a:latin typeface="Calibri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7/15/2015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92472"/>
            <a:ext cx="6305550" cy="3614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2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External Web Services (EWS)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MISUG is facilitating a discussion to improve the EWS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EWS Survey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A survey has been distributed to all members of the MISUG mailing list as well as all attendees from the EWS workshops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We would like to get feedback from as many users and user types as would like to participate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While no deadline was indicated, we would like to have responses by the end of July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We will be sending a reminder and communicating the deadline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Streaming solution ideas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</a:rPr>
              <a:t>ERCOT has proposed bringing more information on possible data streaming solutions post-R4 implementation</a:t>
            </a:r>
            <a:endParaRPr 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7/15/2015</a:t>
            </a:r>
          </a:p>
        </p:txBody>
      </p:sp>
    </p:spTree>
    <p:extLst>
      <p:ext uri="{BB962C8B-B14F-4D97-AF65-F5344CB8AC3E}">
        <p14:creationId xmlns:p14="http://schemas.microsoft.com/office/powerpoint/2010/main" val="36232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</a:t>
            </a:r>
            <a:r>
              <a:rPr lang="en-US" dirty="0" smtClean="0"/>
              <a:t>– </a:t>
            </a:r>
            <a:r>
              <a:rPr lang="en-US" dirty="0"/>
              <a:t>Daily </a:t>
            </a:r>
            <a:r>
              <a:rPr lang="en-US" dirty="0" smtClean="0"/>
              <a:t>Grid </a:t>
            </a:r>
            <a:r>
              <a:rPr lang="en-US" dirty="0"/>
              <a:t>Operations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is working with OWG/ROS to update gray-boxed language for NOGRR084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Last round of comments in progress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</a:t>
            </a:r>
            <a:r>
              <a:rPr lang="en-US" sz="2600" dirty="0">
                <a:latin typeface="Calibri"/>
                <a:ea typeface="Times New Roman"/>
              </a:rPr>
              <a:t>Steps</a:t>
            </a: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On the OWG agenda for July 23</a:t>
            </a:r>
            <a:r>
              <a:rPr lang="en-US" sz="2600" baseline="30000" dirty="0" smtClean="0">
                <a:latin typeface="Calibri"/>
                <a:ea typeface="Times New Roman"/>
              </a:rPr>
              <a:t>rd</a:t>
            </a:r>
            <a:r>
              <a:rPr lang="en-US" sz="2600" dirty="0" smtClean="0">
                <a:latin typeface="Calibri"/>
                <a:ea typeface="Times New Roman"/>
              </a:rPr>
              <a:t> meeting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7/15/2015</a:t>
            </a:r>
          </a:p>
        </p:txBody>
      </p:sp>
    </p:spTree>
    <p:extLst>
      <p:ext uri="{BB962C8B-B14F-4D97-AF65-F5344CB8AC3E}">
        <p14:creationId xmlns:p14="http://schemas.microsoft.com/office/powerpoint/2010/main" val="64788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Reports to be Discontinued has been completed</a:t>
            </a:r>
            <a:endParaRPr lang="en-US" sz="2600" dirty="0">
              <a:latin typeface="Calibri"/>
              <a:ea typeface="Times New Roman"/>
            </a:endParaRP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Next Phase: Reports to be Automated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There are currently 16 reports being produced manually for data</a:t>
            </a:r>
            <a:endParaRPr lang="en-US" sz="2600" dirty="0">
              <a:latin typeface="Calibri"/>
              <a:ea typeface="Times New Roman"/>
            </a:endParaRPr>
          </a:p>
          <a:p>
            <a:pPr marL="741363" lvl="1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Report frequencies are daily, monthly, or event driven</a:t>
            </a:r>
          </a:p>
          <a:p>
            <a:pPr marL="341313" indent="-341313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dirty="0" smtClean="0">
                <a:latin typeface="Calibri"/>
                <a:ea typeface="Times New Roman"/>
              </a:rPr>
              <a:t>ERCOT is in the process of identifying SCRs and NPRRs necessary to automate these reports</a:t>
            </a:r>
            <a:endParaRPr lang="en-US" sz="2600" dirty="0">
              <a:latin typeface="Calibri"/>
              <a:ea typeface="Times New Roman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7/15/2015</a:t>
            </a:r>
          </a:p>
        </p:txBody>
      </p:sp>
    </p:spTree>
    <p:extLst>
      <p:ext uri="{BB962C8B-B14F-4D97-AF65-F5344CB8AC3E}">
        <p14:creationId xmlns:p14="http://schemas.microsoft.com/office/powerpoint/2010/main" val="36290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to be Automated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419"/>
              </p:ext>
            </p:extLst>
          </p:nvPr>
        </p:nvGraphicFramePr>
        <p:xfrm>
          <a:off x="152400" y="838200"/>
          <a:ext cx="8589328" cy="50749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67000"/>
                <a:gridCol w="4876800"/>
                <a:gridCol w="1045528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Report Name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Description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effectLst/>
                        </a:rPr>
                        <a:t>Frequency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Net Dependable Capability Test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Net </a:t>
                      </a:r>
                      <a:r>
                        <a:rPr lang="en-US" sz="1100" u="none" strike="noStrike" dirty="0">
                          <a:effectLst/>
                        </a:rPr>
                        <a:t>dependable real power capability testing for 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Capability Test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Reactive testing for generation </a:t>
                      </a:r>
                      <a:r>
                        <a:rPr lang="en-US" sz="1100" u="none" strike="noStrike" dirty="0" smtClean="0">
                          <a:effectLst/>
                        </a:rPr>
                        <a:t>resources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Hydro Responsive Testing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Record of when hydro responsive test was received at ERCOT and results.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Governor Test Results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Report of generation resources governor speed tests received from generation entities.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Event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Constant Frequency Control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Attestation </a:t>
                      </a:r>
                      <a:r>
                        <a:rPr lang="en-US" sz="1100" u="none" strike="noStrike" dirty="0">
                          <a:effectLst/>
                        </a:rPr>
                        <a:t>that </a:t>
                      </a:r>
                      <a:r>
                        <a:rPr lang="en-US" sz="1100" u="none" strike="noStrike" dirty="0" smtClean="0">
                          <a:effectLst/>
                        </a:rPr>
                        <a:t>QSEs </a:t>
                      </a:r>
                      <a:r>
                        <a:rPr lang="en-US" sz="1100" u="none" strike="noStrike" dirty="0">
                          <a:effectLst/>
                        </a:rPr>
                        <a:t>have the capability to operate in constant frequency control mode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Yearly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Generic Transmission Limits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Posting of </a:t>
                      </a:r>
                      <a:r>
                        <a:rPr lang="en-US" sz="1100" u="none" strike="noStrike" dirty="0">
                          <a:effectLst/>
                        </a:rPr>
                        <a:t>GTL </a:t>
                      </a:r>
                      <a:r>
                        <a:rPr lang="en-US" sz="1100" u="none" strike="noStrike" dirty="0" smtClean="0">
                          <a:effectLst/>
                        </a:rPr>
                        <a:t>effective </a:t>
                      </a:r>
                      <a:r>
                        <a:rPr lang="en-US" sz="1100" u="none" strike="noStrike" dirty="0">
                          <a:effectLst/>
                        </a:rPr>
                        <a:t>in any ERCOT </a:t>
                      </a:r>
                      <a:r>
                        <a:rPr lang="en-US" sz="1100" u="none" strike="noStrike" dirty="0" smtClean="0">
                          <a:effectLst/>
                        </a:rPr>
                        <a:t>application.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Daily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ROS System Operations Report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synopsis of several items pertaining to real-time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..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Monthly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CSA Report for CRs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Information needed by CRs </a:t>
                      </a:r>
                      <a:r>
                        <a:rPr lang="en-US" sz="1100" u="none" strike="noStrike" dirty="0">
                          <a:effectLst/>
                        </a:rPr>
                        <a:t>to audit their CSA's </a:t>
                      </a:r>
                      <a:r>
                        <a:rPr lang="en-US" sz="1100" u="none" strike="noStrike" dirty="0" smtClean="0">
                          <a:effectLst/>
                        </a:rPr>
                        <a:t>ownership.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Retail Performance Measures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Compliance tracking against ERCOT Retail Protocols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Quarterly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Customer Billing Contact Information &amp; ESIID Counts by Rep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Provides compliance with CBCI that includes ESIID counts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IAG RMS Report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Trending data on </a:t>
                      </a:r>
                      <a:r>
                        <a:rPr lang="en-US" sz="1100" u="none" strike="noStrike" dirty="0" smtClean="0">
                          <a:effectLst/>
                        </a:rPr>
                        <a:t>Inadvertent </a:t>
                      </a:r>
                      <a:r>
                        <a:rPr lang="en-US" sz="1100" u="none" strike="noStrike" dirty="0">
                          <a:effectLst/>
                        </a:rPr>
                        <a:t>Gain issues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RMS meetings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ESIIDs Excercising Option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ESIIDs </a:t>
                      </a:r>
                      <a:r>
                        <a:rPr lang="en-US" sz="1100" u="none" strike="noStrike" dirty="0">
                          <a:effectLst/>
                        </a:rPr>
                        <a:t>that have </a:t>
                      </a:r>
                      <a:r>
                        <a:rPr lang="en-US" sz="1100" u="none" strike="noStrike" dirty="0" smtClean="0">
                          <a:effectLst/>
                        </a:rPr>
                        <a:t>exercised provider </a:t>
                      </a:r>
                      <a:r>
                        <a:rPr lang="en-US" sz="1100" u="none" strike="noStrike" dirty="0">
                          <a:effectLst/>
                        </a:rPr>
                        <a:t>option to not be affiliated with the </a:t>
                      </a:r>
                      <a:r>
                        <a:rPr lang="en-US" sz="1100" u="none" strike="noStrike" dirty="0" smtClean="0">
                          <a:effectLst/>
                        </a:rPr>
                        <a:t>AREP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Ad-Hoc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 Transaction Summary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Month-end Retail Transaction Volumes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Operations Overview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Details </a:t>
                      </a:r>
                      <a:r>
                        <a:rPr lang="en-US" sz="1100" u="none" strike="noStrike" dirty="0">
                          <a:effectLst/>
                        </a:rPr>
                        <a:t>regarding previous month’s Reliability &amp; Commercial Operations</a:t>
                      </a:r>
                      <a:r>
                        <a:rPr lang="en-US" sz="1100" u="none" strike="noStrike" dirty="0" smtClean="0">
                          <a:effectLst/>
                        </a:rPr>
                        <a:t>.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ERCOT Monthly Financials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Statement of Financial </a:t>
                      </a:r>
                      <a:r>
                        <a:rPr lang="en-US" sz="1100" u="none" strike="noStrike" dirty="0" smtClean="0">
                          <a:effectLst/>
                        </a:rPr>
                        <a:t>Position, </a:t>
                      </a:r>
                      <a:r>
                        <a:rPr lang="en-US" sz="1100" u="none" strike="noStrike" dirty="0">
                          <a:effectLst/>
                        </a:rPr>
                        <a:t>Statement of </a:t>
                      </a:r>
                      <a:r>
                        <a:rPr lang="en-US" sz="1100" u="none" strike="noStrike" dirty="0" smtClean="0">
                          <a:effectLst/>
                        </a:rPr>
                        <a:t>Activities, </a:t>
                      </a:r>
                      <a:r>
                        <a:rPr lang="en-US" sz="1100" u="none" strike="noStrike" dirty="0">
                          <a:effectLst/>
                        </a:rPr>
                        <a:t>and Statement of Cash Flows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QSEs in ERCOT Region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List of QSEs in ERCOT Region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Monthly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45720" marR="4572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7/15/2015</a:t>
            </a:r>
          </a:p>
        </p:txBody>
      </p:sp>
    </p:spTree>
    <p:extLst>
      <p:ext uri="{BB962C8B-B14F-4D97-AF65-F5344CB8AC3E}">
        <p14:creationId xmlns:p14="http://schemas.microsoft.com/office/powerpoint/2010/main" val="25542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MISUG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Tuesday, July 28, 2015</a:t>
            </a:r>
          </a:p>
          <a:p>
            <a:r>
              <a:rPr lang="en-US" dirty="0" smtClean="0"/>
              <a:t>9:30 AM – Noon</a:t>
            </a:r>
          </a:p>
          <a:p>
            <a:r>
              <a:rPr lang="en-US" dirty="0" smtClean="0"/>
              <a:t>ERCOT </a:t>
            </a:r>
            <a:r>
              <a:rPr lang="en-US" dirty="0"/>
              <a:t>MET Center Rm </a:t>
            </a:r>
            <a:r>
              <a:rPr lang="en-US" dirty="0" smtClean="0"/>
              <a:t>101 and WebEx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7/15/2015</a:t>
            </a:r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28600" marR="0" indent="-2286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033463" algn="l"/>
            <a:tab pos="1143000" algn="l"/>
            <a:tab pos="2624138" algn="l"/>
          </a:tabLst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12587</TotalTime>
  <Words>560</Words>
  <Application>Microsoft Office PowerPoint</Application>
  <PresentationFormat>On-screen Show (4:3)</PresentationFormat>
  <Paragraphs>97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Custom Design</vt:lpstr>
      <vt:lpstr>1_Custom Design</vt:lpstr>
      <vt:lpstr>2_Custom Design</vt:lpstr>
      <vt:lpstr>MISUG Update to COPS</vt:lpstr>
      <vt:lpstr>MISUG Projects on the Aging Projects List</vt:lpstr>
      <vt:lpstr>SCR775 – Dashboard for Indicative LMPs</vt:lpstr>
      <vt:lpstr>External Web Services (EWS) Modification</vt:lpstr>
      <vt:lpstr>NOGRR084 – Daily Grid Operations Report</vt:lpstr>
      <vt:lpstr>Reports to be Automated</vt:lpstr>
      <vt:lpstr>Reports to be Automated</vt:lpstr>
      <vt:lpstr>Next MISUG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840</cp:revision>
  <cp:lastPrinted>2015-04-13T14:50:48Z</cp:lastPrinted>
  <dcterms:created xsi:type="dcterms:W3CDTF">2005-04-21T14:28:35Z</dcterms:created>
  <dcterms:modified xsi:type="dcterms:W3CDTF">2015-07-09T19:47:38Z</dcterms:modified>
</cp:coreProperties>
</file>