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5"/>
  </p:notesMasterIdLst>
  <p:handoutMasterIdLst>
    <p:handoutMasterId r:id="rId26"/>
  </p:handoutMasterIdLst>
  <p:sldIdLst>
    <p:sldId id="258" r:id="rId5"/>
    <p:sldId id="298" r:id="rId6"/>
    <p:sldId id="352" r:id="rId7"/>
    <p:sldId id="292" r:id="rId8"/>
    <p:sldId id="377" r:id="rId9"/>
    <p:sldId id="378" r:id="rId10"/>
    <p:sldId id="336" r:id="rId11"/>
    <p:sldId id="299" r:id="rId12"/>
    <p:sldId id="327" r:id="rId13"/>
    <p:sldId id="328" r:id="rId14"/>
    <p:sldId id="337" r:id="rId15"/>
    <p:sldId id="361" r:id="rId16"/>
    <p:sldId id="338" r:id="rId17"/>
    <p:sldId id="329" r:id="rId18"/>
    <p:sldId id="339" r:id="rId19"/>
    <p:sldId id="373" r:id="rId20"/>
    <p:sldId id="376" r:id="rId21"/>
    <p:sldId id="345" r:id="rId22"/>
    <p:sldId id="355" r:id="rId23"/>
    <p:sldId id="322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  <p:cmAuthor id="1" name="shuang" initials="s" lastIdx="1" clrIdx="1"/>
  <p:cmAuthor id="2" name="ssharma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FF9999"/>
    <a:srgbClr val="FF5050"/>
    <a:srgbClr val="FF3300"/>
    <a:srgbClr val="40949A"/>
    <a:srgbClr val="0000CC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104" d="100"/>
          <a:sy n="104" d="100"/>
        </p:scale>
        <p:origin x="222" y="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1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Regulation Deployed comparison (June to August)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5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CF90E6B4-10CD-43CE-B266-24B22C6E8846}" type="datetime1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23170B4-DEEF-4640-BB25-6CDD11DB2D05}" type="datetime1">
              <a:rPr lang="en-US" smtClean="0"/>
              <a:pPr/>
              <a:t>7/2/2015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5967CA9-563F-40AF-9533-FA7C097A0273}" type="datetime1">
              <a:rPr lang="en-US" smtClean="0"/>
              <a:pPr/>
              <a:t>7/2/2015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BD9B23-51EB-48A3-8FFA-913A3AD24C7B}" type="datetime1">
              <a:rPr lang="en-US" smtClean="0"/>
              <a:pPr/>
              <a:t>7/2/2015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7D6602-19E3-4047-A41F-FEEB7F23EBF6}" type="datetime1">
              <a:rPr lang="en-US" smtClean="0"/>
              <a:pPr/>
              <a:t>7/2/2015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EC2989-1AFA-4AE1-A6E7-E0832A648A60}" type="datetime1">
              <a:rPr lang="en-US" smtClean="0"/>
              <a:pPr/>
              <a:t>7/2/2015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8BCFAB-DD0B-48BE-ACD5-BFE5ED623C0D}" type="datetime1">
              <a:rPr lang="en-US" smtClean="0"/>
              <a:pPr/>
              <a:t>7/2/2015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4021DB-50E7-4758-8E10-E79F66A247D5}" type="datetime1">
              <a:rPr lang="en-US" smtClean="0"/>
              <a:pPr/>
              <a:t>7/2/2015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193508-7030-4BAA-94E3-18D267144733}" type="datetime1">
              <a:rPr lang="en-US" smtClean="0"/>
              <a:pPr/>
              <a:t>7/2/2015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0510ED-5863-4BDB-AB66-2873FF8C6773}" type="datetime1">
              <a:rPr lang="en-US" smtClean="0"/>
              <a:pPr/>
              <a:t>7/2/2015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 smtClean="0"/>
              <a:t>1/7/2014</a:t>
            </a:r>
            <a:endParaRPr lang="en-US" dirty="0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924800" cy="1371600"/>
          </a:xfrm>
        </p:spPr>
        <p:txBody>
          <a:bodyPr/>
          <a:lstStyle/>
          <a:p>
            <a:pPr algn="ctr"/>
            <a:r>
              <a:rPr lang="en-US" sz="3600" dirty="0" smtClean="0"/>
              <a:t>Regulation Bias Analysis Post SCR-773</a:t>
            </a:r>
            <a:br>
              <a:rPr lang="en-US" sz="3600" dirty="0" smtClean="0"/>
            </a:br>
            <a:r>
              <a:rPr lang="en-US" sz="3600" dirty="0" smtClean="0"/>
              <a:t>June </a:t>
            </a:r>
            <a:r>
              <a:rPr lang="en-US" sz="3600" dirty="0" smtClean="0"/>
              <a:t>2015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800600" y="6324600"/>
            <a:ext cx="4343400" cy="3810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7467600" cy="10668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PDCWG Meeting </a:t>
            </a:r>
            <a:r>
              <a:rPr lang="en-US" sz="3200" dirty="0" smtClean="0"/>
              <a:t>7/28/2015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056" y="913434"/>
            <a:ext cx="6935888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7/2/2015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3962400"/>
            <a:ext cx="86106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2 </a:t>
            </a:r>
          </a:p>
          <a:p>
            <a:r>
              <a:rPr lang="en-US" sz="2400" i="1" kern="0" dirty="0" smtClean="0">
                <a:solidFill>
                  <a:schemeClr val="tx1"/>
                </a:solidFill>
              </a:rPr>
              <a:t>Set </a:t>
            </a:r>
            <a:r>
              <a:rPr lang="en-US" sz="2400" i="1" kern="0" dirty="0">
                <a:solidFill>
                  <a:schemeClr val="tx1"/>
                </a:solidFill>
              </a:rPr>
              <a:t>target of </a:t>
            </a:r>
            <a:r>
              <a:rPr lang="en-US" sz="2400" i="1" u="sng" kern="0" dirty="0">
                <a:solidFill>
                  <a:schemeClr val="tx1"/>
                </a:solidFill>
              </a:rPr>
              <a:t>50 MW </a:t>
            </a:r>
            <a:r>
              <a:rPr lang="en-US" sz="2400" i="1" kern="0" dirty="0">
                <a:solidFill>
                  <a:schemeClr val="tx1"/>
                </a:solidFill>
              </a:rPr>
              <a:t>for total regulation deployed by hour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3769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294" y="913434"/>
            <a:ext cx="6937412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15-Minute intervals where both Reg-Up/Down were deployed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7/2/2015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42672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3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Set target of 85% for the number of  intervals where regulation deployment  was both up and down (zero crossing)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0230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</a:t>
            </a:r>
            <a:r>
              <a:rPr lang="en-US" sz="1800" b="1" dirty="0" smtClean="0"/>
              <a:t>15-Minute Interval Comparison</a:t>
            </a:r>
            <a:r>
              <a:rPr lang="en-US" sz="1800" dirty="0" smtClean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78796"/>
            <a:ext cx="7315200" cy="510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Exhaustion Rate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7/2/2015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04825" y="4114800"/>
            <a:ext cx="81534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4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Track the Regulation exhaustion rate for all hours (not to exceed &lt;1.2% )</a:t>
            </a:r>
          </a:p>
        </p:txBody>
      </p:sp>
    </p:spTree>
    <p:extLst>
      <p:ext uri="{BB962C8B-B14F-4D97-AF65-F5344CB8AC3E}">
        <p14:creationId xmlns:p14="http://schemas.microsoft.com/office/powerpoint/2010/main" val="33593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Regulation-Up 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498" y="913434"/>
            <a:ext cx="7375003" cy="503113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9953" y="1295400"/>
            <a:ext cx="2682338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Regulation-Down </a:t>
            </a:r>
            <a:r>
              <a:rPr lang="en-US" dirty="0"/>
              <a:t>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498" y="913434"/>
            <a:ext cx="7375003" cy="50311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855" y="1295400"/>
            <a:ext cx="2682338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866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Stats on Reg-Up Bias for consecutive 5-min intervals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7/2/2015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0"/>
            <a:ext cx="8534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5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Using a 50MW filter, target 15 occurrences or less per month for regulation bias of six or more consecutive 5 minute intervals for peak hours (HE 14 to HE </a:t>
            </a:r>
            <a:r>
              <a:rPr lang="en-US" sz="2400" b="0" i="1" kern="0" dirty="0" smtClean="0">
                <a:solidFill>
                  <a:schemeClr val="tx1"/>
                </a:solidFill>
              </a:rPr>
              <a:t>18*). </a:t>
            </a:r>
            <a:endParaRPr lang="en-US" sz="24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Reg-Up Bias for six Consecutive 5 min intervals (50 MW filter)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515" y="886041"/>
            <a:ext cx="7156970" cy="50859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990600"/>
            <a:ext cx="3127275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Discussion Points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Current GTBD Parameters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Metric to measure Regulation bias and performanc</a:t>
            </a:r>
            <a:r>
              <a:rPr lang="en-US" sz="2000" b="0" dirty="0"/>
              <a:t>e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comparison (April to June)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Total Regulation (net) Deployed comparison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15-minute interval comparison by each hour for 2013, 2014 and 2015 months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Exhaustion Rate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bias for consecutive 5-min interval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Summary 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7/2/2015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7/2/2015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>
              <a:lnSpc>
                <a:spcPct val="150000"/>
              </a:lnSpc>
            </a:pPr>
            <a:r>
              <a:rPr lang="en-US" sz="2400" dirty="0"/>
              <a:t>Metric to measure </a:t>
            </a:r>
            <a:r>
              <a:rPr lang="en-US" sz="2400" dirty="0" smtClean="0"/>
              <a:t>SCR-773 performance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Trend and monitor the regulation deployed by hour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50 MW for total regulation deployed by hour for peak hours (HE 14 to HE 18)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85% for the number of  intervals where regulation deployment  was both up and down (zero crossing</a:t>
            </a:r>
            <a:r>
              <a:rPr lang="en-US" sz="2400" b="0" dirty="0"/>
              <a:t>) for peak hours (HE 14 to HE 18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Track the Regulation exhaustion rate for all hours (not </a:t>
            </a:r>
            <a:r>
              <a:rPr lang="en-US" sz="2400" b="0" dirty="0"/>
              <a:t>to exceed &lt;1.2% 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Using a 50MW filter, target 15 occurrences or less per month for regulation bias of six or more consecutive 5 minute </a:t>
            </a:r>
            <a:r>
              <a:rPr lang="en-US" sz="2400" b="0" dirty="0"/>
              <a:t>intervals for peak hours (HE 14 to HE 18</a:t>
            </a:r>
            <a:r>
              <a:rPr lang="en-US" sz="2400" b="0" dirty="0" smtClean="0"/>
              <a:t>). </a:t>
            </a:r>
            <a:endParaRPr lang="en-US" sz="2400" b="0" dirty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42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000" y="1790905"/>
            <a:ext cx="7000000" cy="3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7/2/2015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2400" i="1" kern="0" dirty="0" smtClean="0">
                <a:solidFill>
                  <a:schemeClr val="tx1"/>
                </a:solidFill>
              </a:rPr>
              <a:t>Total regulation deployed for the last three months (March, April, May)</a:t>
            </a:r>
            <a:endParaRPr lang="en-US" sz="2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(Last 3 Mo.)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552" y="913434"/>
            <a:ext cx="7028895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7/2/2015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1 </a:t>
            </a:r>
          </a:p>
          <a:p>
            <a:pPr algn="ctr"/>
            <a:endParaRPr lang="en-US" sz="2400" u="sng" kern="0" dirty="0" smtClean="0">
              <a:solidFill>
                <a:schemeClr val="tx1"/>
              </a:solidFill>
            </a:endParaRPr>
          </a:p>
          <a:p>
            <a:r>
              <a:rPr lang="en-US" sz="2400" i="1" kern="0" dirty="0">
                <a:solidFill>
                  <a:schemeClr val="tx1"/>
                </a:solidFill>
              </a:rPr>
              <a:t>Trend and monitor the regulation deployed by hour</a:t>
            </a:r>
          </a:p>
        </p:txBody>
      </p:sp>
    </p:spTree>
    <p:extLst>
      <p:ext uri="{BB962C8B-B14F-4D97-AF65-F5344CB8AC3E}">
        <p14:creationId xmlns:p14="http://schemas.microsoft.com/office/powerpoint/2010/main" val="41333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comparison 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193" y="1506251"/>
            <a:ext cx="3775613" cy="384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7/2/2015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294" y="913434"/>
            <a:ext cx="6937412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0C7200-C73F-43F6-840C-0C0A497B4F59}">
  <ds:schemaRefs>
    <ds:schemaRef ds:uri="http://purl.org/dc/terms/"/>
    <ds:schemaRef ds:uri="http://www.w3.org/XML/1998/namespace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27610</TotalTime>
  <Words>485</Words>
  <Application>Microsoft Office PowerPoint</Application>
  <PresentationFormat>On-screen Show (4:3)</PresentationFormat>
  <Paragraphs>90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Black</vt:lpstr>
      <vt:lpstr>Arial Rounded MT Bold</vt:lpstr>
      <vt:lpstr>Custom Design</vt:lpstr>
      <vt:lpstr>Regulation Bias Analysis Post SCR-773 June 2015</vt:lpstr>
      <vt:lpstr>Discussion Points</vt:lpstr>
      <vt:lpstr>Metric to measure SCR-773 performance </vt:lpstr>
      <vt:lpstr> Current GTBD Parameters </vt:lpstr>
      <vt:lpstr>Total Regulation Deployed Comparison</vt:lpstr>
      <vt:lpstr> Hourly Total-Regulation Deployed Monthly Comparison (Last 3 Mo.) </vt:lpstr>
      <vt:lpstr>Regulation Deployed Comparisons</vt:lpstr>
      <vt:lpstr> Regulation Deployed comparison - Table </vt:lpstr>
      <vt:lpstr> Hourly Regulation-Up Deployed Monthly comparison - Chart </vt:lpstr>
      <vt:lpstr> Hourly Regulation-Down Deployed Monthly comparison - Chart </vt:lpstr>
      <vt:lpstr>Total Regulation Deployed Comparisons</vt:lpstr>
      <vt:lpstr> Hourly Total-Regulation Deployed Monthly comparison - Chart </vt:lpstr>
      <vt:lpstr>15-Minute intervals where both Reg-Up/Down were deployed</vt:lpstr>
      <vt:lpstr> Regulation Deployed 15-Minute Interval Comparison – by hours </vt:lpstr>
      <vt:lpstr>Regulation Exhaustion Rate</vt:lpstr>
      <vt:lpstr> Regulation-Up Exhaustion Rate – by hours </vt:lpstr>
      <vt:lpstr> Regulation-Down Exhaustion Rate – by hours </vt:lpstr>
      <vt:lpstr>Stats on Reg-Up Bias for consecutive 5-min intervals </vt:lpstr>
      <vt:lpstr> Reg-Up Bias for six Consecutive 5 min intervals (50 MW filter) 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Sharma, Sandip</dc:creator>
  <cp:lastModifiedBy>Giarratano, Alex</cp:lastModifiedBy>
  <cp:revision>377</cp:revision>
  <cp:lastPrinted>2013-09-25T22:30:28Z</cp:lastPrinted>
  <dcterms:created xsi:type="dcterms:W3CDTF">2005-04-21T14:28:35Z</dcterms:created>
  <dcterms:modified xsi:type="dcterms:W3CDTF">2015-07-02T18:52:26Z</dcterms:modified>
</cp:coreProperties>
</file>