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85" r:id="rId1"/>
  </p:sldMasterIdLst>
  <p:notesMasterIdLst>
    <p:notesMasterId r:id="rId6"/>
  </p:notesMasterIdLst>
  <p:sldIdLst>
    <p:sldId id="333" r:id="rId2"/>
    <p:sldId id="351" r:id="rId3"/>
    <p:sldId id="352" r:id="rId4"/>
    <p:sldId id="35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/>
        <a:cs typeface="Geneva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/>
        <a:cs typeface="Geneva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/>
        <a:cs typeface="Geneva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/>
        <a:cs typeface="Geneva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/>
        <a:cs typeface="Geneva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Geneva"/>
        <a:cs typeface="Geneva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Geneva"/>
        <a:cs typeface="Geneva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Geneva"/>
        <a:cs typeface="Geneva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Geneva"/>
        <a:cs typeface="Genev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9519"/>
    <a:srgbClr val="908200"/>
    <a:srgbClr val="6EB440"/>
    <a:srgbClr val="3B6D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1263" autoAdjust="0"/>
  </p:normalViewPr>
  <p:slideViewPr>
    <p:cSldViewPr>
      <p:cViewPr>
        <p:scale>
          <a:sx n="75" d="100"/>
          <a:sy n="75" d="100"/>
        </p:scale>
        <p:origin x="-2784" y="-1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Geneva" pitchFamily="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Geneva" pitchFamily="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Geneva" pitchFamily="8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Geneva" pitchFamily="8" charset="-128"/>
                <a:cs typeface="+mn-cs"/>
              </a:defRPr>
            </a:lvl1pPr>
          </a:lstStyle>
          <a:p>
            <a:pPr>
              <a:defRPr/>
            </a:pPr>
            <a:fld id="{7D41D37F-939D-4EB1-9932-DB487DCFAF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841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8" charset="-128"/>
        <a:cs typeface="Geneva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8" charset="-128"/>
        <a:cs typeface="Geneva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8" charset="-128"/>
        <a:cs typeface="Geneva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8" charset="-128"/>
        <a:cs typeface="Geneva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pitchFamily="8" charset="-128"/>
        <a:cs typeface="Geneva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 eaLnBrk="0" hangingPunct="0">
              <a:defRPr sz="1800" b="1">
                <a:solidFill>
                  <a:srgbClr val="000000"/>
                </a:solidFill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 eaLnBrk="0" hangingPunct="0">
              <a:defRPr sz="1800" b="1">
                <a:solidFill>
                  <a:srgbClr val="000000"/>
                </a:solidFill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35407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ABBD3883-D26D-4C1B-A7C2-C8ED06BCA1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00894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5B226138-B6A9-4774-BFE0-59BC40938A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77493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3F0FC400-2F0B-4F76-B878-86EC387A56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24492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F7F76B50-0760-428B-987D-96A1258197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522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6BC606FC-043A-4EED-A1B1-0C3FDBFD8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967679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5A1F0B8E-349C-4013-984E-23B4C02D46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7890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B4E46AA0-DA45-4C09-87F5-BCB4AD6698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78280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D282F0F4-5BE6-4126-806B-FB28909635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2858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AB080A83-F8D6-4C9B-A43C-A43E049913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720962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fld id="{D5C16DDC-5743-4449-991B-9E1C247421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eaLnBrk="0" hangingPunct="0">
              <a:defRPr>
                <a:latin typeface="Arial" pitchFamily="34" charset="0"/>
                <a:ea typeface="Geneva"/>
                <a:cs typeface="Geneva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88919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B63BF4C-EE08-411F-B46D-644BC850FD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eaLnBrk="1" hangingPunct="1">
              <a:defRPr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ctr" eaLnBrk="1" hangingPunct="1">
              <a:defRPr/>
            </a:pPr>
            <a:fld id="{9CF85C47-19F1-4446-89DF-9FEA86806081}" type="slidenum">
              <a:rPr lang="en-US" altLang="en-US" sz="1200" smtClean="0">
                <a:solidFill>
                  <a:srgbClr val="000000"/>
                </a:solidFill>
              </a:rPr>
              <a:pPr algn="ctr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304800" y="1905000"/>
            <a:ext cx="8458200" cy="1238250"/>
          </a:xfrm>
        </p:spPr>
        <p:txBody>
          <a:bodyPr/>
          <a:lstStyle/>
          <a:p>
            <a:pPr algn="ctr" eaLnBrk="1" hangingPunct="1"/>
            <a:r>
              <a:rPr lang="en-US" altLang="en-US" dirty="0" smtClean="0"/>
              <a:t>ERCOT Renewable Regions</a:t>
            </a:r>
          </a:p>
        </p:txBody>
      </p:sp>
      <p:sp>
        <p:nvSpPr>
          <p:cNvPr id="14339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581400"/>
            <a:ext cx="6343650" cy="1143000"/>
          </a:xfrm>
        </p:spPr>
        <p:txBody>
          <a:bodyPr/>
          <a:lstStyle/>
          <a:p>
            <a:pPr algn="ctr" eaLnBrk="1" hangingPunct="1"/>
            <a:r>
              <a:rPr lang="en-US" altLang="en-US" dirty="0" smtClean="0"/>
              <a:t>Bill Blevins</a:t>
            </a:r>
          </a:p>
          <a:p>
            <a:pPr algn="ctr" eaLnBrk="1" hangingPunct="1"/>
            <a:r>
              <a:rPr lang="en-US" altLang="en-US" dirty="0" smtClean="0"/>
              <a:t>Manager Operations Planning</a:t>
            </a:r>
            <a:endParaRPr lang="en-US" altLang="en-US" dirty="0" smtClean="0"/>
          </a:p>
          <a:p>
            <a:pPr algn="ctr" eaLnBrk="1" hangingPunct="1"/>
            <a:r>
              <a:rPr lang="en-US" altLang="en-US" dirty="0" smtClean="0"/>
              <a:t>ERCOT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ERCOT is divided into Seven Solar and Wind Regions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2514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altLang="en-US" dirty="0" smtClean="0"/>
              <a:t>North</a:t>
            </a:r>
          </a:p>
          <a:p>
            <a:pPr>
              <a:buFont typeface="Wingdings" pitchFamily="2" charset="2"/>
              <a:buChar char="Ø"/>
            </a:pPr>
            <a:r>
              <a:rPr lang="en-US" altLang="en-US" dirty="0" smtClean="0"/>
              <a:t>South</a:t>
            </a:r>
          </a:p>
          <a:p>
            <a:pPr>
              <a:buFont typeface="Wingdings" pitchFamily="2" charset="2"/>
              <a:buChar char="Ø"/>
            </a:pPr>
            <a:r>
              <a:rPr lang="en-US" altLang="en-US" dirty="0" smtClean="0"/>
              <a:t>East(SPP Counties)</a:t>
            </a:r>
          </a:p>
          <a:p>
            <a:pPr>
              <a:buFont typeface="Wingdings" pitchFamily="2" charset="2"/>
              <a:buChar char="Ø"/>
            </a:pPr>
            <a:r>
              <a:rPr lang="en-US" altLang="en-US" dirty="0" smtClean="0"/>
              <a:t>West</a:t>
            </a:r>
          </a:p>
          <a:p>
            <a:pPr>
              <a:buFont typeface="Wingdings" pitchFamily="2" charset="2"/>
              <a:buChar char="Ø"/>
            </a:pPr>
            <a:r>
              <a:rPr lang="en-US" altLang="en-US" dirty="0" smtClean="0"/>
              <a:t>Panhandle</a:t>
            </a:r>
          </a:p>
          <a:p>
            <a:pPr>
              <a:buFont typeface="Wingdings" pitchFamily="2" charset="2"/>
              <a:buChar char="Ø"/>
            </a:pPr>
            <a:r>
              <a:rPr lang="en-US" altLang="en-US" dirty="0" smtClean="0"/>
              <a:t>Coast</a:t>
            </a:r>
          </a:p>
          <a:p>
            <a:pPr>
              <a:buFont typeface="Wingdings" pitchFamily="2" charset="2"/>
              <a:buChar char="Ø"/>
            </a:pPr>
            <a:r>
              <a:rPr lang="en-US" altLang="en-US" dirty="0" smtClean="0"/>
              <a:t>Houston(No Solar or Wind installations)</a:t>
            </a:r>
          </a:p>
          <a:p>
            <a:pPr>
              <a:buFont typeface="Wingdings" pitchFamily="2" charset="2"/>
              <a:buChar char="Ø"/>
            </a:pPr>
            <a:endParaRPr lang="en-US" altLang="en-US" dirty="0" smtClean="0"/>
          </a:p>
        </p:txBody>
      </p:sp>
      <p:sp>
        <p:nvSpPr>
          <p:cNvPr id="1536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>
                <a:solidFill>
                  <a:srgbClr val="000000"/>
                </a:solidFill>
              </a:rPr>
              <a:t>ERCOT GMD Procedure</a:t>
            </a:r>
          </a:p>
        </p:txBody>
      </p:sp>
      <p:sp>
        <p:nvSpPr>
          <p:cNvPr id="15365" name="Date Placeholder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>
                <a:solidFill>
                  <a:srgbClr val="000000"/>
                </a:solidFill>
              </a:rPr>
              <a:t>03/03/2015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Renewable Regions 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pic>
        <p:nvPicPr>
          <p:cNvPr id="1026" name="Picture 2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62000"/>
            <a:ext cx="5410200" cy="545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42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Zone Map used in GIS status report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Meeting Title (optional)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Date</a:t>
            </a:r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606343"/>
              </p:ext>
            </p:extLst>
          </p:nvPr>
        </p:nvGraphicFramePr>
        <p:xfrm>
          <a:off x="1217198" y="1066794"/>
          <a:ext cx="6709604" cy="4724412"/>
        </p:xfrm>
        <a:graphic>
          <a:graphicData uri="http://schemas.openxmlformats.org/drawingml/2006/table">
            <a:tbl>
              <a:tblPr/>
              <a:tblGrid>
                <a:gridCol w="529894"/>
                <a:gridCol w="580019"/>
                <a:gridCol w="622984"/>
                <a:gridCol w="508412"/>
                <a:gridCol w="680269"/>
                <a:gridCol w="673109"/>
                <a:gridCol w="465447"/>
                <a:gridCol w="880770"/>
                <a:gridCol w="594340"/>
                <a:gridCol w="537055"/>
                <a:gridCol w="637305"/>
              </a:tblGrid>
              <a:tr h="14316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South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Houston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West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Panhandle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East(SPP counties)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Coastal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North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Atascosa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Karnes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Chambers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Andrews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Knox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Armstrong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Ochiltree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Bowie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Aransas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Anderson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Johnson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Austin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Kendall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Fort_Bend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Archer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Loving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Bailey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Oldham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Camp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Brazoria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Angelina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Kaufman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Bandera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Kerr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Galveston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Baylor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Lynn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Briscoe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Parmer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Calhoun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Lamar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Bastrop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Kimble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Harris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Borden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Martin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Potter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Gregg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Cameron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Bosque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Lampasas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Kinney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Montgomery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Brewster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Menard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Castro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Randall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Hardin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Kenedy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Brazos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Bexar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La_Salle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Waller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Callahan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Midland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Childress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Roberts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Harrison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Kleberg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Brown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Limestone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Blanco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Lavaca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Mitchell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Cochran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Sherman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Jasper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Matagorda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Cherokee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Madison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Brooks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Coke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Nolan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Collingsworth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Swisher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Jefferson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Nueces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McLennan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Burleson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Live_Oak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Coleman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Pecos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Crosby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Wheeler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Liberty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Refugio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Comanche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Burnet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Llano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Concho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Presidio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Dallam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Marion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San_Patricio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Cooke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Montague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Caldwell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Cottle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Reagan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Deaf_Smith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Morris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Willacy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Coryell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Nacogdoches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Colorado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Maverick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Crane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Reeves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Dickens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Newton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Dallas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Navarro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McCulloch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Crockett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Runnels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Donley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Orange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Delta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Palo_Pinto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DeWitt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McMullen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Culberson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Schleicher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Floyd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Panola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Denton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Parker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Dimmit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Medina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Dawson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Scurry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Polk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Eastland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Rains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Duval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Milam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Ector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Shackelford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Sabine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Ellis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Red_River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Edwards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El_Paso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Sterling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San_Augustine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Erath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Robertson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Fayette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Fisher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Stonewall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Hansford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San_Jacinto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Falls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Rockwall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Frio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Travis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Foard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Sutton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Hartley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Shelby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Fannin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Rusk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Gillespie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Uvalde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Gaines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Taylor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Hemphill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Trinity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Franklin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San_Saba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Goliad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Victoria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Garza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Terrell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Hockley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Tyler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Freestone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Smith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Gonzales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Washington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Glasscock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Hutchinson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Upshur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Grayson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Somervell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Guadalupe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Webb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Hardeman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Throckmorton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Lamb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Walker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Grimes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Stephens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Hays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Wharton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Haskell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Tom_Green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Lipscomb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Hamilton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Tarrant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Hidalgo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Williamson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Howard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Upton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Lubbock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Henderson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Titus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Jackson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Wilson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Hudspeth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Val_Verde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Moore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Van_Zandt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Jim_Hogg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Zapata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Motley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Hood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Jim_Wells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Zavala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Jeff_Davis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Wichita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Hopkins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Wood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Jones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Wilbarger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Houston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Winkler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Hunt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Yoakum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Jack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4316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Young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24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8366</TotalTime>
  <Words>321</Words>
  <Application>Microsoft Office PowerPoint</Application>
  <PresentationFormat>On-screen Show (4:3)</PresentationFormat>
  <Paragraphs>379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Custom Design</vt:lpstr>
      <vt:lpstr>ERCOT Renewable Regions</vt:lpstr>
      <vt:lpstr>ERCOT is divided into Seven Solar and Wind Regions</vt:lpstr>
      <vt:lpstr>Renewable Regions Map</vt:lpstr>
      <vt:lpstr>Zone Map used in GIS status report</vt:lpstr>
    </vt:vector>
  </TitlesOfParts>
  <Company>Jeff Faught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</dc:title>
  <dc:creator>Jeff Faught</dc:creator>
  <cp:lastModifiedBy>Saad S</cp:lastModifiedBy>
  <cp:revision>201</cp:revision>
  <dcterms:created xsi:type="dcterms:W3CDTF">2007-03-22T15:00:22Z</dcterms:created>
  <dcterms:modified xsi:type="dcterms:W3CDTF">2015-07-02T15:56:23Z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 Title">
    <vt:lpwstr>PowerPoint Standard Template</vt:lpwstr>
  </property>
  <property fmtid="{D5CDD505-2E9C-101B-9397-08002B2CF9AE}" pid="3" name="ContentType">
    <vt:lpwstr>Document</vt:lpwstr>
  </property>
</Properties>
</file>