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9"/>
  </p:notesMasterIdLst>
  <p:handoutMasterIdLst>
    <p:handoutMasterId r:id="rId30"/>
  </p:handoutMasterIdLst>
  <p:sldIdLst>
    <p:sldId id="621" r:id="rId5"/>
    <p:sldId id="676" r:id="rId6"/>
    <p:sldId id="637" r:id="rId7"/>
    <p:sldId id="687" r:id="rId8"/>
    <p:sldId id="688" r:id="rId9"/>
    <p:sldId id="689" r:id="rId10"/>
    <p:sldId id="690" r:id="rId11"/>
    <p:sldId id="691" r:id="rId12"/>
    <p:sldId id="692" r:id="rId13"/>
    <p:sldId id="644" r:id="rId14"/>
    <p:sldId id="646" r:id="rId15"/>
    <p:sldId id="647" r:id="rId16"/>
    <p:sldId id="682" r:id="rId17"/>
    <p:sldId id="649" r:id="rId18"/>
    <p:sldId id="694" r:id="rId19"/>
    <p:sldId id="695" r:id="rId20"/>
    <p:sldId id="696" r:id="rId21"/>
    <p:sldId id="693" r:id="rId22"/>
    <p:sldId id="683" r:id="rId23"/>
    <p:sldId id="650" r:id="rId24"/>
    <p:sldId id="651" r:id="rId25"/>
    <p:sldId id="685" r:id="rId26"/>
    <p:sldId id="686" r:id="rId27"/>
    <p:sldId id="657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508"/>
    <a:srgbClr val="00385E"/>
    <a:srgbClr val="005386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1331" autoAdjust="0"/>
  </p:normalViewPr>
  <p:slideViewPr>
    <p:cSldViewPr snapToGrid="0" snapToObjects="1">
      <p:cViewPr varScale="1">
        <p:scale>
          <a:sx n="102" d="100"/>
          <a:sy n="102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927E2-FFDB-4897-B6DB-247925A8EE18}" type="datetimeFigureOut">
              <a:rPr lang="en-US"/>
              <a:pPr>
                <a:defRPr/>
              </a:pPr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15E004-926F-44A4-8A66-1FE280300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7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CA7013-26B0-4B2C-8441-131EF42B558D}" type="datetimeFigureOut">
              <a:rPr lang="en-US"/>
              <a:pPr>
                <a:defRPr/>
              </a:pPr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EC152-A146-40F3-A7CE-5B298286B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FDE92-7DF1-43D2-8F29-2BC9BBE1F51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26566C-51AC-4F7F-BB98-0879D06996C2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D4C6D1-3516-4AE9-B056-C7AAA58EF76B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3951ED-3AE3-48D1-800C-C6681C26D93B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E1ECB-A31F-4EFF-868A-BC7C32901F07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E1A11-906C-4670-A7A9-D9748B959347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FD5ED4-B272-467A-984A-EF5CFFC1619B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700" smtClean="0"/>
              <a:t>During this presentation I will cover the following: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293558-232E-4615-88B7-DE3074338F78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Walk audience to ERCOT.com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0372-2DD7-4CEE-9347-6A01C88535BB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FD022D-6259-4725-8CC0-F531A4295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5123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1031"/>
            <a:ext cx="8229600" cy="813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CDEB42-B279-4F67-A065-B5CE5EFF1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F8C5-A523-4151-9CAB-DD73B320E598}" type="datetime1">
              <a:rPr lang="en-US" smtClean="0"/>
              <a:t>6/17/2015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5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1AAF-85FB-4FAF-AF47-C322F39E546D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F840-2C0A-43AE-9FCD-9932450F6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2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A4D33C-1769-4413-B94F-9C2124409000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FEA8-DE8D-4CDD-81D7-2B4FA03B9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1033" name="Picture 8" descr="ERCOT cmyk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  <p:sldLayoutId id="2147493597" r:id="rId2"/>
    <p:sldLayoutId id="214749359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inath.moorty@ercot.com" TargetMode="External"/><Relationship Id="rId2" Type="http://schemas.openxmlformats.org/officeDocument/2006/relationships/hyperlink" Target="mailto:paul.wattles@ercot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603250" y="244475"/>
            <a:ext cx="7727950" cy="5462929"/>
            <a:chOff x="603250" y="546100"/>
            <a:chExt cx="7727950" cy="5460796"/>
          </a:xfrm>
        </p:grpSpPr>
        <p:pic>
          <p:nvPicPr>
            <p:cNvPr id="5124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Box 9"/>
            <p:cNvSpPr txBox="1">
              <a:spLocks noChangeArrowheads="1"/>
            </p:cNvSpPr>
            <p:nvPr/>
          </p:nvSpPr>
          <p:spPr bwMode="auto">
            <a:xfrm>
              <a:off x="787400" y="2130425"/>
              <a:ext cx="7543800" cy="387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/>
                <a:t>Distributed Energy Resources</a:t>
              </a:r>
            </a:p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2400" b="1" i="1" dirty="0" smtClean="0"/>
                <a:t>Future Market Options</a:t>
              </a:r>
              <a:endParaRPr lang="en-US" altLang="en-US" sz="2400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i="1" dirty="0" smtClean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i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ERCOT Staff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dirty="0" smtClean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DER Workshop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June 18, 2015</a:t>
              </a:r>
              <a:endParaRPr lang="en-US" altLang="en-US" sz="18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103"/>
              <a:ext cx="6286500" cy="12695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73A4-5417-4D2A-AE88-D5BAB771A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AutoShape 2" descr="Image result for distributed generation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stributed generation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www.nationalgridus.com/masselectric/images/D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02" y="3352800"/>
            <a:ext cx="22479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861234"/>
            <a:ext cx="8229600" cy="528438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More PV is coming – we just don’t know how much or how fast</a:t>
            </a:r>
          </a:p>
          <a:p>
            <a:r>
              <a:rPr lang="en-US" sz="2000" b="1" dirty="0" smtClean="0"/>
              <a:t>30% federal solar investment tax credit:</a:t>
            </a:r>
          </a:p>
          <a:p>
            <a:pPr lvl="1"/>
            <a:r>
              <a:rPr lang="en-US" sz="1800" dirty="0" smtClean="0"/>
              <a:t>Residential credit expires completely 12/31/16</a:t>
            </a:r>
          </a:p>
          <a:p>
            <a:pPr lvl="1"/>
            <a:r>
              <a:rPr lang="en-US" sz="1800" dirty="0" smtClean="0"/>
              <a:t>Commercial credit reduces to 10% after 12/31/16</a:t>
            </a:r>
            <a:endParaRPr lang="en-US" sz="1800" dirty="0"/>
          </a:p>
          <a:p>
            <a:r>
              <a:rPr lang="en-US" sz="2000" b="1" dirty="0" smtClean="0"/>
              <a:t>But PV prices keep plummeting….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050" b="1" dirty="0" smtClean="0"/>
          </a:p>
          <a:p>
            <a:r>
              <a:rPr lang="en-US" sz="2000" b="1" dirty="0" smtClean="0"/>
              <a:t>Meanwhile, </a:t>
            </a:r>
            <a:r>
              <a:rPr lang="en-US" sz="2000" b="1" dirty="0" smtClean="0"/>
              <a:t>efficiency </a:t>
            </a:r>
            <a:r>
              <a:rPr lang="en-US" sz="2000" b="1" dirty="0" smtClean="0"/>
              <a:t>keeps </a:t>
            </a:r>
            <a:r>
              <a:rPr lang="en-US" sz="2000" b="1" dirty="0" smtClean="0"/>
              <a:t>improving and costs </a:t>
            </a:r>
            <a:r>
              <a:rPr lang="en-US" sz="2000" b="1" dirty="0" smtClean="0"/>
              <a:t>are coming </a:t>
            </a:r>
            <a:r>
              <a:rPr lang="en-US" sz="2000" b="1" dirty="0" smtClean="0"/>
              <a:t>down for:</a:t>
            </a:r>
          </a:p>
          <a:p>
            <a:pPr lvl="1"/>
            <a:r>
              <a:rPr lang="en-US" sz="1800" dirty="0" smtClean="0"/>
              <a:t>Firm backup/emergency DG</a:t>
            </a:r>
            <a:endParaRPr lang="en-US" sz="1800" dirty="0" smtClean="0"/>
          </a:p>
          <a:p>
            <a:pPr lvl="1"/>
            <a:r>
              <a:rPr lang="en-US" sz="1800" dirty="0" smtClean="0"/>
              <a:t>Distribution-level storage devices</a:t>
            </a:r>
            <a:endParaRPr lang="en-US" sz="1800" dirty="0" smtClean="0"/>
          </a:p>
          <a:p>
            <a:endParaRPr lang="en-US" sz="1800" b="1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DERs on the horizon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21225" y="2660363"/>
            <a:ext cx="3198816" cy="1935272"/>
            <a:chOff x="3148821" y="2575299"/>
            <a:chExt cx="3198816" cy="1935272"/>
          </a:xfrm>
        </p:grpSpPr>
        <p:pic>
          <p:nvPicPr>
            <p:cNvPr id="2050" name="Picture 2" descr="http://www1.eere.energy.gov/tribalenergy/guide/images/chart2_solar_pv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619" y="2575299"/>
              <a:ext cx="3135018" cy="1935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148821" y="2598758"/>
              <a:ext cx="1095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eere.doe.gov</a:t>
              </a:r>
              <a:endParaRPr lang="en-US" sz="10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199" y="988827"/>
            <a:ext cx="8367823" cy="483729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DERs today are settled on the applicable LZ SPP if the energy meter records a net injection into the grid (at meter location)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Applies to both: </a:t>
            </a:r>
          </a:p>
          <a:p>
            <a:pPr lvl="1"/>
            <a:r>
              <a:rPr lang="en-US" sz="1800" dirty="0" smtClean="0"/>
              <a:t>Injections to the grid by registered DG with QSE representation</a:t>
            </a:r>
          </a:p>
          <a:p>
            <a:pPr lvl="1"/>
            <a:r>
              <a:rPr lang="en-US" sz="1800" dirty="0" smtClean="0"/>
              <a:t>Negative load treatment for an unregistered DG’s Load Serving Entity</a:t>
            </a:r>
            <a:endParaRPr lang="en-US" sz="2200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In other words, DERs today are ‘passive’ participants to prices</a:t>
            </a:r>
            <a:r>
              <a:rPr lang="en-US" sz="2000" b="1" dirty="0"/>
              <a:t>:</a:t>
            </a:r>
            <a:endParaRPr lang="en-US" sz="2000" b="1" dirty="0" smtClean="0"/>
          </a:p>
          <a:p>
            <a:pPr lvl="1"/>
            <a:r>
              <a:rPr lang="en-US" sz="1800" dirty="0" smtClean="0"/>
              <a:t>Controlled passive response – e.g. fossil fuel, PV + storage, or storage – may chase LZ SPPs</a:t>
            </a:r>
          </a:p>
          <a:p>
            <a:pPr lvl="1"/>
            <a:r>
              <a:rPr lang="en-US" sz="1800" dirty="0" smtClean="0"/>
              <a:t>Uncontrolled passive response – e.g., pure PV – they produce when the sun is shining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/>
              <a:t>DER </a:t>
            </a:r>
            <a:r>
              <a:rPr lang="en-US" sz="2400" b="1" dirty="0" smtClean="0"/>
              <a:t>Energy Pricing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4911725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If DERs were eligible to be settled on more granular pricing, then passive response could better align with grid conditions</a:t>
            </a:r>
          </a:p>
          <a:p>
            <a:pPr lvl="1"/>
            <a:r>
              <a:rPr lang="en-US" sz="1600" dirty="0" smtClean="0"/>
              <a:t>Higher local prices indicate local scarcity – signaling DERs to chase these prices if they are capable of doing so</a:t>
            </a:r>
          </a:p>
          <a:p>
            <a:pPr lvl="1"/>
            <a:endParaRPr lang="en-US" sz="400" dirty="0" smtClean="0"/>
          </a:p>
          <a:p>
            <a:r>
              <a:rPr lang="en-US" sz="1800" b="1" dirty="0" smtClean="0"/>
              <a:t>DERs </a:t>
            </a:r>
            <a:r>
              <a:rPr lang="en-US" sz="1800" b="1" dirty="0" smtClean="0"/>
              <a:t>would need to be </a:t>
            </a:r>
            <a:r>
              <a:rPr lang="en-US" sz="1800" b="1" dirty="0" smtClean="0"/>
              <a:t>mapped to </a:t>
            </a:r>
            <a:r>
              <a:rPr lang="en-US" sz="1800" b="1" dirty="0" smtClean="0"/>
              <a:t>appropriate electrical bus(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), </a:t>
            </a:r>
            <a:r>
              <a:rPr lang="en-US" sz="1800" b="1" dirty="0" smtClean="0"/>
              <a:t>and </a:t>
            </a:r>
            <a:r>
              <a:rPr lang="en-US" sz="1800" b="1" dirty="0" smtClean="0"/>
              <a:t>settled </a:t>
            </a:r>
            <a:r>
              <a:rPr lang="en-US" sz="1800" b="1" dirty="0" smtClean="0"/>
              <a:t>at that electrical bus </a:t>
            </a:r>
            <a:r>
              <a:rPr lang="en-US" sz="1800" b="1" dirty="0" smtClean="0"/>
              <a:t>(or average of multiple buses) price</a:t>
            </a:r>
            <a:endParaRPr lang="en-US" sz="1800" b="1" dirty="0" smtClean="0"/>
          </a:p>
          <a:p>
            <a:endParaRPr lang="en-US" sz="400" b="1" dirty="0" smtClean="0"/>
          </a:p>
          <a:p>
            <a:r>
              <a:rPr lang="en-US" sz="1800" b="1" dirty="0" smtClean="0"/>
              <a:t>Proposed to be </a:t>
            </a:r>
            <a:r>
              <a:rPr lang="en-US" sz="1800" b="1" u="sng" dirty="0" smtClean="0"/>
              <a:t>optional</a:t>
            </a:r>
            <a:r>
              <a:rPr lang="en-US" sz="1800" b="1" dirty="0" smtClean="0"/>
              <a:t>: Entity representing the DER could choose whether to get LZ SPP pricing or the locational price</a:t>
            </a:r>
          </a:p>
          <a:p>
            <a:endParaRPr lang="en-US" sz="400" b="1" dirty="0" smtClean="0"/>
          </a:p>
          <a:p>
            <a:r>
              <a:rPr lang="en-US" sz="1800" b="1" dirty="0" smtClean="0"/>
              <a:t>If it’s the locational price, then the DER should meet </a:t>
            </a:r>
            <a:r>
              <a:rPr lang="en-US" sz="1800" b="1" dirty="0"/>
              <a:t>f</a:t>
            </a:r>
            <a:r>
              <a:rPr lang="en-US" sz="1800" b="1" dirty="0" smtClean="0"/>
              <a:t>urther requirements:</a:t>
            </a:r>
          </a:p>
          <a:p>
            <a:pPr lvl="1"/>
            <a:r>
              <a:rPr lang="en-US" sz="1600" dirty="0" smtClean="0"/>
              <a:t>Telemetry or some other type of real-time or near-real-time communication to the ISO (active power, status, etc.)</a:t>
            </a:r>
          </a:p>
          <a:p>
            <a:pPr lvl="1"/>
            <a:endParaRPr lang="en-US" sz="400" dirty="0" smtClean="0"/>
          </a:p>
          <a:p>
            <a:pPr lvl="1"/>
            <a:r>
              <a:rPr lang="en-US" sz="1600" dirty="0" smtClean="0"/>
              <a:t>Revenue quality metering (AMI/IDR/EPS) that measures DER gross output separate from the gross load behind common service delivery point </a:t>
            </a:r>
          </a:p>
          <a:p>
            <a:pPr lvl="1"/>
            <a:endParaRPr lang="en-US" sz="400" dirty="0" smtClean="0"/>
          </a:p>
          <a:p>
            <a:pPr lvl="1"/>
            <a:r>
              <a:rPr lang="en-US" sz="1600" dirty="0" smtClean="0"/>
              <a:t>This is necessary to ensure compliance with PUC </a:t>
            </a:r>
            <a:r>
              <a:rPr lang="en-US" sz="1600" dirty="0"/>
              <a:t>R</a:t>
            </a:r>
            <a:r>
              <a:rPr lang="en-US" sz="1600" dirty="0" smtClean="0"/>
              <a:t>ules 25.501 which requires all load in the ERCOT region to be settled at the applicable Load Zone Price</a:t>
            </a:r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Optional LMPs for DERs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410871"/>
              </p:ext>
            </p:extLst>
          </p:nvPr>
        </p:nvGraphicFramePr>
        <p:xfrm>
          <a:off x="457199" y="924594"/>
          <a:ext cx="8187071" cy="4865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103"/>
                <a:gridCol w="1881963"/>
                <a:gridCol w="1956391"/>
                <a:gridCol w="2094614"/>
              </a:tblGrid>
              <a:tr h="32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DER Minimal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DER Light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DER </a:t>
                      </a:r>
                      <a:r>
                        <a:rPr lang="en-US" sz="1400" dirty="0" smtClean="0">
                          <a:effectLst/>
                        </a:rPr>
                        <a:t>Heavy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32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Energy Settled</a:t>
                      </a:r>
                      <a:r>
                        <a:rPr lang="en-US" sz="1400" baseline="0" dirty="0" smtClean="0">
                          <a:effectLst/>
                        </a:rPr>
                        <a:t> at: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Load Zone SPP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Price at Local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electrical bus(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Logical Resource Node (p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rice at Local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electrical bus(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32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Energy </a:t>
                      </a:r>
                      <a:r>
                        <a:rPr lang="en-US" sz="1400" dirty="0" smtClean="0">
                          <a:effectLst/>
                        </a:rPr>
                        <a:t>Market Participation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Self-responding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Self-responding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SCED-dispatched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32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Ancillary </a:t>
                      </a:r>
                      <a:r>
                        <a:rPr lang="en-US" sz="1400" dirty="0" smtClean="0">
                          <a:effectLst/>
                        </a:rPr>
                        <a:t>Service</a:t>
                      </a:r>
                      <a:r>
                        <a:rPr lang="en-US" sz="1400" baseline="0" dirty="0" smtClean="0">
                          <a:effectLst/>
                        </a:rPr>
                        <a:t> Market Participation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 eligible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 eligible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Eligible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428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Aggregation Allowed?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649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Metering Required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Single meter OK (15-minute revenue quality) at POI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Separate </a:t>
                      </a:r>
                      <a:r>
                        <a:rPr lang="en-US" sz="1400" dirty="0" smtClean="0">
                          <a:effectLst/>
                        </a:rPr>
                        <a:t>(dual) metering </a:t>
                      </a:r>
                      <a:r>
                        <a:rPr lang="en-US" sz="1400" dirty="0">
                          <a:effectLst/>
                        </a:rPr>
                        <a:t>for Generation and native Load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Separate (dual) metering for Generation and native Load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7582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Telemetry or telemetry-light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to and from ERCOT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required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Real-time or near real-time with multiple attributes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or near real-time with multiple attributes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5837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COP, Outage Schedule, Offers/Bids, etc.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Required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  <a:tr h="320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Implications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None/?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" marR="5565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DER Market Options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4911725"/>
          </a:xfrm>
        </p:spPr>
        <p:txBody>
          <a:bodyPr>
            <a:noAutofit/>
          </a:bodyPr>
          <a:lstStyle/>
          <a:p>
            <a:pPr marL="400050" indent="-285750"/>
            <a:r>
              <a:rPr lang="en-US" sz="2000" b="1" dirty="0" smtClean="0"/>
              <a:t>DER participation in the AS markets would require new sets of market rules</a:t>
            </a:r>
          </a:p>
          <a:p>
            <a:pPr marL="800100" lvl="1"/>
            <a:r>
              <a:rPr lang="en-US" sz="1800" dirty="0" smtClean="0"/>
              <a:t>Registration</a:t>
            </a:r>
          </a:p>
          <a:p>
            <a:pPr marL="800100" lvl="1"/>
            <a:r>
              <a:rPr lang="en-US" sz="1800" dirty="0" smtClean="0"/>
              <a:t>Qualification</a:t>
            </a:r>
          </a:p>
          <a:p>
            <a:pPr marL="800100" lvl="1"/>
            <a:r>
              <a:rPr lang="en-US" sz="1800" dirty="0" smtClean="0"/>
              <a:t>Validation</a:t>
            </a:r>
          </a:p>
          <a:p>
            <a:pPr marL="800100" lvl="1"/>
            <a:r>
              <a:rPr lang="en-US" sz="1800" dirty="0" smtClean="0"/>
              <a:t>Aggregation issues – i.e., similar challenges to enabling Aggregated Load Resources (for Load Participation in SCED)</a:t>
            </a:r>
          </a:p>
          <a:p>
            <a:pPr marL="800100" lvl="1"/>
            <a:endParaRPr lang="en-US" sz="1600" dirty="0" smtClean="0"/>
          </a:p>
          <a:p>
            <a:r>
              <a:rPr lang="en-US" sz="2000" b="1" dirty="0" smtClean="0"/>
              <a:t>Expected growth of </a:t>
            </a:r>
            <a:r>
              <a:rPr lang="en-US" sz="2000" b="1" dirty="0" err="1" smtClean="0"/>
              <a:t>dispatchable</a:t>
            </a:r>
            <a:r>
              <a:rPr lang="en-US" sz="2000" b="1" dirty="0" smtClean="0"/>
              <a:t> DERs featuring integrated PV + </a:t>
            </a:r>
            <a:r>
              <a:rPr lang="en-US" sz="2000" b="1" dirty="0" smtClean="0"/>
              <a:t>storage </a:t>
            </a:r>
            <a:r>
              <a:rPr lang="en-US" sz="2000" b="1" dirty="0" smtClean="0"/>
              <a:t>creates challenges AND opportunities</a:t>
            </a:r>
          </a:p>
          <a:p>
            <a:pPr lvl="1"/>
            <a:endParaRPr lang="en-US" sz="1600" dirty="0" smtClean="0"/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Ancillary Services from DERs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786808"/>
            <a:ext cx="8229600" cy="526311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Regions that have experienced high DER penetration have found it necessary to adopt a common set of interconnection requirements </a:t>
            </a:r>
          </a:p>
          <a:p>
            <a:pPr lvl="1"/>
            <a:r>
              <a:rPr lang="en-US" sz="1600" dirty="0" smtClean="0"/>
              <a:t>Germany, Hawaii, and California have either adopted or are in the process of adopting common set of requirements for distributed PV (smart inverter). </a:t>
            </a:r>
          </a:p>
          <a:p>
            <a:pPr lvl="1"/>
            <a:r>
              <a:rPr lang="en-US" sz="1600" dirty="0" smtClean="0"/>
              <a:t>As an example, the requirements for a DER installation could include:</a:t>
            </a:r>
          </a:p>
          <a:p>
            <a:pPr lvl="2" indent="-342900">
              <a:buAutoNum type="alphaLcPeriod"/>
            </a:pPr>
            <a:r>
              <a:rPr lang="en-US" sz="1600" dirty="0" smtClean="0"/>
              <a:t>Two-way communication/control between DER and remote entity</a:t>
            </a:r>
          </a:p>
          <a:p>
            <a:pPr lvl="2" indent="-342900">
              <a:buAutoNum type="alphaLcPeriod"/>
            </a:pPr>
            <a:r>
              <a:rPr lang="en-US" sz="1600" dirty="0" smtClean="0"/>
              <a:t>Anti-Islanding Protection</a:t>
            </a:r>
            <a:endParaRPr lang="en-US" sz="1600" dirty="0"/>
          </a:p>
          <a:p>
            <a:pPr lvl="2" indent="-342900">
              <a:buAutoNum type="alphaLcPeriod"/>
            </a:pPr>
            <a:r>
              <a:rPr lang="en-US" sz="1600" dirty="0"/>
              <a:t>Low and High Voltage Ride-Through</a:t>
            </a:r>
          </a:p>
          <a:p>
            <a:pPr lvl="2" indent="-342900">
              <a:buAutoNum type="alphaLcPeriod"/>
            </a:pPr>
            <a:r>
              <a:rPr lang="en-US" sz="1600" dirty="0"/>
              <a:t>Low and High Frequency Ride-Through</a:t>
            </a:r>
          </a:p>
          <a:p>
            <a:pPr lvl="2" indent="-342900">
              <a:buAutoNum type="alphaLcPeriod"/>
            </a:pPr>
            <a:r>
              <a:rPr lang="en-US" sz="1600" dirty="0"/>
              <a:t>Dynamic Volt-</a:t>
            </a:r>
            <a:r>
              <a:rPr lang="en-US" sz="1600" dirty="0" err="1"/>
              <a:t>Var</a:t>
            </a:r>
            <a:r>
              <a:rPr lang="en-US" sz="1600" dirty="0"/>
              <a:t> Operation</a:t>
            </a:r>
          </a:p>
          <a:p>
            <a:pPr lvl="2" indent="-342900">
              <a:buAutoNum type="alphaLcPeriod"/>
            </a:pPr>
            <a:r>
              <a:rPr lang="en-US" sz="1600" dirty="0"/>
              <a:t>Ramp Rates</a:t>
            </a:r>
          </a:p>
          <a:p>
            <a:pPr lvl="2" indent="-342900">
              <a:buAutoNum type="alphaLcPeriod"/>
            </a:pPr>
            <a:r>
              <a:rPr lang="en-US" sz="1600" dirty="0"/>
              <a:t>Fixed Power Factor</a:t>
            </a:r>
          </a:p>
          <a:p>
            <a:pPr lvl="2" indent="-342900">
              <a:buAutoNum type="alphaLcPeriod"/>
            </a:pPr>
            <a:r>
              <a:rPr lang="en-US" sz="1600" dirty="0"/>
              <a:t>Soft Start </a:t>
            </a:r>
            <a:r>
              <a:rPr lang="en-US" sz="1600" dirty="0" smtClean="0"/>
              <a:t>Reconnection</a:t>
            </a:r>
          </a:p>
          <a:p>
            <a:pPr marL="800100" lvl="2" indent="0">
              <a:buNone/>
            </a:pPr>
            <a:endParaRPr lang="en-US" sz="1200" dirty="0" smtClean="0"/>
          </a:p>
          <a:p>
            <a:r>
              <a:rPr lang="en-US" sz="2000" b="1" dirty="0" smtClean="0"/>
              <a:t>Should there be a common set of DER interconnection requirements in the ERCOT Region?</a:t>
            </a:r>
            <a:endParaRPr lang="en-US" sz="1400" dirty="0" smtClean="0"/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DER interconnections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ERCOT Demand/Load Forecasting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1800" dirty="0"/>
              <a:t>What should ERCOT be forecasting</a:t>
            </a:r>
            <a:r>
              <a:rPr lang="en-US" sz="1800" dirty="0" smtClean="0"/>
              <a:t>?</a:t>
            </a:r>
            <a:endParaRPr lang="en-US" sz="1800" dirty="0"/>
          </a:p>
          <a:p>
            <a:pPr lvl="2"/>
            <a:r>
              <a:rPr lang="en-US" sz="1800" dirty="0"/>
              <a:t>Net load forecast only -- i.e., net load forecast would incorporate DER impacts</a:t>
            </a:r>
          </a:p>
          <a:p>
            <a:pPr lvl="2"/>
            <a:r>
              <a:rPr lang="en-US" sz="1800" dirty="0"/>
              <a:t>Net load forecast and DER forecast separately -- provide information on both for planners, developers, grid operators and markets</a:t>
            </a:r>
          </a:p>
          <a:p>
            <a:pPr lvl="2"/>
            <a:r>
              <a:rPr lang="en-US" sz="1800" dirty="0"/>
              <a:t>Impact of storage on forecasting both net load and DER – this is a challenge that needs to be addressed if there is significant adoption of this technology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Currently </a:t>
            </a:r>
            <a:r>
              <a:rPr lang="en-US" sz="1800" dirty="0"/>
              <a:t>ERCOT has a project to forecast Solar PV for utility scale (transmission connected) installations, but not </a:t>
            </a:r>
            <a:r>
              <a:rPr lang="en-US" sz="1800" dirty="0" smtClean="0"/>
              <a:t>distributed solar</a:t>
            </a:r>
            <a:endParaRPr lang="en-US" sz="1800" dirty="0"/>
          </a:p>
          <a:p>
            <a:pPr>
              <a:defRPr/>
            </a:pPr>
            <a:endParaRPr lang="en-US" alt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DER Operational Issues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988827"/>
            <a:ext cx="8229600" cy="483729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Should ERCOT’s Capacity, Demand &amp; Reserve reports account for DERs and also include forecasted DER growth?</a:t>
            </a:r>
          </a:p>
          <a:p>
            <a:pPr lvl="1"/>
            <a:r>
              <a:rPr lang="en-US" sz="1800" dirty="0" smtClean="0"/>
              <a:t>CDR provides important information on expected reserves, reserve margins, and is closely monitored by market participants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b="1" dirty="0" smtClean="0"/>
              <a:t>How should ERCOT take into account impact of DER on Operations planning (Outage coordination, Resource availability planning, etc.) ?</a:t>
            </a:r>
          </a:p>
          <a:p>
            <a:pPr lvl="1"/>
            <a:r>
              <a:rPr lang="en-US" sz="1800" dirty="0" smtClean="0"/>
              <a:t>Should transmission outage approval process include potential impact of expected DERs?  Is net load forecast sufficient?</a:t>
            </a:r>
          </a:p>
          <a:p>
            <a:pPr lvl="1"/>
            <a:r>
              <a:rPr lang="en-US" sz="1800" dirty="0" smtClean="0"/>
              <a:t>What other operational procedures need to include potential impact of expected DERs?</a:t>
            </a:r>
          </a:p>
          <a:p>
            <a:pPr lvl="2"/>
            <a:r>
              <a:rPr lang="en-US" sz="1800" dirty="0" smtClean="0"/>
              <a:t>Reliability Unit Commitment (RUC) process?</a:t>
            </a:r>
          </a:p>
          <a:p>
            <a:pPr lvl="2"/>
            <a:r>
              <a:rPr lang="en-US" sz="1800" dirty="0" smtClean="0"/>
              <a:t>Others? </a:t>
            </a:r>
          </a:p>
          <a:p>
            <a:pPr lvl="1"/>
            <a:endParaRPr lang="en-US" sz="1400" dirty="0" smtClean="0"/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/>
              <a:t>DER </a:t>
            </a:r>
            <a:r>
              <a:rPr lang="en-US" sz="2400" b="1" dirty="0" smtClean="0"/>
              <a:t>Operational Issues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4911725"/>
          </a:xfrm>
        </p:spPr>
        <p:txBody>
          <a:bodyPr>
            <a:noAutofit/>
          </a:bodyPr>
          <a:lstStyle/>
          <a:p>
            <a:pPr marL="400050" indent="-285750"/>
            <a:r>
              <a:rPr lang="en-US" sz="2000" b="1" dirty="0" smtClean="0"/>
              <a:t>ERCOT recommends that stakeholders provide written comments on today’s presentation and discussion</a:t>
            </a:r>
          </a:p>
          <a:p>
            <a:pPr marL="800100" lvl="1"/>
            <a:r>
              <a:rPr lang="en-US" sz="1800" dirty="0" smtClean="0"/>
              <a:t>Please provide by Friday, July 10 to </a:t>
            </a:r>
            <a:r>
              <a:rPr lang="en-US" sz="1800" dirty="0" smtClean="0">
                <a:hlinkClick r:id="rId2"/>
              </a:rPr>
              <a:t>paul.wattles@ercot.com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3"/>
              </a:rPr>
              <a:t>sainath.moorty@ercot.com</a:t>
            </a:r>
            <a:endParaRPr lang="en-US" sz="1800" dirty="0" smtClean="0"/>
          </a:p>
          <a:p>
            <a:pPr marL="800100" lvl="1"/>
            <a:endParaRPr lang="en-US" sz="1800" dirty="0"/>
          </a:p>
          <a:p>
            <a:pPr marL="400050"/>
            <a:r>
              <a:rPr lang="en-US" sz="2000" b="1" dirty="0" smtClean="0"/>
              <a:t>ERCOT will ask TAC for guidance on the appropriate forum for future DER discussions</a:t>
            </a:r>
          </a:p>
          <a:p>
            <a:pPr marL="800100" lvl="1"/>
            <a:endParaRPr lang="en-US" sz="1800" dirty="0"/>
          </a:p>
          <a:p>
            <a:pPr marL="400050"/>
            <a:r>
              <a:rPr lang="en-US" sz="2000" b="1" dirty="0" smtClean="0"/>
              <a:t>Concept paper to be posted in September</a:t>
            </a:r>
            <a:endParaRPr lang="en-US" sz="2000" b="1" dirty="0" smtClean="0"/>
          </a:p>
          <a:p>
            <a:pPr marL="800100" lvl="1"/>
            <a:endParaRPr lang="en-US" sz="1800" dirty="0"/>
          </a:p>
          <a:p>
            <a:pPr marL="400050"/>
            <a:endParaRPr lang="en-US" sz="2200" dirty="0" smtClean="0"/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Next Steps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8686800" cy="5032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Questions?</a:t>
            </a:r>
          </a:p>
        </p:txBody>
      </p:sp>
      <p:pic>
        <p:nvPicPr>
          <p:cNvPr id="13315" name="Picture 3" descr="BD00028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8616" y="2231065"/>
            <a:ext cx="2424223" cy="228803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871871"/>
            <a:ext cx="8335926" cy="5146158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 smtClean="0"/>
              <a:t>ERCOT Staff is committed to publishing a concept paper on Distributed Energy Resources (DERs) by third quarter of 2015</a:t>
            </a:r>
          </a:p>
          <a:p>
            <a:pPr lvl="1"/>
            <a:r>
              <a:rPr lang="en-US" altLang="en-US" sz="1900" dirty="0" smtClean="0"/>
              <a:t>Draft is under development</a:t>
            </a:r>
          </a:p>
          <a:p>
            <a:pPr lvl="1"/>
            <a:r>
              <a:rPr lang="en-US" altLang="en-US" sz="1900" dirty="0" smtClean="0"/>
              <a:t>Preliminary outline was released to ETWG in </a:t>
            </a:r>
            <a:r>
              <a:rPr lang="en-US" altLang="en-US" sz="1900" dirty="0" smtClean="0"/>
              <a:t>April and </a:t>
            </a:r>
            <a:r>
              <a:rPr lang="en-US" altLang="en-US" sz="1900" dirty="0" smtClean="0"/>
              <a:t>is posted to today’s meeting page</a:t>
            </a:r>
          </a:p>
          <a:p>
            <a:r>
              <a:rPr lang="en-US" altLang="en-US" sz="2100" b="1" dirty="0" smtClean="0"/>
              <a:t>Today’s workshop is part of an ongoing effort by ERCOT to engage with Market Participants and solicit input</a:t>
            </a:r>
          </a:p>
          <a:p>
            <a:r>
              <a:rPr lang="en-US" altLang="en-US" sz="2100" b="1" dirty="0" smtClean="0"/>
              <a:t>Concept paper will include:</a:t>
            </a:r>
          </a:p>
          <a:p>
            <a:pPr lvl="1"/>
            <a:r>
              <a:rPr lang="en-US" altLang="en-US" dirty="0" smtClean="0"/>
              <a:t>Potential market options for DERs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dirty="0" smtClean="0"/>
              <a:t>DER mapping to ERCOT CIM </a:t>
            </a:r>
            <a:r>
              <a:rPr lang="en-US" dirty="0" smtClean="0"/>
              <a:t>from TDSPs</a:t>
            </a:r>
          </a:p>
          <a:p>
            <a:pPr lvl="2"/>
            <a:r>
              <a:rPr lang="en-US" dirty="0" smtClean="0"/>
              <a:t>Real-time or near-Real Time </a:t>
            </a:r>
            <a:r>
              <a:rPr lang="en-US" dirty="0"/>
              <a:t>Resource-specific (single site or aggregations) operational </a:t>
            </a:r>
            <a:r>
              <a:rPr lang="en-US" dirty="0"/>
              <a:t>data </a:t>
            </a:r>
            <a:r>
              <a:rPr lang="en-US" dirty="0" smtClean="0"/>
              <a:t>from </a:t>
            </a:r>
            <a:r>
              <a:rPr lang="en-US" dirty="0"/>
              <a:t>QSEs</a:t>
            </a:r>
          </a:p>
          <a:p>
            <a:pPr lvl="1"/>
            <a:r>
              <a:rPr lang="en-US" dirty="0"/>
              <a:t>Registration / Interconnection Requirements</a:t>
            </a:r>
          </a:p>
          <a:p>
            <a:pPr lvl="2"/>
            <a:r>
              <a:rPr lang="en-US" dirty="0"/>
              <a:t>ERCOT </a:t>
            </a:r>
          </a:p>
          <a:p>
            <a:pPr lvl="2"/>
            <a:r>
              <a:rPr lang="en-US" dirty="0"/>
              <a:t>TDSP</a:t>
            </a:r>
          </a:p>
          <a:p>
            <a:pPr lvl="1"/>
            <a:r>
              <a:rPr lang="en-US" dirty="0"/>
              <a:t>Metering issues</a:t>
            </a:r>
          </a:p>
          <a:p>
            <a:pPr lvl="1"/>
            <a:r>
              <a:rPr lang="en-US" dirty="0" smtClean="0"/>
              <a:t>Settlement </a:t>
            </a:r>
            <a:r>
              <a:rPr lang="en-US" dirty="0"/>
              <a:t>Mechanisms</a:t>
            </a:r>
          </a:p>
          <a:p>
            <a:pPr lvl="1"/>
            <a:r>
              <a:rPr lang="en-US" dirty="0"/>
              <a:t>Forecasting tools</a:t>
            </a:r>
          </a:p>
          <a:p>
            <a:pPr lvl="1"/>
            <a:r>
              <a:rPr lang="en-US" dirty="0"/>
              <a:t>Compliance </a:t>
            </a:r>
            <a:r>
              <a:rPr lang="en-US" dirty="0" smtClean="0"/>
              <a:t>metrics</a:t>
            </a:r>
          </a:p>
          <a:p>
            <a:pPr lvl="2"/>
            <a:endParaRPr lang="en-US" sz="1400" dirty="0" smtClean="0"/>
          </a:p>
          <a:p>
            <a:pPr lvl="1"/>
            <a:endParaRPr lang="en-US" sz="1400" dirty="0" smtClean="0"/>
          </a:p>
          <a:p>
            <a:pPr marL="400050" lvl="1" indent="0">
              <a:buNone/>
            </a:pPr>
            <a:endParaRPr lang="en-US" sz="1000" dirty="0"/>
          </a:p>
          <a:p>
            <a:pPr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sz="2400" b="1" dirty="0" smtClean="0"/>
              <a:t>DER Concept Paper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6705600" cy="3124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600" cap="small" dirty="0" smtClean="0"/>
          </a:p>
          <a:p>
            <a:pPr algn="ctr" eaLnBrk="1" hangingPunct="1">
              <a:buFontTx/>
              <a:buNone/>
              <a:defRPr/>
            </a:pPr>
            <a:r>
              <a:rPr lang="en-US" sz="3600" cap="small" dirty="0" smtClean="0"/>
              <a:t>APPENDIX</a:t>
            </a:r>
          </a:p>
          <a:p>
            <a:pPr algn="ctr" eaLnBrk="1" hangingPunct="1">
              <a:buFontTx/>
              <a:buNone/>
              <a:defRPr/>
            </a:pPr>
            <a:endParaRPr lang="en-US" sz="2800" cap="small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Topics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Nomenclature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DG Registration Requirements</a:t>
            </a:r>
            <a:endParaRPr lang="en-US" altLang="en-US" sz="1400" dirty="0" smtClean="0"/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Metering, Data Collection and Data Submittal</a:t>
            </a:r>
            <a:endParaRPr lang="en-US" altLang="en-US" sz="1400" dirty="0" smtClean="0"/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DG Settlements</a:t>
            </a:r>
            <a:endParaRPr lang="en-US" altLang="en-US" sz="1400" dirty="0" smtClean="0"/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Unregistered DG Report</a:t>
            </a:r>
            <a:endParaRPr lang="en-US" altLang="en-US" sz="1400" dirty="0" smtClean="0"/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 smtClean="0"/>
              <a:t>Interconnection Issues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 smtClean="0"/>
              <a:t>Impacts on ISO Operations</a:t>
            </a:r>
            <a:endParaRPr lang="en-US" altLang="en-US" sz="2400" dirty="0" smtClean="0"/>
          </a:p>
          <a:p>
            <a:pPr eaLnBrk="1" hangingPunct="1">
              <a:spcBef>
                <a:spcPts val="1800"/>
              </a:spcBef>
            </a:pP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767061"/>
            <a:ext cx="8229600" cy="5122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100" b="1" dirty="0"/>
              <a:t>ERCOT Protocol Terms</a:t>
            </a:r>
            <a:endParaRPr lang="en-US" sz="2100" b="1" dirty="0" smtClean="0"/>
          </a:p>
          <a:p>
            <a:endParaRPr lang="en-US" sz="1100" b="1" dirty="0" smtClean="0"/>
          </a:p>
          <a:p>
            <a:r>
              <a:rPr lang="en-US" sz="2000" b="1" dirty="0" smtClean="0"/>
              <a:t>Customer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An Entity that purchases electricity for its consumption. </a:t>
            </a:r>
          </a:p>
          <a:p>
            <a:pPr>
              <a:defRPr/>
            </a:pPr>
            <a:endParaRPr lang="en-US" altLang="en-US" sz="1800" dirty="0"/>
          </a:p>
          <a:p>
            <a:r>
              <a:rPr lang="en-US" sz="2000" b="1" dirty="0"/>
              <a:t>Service Delivery Point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The specific point on the system where electricity flows from the TSP or DSP to a Customer.</a:t>
            </a:r>
          </a:p>
          <a:p>
            <a:pPr lvl="1">
              <a:defRPr/>
            </a:pPr>
            <a:endParaRPr lang="en-US" altLang="en-US" sz="1800" dirty="0" smtClean="0"/>
          </a:p>
          <a:p>
            <a:r>
              <a:rPr lang="en-US" sz="2000" b="1" dirty="0"/>
              <a:t>Electric Service Identifier (ESI ID)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The basic identifier assigned to each Service Delivery Point used in the registration and settlement systems managed by ERCOT or another Independent Organization.</a:t>
            </a:r>
          </a:p>
          <a:p>
            <a:pPr>
              <a:defRPr/>
            </a:pPr>
            <a:endParaRPr lang="en-US" altLang="en-US" sz="1800" dirty="0"/>
          </a:p>
          <a:p>
            <a:r>
              <a:rPr lang="en-US" sz="2000" b="1" dirty="0"/>
              <a:t>Premise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A Service Delivery Point or combination of Service Delivery Points that is assigned a single ESI ID for Settlement and registration.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1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altLang="en-US" sz="2400" b="1" dirty="0" smtClean="0"/>
              <a:t>Nomenclature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703263"/>
            <a:ext cx="8229600" cy="512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100" b="1" dirty="0"/>
              <a:t>ERCOT Protocol </a:t>
            </a:r>
            <a:r>
              <a:rPr lang="en-US" altLang="en-US" sz="2100" b="1" dirty="0" smtClean="0"/>
              <a:t>Terms (continued)</a:t>
            </a:r>
            <a:endParaRPr lang="en-US" sz="700" b="1" dirty="0" smtClean="0"/>
          </a:p>
          <a:p>
            <a:r>
              <a:rPr lang="en-US" sz="2000" b="1" dirty="0" smtClean="0"/>
              <a:t>Distributed </a:t>
            </a:r>
            <a:r>
              <a:rPr lang="en-US" sz="2000" b="1" dirty="0"/>
              <a:t>Generation (DG)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An electrical generating facility located at a Customer’s point of delivery (point of common coupling) ten megawatts (MW) or less and connected at a voltage less than or equal to 60 kilovolts (kV) which may be connected in parallel operation to the utility system. </a:t>
            </a:r>
          </a:p>
          <a:p>
            <a:endParaRPr lang="en-US" sz="1800" b="1" dirty="0"/>
          </a:p>
          <a:p>
            <a:r>
              <a:rPr lang="en-US" sz="2000" b="1" dirty="0"/>
              <a:t>Distributed Renewable Generation (DRG)</a:t>
            </a:r>
            <a:endParaRPr lang="en-US" sz="2000" dirty="0"/>
          </a:p>
          <a:p>
            <a:pPr marL="400050" lvl="1" indent="0">
              <a:buNone/>
            </a:pPr>
            <a:r>
              <a:rPr lang="en-US" sz="1800" dirty="0"/>
              <a:t>Electric generation with a capacity of not more than 2,000 kW provided by a renewable energy technology that is installed on a retail electric Customer’s side of the meter</a:t>
            </a:r>
            <a:r>
              <a:rPr lang="en-US" sz="1800" dirty="0" smtClean="0"/>
              <a:t>.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r>
              <a:rPr lang="en-US" sz="2000" b="1" dirty="0"/>
              <a:t>Telemetry for </a:t>
            </a:r>
            <a:r>
              <a:rPr lang="en-US" sz="2000" b="1" dirty="0" smtClean="0"/>
              <a:t>typical </a:t>
            </a:r>
            <a:r>
              <a:rPr lang="en-US" sz="2000" b="1" dirty="0"/>
              <a:t>ISO requirements </a:t>
            </a:r>
          </a:p>
          <a:p>
            <a:pPr marL="400050" lvl="1" indent="0">
              <a:buNone/>
            </a:pPr>
            <a:r>
              <a:rPr lang="en-US" sz="1800" dirty="0"/>
              <a:t>Real-Time </a:t>
            </a:r>
            <a:r>
              <a:rPr lang="en-US" sz="1800" dirty="0" smtClean="0"/>
              <a:t>information </a:t>
            </a:r>
            <a:r>
              <a:rPr lang="en-US" sz="1800" dirty="0"/>
              <a:t>of active, reactive power, voltage, current, frequency, switch status, etc. Typically data refreshed  in a 2 second cycle</a:t>
            </a:r>
          </a:p>
          <a:p>
            <a:pPr marL="0" indent="0">
              <a:buNone/>
              <a:defRPr/>
            </a:pPr>
            <a:endParaRPr lang="en-US" altLang="en-US" sz="1600" dirty="0"/>
          </a:p>
          <a:p>
            <a:pPr>
              <a:defRPr/>
            </a:pPr>
            <a:endParaRPr lang="en-US" altLang="en-US" sz="16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altLang="en-US" sz="2400" b="1" dirty="0"/>
              <a:t>Nomenclature</a:t>
            </a: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7321" y="4359351"/>
            <a:ext cx="8059479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Unregistered DG Report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51504"/>
              </p:ext>
            </p:extLst>
          </p:nvPr>
        </p:nvGraphicFramePr>
        <p:xfrm>
          <a:off x="919985" y="676295"/>
          <a:ext cx="7261226" cy="5360670"/>
        </p:xfrm>
        <a:graphic>
          <a:graphicData uri="http://schemas.openxmlformats.org/drawingml/2006/table">
            <a:tbl>
              <a:tblPr/>
              <a:tblGrid>
                <a:gridCol w="2299533"/>
                <a:gridCol w="1696931"/>
                <a:gridCol w="3220309"/>
                <a:gridCol w="44453"/>
              </a:tblGrid>
              <a:tr h="200025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1st Quarter Un-Registered DG Report - LZ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Summary</a:t>
                      </a:r>
                    </a:p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Load Zone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Aggregate MW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kWh exported to the grid during the prior 12 months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LZ_AEN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1,109,442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LZ_CPS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13,889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LZ_HOUSTON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1.15289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594,966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LZ_NORTH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6.855145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1,806,961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LZ_SOUTH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3.22531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889,070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LZ_WEST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0.94248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554,103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NOTE1: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Current DG registration threshold = 1MW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NOTE2: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Report includes un-registered DG above 50kW and equal to or below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________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DG threshold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NOTE3: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Installed capacity limit per load zone = 10 MW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893131"/>
            <a:ext cx="8229600" cy="514615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ERCOT definition </a:t>
            </a:r>
            <a:r>
              <a:rPr lang="en-US" sz="2000" b="1" dirty="0"/>
              <a:t>of </a:t>
            </a:r>
            <a:r>
              <a:rPr lang="en-US" sz="2000" b="1" dirty="0" smtClean="0"/>
              <a:t>Distributed Generation (DG):</a:t>
            </a:r>
            <a:endParaRPr lang="en-US" sz="1600" dirty="0"/>
          </a:p>
          <a:p>
            <a:pPr marL="685800" lvl="1"/>
            <a:r>
              <a:rPr lang="en-US" sz="1800" dirty="0"/>
              <a:t>An electrical generating facility located at a Customer’s point of delivery (point of common coupling) ten megawatts (MW) or less and connected at a voltage less than or equal to 60 kilovolts (kV) which may be connected in parallel operation to the utility system. </a:t>
            </a:r>
            <a:endParaRPr lang="en-US" sz="1800" dirty="0" smtClean="0"/>
          </a:p>
          <a:p>
            <a:pPr marL="685800" lvl="1"/>
            <a:endParaRPr lang="en-US" sz="1100" dirty="0"/>
          </a:p>
          <a:p>
            <a:r>
              <a:rPr lang="en-US" sz="2000" b="1" dirty="0" smtClean="0"/>
              <a:t>ERCOT definition of Distributed </a:t>
            </a:r>
            <a:r>
              <a:rPr lang="en-US" sz="2000" b="1" dirty="0"/>
              <a:t>Renewable Generation (DRG)</a:t>
            </a:r>
            <a:endParaRPr lang="en-US" sz="2000" dirty="0"/>
          </a:p>
          <a:p>
            <a:pPr marL="685800" lvl="1"/>
            <a:r>
              <a:rPr lang="en-US" sz="1800" dirty="0"/>
              <a:t>Electric generation with a capacity of not more than 2,000 kW provided by a renewable energy technology that is installed on a retail electric Customer’s side of the meter</a:t>
            </a:r>
            <a:r>
              <a:rPr lang="en-US" sz="1800" dirty="0" smtClean="0"/>
              <a:t>.</a:t>
            </a:r>
          </a:p>
          <a:p>
            <a:pPr marL="685800" lvl="1"/>
            <a:endParaRPr lang="en-US" sz="1100" b="1" dirty="0" smtClean="0"/>
          </a:p>
          <a:p>
            <a:pPr marL="339725" indent="-339725"/>
            <a:r>
              <a:rPr lang="en-US" sz="2000" b="1" dirty="0" smtClean="0"/>
              <a:t>DER (currently undefined in ERCOT)  may include:</a:t>
            </a:r>
          </a:p>
          <a:p>
            <a:pPr marL="571500" lvl="1" indent="-171450"/>
            <a:r>
              <a:rPr lang="en-US" sz="1800" dirty="0" smtClean="0"/>
              <a:t>Technologies such as solar photovoltaic (PV), combined heat and power (CHP) or cogeneration systems, </a:t>
            </a:r>
            <a:r>
              <a:rPr lang="en-US" sz="1800" dirty="0" err="1" smtClean="0"/>
              <a:t>microgrids</a:t>
            </a:r>
            <a:r>
              <a:rPr lang="en-US" sz="1800" dirty="0" smtClean="0"/>
              <a:t>, wind turbines, </a:t>
            </a:r>
            <a:r>
              <a:rPr lang="en-US" sz="1800" dirty="0" err="1" smtClean="0"/>
              <a:t>microturbines</a:t>
            </a:r>
            <a:r>
              <a:rPr lang="en-US" sz="1800" dirty="0" smtClean="0"/>
              <a:t>, back-up generators, energy storage or any combination of such.</a:t>
            </a:r>
          </a:p>
          <a:p>
            <a:pPr marL="571500" lvl="1" indent="-171450"/>
            <a:r>
              <a:rPr lang="en-US" sz="1800" dirty="0" smtClean="0"/>
              <a:t>Demand Response?</a:t>
            </a:r>
          </a:p>
          <a:p>
            <a:pPr marL="400050" lvl="1" indent="0">
              <a:buNone/>
            </a:pPr>
            <a:endParaRPr lang="en-US" sz="1600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-150813"/>
            <a:ext cx="8229600" cy="812801"/>
          </a:xfrm>
        </p:spPr>
        <p:txBody>
          <a:bodyPr/>
          <a:lstStyle/>
          <a:p>
            <a:r>
              <a:rPr lang="en-US" altLang="en-US" sz="2400" b="1" dirty="0" smtClean="0"/>
              <a:t>Defining 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99ACA-58F2-4B93-B1F5-007FE5F018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EPRI:</a:t>
            </a:r>
            <a:endParaRPr lang="en-US" sz="1800" b="1" dirty="0"/>
          </a:p>
          <a:p>
            <a:pPr marL="685800" lvl="1"/>
            <a:r>
              <a:rPr lang="en-US" sz="1800" b="1" dirty="0" smtClean="0"/>
              <a:t>….</a:t>
            </a:r>
            <a:r>
              <a:rPr lang="en-US" sz="1800" dirty="0" smtClean="0"/>
              <a:t>smaller </a:t>
            </a:r>
            <a:r>
              <a:rPr lang="en-US" sz="1800" dirty="0"/>
              <a:t>power sources that can be aggregated to provide power necessary to meet regular demand. </a:t>
            </a:r>
          </a:p>
          <a:p>
            <a:pPr marL="571500" lvl="1" indent="-171450"/>
            <a:endParaRPr lang="en-US" sz="1600" dirty="0"/>
          </a:p>
          <a:p>
            <a:r>
              <a:rPr lang="en-US" sz="2000" b="1" dirty="0" smtClean="0"/>
              <a:t>New York ISO (from DNV GL report):</a:t>
            </a:r>
          </a:p>
          <a:p>
            <a:pPr lvl="1"/>
            <a:r>
              <a:rPr lang="en-US" sz="1800" dirty="0" smtClean="0"/>
              <a:t>….behind-the-meter</a:t>
            </a:r>
            <a:r>
              <a:rPr lang="en-US" sz="1800" dirty="0"/>
              <a:t>” power generation and storage resources typically located on an end-use customer’s premises and operated for the purpose of supplying all or a portion of the </a:t>
            </a:r>
            <a:r>
              <a:rPr lang="en-US" sz="1800" dirty="0" smtClean="0"/>
              <a:t>c</a:t>
            </a:r>
            <a:r>
              <a:rPr lang="en-US" sz="1800" dirty="0"/>
              <a:t>ustomer’s electric </a:t>
            </a:r>
            <a:r>
              <a:rPr lang="en-US" sz="1800" dirty="0" smtClean="0"/>
              <a:t>load.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NREL:</a:t>
            </a:r>
          </a:p>
          <a:p>
            <a:pPr lvl="1"/>
            <a:r>
              <a:rPr lang="en-US" sz="1800" dirty="0" smtClean="0"/>
              <a:t>….as </a:t>
            </a:r>
            <a:r>
              <a:rPr lang="en-US" sz="1800" dirty="0"/>
              <a:t>used in this report, refers to a variety of small, modular electricity-generating or storage technologies that are located close to the load they </a:t>
            </a:r>
            <a:r>
              <a:rPr lang="en-US" sz="1800" dirty="0" smtClean="0"/>
              <a:t>serve.</a:t>
            </a:r>
            <a:endParaRPr lang="en-US" sz="1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Examples of DER </a:t>
            </a:r>
            <a:r>
              <a:rPr lang="en-US" sz="2400" b="1" dirty="0" smtClean="0"/>
              <a:t>definitions	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Current ERCOT DG Rules</a:t>
            </a:r>
            <a:endParaRPr lang="en-US" altLang="en-US" sz="40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 smtClean="0"/>
              <a:t>Registration with ERCOT </a:t>
            </a:r>
          </a:p>
          <a:p>
            <a:endParaRPr lang="en-US" altLang="en-US" sz="1400" dirty="0" smtClean="0"/>
          </a:p>
          <a:p>
            <a:pPr lvl="1"/>
            <a:r>
              <a:rPr lang="en-US" altLang="en-US" dirty="0" smtClean="0"/>
              <a:t>DG </a:t>
            </a:r>
            <a:r>
              <a:rPr lang="en-US" altLang="en-US" u="sng" dirty="0" smtClean="0"/>
              <a:t>greater than </a:t>
            </a:r>
            <a:r>
              <a:rPr lang="en-US" altLang="en-US" dirty="0" smtClean="0"/>
              <a:t>the 1 MW DG registration requirement</a:t>
            </a:r>
          </a:p>
          <a:p>
            <a:pPr lvl="2"/>
            <a:r>
              <a:rPr lang="en-US" altLang="en-US" dirty="0" smtClean="0"/>
              <a:t>Registration with ERCOT </a:t>
            </a:r>
            <a:r>
              <a:rPr lang="en-US" altLang="en-US" b="1" u="sng" dirty="0" smtClean="0"/>
              <a:t>is</a:t>
            </a:r>
            <a:r>
              <a:rPr lang="en-US" altLang="en-US" dirty="0" smtClean="0"/>
              <a:t> required</a:t>
            </a:r>
          </a:p>
          <a:p>
            <a:pPr lvl="2"/>
            <a:r>
              <a:rPr lang="en-US" altLang="en-US" dirty="0" smtClean="0"/>
              <a:t>The resource production will be accounted for in wholesale generation settlements     </a:t>
            </a:r>
          </a:p>
          <a:p>
            <a:pPr lvl="1"/>
            <a:endParaRPr lang="en-US" altLang="en-US" sz="1200" dirty="0" smtClean="0"/>
          </a:p>
          <a:p>
            <a:pPr lvl="1"/>
            <a:r>
              <a:rPr lang="en-US" altLang="en-US" dirty="0" smtClean="0"/>
              <a:t>DG </a:t>
            </a:r>
            <a:r>
              <a:rPr lang="en-US" altLang="en-US" u="sng" dirty="0" smtClean="0"/>
              <a:t>equal to or below </a:t>
            </a:r>
            <a:r>
              <a:rPr lang="en-US" altLang="en-US" dirty="0" smtClean="0"/>
              <a:t>the 1 MW DG registration threshold</a:t>
            </a:r>
          </a:p>
          <a:p>
            <a:pPr lvl="2"/>
            <a:r>
              <a:rPr lang="en-US" altLang="en-US" dirty="0" smtClean="0"/>
              <a:t>Registration with ERCOT is permitted, but </a:t>
            </a:r>
            <a:r>
              <a:rPr lang="en-US" altLang="en-US" b="1" u="sng" dirty="0" smtClean="0"/>
              <a:t>not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required</a:t>
            </a:r>
          </a:p>
          <a:p>
            <a:pPr lvl="2"/>
            <a:r>
              <a:rPr lang="en-US" altLang="en-US" dirty="0" smtClean="0"/>
              <a:t>Unregistered DG outflow is accounted for in the load aggregation process for settlements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DG Metering - Data Collection &amp; Data Submittal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altLang="en-US" sz="2000" b="1" dirty="0" smtClean="0"/>
              <a:t>Registered </a:t>
            </a:r>
            <a:r>
              <a:rPr lang="en-US" altLang="en-US" sz="2000" b="1" dirty="0"/>
              <a:t>DG </a:t>
            </a:r>
          </a:p>
          <a:p>
            <a:pPr lvl="1"/>
            <a:r>
              <a:rPr lang="en-US" altLang="en-US" dirty="0"/>
              <a:t>Resource Entity and TDSP agree on </a:t>
            </a:r>
            <a:r>
              <a:rPr lang="en-US" altLang="en-US" dirty="0" smtClean="0"/>
              <a:t>metering</a:t>
            </a:r>
            <a:endParaRPr lang="en-US" altLang="en-US" sz="400" dirty="0"/>
          </a:p>
          <a:p>
            <a:pPr lvl="2"/>
            <a:r>
              <a:rPr lang="en-US" altLang="en-US" dirty="0"/>
              <a:t>ERCOT Polled Settlement (EPS) </a:t>
            </a:r>
            <a:r>
              <a:rPr lang="en-US" altLang="en-US" dirty="0" smtClean="0"/>
              <a:t>Meter</a:t>
            </a:r>
          </a:p>
          <a:p>
            <a:pPr lvl="2"/>
            <a:endParaRPr lang="en-US" altLang="en-US" sz="400" dirty="0"/>
          </a:p>
          <a:p>
            <a:pPr lvl="3"/>
            <a:r>
              <a:rPr lang="en-US" altLang="en-US" sz="1800" dirty="0" smtClean="0"/>
              <a:t>EPS </a:t>
            </a:r>
            <a:r>
              <a:rPr lang="en-US" altLang="en-US" sz="1800" dirty="0"/>
              <a:t>Meter data will be included in initial settlements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TDSP-Read Generation Meter   </a:t>
            </a:r>
          </a:p>
          <a:p>
            <a:pPr lvl="3"/>
            <a:r>
              <a:rPr lang="en-US" altLang="en-US" sz="1800" dirty="0" smtClean="0"/>
              <a:t>TDSP-Read </a:t>
            </a:r>
            <a:r>
              <a:rPr lang="en-US" altLang="en-US" sz="1800" dirty="0"/>
              <a:t>meter data will be included in settlement when </a:t>
            </a:r>
            <a:r>
              <a:rPr lang="en-US" altLang="en-US" sz="1800" dirty="0" smtClean="0"/>
              <a:t>data </a:t>
            </a:r>
            <a:r>
              <a:rPr lang="en-US" altLang="en-US" sz="1800" dirty="0"/>
              <a:t>is received from the TDSP</a:t>
            </a:r>
          </a:p>
          <a:p>
            <a:pPr lvl="4"/>
            <a:r>
              <a:rPr lang="en-US" altLang="en-US" sz="1800" dirty="0"/>
              <a:t>Typically submitted on a monthly basis</a:t>
            </a:r>
          </a:p>
          <a:p>
            <a:pPr lvl="4"/>
            <a:r>
              <a:rPr lang="en-US" altLang="en-US" sz="1800" dirty="0"/>
              <a:t>867 Transaction (IDR Meter)   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DG Metering - Data Collection &amp; Data Submittal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altLang="en-US" sz="2000" b="1" dirty="0" smtClean="0"/>
              <a:t>Unregistered DG</a:t>
            </a:r>
          </a:p>
          <a:p>
            <a:pPr lvl="1"/>
            <a:r>
              <a:rPr lang="en-US" altLang="en-US" dirty="0" smtClean="0"/>
              <a:t>In NOIE Territories </a:t>
            </a:r>
          </a:p>
          <a:p>
            <a:pPr lvl="2">
              <a:lnSpc>
                <a:spcPct val="150000"/>
              </a:lnSpc>
            </a:pPr>
            <a:r>
              <a:rPr lang="en-US" altLang="en-US" sz="1800" dirty="0" smtClean="0"/>
              <a:t>Unregistered DG outflows are not submitted to ERCOT</a:t>
            </a:r>
          </a:p>
          <a:p>
            <a:pPr lvl="1"/>
            <a:r>
              <a:rPr lang="en-US" altLang="en-US" dirty="0" smtClean="0"/>
              <a:t>In Competitive areas </a:t>
            </a:r>
          </a:p>
          <a:p>
            <a:pPr lvl="2"/>
            <a:r>
              <a:rPr lang="en-US" altLang="en-US" sz="1800" dirty="0" smtClean="0"/>
              <a:t>Unregistered DG outflows are submitted to ERCOT by the TDSP through the Texas SET retail transaction process</a:t>
            </a:r>
          </a:p>
          <a:p>
            <a:pPr lvl="3"/>
            <a:r>
              <a:rPr lang="en-US" altLang="en-US" dirty="0" smtClean="0"/>
              <a:t>ESI ID must be assigned a DG load profile type </a:t>
            </a:r>
          </a:p>
          <a:p>
            <a:pPr lvl="3" eaLnBrk="1" hangingPunct="1"/>
            <a:r>
              <a:rPr lang="en-US" altLang="en-US" dirty="0" smtClean="0"/>
              <a:t>AMS interval data (LSE File) or </a:t>
            </a:r>
          </a:p>
          <a:p>
            <a:pPr lvl="3" eaLnBrk="1" hangingPunct="1"/>
            <a:r>
              <a:rPr lang="en-US" altLang="en-US" dirty="0" smtClean="0"/>
              <a:t>NIDR 867 transaction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DG Settlement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r>
              <a:rPr lang="en-US" altLang="en-US" sz="2000" b="1" dirty="0" smtClean="0"/>
              <a:t>Registered DG Settlement </a:t>
            </a:r>
          </a:p>
          <a:p>
            <a:pPr lvl="1"/>
            <a:r>
              <a:rPr lang="en-US" altLang="en-US" dirty="0" smtClean="0"/>
              <a:t>Compensated at the Load Zone Settlement Point Price (LZ SPP)  </a:t>
            </a:r>
          </a:p>
          <a:p>
            <a:pPr lvl="2"/>
            <a:r>
              <a:rPr lang="en-US" altLang="en-US" sz="1800" dirty="0" smtClean="0"/>
              <a:t>LZ SPP is a Load-weighted average of all Locational Marginal Prices (LMPs) in a Load Zone for a given 15-minute Settlement Interval</a:t>
            </a:r>
            <a:r>
              <a:rPr lang="en-US" altLang="en-US" dirty="0" smtClean="0"/>
              <a:t>. </a:t>
            </a:r>
          </a:p>
          <a:p>
            <a:pPr eaLnBrk="1" hangingPunct="1"/>
            <a:r>
              <a:rPr lang="en-US" altLang="en-US" sz="2000" b="1" dirty="0" smtClean="0"/>
              <a:t>Unregistered DG Settlement</a:t>
            </a:r>
          </a:p>
          <a:p>
            <a:pPr lvl="1"/>
            <a:r>
              <a:rPr lang="en-US" altLang="en-US" dirty="0" smtClean="0"/>
              <a:t>NOIE Territories </a:t>
            </a:r>
          </a:p>
          <a:p>
            <a:pPr lvl="2"/>
            <a:r>
              <a:rPr lang="en-US" altLang="en-US" sz="1800" dirty="0" smtClean="0"/>
              <a:t>Unregistered DG outflows are accounted for by a load reduction at the NOIE boundary metering points </a:t>
            </a:r>
          </a:p>
          <a:p>
            <a:pPr lvl="1" eaLnBrk="1" hangingPunct="1"/>
            <a:r>
              <a:rPr lang="en-US" altLang="en-US" dirty="0" smtClean="0"/>
              <a:t>Competitive areas </a:t>
            </a:r>
          </a:p>
          <a:p>
            <a:pPr lvl="2" eaLnBrk="1" hangingPunct="1"/>
            <a:r>
              <a:rPr lang="en-US" altLang="en-US" sz="1800" dirty="0" smtClean="0"/>
              <a:t>Outflows are treated as negative load in the ERCOT data aggregation </a:t>
            </a:r>
            <a:r>
              <a:rPr lang="en-US" altLang="en-US" sz="1800" dirty="0" smtClean="0"/>
              <a:t>process (effectively compensated at LZ SPP)  </a:t>
            </a:r>
            <a:endParaRPr lang="en-US" altLang="en-US" sz="1800" dirty="0" smtClean="0"/>
          </a:p>
          <a:p>
            <a:pPr lvl="2" eaLnBrk="1" hangingPunct="1"/>
            <a:r>
              <a:rPr lang="en-US" altLang="en-US" sz="1800" dirty="0" smtClean="0"/>
              <a:t>The load of the Competitive Retailer associated with the ESI ID is reduced by the amount of the outflow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121"/>
            <a:ext cx="8229600" cy="818707"/>
          </a:xfrm>
        </p:spPr>
        <p:txBody>
          <a:bodyPr/>
          <a:lstStyle/>
          <a:p>
            <a:r>
              <a:rPr lang="en-US" sz="2400" b="1" dirty="0" smtClean="0"/>
              <a:t>Metering Types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16507"/>
              </p:ext>
            </p:extLst>
          </p:nvPr>
        </p:nvGraphicFramePr>
        <p:xfrm>
          <a:off x="616695" y="1093373"/>
          <a:ext cx="7931888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726"/>
                <a:gridCol w="3546895"/>
                <a:gridCol w="2828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Unidirectional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Measures consumption</a:t>
                      </a:r>
                      <a:r>
                        <a:rPr lang="en-US" sz="1600" baseline="0" dirty="0" smtClean="0"/>
                        <a:t>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</a:t>
                      </a:r>
                      <a:r>
                        <a:rPr lang="en-US" sz="1600" baseline="0" dirty="0" smtClean="0"/>
                        <a:t> only (no DG)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‘Traditional’ Net metering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</a:t>
                      </a:r>
                      <a:r>
                        <a:rPr lang="en-US" sz="1600" baseline="0" dirty="0" smtClean="0"/>
                        <a:t>-channel non-directional.  </a:t>
                      </a:r>
                      <a:r>
                        <a:rPr lang="en-US" sz="1600" dirty="0" smtClean="0"/>
                        <a:t>Single data point representing</a:t>
                      </a:r>
                      <a:r>
                        <a:rPr lang="en-US" sz="1600" baseline="0" dirty="0" smtClean="0"/>
                        <a:t> net Load minus net on-site generation over a billing period (could be a negative number).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Mostly</a:t>
                      </a:r>
                      <a:r>
                        <a:rPr lang="en-US" sz="1600" baseline="0" dirty="0" smtClean="0"/>
                        <a:t> d</a:t>
                      </a:r>
                      <a:r>
                        <a:rPr lang="en-US" sz="1600" dirty="0" smtClean="0"/>
                        <a:t>isallowed</a:t>
                      </a:r>
                      <a:r>
                        <a:rPr lang="en-US" sz="1600" baseline="0" dirty="0" smtClean="0"/>
                        <a:t> by PUC Rule 25.213.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Bi-directional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data points for each 15-minute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interval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measures net in-flow to the point of delivery (i.e.,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reduced by on-site DG)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net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exports to the grid from the point of delivery.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Required by PUC Rule for investor-owned TDSPs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Dual metering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Two</a:t>
                      </a:r>
                      <a:r>
                        <a:rPr lang="en-US" sz="1600" baseline="0" dirty="0" smtClean="0"/>
                        <a:t> meters, two data points for each 15-minute interval:  m</a:t>
                      </a:r>
                      <a:r>
                        <a:rPr lang="en-US" sz="1600" dirty="0" smtClean="0"/>
                        <a:t>easures</a:t>
                      </a:r>
                      <a:r>
                        <a:rPr lang="en-US" sz="1600" baseline="0" dirty="0" smtClean="0"/>
                        <a:t> gross Load and gross generation.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Allows</a:t>
                      </a:r>
                      <a:r>
                        <a:rPr lang="en-US" sz="1600" baseline="0" dirty="0" smtClean="0"/>
                        <a:t> DSP to bill customer based on gross consumption; allows LSE to pay customer for gross generation. 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DER Workshop June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9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D6BB0E-2C1C-4F26-95E5-07AC929C723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37519</TotalTime>
  <Words>2113</Words>
  <Application>Microsoft Office PowerPoint</Application>
  <PresentationFormat>On-screen Show (4:3)</PresentationFormat>
  <Paragraphs>354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DER Concept Paper</vt:lpstr>
      <vt:lpstr>Defining DER</vt:lpstr>
      <vt:lpstr>Examples of DER definitions </vt:lpstr>
      <vt:lpstr>Current ERCOT DG Rules</vt:lpstr>
      <vt:lpstr>DG Metering - Data Collection &amp; Data Submittal</vt:lpstr>
      <vt:lpstr>DG Metering - Data Collection &amp; Data Submittal</vt:lpstr>
      <vt:lpstr>DG Settlement</vt:lpstr>
      <vt:lpstr>Metering Types</vt:lpstr>
      <vt:lpstr>DERs on the horizon</vt:lpstr>
      <vt:lpstr>DER Energy Pricing</vt:lpstr>
      <vt:lpstr>Optional LMPs for DERs</vt:lpstr>
      <vt:lpstr>DER Market Options</vt:lpstr>
      <vt:lpstr>Ancillary Services from DERs</vt:lpstr>
      <vt:lpstr>DER interconnections</vt:lpstr>
      <vt:lpstr>DER Operational Issues</vt:lpstr>
      <vt:lpstr>DER Operational Issues</vt:lpstr>
      <vt:lpstr>Next Steps</vt:lpstr>
      <vt:lpstr>Questions?</vt:lpstr>
      <vt:lpstr>PowerPoint Presentation</vt:lpstr>
      <vt:lpstr>Topics</vt:lpstr>
      <vt:lpstr>Nomenclature</vt:lpstr>
      <vt:lpstr>Nomenclature</vt:lpstr>
      <vt:lpstr>Unregistered DG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ERCOT</cp:lastModifiedBy>
  <cp:revision>1425</cp:revision>
  <cp:lastPrinted>2013-12-09T17:46:13Z</cp:lastPrinted>
  <dcterms:created xsi:type="dcterms:W3CDTF">2010-04-12T23:12:02Z</dcterms:created>
  <dcterms:modified xsi:type="dcterms:W3CDTF">2015-06-17T16:06:43Z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