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8" r:id="rId2"/>
    <p:sldId id="256" r:id="rId3"/>
    <p:sldId id="257" r:id="rId4"/>
    <p:sldId id="260" r:id="rId5"/>
    <p:sldId id="267" r:id="rId6"/>
    <p:sldId id="264" r:id="rId7"/>
    <p:sldId id="258" r:id="rId8"/>
    <p:sldId id="259" r:id="rId9"/>
    <p:sldId id="261" r:id="rId10"/>
    <p:sldId id="262" r:id="rId11"/>
    <p:sldId id="263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50D82-8613-4FF4-AE9B-981F4FF27B89}" type="datetimeFigureOut">
              <a:rPr lang="en-US" smtClean="0"/>
              <a:t>7/7/2015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7B1070-C51C-492F-A3EA-89BE21F60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447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26A48-041B-488C-9140-E6094949724C}" type="datetime1">
              <a:rPr lang="en-US" smtClean="0"/>
              <a:t>7/7/2015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4D56F-14F8-4525-AB41-83ADF327E3F4}" type="datetime1">
              <a:rPr lang="en-US" smtClean="0"/>
              <a:t>7/7/2015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2A538-5DBA-473A-8A3C-6AFDAE631E3B}" type="datetime1">
              <a:rPr lang="en-US" smtClean="0"/>
              <a:t>7/7/2015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4964A-1F81-40DF-ADA1-68C93E45F064}" type="datetime1">
              <a:rPr lang="en-US" smtClean="0"/>
              <a:t>7/7/2015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C3606-68BB-4397-B110-0378F7F73029}" type="datetime1">
              <a:rPr lang="en-US" smtClean="0"/>
              <a:t>7/7/2015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F069C-399A-469A-81C2-3C5FE9006797}" type="datetime1">
              <a:rPr lang="en-US" smtClean="0"/>
              <a:t>7/7/2015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F050D-5A32-414F-9A73-4F994C773EE9}" type="datetime1">
              <a:rPr lang="en-US" smtClean="0"/>
              <a:t>7/7/2015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8C0C-5EBE-4441-80B3-41C477C917B8}" type="datetime1">
              <a:rPr lang="en-US" smtClean="0"/>
              <a:t>7/7/2015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71A05-71F0-4FFD-A9EE-CC373E083B0A}" type="datetime1">
              <a:rPr lang="en-US" smtClean="0"/>
              <a:t>7/7/2015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57BA-79E8-4A71-AB36-C3D05A9FBA50}" type="datetime1">
              <a:rPr lang="en-US" smtClean="0"/>
              <a:t>7/7/2015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4617-2321-4B48-96CF-7BBBD53F8704}" type="datetime1">
              <a:rPr lang="en-US" smtClean="0"/>
              <a:t>7/7/2015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6BF0C-E5C1-42DB-84F4-B10BC2415CB0}" type="datetime1">
              <a:rPr lang="en-US" smtClean="0"/>
              <a:t>7/7/2015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LMP-G Policy Issues Discussion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Demand Side Working Group</a:t>
            </a:r>
          </a:p>
          <a:p>
            <a:r>
              <a:rPr lang="en-US" dirty="0" smtClean="0"/>
              <a:t>July 9</a:t>
            </a:r>
            <a:r>
              <a:rPr lang="en-US" baseline="30000" dirty="0" smtClean="0"/>
              <a:t>th</a:t>
            </a:r>
            <a:r>
              <a:rPr lang="en-US" dirty="0" smtClean="0"/>
              <a:t>, 2015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11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LMP-G Policy Issues/Questions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How should the value of Proxy $G be established?</a:t>
            </a:r>
          </a:p>
          <a:p>
            <a:pPr lvl="1"/>
            <a:r>
              <a:rPr lang="en-US" dirty="0"/>
              <a:t>Minimum POLR rate is not always indicative of actual hedging costs. </a:t>
            </a:r>
            <a:endParaRPr lang="en-US" dirty="0" smtClean="0"/>
          </a:p>
          <a:p>
            <a:r>
              <a:rPr lang="en-US" dirty="0" smtClean="0"/>
              <a:t>Should </a:t>
            </a:r>
            <a:r>
              <a:rPr lang="en-US" dirty="0"/>
              <a:t>there be a mechanism for notifying an </a:t>
            </a:r>
            <a:r>
              <a:rPr lang="en-US" dirty="0" smtClean="0"/>
              <a:t>LSE/REP </a:t>
            </a:r>
            <a:r>
              <a:rPr lang="en-US" dirty="0"/>
              <a:t>that its customer has enrolled </a:t>
            </a:r>
            <a:r>
              <a:rPr lang="en-US" dirty="0" smtClean="0"/>
              <a:t>with a DR QSE?  </a:t>
            </a:r>
            <a:r>
              <a:rPr lang="en-US" dirty="0"/>
              <a:t>Should it be TX SET</a:t>
            </a:r>
            <a:r>
              <a:rPr lang="en-US" dirty="0" smtClean="0"/>
              <a:t>?</a:t>
            </a:r>
          </a:p>
          <a:p>
            <a:r>
              <a:rPr lang="en-US" dirty="0"/>
              <a:t>Given the lack of participation in Loads in SCED v1, should </a:t>
            </a:r>
            <a:r>
              <a:rPr lang="en-US" dirty="0" smtClean="0"/>
              <a:t>the </a:t>
            </a:r>
            <a:r>
              <a:rPr lang="en-US" dirty="0"/>
              <a:t>initial roll-out of </a:t>
            </a:r>
            <a:r>
              <a:rPr lang="en-US" dirty="0" smtClean="0"/>
              <a:t>LMP-G require </a:t>
            </a:r>
            <a:r>
              <a:rPr lang="en-US" dirty="0"/>
              <a:t>TX SET </a:t>
            </a:r>
            <a:r>
              <a:rPr lang="en-US" dirty="0" smtClean="0"/>
              <a:t>changes?</a:t>
            </a:r>
          </a:p>
          <a:p>
            <a:pPr lvl="1"/>
            <a:r>
              <a:rPr lang="en-US" dirty="0" smtClean="0"/>
              <a:t>Should </a:t>
            </a:r>
            <a:r>
              <a:rPr lang="en-US" dirty="0"/>
              <a:t>a TX SET solution be contingent on a MW participation trigger?  What should the appropriate MW level be?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5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LMP-G Policy Issues/Questions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Should DR Provider become a new type of ERCOT Market Participant</a:t>
            </a:r>
            <a:r>
              <a:rPr lang="en-US" dirty="0" smtClean="0"/>
              <a:t>?</a:t>
            </a:r>
          </a:p>
          <a:p>
            <a:r>
              <a:rPr lang="en-US" dirty="0"/>
              <a:t>Should customers have a DR Provider of Record, similar to REP of Record</a:t>
            </a:r>
            <a:r>
              <a:rPr lang="en-US" dirty="0" smtClean="0"/>
              <a:t>?</a:t>
            </a:r>
          </a:p>
          <a:p>
            <a:pPr lvl="1"/>
            <a:r>
              <a:rPr lang="en-US" dirty="0"/>
              <a:t>Can rules be adopted to prevent DR-blocker strategies by REPs</a:t>
            </a:r>
            <a:r>
              <a:rPr lang="en-US" dirty="0" smtClean="0"/>
              <a:t>?</a:t>
            </a:r>
          </a:p>
          <a:p>
            <a:pPr lvl="1"/>
            <a:r>
              <a:rPr lang="en-US" dirty="0"/>
              <a:t>Can rules be adopted to prevent REP </a:t>
            </a:r>
            <a:r>
              <a:rPr lang="en-US" dirty="0" smtClean="0"/>
              <a:t>offer </a:t>
            </a:r>
            <a:r>
              <a:rPr lang="en-US" dirty="0"/>
              <a:t>blocker strategies by DR QSEs</a:t>
            </a:r>
            <a:r>
              <a:rPr lang="en-US" dirty="0" smtClean="0"/>
              <a:t>?</a:t>
            </a:r>
          </a:p>
          <a:p>
            <a:pPr lvl="1"/>
            <a:r>
              <a:rPr lang="en-US" dirty="0"/>
              <a:t>How should competing claims for DRPOR be resolved</a:t>
            </a:r>
            <a:r>
              <a:rPr lang="en-US" dirty="0" smtClean="0"/>
              <a:t>?</a:t>
            </a:r>
          </a:p>
          <a:p>
            <a:r>
              <a:rPr lang="en-US" dirty="0"/>
              <a:t>How to manage REPs/LSEs that also have a DR QSE entity?</a:t>
            </a:r>
          </a:p>
          <a:p>
            <a:pPr lvl="1"/>
            <a:r>
              <a:rPr lang="en-US" dirty="0"/>
              <a:t>Can a REP be a DRPOR for another REPs customers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678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LMP-G Policy Issues/Questions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Under Loads in SCED v1, QSE must be the </a:t>
            </a:r>
            <a:r>
              <a:rPr lang="en-US" dirty="0" smtClean="0"/>
              <a:t>LSE/REP </a:t>
            </a:r>
            <a:r>
              <a:rPr lang="en-US" dirty="0"/>
              <a:t>for all sites in ALR; should this </a:t>
            </a:r>
            <a:r>
              <a:rPr lang="en-US" dirty="0" smtClean="0"/>
              <a:t>concept be retained?</a:t>
            </a:r>
            <a:endParaRPr lang="en-US" dirty="0"/>
          </a:p>
          <a:p>
            <a:pPr lvl="1"/>
            <a:r>
              <a:rPr lang="en-US" dirty="0"/>
              <a:t>DR QSE ALR-&gt;LSE/REP allocation; Should all customers in a DR QSE ALR be required to have a single </a:t>
            </a:r>
            <a:r>
              <a:rPr lang="en-US" dirty="0" smtClean="0"/>
              <a:t>LSE/REP? </a:t>
            </a:r>
          </a:p>
          <a:p>
            <a:r>
              <a:rPr lang="en-US" dirty="0" smtClean="0"/>
              <a:t>Should an LSE/REP </a:t>
            </a:r>
            <a:r>
              <a:rPr lang="en-US" dirty="0"/>
              <a:t>DRPOR (serves 100% of </a:t>
            </a:r>
            <a:r>
              <a:rPr lang="en-US" dirty="0" smtClean="0"/>
              <a:t>its ALR </a:t>
            </a:r>
            <a:r>
              <a:rPr lang="en-US" dirty="0"/>
              <a:t>Load) </a:t>
            </a:r>
            <a:r>
              <a:rPr lang="en-US" dirty="0" smtClean="0"/>
              <a:t>have the option of participating with </a:t>
            </a:r>
            <a:r>
              <a:rPr lang="en-US" dirty="0"/>
              <a:t>an Offer to Sell rather than Bid to Buy?  </a:t>
            </a:r>
            <a:endParaRPr lang="en-US" dirty="0" smtClean="0"/>
          </a:p>
          <a:p>
            <a:pPr lvl="1"/>
            <a:r>
              <a:rPr lang="en-US" dirty="0" smtClean="0"/>
              <a:t>Should </a:t>
            </a:r>
            <a:r>
              <a:rPr lang="en-US" dirty="0"/>
              <a:t>this be disallowed</a:t>
            </a:r>
            <a:r>
              <a:rPr lang="en-US" dirty="0" smtClean="0"/>
              <a:t>?</a:t>
            </a:r>
          </a:p>
          <a:p>
            <a:r>
              <a:rPr lang="en-US" dirty="0"/>
              <a:t>Should DR Providers be afforded any protection against stranded cost issues for DR </a:t>
            </a:r>
            <a:r>
              <a:rPr lang="en-US" dirty="0" smtClean="0"/>
              <a:t>devices</a:t>
            </a:r>
            <a:r>
              <a:rPr lang="en-US" dirty="0"/>
              <a:t>, other than customer contract terms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729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LMP-G Policy Issues/Questions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Snapback effect needs more </a:t>
            </a:r>
            <a:r>
              <a:rPr lang="en-US" dirty="0" smtClean="0"/>
              <a:t>attention</a:t>
            </a:r>
          </a:p>
          <a:p>
            <a:pPr lvl="1"/>
            <a:r>
              <a:rPr lang="en-US" dirty="0"/>
              <a:t>Potential for DR QSEs to shift costs onto </a:t>
            </a:r>
            <a:r>
              <a:rPr lang="en-US" dirty="0" smtClean="0"/>
              <a:t>LSEs/REPs; </a:t>
            </a:r>
            <a:r>
              <a:rPr lang="en-US" dirty="0"/>
              <a:t>or could have large effect on DR QSEs, either in paying for it </a:t>
            </a:r>
            <a:r>
              <a:rPr lang="en-US" dirty="0" smtClean="0"/>
              <a:t>or </a:t>
            </a:r>
            <a:r>
              <a:rPr lang="en-US" dirty="0"/>
              <a:t>designing strategies to minimize it. </a:t>
            </a:r>
            <a:endParaRPr lang="en-US" dirty="0" smtClean="0"/>
          </a:p>
          <a:p>
            <a:r>
              <a:rPr lang="en-US" dirty="0" smtClean="0"/>
              <a:t>DR QSEs must obtain permission from a NOIE to solicit customers for </a:t>
            </a:r>
            <a:r>
              <a:rPr lang="en-US" dirty="0" smtClean="0"/>
              <a:t>Loads </a:t>
            </a:r>
            <a:r>
              <a:rPr lang="en-US" dirty="0" smtClean="0"/>
              <a:t>in SCED participation in NOIE territories</a:t>
            </a:r>
          </a:p>
          <a:p>
            <a:pPr lvl="1"/>
            <a:r>
              <a:rPr lang="en-US" dirty="0" smtClean="0"/>
              <a:t>DR QSE ALRs can combine customers from NOIE and competitive territories so long as minimum portfolio threshold is met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062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TAC Motion on LMP-G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On Oct 6</a:t>
            </a:r>
            <a:r>
              <a:rPr lang="en-US" b="1" baseline="30000" dirty="0" smtClean="0"/>
              <a:t>th</a:t>
            </a:r>
            <a:r>
              <a:rPr lang="en-US" b="1" dirty="0" smtClean="0"/>
              <a:t>, 2011, TAC voted “to </a:t>
            </a:r>
            <a:r>
              <a:rPr lang="en-US" b="1" dirty="0"/>
              <a:t>affirm the WMS recommendation for the further development of the LMP minus G </a:t>
            </a:r>
            <a:r>
              <a:rPr lang="en-US" b="1" dirty="0" smtClean="0"/>
              <a:t>option”</a:t>
            </a:r>
          </a:p>
          <a:p>
            <a:r>
              <a:rPr lang="en-US" dirty="0" smtClean="0"/>
              <a:t>What does this TAC action mean?</a:t>
            </a:r>
          </a:p>
          <a:p>
            <a:pPr lvl="1"/>
            <a:r>
              <a:rPr lang="en-US" dirty="0" smtClean="0"/>
              <a:t>Is this a directive to implement </a:t>
            </a:r>
            <a:r>
              <a:rPr lang="en-US" dirty="0"/>
              <a:t>LMP-G?  </a:t>
            </a:r>
            <a:endParaRPr lang="en-US" dirty="0" smtClean="0"/>
          </a:p>
          <a:p>
            <a:pPr lvl="1"/>
            <a:r>
              <a:rPr lang="en-US" dirty="0" smtClean="0"/>
              <a:t>Is this a mandate to enable direct access for 3</a:t>
            </a:r>
            <a:r>
              <a:rPr lang="en-US" baseline="30000" dirty="0" smtClean="0"/>
              <a:t>rd</a:t>
            </a:r>
            <a:r>
              <a:rPr lang="en-US" dirty="0" smtClean="0"/>
              <a:t> party DR providers?</a:t>
            </a:r>
          </a:p>
          <a:p>
            <a:pPr lvl="1"/>
            <a:r>
              <a:rPr lang="en-US" dirty="0" smtClean="0"/>
              <a:t>Do we need to seek clarity from TAC?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718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LMP-G Policy Issues/Questions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principle of LMP-G </a:t>
            </a:r>
            <a:r>
              <a:rPr lang="en-US" dirty="0" smtClean="0"/>
              <a:t>asserts </a:t>
            </a:r>
            <a:r>
              <a:rPr lang="en-US" dirty="0"/>
              <a:t>that </a:t>
            </a:r>
            <a:r>
              <a:rPr lang="en-US" u="sng" dirty="0"/>
              <a:t>customers</a:t>
            </a:r>
            <a:r>
              <a:rPr lang="en-US" dirty="0"/>
              <a:t> </a:t>
            </a:r>
            <a:r>
              <a:rPr lang="en-US" dirty="0" smtClean="0"/>
              <a:t>should</a:t>
            </a:r>
            <a:r>
              <a:rPr lang="en-US" dirty="0" smtClean="0"/>
              <a:t> </a:t>
            </a:r>
            <a:r>
              <a:rPr lang="en-US" dirty="0"/>
              <a:t>not </a:t>
            </a:r>
            <a:r>
              <a:rPr lang="en-US" dirty="0" smtClean="0"/>
              <a:t>receive financial </a:t>
            </a:r>
            <a:r>
              <a:rPr lang="en-US" dirty="0" smtClean="0"/>
              <a:t>benefit more than once </a:t>
            </a:r>
            <a:r>
              <a:rPr lang="en-US" dirty="0" smtClean="0"/>
              <a:t>for </a:t>
            </a:r>
            <a:r>
              <a:rPr lang="en-US" dirty="0"/>
              <a:t>providing their demand </a:t>
            </a:r>
            <a:r>
              <a:rPr lang="en-US" dirty="0" smtClean="0"/>
              <a:t>response </a:t>
            </a:r>
            <a:r>
              <a:rPr lang="en-US" dirty="0"/>
              <a:t>(i.e. double payments).  </a:t>
            </a:r>
            <a:endParaRPr lang="en-US" dirty="0" smtClean="0"/>
          </a:p>
          <a:p>
            <a:r>
              <a:rPr lang="en-US" dirty="0" smtClean="0"/>
              <a:t>Do PUCT rules need to be established </a:t>
            </a:r>
            <a:r>
              <a:rPr lang="en-US" dirty="0" smtClean="0"/>
              <a:t>to</a:t>
            </a:r>
            <a:r>
              <a:rPr lang="en-US" dirty="0" smtClean="0"/>
              <a:t> </a:t>
            </a:r>
            <a:r>
              <a:rPr lang="en-US" dirty="0" smtClean="0"/>
              <a:t>ensure that </a:t>
            </a:r>
            <a:r>
              <a:rPr lang="en-US" u="sng" dirty="0" smtClean="0"/>
              <a:t>customers</a:t>
            </a:r>
            <a:r>
              <a:rPr lang="en-US" dirty="0" smtClean="0"/>
              <a:t> are receiving the appropriate incentives?</a:t>
            </a:r>
          </a:p>
          <a:p>
            <a:r>
              <a:rPr lang="en-US" dirty="0" smtClean="0"/>
              <a:t>Or does providing the wholesale market incentives to REPs/DR QSEs fulfill the principle of LMP-G?</a:t>
            </a:r>
          </a:p>
          <a:p>
            <a:pPr lvl="1"/>
            <a:r>
              <a:rPr lang="en-US" dirty="0" smtClean="0"/>
              <a:t>Does </a:t>
            </a:r>
            <a:r>
              <a:rPr lang="en-US" dirty="0"/>
              <a:t>LMP-Proxy $G </a:t>
            </a:r>
            <a:r>
              <a:rPr lang="en-US" dirty="0" smtClean="0"/>
              <a:t>ensure </a:t>
            </a:r>
            <a:r>
              <a:rPr lang="en-US" dirty="0"/>
              <a:t>that customers never receive double payments?  </a:t>
            </a:r>
            <a:endParaRPr lang="en-US" dirty="0" smtClean="0"/>
          </a:p>
          <a:p>
            <a:pPr lvl="1"/>
            <a:r>
              <a:rPr lang="en-US" dirty="0" smtClean="0"/>
              <a:t>Does </a:t>
            </a:r>
            <a:r>
              <a:rPr lang="en-US" dirty="0"/>
              <a:t>LMP-volumetric G </a:t>
            </a:r>
            <a:r>
              <a:rPr lang="en-US" dirty="0" smtClean="0"/>
              <a:t>ensure </a:t>
            </a:r>
            <a:r>
              <a:rPr lang="en-US" dirty="0"/>
              <a:t>that customers never receive double payments</a:t>
            </a:r>
            <a:r>
              <a:rPr lang="en-US" dirty="0" smtClean="0"/>
              <a:t>?</a:t>
            </a:r>
          </a:p>
          <a:p>
            <a:r>
              <a:rPr lang="en-US" dirty="0" smtClean="0"/>
              <a:t>Do </a:t>
            </a:r>
            <a:r>
              <a:rPr lang="en-US" dirty="0"/>
              <a:t>concerns with the </a:t>
            </a:r>
            <a:r>
              <a:rPr lang="en-US" dirty="0" smtClean="0"/>
              <a:t>complexity and accuracy </a:t>
            </a:r>
            <a:r>
              <a:rPr lang="en-US" dirty="0"/>
              <a:t>of LMP-G outweigh the policy concerns with Full LMP</a:t>
            </a:r>
            <a:r>
              <a:rPr lang="en-US" dirty="0" smtClean="0"/>
              <a:t>?</a:t>
            </a:r>
          </a:p>
          <a:p>
            <a:r>
              <a:rPr lang="en-US" dirty="0" smtClean="0"/>
              <a:t>Should TAC reconsider Full LMP as the solution to provide 3</a:t>
            </a:r>
            <a:r>
              <a:rPr lang="en-US" baseline="30000" dirty="0" smtClean="0"/>
              <a:t>rd</a:t>
            </a:r>
            <a:r>
              <a:rPr lang="en-US" dirty="0" smtClean="0"/>
              <a:t> Party DR Provider access?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430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LMP-G Policy Issues/Questions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Some LMP-G </a:t>
            </a:r>
            <a:r>
              <a:rPr lang="en-US" dirty="0"/>
              <a:t>issues may be outside of the authority of the ERCOT stakeholder process to decide</a:t>
            </a:r>
          </a:p>
          <a:p>
            <a:pPr lvl="1"/>
            <a:r>
              <a:rPr lang="en-US" dirty="0" smtClean="0"/>
              <a:t>Can </a:t>
            </a:r>
            <a:r>
              <a:rPr lang="en-US" dirty="0"/>
              <a:t>ERCOT bill </a:t>
            </a:r>
            <a:r>
              <a:rPr lang="en-US" dirty="0" smtClean="0"/>
              <a:t>an LSE/REP </a:t>
            </a:r>
            <a:r>
              <a:rPr lang="en-US" dirty="0"/>
              <a:t>QSE for energy not consumed</a:t>
            </a:r>
            <a:r>
              <a:rPr lang="en-US" dirty="0" smtClean="0"/>
              <a:t>?</a:t>
            </a:r>
          </a:p>
          <a:p>
            <a:pPr lvl="1"/>
            <a:r>
              <a:rPr lang="en-US" dirty="0"/>
              <a:t>If </a:t>
            </a:r>
            <a:r>
              <a:rPr lang="en-US" dirty="0" smtClean="0"/>
              <a:t>so, </a:t>
            </a:r>
            <a:r>
              <a:rPr lang="en-US" dirty="0"/>
              <a:t>the </a:t>
            </a:r>
            <a:r>
              <a:rPr lang="en-US" dirty="0" smtClean="0"/>
              <a:t>LSE/REP </a:t>
            </a:r>
            <a:r>
              <a:rPr lang="en-US" dirty="0"/>
              <a:t>must have ability to pass those assessed charges through to the </a:t>
            </a:r>
            <a:r>
              <a:rPr lang="en-US" dirty="0" smtClean="0"/>
              <a:t>customer</a:t>
            </a:r>
          </a:p>
          <a:p>
            <a:pPr lvl="2"/>
            <a:r>
              <a:rPr lang="en-US" dirty="0" smtClean="0"/>
              <a:t>No </a:t>
            </a:r>
            <a:r>
              <a:rPr lang="en-US" dirty="0"/>
              <a:t>provision in current PUC Rules to permit this pass-through.</a:t>
            </a:r>
            <a:endParaRPr lang="en-US" dirty="0" smtClean="0"/>
          </a:p>
          <a:p>
            <a:pPr lvl="1"/>
            <a:r>
              <a:rPr lang="en-US" dirty="0" smtClean="0"/>
              <a:t>Can an LSE/REP bill a customer for energy not consumed under PURA or PUCT rule?</a:t>
            </a:r>
          </a:p>
          <a:p>
            <a:pPr lvl="2"/>
            <a:r>
              <a:rPr lang="en-US" dirty="0"/>
              <a:t>Could the billing take the form of a “DR Participation Charge” rather than bill for unused energy</a:t>
            </a:r>
            <a:r>
              <a:rPr lang="en-US" dirty="0" smtClean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745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LMP-G Policy Issues/Questions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Other LMP-G issues that may </a:t>
            </a:r>
            <a:r>
              <a:rPr lang="en-US" dirty="0"/>
              <a:t>be outside of the authority of the ERCOT stakeholder process to </a:t>
            </a:r>
            <a:r>
              <a:rPr lang="en-US" dirty="0" smtClean="0"/>
              <a:t>decide</a:t>
            </a:r>
          </a:p>
          <a:p>
            <a:pPr lvl="1"/>
            <a:r>
              <a:rPr lang="en-US" dirty="0" smtClean="0"/>
              <a:t>Tracking customer </a:t>
            </a:r>
            <a:r>
              <a:rPr lang="en-US" dirty="0"/>
              <a:t>switches </a:t>
            </a:r>
            <a:r>
              <a:rPr lang="en-US" dirty="0" smtClean="0"/>
              <a:t>and notifying both REP of Record and DR QSE</a:t>
            </a:r>
          </a:p>
          <a:p>
            <a:pPr lvl="1"/>
            <a:r>
              <a:rPr lang="en-US" dirty="0" smtClean="0"/>
              <a:t>Customers’ right </a:t>
            </a:r>
            <a:r>
              <a:rPr lang="en-US" dirty="0"/>
              <a:t>of </a:t>
            </a:r>
            <a:r>
              <a:rPr lang="en-US" dirty="0" smtClean="0"/>
              <a:t>rescission </a:t>
            </a:r>
            <a:r>
              <a:rPr lang="en-US" dirty="0"/>
              <a:t>and </a:t>
            </a:r>
            <a:r>
              <a:rPr lang="en-US" dirty="0" smtClean="0"/>
              <a:t>process for rectifying </a:t>
            </a:r>
            <a:r>
              <a:rPr lang="en-US" dirty="0"/>
              <a:t>inadvertent </a:t>
            </a:r>
            <a:r>
              <a:rPr lang="en-US" dirty="0" smtClean="0"/>
              <a:t>switches</a:t>
            </a:r>
          </a:p>
          <a:p>
            <a:pPr lvl="1"/>
            <a:r>
              <a:rPr lang="en-US" dirty="0" smtClean="0"/>
              <a:t>REP’s ability </a:t>
            </a:r>
            <a:r>
              <a:rPr lang="en-US" dirty="0"/>
              <a:t>to charge an early termination fee,  and/or change a customer’s rate plan when </a:t>
            </a:r>
            <a:r>
              <a:rPr lang="en-US" dirty="0" smtClean="0"/>
              <a:t>customer joins </a:t>
            </a:r>
            <a:r>
              <a:rPr lang="en-US" dirty="0"/>
              <a:t>a 3</a:t>
            </a:r>
            <a:r>
              <a:rPr lang="en-US" baseline="30000" dirty="0"/>
              <a:t>rd</a:t>
            </a:r>
            <a:r>
              <a:rPr lang="en-US" dirty="0"/>
              <a:t> party aggregation, if the current rate plan includes an incentive tied to real-time prices</a:t>
            </a: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230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LMP-G Policy Issues/Questions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LSEs/REPs </a:t>
            </a:r>
            <a:r>
              <a:rPr lang="en-US" dirty="0"/>
              <a:t>and </a:t>
            </a:r>
            <a:r>
              <a:rPr lang="en-US" dirty="0" smtClean="0"/>
              <a:t>DR QSEs </a:t>
            </a:r>
            <a:r>
              <a:rPr lang="en-US" dirty="0"/>
              <a:t>should operate with </a:t>
            </a:r>
            <a:r>
              <a:rPr lang="en-US" dirty="0" smtClean="0"/>
              <a:t>comparable, equitable </a:t>
            </a:r>
            <a:r>
              <a:rPr lang="en-US" dirty="0"/>
              <a:t>and reasonable rules, requirements &amp; regulations for customer recruitment, consumer protection, switch tracking, and information disclosure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PUC Rule may be required to detail mechanics of switch administration. </a:t>
            </a:r>
            <a:endParaRPr lang="en-US" dirty="0" smtClean="0"/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Party DR Providers must be subject to comparable:</a:t>
            </a:r>
          </a:p>
          <a:p>
            <a:pPr lvl="1"/>
            <a:r>
              <a:rPr lang="en-US" dirty="0" smtClean="0"/>
              <a:t>Regulations </a:t>
            </a:r>
            <a:r>
              <a:rPr lang="en-US" dirty="0"/>
              <a:t>governing customer engagement and recruitment</a:t>
            </a:r>
          </a:p>
          <a:p>
            <a:pPr lvl="1"/>
            <a:r>
              <a:rPr lang="en-US" dirty="0"/>
              <a:t>Consumer protection, including right of rescission and privacy of proprietary customer information</a:t>
            </a:r>
          </a:p>
          <a:p>
            <a:pPr lvl="1"/>
            <a:r>
              <a:rPr lang="en-US" dirty="0"/>
              <a:t>Mechanisms to track, validate, and contest (if erroneous) customer switching (e.g. from a REP DR program to a 3</a:t>
            </a:r>
            <a:r>
              <a:rPr lang="en-US" baseline="30000" dirty="0"/>
              <a:t>rd</a:t>
            </a:r>
            <a:r>
              <a:rPr lang="en-US" dirty="0"/>
              <a:t> Party)</a:t>
            </a:r>
          </a:p>
          <a:p>
            <a:pPr lvl="1"/>
            <a:r>
              <a:rPr lang="en-US" dirty="0"/>
              <a:t>Requirements and Information Disclosures to Residential and Small Commercial </a:t>
            </a:r>
            <a:r>
              <a:rPr lang="en-US" dirty="0" smtClean="0"/>
              <a:t>Customers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950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LMP-G Policy Issues/Questions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Loads should contribute to wholesale price formation</a:t>
            </a:r>
          </a:p>
          <a:p>
            <a:r>
              <a:rPr lang="en-US" dirty="0" smtClean="0"/>
              <a:t>Market uplift should be minimized</a:t>
            </a:r>
          </a:p>
          <a:p>
            <a:r>
              <a:rPr lang="en-US" dirty="0" smtClean="0"/>
              <a:t>Existing ORDC and Loads in SCED bid to buy structures should be maintained</a:t>
            </a:r>
          </a:p>
          <a:p>
            <a:r>
              <a:rPr lang="en-US" dirty="0"/>
              <a:t>C</a:t>
            </a:r>
            <a:r>
              <a:rPr lang="en-US" dirty="0" smtClean="0"/>
              <a:t>ost </a:t>
            </a:r>
            <a:r>
              <a:rPr lang="en-US" dirty="0"/>
              <a:t>of implementation should be weighed against potential participation and market </a:t>
            </a:r>
            <a:r>
              <a:rPr lang="en-US" dirty="0" smtClean="0"/>
              <a:t>benefits</a:t>
            </a:r>
          </a:p>
          <a:p>
            <a:pPr lvl="1"/>
            <a:r>
              <a:rPr lang="en-US" dirty="0"/>
              <a:t>Economics of DR expansion are challenging in </a:t>
            </a:r>
            <a:r>
              <a:rPr lang="en-US" dirty="0" smtClean="0"/>
              <a:t>the current </a:t>
            </a:r>
            <a:r>
              <a:rPr lang="en-US" dirty="0"/>
              <a:t>era of tepid wholesale prices and low </a:t>
            </a:r>
            <a:r>
              <a:rPr lang="en-US" dirty="0" smtClean="0"/>
              <a:t>volatility</a:t>
            </a:r>
          </a:p>
          <a:p>
            <a:pPr lvl="1"/>
            <a:r>
              <a:rPr lang="en-US" dirty="0" smtClean="0"/>
              <a:t>Third-party </a:t>
            </a:r>
            <a:r>
              <a:rPr lang="en-US" dirty="0"/>
              <a:t>access to DR customers will not materially change </a:t>
            </a:r>
            <a:r>
              <a:rPr lang="en-US" dirty="0" smtClean="0"/>
              <a:t>this </a:t>
            </a:r>
            <a:r>
              <a:rPr lang="en-US" dirty="0"/>
              <a:t>value </a:t>
            </a:r>
            <a:r>
              <a:rPr lang="en-US" dirty="0" smtClean="0"/>
              <a:t>proposition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791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LMP-G Policy Issues/Questions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LMP-G is required, should it be LMP-VG or LMP-Proxy $G?  Or both</a:t>
            </a:r>
            <a:r>
              <a:rPr lang="en-US" dirty="0" smtClean="0"/>
              <a:t>?</a:t>
            </a:r>
          </a:p>
          <a:p>
            <a:pPr lvl="1"/>
            <a:r>
              <a:rPr lang="en-US" dirty="0"/>
              <a:t>Most if not all of existing LR-RRS fleet can be accurately </a:t>
            </a:r>
            <a:r>
              <a:rPr lang="en-US" dirty="0" err="1"/>
              <a:t>baselined</a:t>
            </a:r>
            <a:r>
              <a:rPr lang="en-US" dirty="0"/>
              <a:t> at customer level for LMP-VG; should LMP-VG be a </a:t>
            </a:r>
            <a:r>
              <a:rPr lang="en-US" dirty="0" smtClean="0"/>
              <a:t>priority?</a:t>
            </a:r>
          </a:p>
          <a:p>
            <a:r>
              <a:rPr lang="en-US" dirty="0" smtClean="0"/>
              <a:t>For both LMP-$G and LMP-VG, eligibility checks would be required to assure LSE/REPs and DR QSEs are not participating with the same customers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602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LMP-G Policy Issues/Questions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Should certain retail rates disqualify a </a:t>
            </a:r>
            <a:r>
              <a:rPr lang="en-US" dirty="0" smtClean="0"/>
              <a:t>customer </a:t>
            </a:r>
            <a:r>
              <a:rPr lang="en-US" dirty="0"/>
              <a:t>from Proxy $G treatment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What </a:t>
            </a:r>
            <a:r>
              <a:rPr lang="en-US" dirty="0"/>
              <a:t>retail rates should disallow Proxy $G treatment</a:t>
            </a:r>
            <a:r>
              <a:rPr lang="en-US" dirty="0" smtClean="0"/>
              <a:t>?</a:t>
            </a:r>
          </a:p>
          <a:p>
            <a:r>
              <a:rPr lang="en-US" dirty="0"/>
              <a:t>What mechanism should be used to enforce a retail rate disqualification</a:t>
            </a:r>
            <a:r>
              <a:rPr lang="en-US" dirty="0" smtClean="0"/>
              <a:t>?</a:t>
            </a:r>
          </a:p>
          <a:p>
            <a:r>
              <a:rPr lang="en-US" dirty="0"/>
              <a:t>Does a REP have right to move customer to a rate that is consistent with Proxy $G?  Or is the choice of DR programs and rates the customer’s</a:t>
            </a:r>
            <a:r>
              <a:rPr lang="en-US" dirty="0" smtClean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745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1064</Words>
  <Application>Microsoft Office PowerPoint</Application>
  <PresentationFormat>On-screen Show (4:3)</PresentationFormat>
  <Paragraphs>91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LMP-G Policy Issues Discussion</vt:lpstr>
      <vt:lpstr>TAC Motion on LMP-G</vt:lpstr>
      <vt:lpstr>LMP-G Policy Issues/Questions</vt:lpstr>
      <vt:lpstr>LMP-G Policy Issues/Questions</vt:lpstr>
      <vt:lpstr>LMP-G Policy Issues/Questions</vt:lpstr>
      <vt:lpstr>LMP-G Policy Issues/Questions</vt:lpstr>
      <vt:lpstr>LMP-G Policy Issues/Questions</vt:lpstr>
      <vt:lpstr>LMP-G Policy Issues/Questions</vt:lpstr>
      <vt:lpstr>LMP-G Policy Issues/Questions</vt:lpstr>
      <vt:lpstr>LMP-G Policy Issues/Questions</vt:lpstr>
      <vt:lpstr>LMP-G Policy Issues/Questions</vt:lpstr>
      <vt:lpstr>LMP-G Policy Issues/Questions</vt:lpstr>
      <vt:lpstr>LMP-G Policy Issues/Questions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TAC Motion on LMP-G</dc:title>
  <dc:creator>Barnes, Bill</dc:creator>
  <cp:lastModifiedBy>Bill Barnes (NRG)</cp:lastModifiedBy>
  <cp:revision>26</cp:revision>
  <dcterms:created xsi:type="dcterms:W3CDTF">2006-08-16T00:00:00Z</dcterms:created>
  <dcterms:modified xsi:type="dcterms:W3CDTF">2015-07-07T19:19:11Z</dcterms:modified>
</cp:coreProperties>
</file>