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3" r:id="rId4"/>
    <p:sldId id="275" r:id="rId5"/>
    <p:sldId id="274" r:id="rId6"/>
    <p:sldId id="276" r:id="rId7"/>
    <p:sldId id="277" r:id="rId8"/>
    <p:sldId id="278" r:id="rId9"/>
    <p:sldId id="279" r:id="rId10"/>
    <p:sldId id="280" r:id="rId11"/>
    <p:sldId id="281" r:id="rId12"/>
    <p:sldId id="270"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31" autoAdjust="0"/>
    <p:restoredTop sz="94660"/>
  </p:normalViewPr>
  <p:slideViewPr>
    <p:cSldViewPr>
      <p:cViewPr>
        <p:scale>
          <a:sx n="60" d="100"/>
          <a:sy n="60" d="100"/>
        </p:scale>
        <p:origin x="-186" y="-148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68F978-713E-49CC-B833-5ABBB41BEB59}" type="datetimeFigureOut">
              <a:rPr lang="en-US" smtClean="0"/>
              <a:pPr/>
              <a:t>7/7/2015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5F21BF-5569-434E-BF7E-2E6F61C5F02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8F978-713E-49CC-B833-5ABBB41BEB59}" type="datetimeFigureOut">
              <a:rPr lang="en-US" smtClean="0"/>
              <a:pPr/>
              <a:t>7/7/2015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5F21BF-5569-434E-BF7E-2E6F61C5F02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8F978-713E-49CC-B833-5ABBB41BEB59}" type="datetimeFigureOut">
              <a:rPr lang="en-US" smtClean="0"/>
              <a:pPr/>
              <a:t>7/7/2015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5F21BF-5569-434E-BF7E-2E6F61C5F02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8F978-713E-49CC-B833-5ABBB41BEB59}" type="datetimeFigureOut">
              <a:rPr lang="en-US" smtClean="0"/>
              <a:pPr/>
              <a:t>7/7/2015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5F21BF-5569-434E-BF7E-2E6F61C5F02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68F978-713E-49CC-B833-5ABBB41BEB59}" type="datetimeFigureOut">
              <a:rPr lang="en-US" smtClean="0"/>
              <a:pPr/>
              <a:t>7/7/2015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5F21BF-5569-434E-BF7E-2E6F61C5F02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68F978-713E-49CC-B833-5ABBB41BEB59}" type="datetimeFigureOut">
              <a:rPr lang="en-US" smtClean="0"/>
              <a:pPr/>
              <a:t>7/7/2015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5F21BF-5569-434E-BF7E-2E6F61C5F02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68F978-713E-49CC-B833-5ABBB41BEB59}" type="datetimeFigureOut">
              <a:rPr lang="en-US" smtClean="0"/>
              <a:pPr/>
              <a:t>7/7/2015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5F21BF-5569-434E-BF7E-2E6F61C5F02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68F978-713E-49CC-B833-5ABBB41BEB59}" type="datetimeFigureOut">
              <a:rPr lang="en-US" smtClean="0"/>
              <a:pPr/>
              <a:t>7/7/2015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5F21BF-5569-434E-BF7E-2E6F61C5F02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68F978-713E-49CC-B833-5ABBB41BEB59}" type="datetimeFigureOut">
              <a:rPr lang="en-US" smtClean="0"/>
              <a:pPr/>
              <a:t>7/7/2015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5F21BF-5569-434E-BF7E-2E6F61C5F02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68F978-713E-49CC-B833-5ABBB41BEB59}" type="datetimeFigureOut">
              <a:rPr lang="en-US" smtClean="0"/>
              <a:pPr/>
              <a:t>7/7/2015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5F21BF-5569-434E-BF7E-2E6F61C5F02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68F978-713E-49CC-B833-5ABBB41BEB59}" type="datetimeFigureOut">
              <a:rPr lang="en-US" smtClean="0"/>
              <a:pPr/>
              <a:t>7/7/2015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5F21BF-5569-434E-BF7E-2E6F61C5F02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68F978-713E-49CC-B833-5ABBB41BEB59}" type="datetimeFigureOut">
              <a:rPr lang="en-US" smtClean="0"/>
              <a:pPr/>
              <a:t>7/7/2015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5F21BF-5569-434E-BF7E-2E6F61C5F02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1"/>
            <a:ext cx="7772400" cy="2381250"/>
          </a:xfrm>
        </p:spPr>
        <p:txBody>
          <a:bodyPr/>
          <a:lstStyle/>
          <a:p>
            <a:r>
              <a:rPr lang="en-US" dirty="0" smtClean="0"/>
              <a:t>PLWG Report to ROS</a:t>
            </a:r>
            <a:endParaRPr lang="en-US" dirty="0"/>
          </a:p>
        </p:txBody>
      </p:sp>
      <p:sp>
        <p:nvSpPr>
          <p:cNvPr id="3" name="Subtitle 2"/>
          <p:cNvSpPr>
            <a:spLocks noGrp="1"/>
          </p:cNvSpPr>
          <p:nvPr>
            <p:ph type="subTitle" idx="1"/>
          </p:nvPr>
        </p:nvSpPr>
        <p:spPr/>
        <p:txBody>
          <a:bodyPr/>
          <a:lstStyle/>
          <a:p>
            <a:r>
              <a:rPr lang="en-US" dirty="0" smtClean="0">
                <a:solidFill>
                  <a:schemeClr val="tx1"/>
                </a:solidFill>
              </a:rPr>
              <a:t>July 9, </a:t>
            </a:r>
            <a:r>
              <a:rPr lang="en-US" dirty="0" smtClean="0">
                <a:solidFill>
                  <a:schemeClr val="tx1"/>
                </a:solidFill>
              </a:rPr>
              <a:t>2014</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CDR/Planning Model White </a:t>
            </a:r>
            <a:r>
              <a:rPr lang="en-US" dirty="0" smtClean="0"/>
              <a:t>Paper – Recommendations Cont.</a:t>
            </a:r>
            <a:endParaRPr lang="en-US" dirty="0"/>
          </a:p>
        </p:txBody>
      </p:sp>
      <p:sp>
        <p:nvSpPr>
          <p:cNvPr id="3" name="Content Placeholder 2"/>
          <p:cNvSpPr>
            <a:spLocks noGrp="1"/>
          </p:cNvSpPr>
          <p:nvPr>
            <p:ph idx="1"/>
          </p:nvPr>
        </p:nvSpPr>
        <p:spPr/>
        <p:txBody>
          <a:bodyPr>
            <a:normAutofit/>
          </a:bodyPr>
          <a:lstStyle/>
          <a:p>
            <a:r>
              <a:rPr lang="en-US" dirty="0" smtClean="0"/>
              <a:t>For extraordinary dispatch for SSWG base case models and RTP Reliability Models, wind generation output level should be consistent with the CDR</a:t>
            </a:r>
          </a:p>
          <a:p>
            <a:r>
              <a:rPr lang="en-US" dirty="0" smtClean="0"/>
              <a:t>As more solar is developed, consistency between the CDR and Planning Models should be reviewed and modified, if necessary</a:t>
            </a:r>
            <a:endParaRPr lang="en-US" dirty="0"/>
          </a:p>
        </p:txBody>
      </p:sp>
    </p:spTree>
    <p:extLst>
      <p:ext uri="{BB962C8B-B14F-4D97-AF65-F5344CB8AC3E}">
        <p14:creationId xmlns:p14="http://schemas.microsoft.com/office/powerpoint/2010/main" val="2846800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CDR/Planning Model White Paper</a:t>
            </a:r>
          </a:p>
        </p:txBody>
      </p:sp>
      <p:sp>
        <p:nvSpPr>
          <p:cNvPr id="3" name="Content Placeholder 2"/>
          <p:cNvSpPr>
            <a:spLocks noGrp="1"/>
          </p:cNvSpPr>
          <p:nvPr>
            <p:ph idx="1"/>
          </p:nvPr>
        </p:nvSpPr>
        <p:spPr/>
        <p:txBody>
          <a:bodyPr/>
          <a:lstStyle/>
          <a:p>
            <a:r>
              <a:rPr lang="en-US" dirty="0" smtClean="0"/>
              <a:t>Vote accepting the White Paper?</a:t>
            </a:r>
          </a:p>
          <a:p>
            <a:endParaRPr lang="en-US" dirty="0" smtClean="0"/>
          </a:p>
          <a:p>
            <a:r>
              <a:rPr lang="en-US" dirty="0" smtClean="0"/>
              <a:t>Vote to rectify the inconsistencies between the CDR and Planning Models?</a:t>
            </a:r>
            <a:endParaRPr lang="en-US" dirty="0"/>
          </a:p>
        </p:txBody>
      </p:sp>
    </p:spTree>
    <p:extLst>
      <p:ext uri="{BB962C8B-B14F-4D97-AF65-F5344CB8AC3E}">
        <p14:creationId xmlns:p14="http://schemas.microsoft.com/office/powerpoint/2010/main" val="32523194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PGRRs under review</a:t>
            </a:r>
            <a:endParaRPr lang="en-US" dirty="0"/>
          </a:p>
        </p:txBody>
      </p:sp>
      <p:sp>
        <p:nvSpPr>
          <p:cNvPr id="3" name="Content Placeholder 2"/>
          <p:cNvSpPr>
            <a:spLocks noGrp="1"/>
          </p:cNvSpPr>
          <p:nvPr>
            <p:ph idx="1"/>
          </p:nvPr>
        </p:nvSpPr>
        <p:spPr/>
        <p:txBody>
          <a:bodyPr>
            <a:normAutofit/>
          </a:bodyPr>
          <a:lstStyle/>
          <a:p>
            <a:r>
              <a:rPr lang="en-US" b="1" dirty="0" smtClean="0"/>
              <a:t>PGRR042 </a:t>
            </a:r>
            <a:r>
              <a:rPr lang="en-US" b="1" dirty="0"/>
              <a:t>– </a:t>
            </a:r>
            <a:r>
              <a:rPr lang="en-US" b="1" dirty="0" smtClean="0"/>
              <a:t>Regional Transmission Plan Model Reserve Requirement and Load-Generation Imbalance </a:t>
            </a:r>
            <a:r>
              <a:rPr lang="en-US" b="1" dirty="0" smtClean="0"/>
              <a:t>Methodology</a:t>
            </a:r>
          </a:p>
          <a:p>
            <a:r>
              <a:rPr lang="en-US" b="1" dirty="0" smtClean="0"/>
              <a:t>PGRR045 – Alignment with NPRR705, Provides Consistency for References to the End Date of the Generation Interconnection Process</a:t>
            </a:r>
            <a:endParaRPr lang="en-US" b="1" dirty="0" smtClean="0"/>
          </a:p>
        </p:txBody>
      </p:sp>
    </p:spTree>
    <p:extLst>
      <p:ext uri="{BB962C8B-B14F-4D97-AF65-F5344CB8AC3E}">
        <p14:creationId xmlns:p14="http://schemas.microsoft.com/office/powerpoint/2010/main" val="7085249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rtlCol="0">
            <a:normAutofit fontScale="90000"/>
          </a:bodyPr>
          <a:lstStyle/>
          <a:p>
            <a:pPr fontAlgn="auto">
              <a:spcAft>
                <a:spcPts val="0"/>
              </a:spcAft>
              <a:defRPr/>
            </a:pPr>
            <a:r>
              <a:rPr lang="en-US" b="1" dirty="0" smtClean="0"/>
              <a:t>Assignments to PLWG</a:t>
            </a:r>
            <a:r>
              <a:rPr lang="en-US" dirty="0" smtClean="0"/>
              <a:t/>
            </a:r>
            <a:br>
              <a:rPr lang="en-US" dirty="0" smtClean="0"/>
            </a:br>
            <a:endParaRPr lang="en-US" dirty="0"/>
          </a:p>
        </p:txBody>
      </p:sp>
      <p:sp>
        <p:nvSpPr>
          <p:cNvPr id="3" name="Content Placeholder 2"/>
          <p:cNvSpPr>
            <a:spLocks noGrp="1"/>
          </p:cNvSpPr>
          <p:nvPr>
            <p:ph idx="1"/>
          </p:nvPr>
        </p:nvSpPr>
        <p:spPr>
          <a:xfrm>
            <a:off x="457200" y="1524000"/>
            <a:ext cx="8229600" cy="4525963"/>
          </a:xfrm>
        </p:spPr>
        <p:txBody>
          <a:bodyPr rtlCol="0">
            <a:normAutofit/>
          </a:bodyPr>
          <a:lstStyle/>
          <a:p>
            <a:pPr fontAlgn="auto">
              <a:spcAft>
                <a:spcPts val="0"/>
              </a:spcAft>
              <a:buFont typeface="Arial" pitchFamily="34" charset="0"/>
              <a:buChar char="•"/>
              <a:defRPr/>
            </a:pPr>
            <a:r>
              <a:rPr lang="en-US" dirty="0" smtClean="0"/>
              <a:t>Generation </a:t>
            </a:r>
            <a:r>
              <a:rPr lang="en-US" dirty="0" smtClean="0"/>
              <a:t>Deliverability Criteria</a:t>
            </a:r>
          </a:p>
          <a:p>
            <a:pPr lvl="1" fontAlgn="auto">
              <a:spcAft>
                <a:spcPts val="0"/>
              </a:spcAft>
              <a:buFont typeface="Arial" pitchFamily="34" charset="0"/>
              <a:buChar char="–"/>
              <a:defRPr/>
            </a:pPr>
            <a:r>
              <a:rPr lang="en-US" dirty="0" smtClean="0"/>
              <a:t>ERCOT staff is working on draft PGRR language for consideration.  </a:t>
            </a:r>
          </a:p>
        </p:txBody>
      </p:sp>
    </p:spTree>
    <p:extLst>
      <p:ext uri="{BB962C8B-B14F-4D97-AF65-F5344CB8AC3E}">
        <p14:creationId xmlns:p14="http://schemas.microsoft.com/office/powerpoint/2010/main" val="36437809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PGRRs </a:t>
            </a:r>
            <a:r>
              <a:rPr lang="en-US" dirty="0" smtClean="0"/>
              <a:t>needing vote</a:t>
            </a:r>
            <a:endParaRPr lang="en-US" dirty="0"/>
          </a:p>
        </p:txBody>
      </p:sp>
      <p:sp>
        <p:nvSpPr>
          <p:cNvPr id="3" name="Content Placeholder 2"/>
          <p:cNvSpPr>
            <a:spLocks noGrp="1"/>
          </p:cNvSpPr>
          <p:nvPr>
            <p:ph idx="1"/>
          </p:nvPr>
        </p:nvSpPr>
        <p:spPr/>
        <p:txBody>
          <a:bodyPr>
            <a:normAutofit fontScale="92500"/>
          </a:bodyPr>
          <a:lstStyle/>
          <a:p>
            <a:r>
              <a:rPr lang="en-US" b="1" dirty="0" smtClean="0"/>
              <a:t>PGRR043 </a:t>
            </a:r>
            <a:r>
              <a:rPr lang="en-US" b="1" dirty="0"/>
              <a:t>– </a:t>
            </a:r>
            <a:r>
              <a:rPr lang="en-US" b="1" dirty="0" smtClean="0"/>
              <a:t>FIS Scoping Amendment</a:t>
            </a:r>
            <a:endParaRPr lang="en-US" b="1" dirty="0"/>
          </a:p>
          <a:p>
            <a:pPr lvl="1"/>
            <a:r>
              <a:rPr lang="en-US" dirty="0" smtClean="0"/>
              <a:t>PGRR043 moves the </a:t>
            </a:r>
            <a:r>
              <a:rPr lang="en-US" dirty="0" err="1" smtClean="0"/>
              <a:t>Subsynchronous</a:t>
            </a:r>
            <a:r>
              <a:rPr lang="en-US" dirty="0" smtClean="0"/>
              <a:t> Resonance (SSR) Study out of the Full Interconnect Study (FIS) and makes it a requirement for initial synchronization</a:t>
            </a:r>
          </a:p>
          <a:p>
            <a:pPr lvl="1"/>
            <a:r>
              <a:rPr lang="en-US" dirty="0" smtClean="0"/>
              <a:t>Aligns FIS procedures with IEs business practices and lowers the probability of SSR restudies</a:t>
            </a:r>
          </a:p>
          <a:p>
            <a:pPr lvl="1"/>
            <a:r>
              <a:rPr lang="en-US" dirty="0" smtClean="0"/>
              <a:t>PLWG </a:t>
            </a:r>
            <a:r>
              <a:rPr lang="en-US" dirty="0"/>
              <a:t>has agreed on current language </a:t>
            </a:r>
            <a:r>
              <a:rPr lang="en-US" dirty="0" smtClean="0"/>
              <a:t>as in </a:t>
            </a:r>
            <a:r>
              <a:rPr lang="en-US" dirty="0"/>
              <a:t>the </a:t>
            </a:r>
            <a:r>
              <a:rPr lang="en-US" dirty="0" smtClean="0"/>
              <a:t>6/22/2015 </a:t>
            </a:r>
            <a:r>
              <a:rPr lang="en-US" dirty="0" smtClean="0"/>
              <a:t>PLWG report </a:t>
            </a:r>
          </a:p>
          <a:p>
            <a:pPr lvl="1"/>
            <a:r>
              <a:rPr lang="en-US" dirty="0" smtClean="0"/>
              <a:t>IA is no impact</a:t>
            </a:r>
            <a:endParaRPr lang="en-US" dirty="0" smtClean="0"/>
          </a:p>
          <a:p>
            <a:pPr lvl="1"/>
            <a:r>
              <a:rPr lang="en-US" dirty="0" smtClean="0"/>
              <a:t>Recommended action is to approve </a:t>
            </a:r>
            <a:r>
              <a:rPr lang="en-US" dirty="0" smtClean="0"/>
              <a:t>PGRR043</a:t>
            </a:r>
            <a:endParaRPr lang="en-US" dirty="0"/>
          </a:p>
        </p:txBody>
      </p:sp>
    </p:spTree>
    <p:extLst>
      <p:ext uri="{BB962C8B-B14F-4D97-AF65-F5344CB8AC3E}">
        <p14:creationId xmlns:p14="http://schemas.microsoft.com/office/powerpoint/2010/main" val="12982478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PGRRs </a:t>
            </a:r>
            <a:r>
              <a:rPr lang="en-US" dirty="0" smtClean="0"/>
              <a:t>needing vote</a:t>
            </a:r>
            <a:endParaRPr lang="en-US" dirty="0"/>
          </a:p>
        </p:txBody>
      </p:sp>
      <p:sp>
        <p:nvSpPr>
          <p:cNvPr id="3" name="Content Placeholder 2"/>
          <p:cNvSpPr>
            <a:spLocks noGrp="1"/>
          </p:cNvSpPr>
          <p:nvPr>
            <p:ph idx="1"/>
          </p:nvPr>
        </p:nvSpPr>
        <p:spPr/>
        <p:txBody>
          <a:bodyPr>
            <a:normAutofit fontScale="85000" lnSpcReduction="10000"/>
          </a:bodyPr>
          <a:lstStyle/>
          <a:p>
            <a:r>
              <a:rPr lang="en-US" b="1" dirty="0" smtClean="0"/>
              <a:t>PGRR044 </a:t>
            </a:r>
            <a:r>
              <a:rPr lang="en-US" b="1" dirty="0"/>
              <a:t>– </a:t>
            </a:r>
            <a:r>
              <a:rPr lang="en-US" b="1" dirty="0" smtClean="0"/>
              <a:t>MIS Classification of GINR Study Information</a:t>
            </a:r>
            <a:endParaRPr lang="en-US" b="1" dirty="0"/>
          </a:p>
          <a:p>
            <a:pPr lvl="1"/>
            <a:r>
              <a:rPr lang="en-US" dirty="0" smtClean="0"/>
              <a:t>PGRR044 changes the MIS classification of certain studies in the GINR process.  Requires ERCOT to post the security screening study and the steady state, system protection and facility studies out of the TSP FIS studies</a:t>
            </a:r>
          </a:p>
          <a:p>
            <a:pPr lvl="1"/>
            <a:r>
              <a:rPr lang="en-US" dirty="0" smtClean="0"/>
              <a:t>FIS Dynamic Studies will be posted to the Certified area of the MIS for TSPs only</a:t>
            </a:r>
          </a:p>
          <a:p>
            <a:pPr lvl="1"/>
            <a:r>
              <a:rPr lang="en-US" dirty="0"/>
              <a:t>PLWG has agreed on current language as in the 6/22/2015 PLWG report </a:t>
            </a:r>
            <a:endParaRPr lang="en-US" dirty="0" smtClean="0"/>
          </a:p>
          <a:p>
            <a:pPr lvl="1"/>
            <a:r>
              <a:rPr lang="en-US" dirty="0" smtClean="0"/>
              <a:t>IA </a:t>
            </a:r>
            <a:r>
              <a:rPr lang="en-US" dirty="0" smtClean="0"/>
              <a:t>of less than $5k and will be absorbed in O&amp;M</a:t>
            </a:r>
            <a:endParaRPr lang="en-US" dirty="0" smtClean="0"/>
          </a:p>
          <a:p>
            <a:pPr lvl="1"/>
            <a:r>
              <a:rPr lang="en-US" dirty="0" smtClean="0"/>
              <a:t>Recommended action is to approve PGRR040</a:t>
            </a:r>
            <a:endParaRPr lang="en-US" dirty="0"/>
          </a:p>
        </p:txBody>
      </p:sp>
    </p:spTree>
    <p:extLst>
      <p:ext uri="{BB962C8B-B14F-4D97-AF65-F5344CB8AC3E}">
        <p14:creationId xmlns:p14="http://schemas.microsoft.com/office/powerpoint/2010/main" val="34778177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CDR/Planning Model White Paper</a:t>
            </a:r>
            <a:endParaRPr lang="en-US" dirty="0"/>
          </a:p>
        </p:txBody>
      </p:sp>
      <p:sp>
        <p:nvSpPr>
          <p:cNvPr id="3" name="Content Placeholder 2"/>
          <p:cNvSpPr>
            <a:spLocks noGrp="1"/>
          </p:cNvSpPr>
          <p:nvPr>
            <p:ph idx="1"/>
          </p:nvPr>
        </p:nvSpPr>
        <p:spPr/>
        <p:txBody>
          <a:bodyPr>
            <a:normAutofit lnSpcReduction="10000"/>
          </a:bodyPr>
          <a:lstStyle/>
          <a:p>
            <a:r>
              <a:rPr lang="en-US" dirty="0" smtClean="0"/>
              <a:t>Assigned to PLWG in July 2014</a:t>
            </a:r>
          </a:p>
          <a:p>
            <a:r>
              <a:rPr lang="en-US" dirty="0" smtClean="0"/>
              <a:t>Describe the load and generation assumption methodologies utilized in the CDR and transmission planning models</a:t>
            </a:r>
          </a:p>
          <a:p>
            <a:r>
              <a:rPr lang="en-US" dirty="0" smtClean="0"/>
              <a:t>Explain why different assumption methodologies may be appropriate for certain assumptions</a:t>
            </a:r>
          </a:p>
          <a:p>
            <a:r>
              <a:rPr lang="en-US" dirty="0" smtClean="0"/>
              <a:t>Identify assumptions where it may be appropriate to eliminate the differences</a:t>
            </a:r>
            <a:endParaRPr lang="en-US" dirty="0"/>
          </a:p>
        </p:txBody>
      </p:sp>
    </p:spTree>
    <p:extLst>
      <p:ext uri="{BB962C8B-B14F-4D97-AF65-F5344CB8AC3E}">
        <p14:creationId xmlns:p14="http://schemas.microsoft.com/office/powerpoint/2010/main" val="37281273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CDR/Planning Model White Paper - Purpose</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113924093"/>
              </p:ext>
            </p:extLst>
          </p:nvPr>
        </p:nvGraphicFramePr>
        <p:xfrm>
          <a:off x="228602" y="1981198"/>
          <a:ext cx="8763000" cy="2895601"/>
        </p:xfrm>
        <a:graphic>
          <a:graphicData uri="http://schemas.openxmlformats.org/drawingml/2006/table">
            <a:tbl>
              <a:tblPr firstRow="1" firstCol="1" bandRow="1"/>
              <a:tblGrid>
                <a:gridCol w="1752731"/>
                <a:gridCol w="1752076"/>
                <a:gridCol w="1752731"/>
                <a:gridCol w="1752731"/>
                <a:gridCol w="1752731"/>
              </a:tblGrid>
              <a:tr h="587024">
                <a:tc rowSpan="2">
                  <a:txBody>
                    <a:bodyPr/>
                    <a:lstStyle/>
                    <a:p>
                      <a:pPr marL="0" marR="0">
                        <a:spcBef>
                          <a:spcPts val="0"/>
                        </a:spcBef>
                        <a:spcAft>
                          <a:spcPts val="0"/>
                        </a:spcAft>
                      </a:pPr>
                      <a:r>
                        <a:rPr lang="en-US" sz="1100" b="1">
                          <a:solidFill>
                            <a:srgbClr val="000000"/>
                          </a:solidFill>
                          <a:effectLst/>
                          <a:uFill>
                            <a:solidFill>
                              <a:srgbClr val="000000"/>
                            </a:solidFill>
                          </a:uFill>
                          <a:latin typeface="Calibri"/>
                          <a:ea typeface="Arial Unicode MS"/>
                          <a:cs typeface="Arial Unicode MS"/>
                        </a:rPr>
                        <a:t> </a:t>
                      </a:r>
                      <a:endParaRPr lang="en-US" sz="1100">
                        <a:solidFill>
                          <a:srgbClr val="000000"/>
                        </a:solidFill>
                        <a:effectLst/>
                        <a:uFill>
                          <a:solidFill>
                            <a:srgbClr val="000000"/>
                          </a:solidFill>
                        </a:uFill>
                        <a:latin typeface="Helvetica"/>
                        <a:ea typeface="Arial Unicode MS"/>
                        <a:cs typeface="Arial Unicode MS"/>
                      </a:endParaRPr>
                    </a:p>
                  </a:txBody>
                  <a:tcPr marL="49205" marR="49205" marT="49205" marB="4920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spcBef>
                          <a:spcPts val="0"/>
                        </a:spcBef>
                        <a:spcAft>
                          <a:spcPts val="0"/>
                        </a:spcAft>
                      </a:pPr>
                      <a:r>
                        <a:rPr lang="en-US" sz="1100" b="1">
                          <a:solidFill>
                            <a:srgbClr val="000000"/>
                          </a:solidFill>
                          <a:effectLst/>
                          <a:uFill>
                            <a:solidFill>
                              <a:srgbClr val="000000"/>
                            </a:solidFill>
                          </a:uFill>
                          <a:latin typeface="Calibri"/>
                          <a:ea typeface="Arial Unicode MS"/>
                          <a:cs typeface="Arial Unicode MS"/>
                        </a:rPr>
                        <a:t>CDR Report</a:t>
                      </a:r>
                      <a:endParaRPr lang="en-US" sz="1100">
                        <a:solidFill>
                          <a:srgbClr val="000000"/>
                        </a:solidFill>
                        <a:effectLst/>
                        <a:uFill>
                          <a:solidFill>
                            <a:srgbClr val="000000"/>
                          </a:solidFill>
                        </a:uFill>
                        <a:latin typeface="Helvetica"/>
                        <a:ea typeface="Arial Unicode MS"/>
                        <a:cs typeface="Arial Unicode MS"/>
                      </a:endParaRPr>
                    </a:p>
                  </a:txBody>
                  <a:tcPr marL="49205" marR="49205" marT="49205" marB="4920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algn="ctr">
                        <a:spcBef>
                          <a:spcPts val="0"/>
                        </a:spcBef>
                        <a:spcAft>
                          <a:spcPts val="0"/>
                        </a:spcAft>
                      </a:pPr>
                      <a:r>
                        <a:rPr lang="en-US" sz="1100" b="1">
                          <a:solidFill>
                            <a:srgbClr val="000000"/>
                          </a:solidFill>
                          <a:effectLst/>
                          <a:uFill>
                            <a:solidFill>
                              <a:srgbClr val="000000"/>
                            </a:solidFill>
                          </a:uFill>
                          <a:latin typeface="Calibri"/>
                          <a:ea typeface="Arial Unicode MS"/>
                          <a:cs typeface="Arial Unicode MS"/>
                        </a:rPr>
                        <a:t>Transmission Planning Models</a:t>
                      </a:r>
                      <a:endParaRPr lang="en-US" sz="1100">
                        <a:solidFill>
                          <a:srgbClr val="000000"/>
                        </a:solidFill>
                        <a:effectLst/>
                        <a:uFill>
                          <a:solidFill>
                            <a:srgbClr val="000000"/>
                          </a:solidFill>
                        </a:uFill>
                        <a:latin typeface="Helvetica"/>
                        <a:ea typeface="Arial Unicode MS"/>
                        <a:cs typeface="Arial Unicode MS"/>
                      </a:endParaRPr>
                    </a:p>
                  </a:txBody>
                  <a:tcPr marL="49205" marR="49205" marT="49205" marB="4920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587024">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100" b="1">
                          <a:solidFill>
                            <a:srgbClr val="000000"/>
                          </a:solidFill>
                          <a:effectLst/>
                          <a:uFill>
                            <a:solidFill>
                              <a:srgbClr val="000000"/>
                            </a:solidFill>
                          </a:uFill>
                          <a:latin typeface="Calibri"/>
                          <a:ea typeface="Arial Unicode MS"/>
                          <a:cs typeface="Arial Unicode MS"/>
                        </a:rPr>
                        <a:t>SSWG Models</a:t>
                      </a:r>
                      <a:endParaRPr lang="en-US" sz="1100">
                        <a:solidFill>
                          <a:srgbClr val="000000"/>
                        </a:solidFill>
                        <a:effectLst/>
                        <a:uFill>
                          <a:solidFill>
                            <a:srgbClr val="000000"/>
                          </a:solidFill>
                        </a:uFill>
                        <a:latin typeface="Helvetica"/>
                        <a:ea typeface="Arial Unicode MS"/>
                        <a:cs typeface="Arial Unicode MS"/>
                      </a:endParaRPr>
                    </a:p>
                  </a:txBody>
                  <a:tcPr marL="49205" marR="49205" marT="49205" marB="4920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a:solidFill>
                            <a:srgbClr val="000000"/>
                          </a:solidFill>
                          <a:effectLst/>
                          <a:uFill>
                            <a:solidFill>
                              <a:srgbClr val="000000"/>
                            </a:solidFill>
                          </a:uFill>
                          <a:latin typeface="Calibri"/>
                          <a:ea typeface="Arial Unicode MS"/>
                          <a:cs typeface="Arial Unicode MS"/>
                        </a:rPr>
                        <a:t>RTP Reliability Models</a:t>
                      </a:r>
                      <a:endParaRPr lang="en-US" sz="1100">
                        <a:solidFill>
                          <a:srgbClr val="000000"/>
                        </a:solidFill>
                        <a:effectLst/>
                        <a:uFill>
                          <a:solidFill>
                            <a:srgbClr val="000000"/>
                          </a:solidFill>
                        </a:uFill>
                        <a:latin typeface="Helvetica"/>
                        <a:ea typeface="Arial Unicode MS"/>
                        <a:cs typeface="Arial Unicode MS"/>
                      </a:endParaRPr>
                    </a:p>
                  </a:txBody>
                  <a:tcPr marL="49205" marR="49205" marT="49205" marB="4920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a:solidFill>
                            <a:srgbClr val="000000"/>
                          </a:solidFill>
                          <a:effectLst/>
                          <a:uFill>
                            <a:solidFill>
                              <a:srgbClr val="000000"/>
                            </a:solidFill>
                          </a:uFill>
                          <a:latin typeface="Calibri"/>
                          <a:ea typeface="Arial Unicode MS"/>
                          <a:cs typeface="Arial Unicode MS"/>
                        </a:rPr>
                        <a:t>RTP Economic Models</a:t>
                      </a:r>
                      <a:endParaRPr lang="en-US" sz="1100">
                        <a:solidFill>
                          <a:srgbClr val="000000"/>
                        </a:solidFill>
                        <a:effectLst/>
                        <a:uFill>
                          <a:solidFill>
                            <a:srgbClr val="000000"/>
                          </a:solidFill>
                        </a:uFill>
                        <a:latin typeface="Helvetica"/>
                        <a:ea typeface="Arial Unicode MS"/>
                        <a:cs typeface="Arial Unicode MS"/>
                      </a:endParaRPr>
                    </a:p>
                  </a:txBody>
                  <a:tcPr marL="49205" marR="49205" marT="49205" marB="4920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21553">
                <a:tc>
                  <a:txBody>
                    <a:bodyPr/>
                    <a:lstStyle/>
                    <a:p>
                      <a:pPr marL="0" marR="0">
                        <a:spcBef>
                          <a:spcPts val="0"/>
                        </a:spcBef>
                        <a:spcAft>
                          <a:spcPts val="0"/>
                        </a:spcAft>
                      </a:pPr>
                      <a:r>
                        <a:rPr lang="en-US" sz="1100" b="1" u="sng">
                          <a:solidFill>
                            <a:srgbClr val="000000"/>
                          </a:solidFill>
                          <a:effectLst/>
                          <a:uFill>
                            <a:solidFill>
                              <a:srgbClr val="000000"/>
                            </a:solidFill>
                          </a:uFill>
                          <a:latin typeface="Calibri"/>
                          <a:ea typeface="Arial Unicode MS"/>
                          <a:cs typeface="Arial Unicode MS"/>
                        </a:rPr>
                        <a:t>Purpose</a:t>
                      </a:r>
                      <a:endParaRPr lang="en-US" sz="1100">
                        <a:solidFill>
                          <a:srgbClr val="000000"/>
                        </a:solidFill>
                        <a:effectLst/>
                        <a:uFill>
                          <a:solidFill>
                            <a:srgbClr val="000000"/>
                          </a:solidFill>
                        </a:uFill>
                        <a:latin typeface="Helvetica"/>
                        <a:ea typeface="Arial Unicode MS"/>
                        <a:cs typeface="Arial Unicode MS"/>
                      </a:endParaRPr>
                    </a:p>
                  </a:txBody>
                  <a:tcPr marL="49205" marR="49205" marT="49205" marB="4920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solidFill>
                            <a:srgbClr val="000000"/>
                          </a:solidFill>
                          <a:effectLst/>
                          <a:uFill>
                            <a:solidFill>
                              <a:srgbClr val="000000"/>
                            </a:solidFill>
                          </a:uFill>
                          <a:latin typeface="Calibri"/>
                          <a:ea typeface="Times New Roman"/>
                          <a:cs typeface="Helvetica"/>
                        </a:rPr>
                        <a:t>Provide an estimate of the planning reserve margin during summer and winter peak load seasons</a:t>
                      </a:r>
                      <a:endParaRPr lang="en-US" sz="1200">
                        <a:solidFill>
                          <a:srgbClr val="000000"/>
                        </a:solidFill>
                        <a:effectLst/>
                        <a:uFill>
                          <a:solidFill>
                            <a:srgbClr val="000000"/>
                          </a:solidFill>
                        </a:uFill>
                        <a:latin typeface="Times New Roman"/>
                        <a:ea typeface="Times New Roman"/>
                      </a:endParaRPr>
                    </a:p>
                  </a:txBody>
                  <a:tcPr marL="49205" marR="49205" marT="49205" marB="4920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solidFill>
                            <a:srgbClr val="000000"/>
                          </a:solidFill>
                          <a:effectLst/>
                          <a:uFill>
                            <a:solidFill>
                              <a:srgbClr val="000000"/>
                            </a:solidFill>
                          </a:uFill>
                          <a:latin typeface="Calibri"/>
                          <a:ea typeface="Times New Roman"/>
                          <a:cs typeface="Helvetica"/>
                        </a:rPr>
                        <a:t>Provide a range of power flow cases with a common reference point for ERCOT and Market Participants</a:t>
                      </a:r>
                      <a:endParaRPr lang="en-US" sz="1200">
                        <a:solidFill>
                          <a:srgbClr val="000000"/>
                        </a:solidFill>
                        <a:effectLst/>
                        <a:uFill>
                          <a:solidFill>
                            <a:srgbClr val="000000"/>
                          </a:solidFill>
                        </a:uFill>
                        <a:latin typeface="Times New Roman"/>
                        <a:ea typeface="Times New Roman"/>
                      </a:endParaRPr>
                    </a:p>
                  </a:txBody>
                  <a:tcPr marL="49205" marR="49205" marT="49205" marB="4920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solidFill>
                            <a:srgbClr val="000000"/>
                          </a:solidFill>
                          <a:effectLst/>
                          <a:uFill>
                            <a:solidFill>
                              <a:srgbClr val="000000"/>
                            </a:solidFill>
                          </a:uFill>
                          <a:latin typeface="Calibri"/>
                          <a:ea typeface="Times New Roman"/>
                          <a:cs typeface="Helvetica"/>
                        </a:rPr>
                        <a:t>Provide power flow cases for use in developing the reliability portion of the ERCOT Regional Transmission Plan (RTP)</a:t>
                      </a:r>
                      <a:endParaRPr lang="en-US" sz="1200">
                        <a:solidFill>
                          <a:srgbClr val="000000"/>
                        </a:solidFill>
                        <a:effectLst/>
                        <a:uFill>
                          <a:solidFill>
                            <a:srgbClr val="000000"/>
                          </a:solidFill>
                        </a:uFill>
                        <a:latin typeface="Times New Roman"/>
                        <a:ea typeface="Times New Roman"/>
                      </a:endParaRPr>
                    </a:p>
                  </a:txBody>
                  <a:tcPr marL="49205" marR="49205" marT="49205" marB="4920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solidFill>
                            <a:srgbClr val="000000"/>
                          </a:solidFill>
                          <a:effectLst/>
                          <a:uFill>
                            <a:solidFill>
                              <a:srgbClr val="000000"/>
                            </a:solidFill>
                          </a:uFill>
                          <a:latin typeface="Calibri"/>
                          <a:ea typeface="Times New Roman"/>
                          <a:cs typeface="Helvetica"/>
                        </a:rPr>
                        <a:t>Provide a power flow case for use in developing the economic assessment portion of the ERCOT Regional Transmission Plan (RTP)</a:t>
                      </a:r>
                      <a:endParaRPr lang="en-US" sz="1200" dirty="0">
                        <a:solidFill>
                          <a:srgbClr val="000000"/>
                        </a:solidFill>
                        <a:effectLst/>
                        <a:uFill>
                          <a:solidFill>
                            <a:srgbClr val="000000"/>
                          </a:solidFill>
                        </a:uFill>
                        <a:latin typeface="Times New Roman"/>
                        <a:ea typeface="Times New Roman"/>
                      </a:endParaRPr>
                    </a:p>
                  </a:txBody>
                  <a:tcPr marL="49205" marR="49205" marT="49205" marB="4920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43383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CDR/Planning Model White Paper – Load Assumptions</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455019867"/>
              </p:ext>
            </p:extLst>
          </p:nvPr>
        </p:nvGraphicFramePr>
        <p:xfrm>
          <a:off x="304798" y="1447800"/>
          <a:ext cx="8686801" cy="5257800"/>
        </p:xfrm>
        <a:graphic>
          <a:graphicData uri="http://schemas.openxmlformats.org/drawingml/2006/table">
            <a:tbl>
              <a:tblPr firstRow="1" firstCol="1" bandRow="1"/>
              <a:tblGrid>
                <a:gridCol w="1737490"/>
                <a:gridCol w="1736841"/>
                <a:gridCol w="1737490"/>
                <a:gridCol w="1737490"/>
                <a:gridCol w="1737490"/>
              </a:tblGrid>
              <a:tr h="311579">
                <a:tc rowSpan="2">
                  <a:txBody>
                    <a:bodyPr/>
                    <a:lstStyle/>
                    <a:p>
                      <a:pPr marL="0" marR="0">
                        <a:spcBef>
                          <a:spcPts val="0"/>
                        </a:spcBef>
                        <a:spcAft>
                          <a:spcPts val="0"/>
                        </a:spcAft>
                      </a:pPr>
                      <a:r>
                        <a:rPr lang="en-US" sz="700" b="1" dirty="0">
                          <a:solidFill>
                            <a:srgbClr val="000000"/>
                          </a:solidFill>
                          <a:effectLst/>
                          <a:uFill>
                            <a:solidFill>
                              <a:srgbClr val="000000"/>
                            </a:solidFill>
                          </a:uFill>
                          <a:latin typeface="Calibri"/>
                          <a:ea typeface="Arial Unicode MS"/>
                          <a:cs typeface="Arial Unicode MS"/>
                        </a:rPr>
                        <a:t> </a:t>
                      </a:r>
                      <a:endParaRPr lang="en-US" sz="1000" dirty="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spcBef>
                          <a:spcPts val="0"/>
                        </a:spcBef>
                        <a:spcAft>
                          <a:spcPts val="0"/>
                        </a:spcAft>
                      </a:pPr>
                      <a:r>
                        <a:rPr lang="en-US" sz="700" b="1">
                          <a:solidFill>
                            <a:srgbClr val="000000"/>
                          </a:solidFill>
                          <a:effectLst/>
                          <a:uFill>
                            <a:solidFill>
                              <a:srgbClr val="000000"/>
                            </a:solidFill>
                          </a:uFill>
                          <a:latin typeface="Calibri"/>
                          <a:ea typeface="Arial Unicode MS"/>
                          <a:cs typeface="Arial Unicode MS"/>
                        </a:rPr>
                        <a:t>CDR Report</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algn="ctr">
                        <a:spcBef>
                          <a:spcPts val="0"/>
                        </a:spcBef>
                        <a:spcAft>
                          <a:spcPts val="0"/>
                        </a:spcAft>
                      </a:pPr>
                      <a:r>
                        <a:rPr lang="en-US" sz="700" b="1">
                          <a:solidFill>
                            <a:srgbClr val="000000"/>
                          </a:solidFill>
                          <a:effectLst/>
                          <a:uFill>
                            <a:solidFill>
                              <a:srgbClr val="000000"/>
                            </a:solidFill>
                          </a:uFill>
                          <a:latin typeface="Calibri"/>
                          <a:ea typeface="Arial Unicode MS"/>
                          <a:cs typeface="Arial Unicode MS"/>
                        </a:rPr>
                        <a:t>Transmission Planning Models</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311579">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700" b="1">
                          <a:solidFill>
                            <a:srgbClr val="000000"/>
                          </a:solidFill>
                          <a:effectLst/>
                          <a:uFill>
                            <a:solidFill>
                              <a:srgbClr val="000000"/>
                            </a:solidFill>
                          </a:uFill>
                          <a:latin typeface="Calibri"/>
                          <a:ea typeface="Arial Unicode MS"/>
                          <a:cs typeface="Arial Unicode MS"/>
                        </a:rPr>
                        <a:t>SSWG Models</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700" b="1">
                          <a:solidFill>
                            <a:srgbClr val="000000"/>
                          </a:solidFill>
                          <a:effectLst/>
                          <a:uFill>
                            <a:solidFill>
                              <a:srgbClr val="000000"/>
                            </a:solidFill>
                          </a:uFill>
                          <a:latin typeface="Calibri"/>
                          <a:ea typeface="Arial Unicode MS"/>
                          <a:cs typeface="Arial Unicode MS"/>
                        </a:rPr>
                        <a:t>RTP Reliability Models</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700" b="1">
                          <a:solidFill>
                            <a:srgbClr val="000000"/>
                          </a:solidFill>
                          <a:effectLst/>
                          <a:uFill>
                            <a:solidFill>
                              <a:srgbClr val="000000"/>
                            </a:solidFill>
                          </a:uFill>
                          <a:latin typeface="Calibri"/>
                          <a:ea typeface="Arial Unicode MS"/>
                          <a:cs typeface="Arial Unicode MS"/>
                        </a:rPr>
                        <a:t>RTP Economic Models</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791">
                <a:tc>
                  <a:txBody>
                    <a:bodyPr/>
                    <a:lstStyle/>
                    <a:p>
                      <a:pPr marL="0" marR="0">
                        <a:spcBef>
                          <a:spcPts val="0"/>
                        </a:spcBef>
                        <a:spcAft>
                          <a:spcPts val="0"/>
                        </a:spcAft>
                      </a:pPr>
                      <a:r>
                        <a:rPr lang="en-US" sz="700" b="1">
                          <a:solidFill>
                            <a:srgbClr val="000000"/>
                          </a:solidFill>
                          <a:effectLst/>
                          <a:uFill>
                            <a:solidFill>
                              <a:srgbClr val="000000"/>
                            </a:solidFill>
                          </a:uFill>
                          <a:latin typeface="Calibri"/>
                          <a:ea typeface="Arial Unicode MS"/>
                          <a:cs typeface="Arial Unicode MS"/>
                        </a:rPr>
                        <a:t>Preparer</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ERCOT</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TSPs</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ERCOT and TSPs</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ERCOT</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3038">
                <a:tc>
                  <a:txBody>
                    <a:bodyPr/>
                    <a:lstStyle/>
                    <a:p>
                      <a:pPr marL="0" marR="0">
                        <a:spcBef>
                          <a:spcPts val="0"/>
                        </a:spcBef>
                        <a:spcAft>
                          <a:spcPts val="0"/>
                        </a:spcAft>
                      </a:pPr>
                      <a:r>
                        <a:rPr lang="en-US" sz="700" b="1">
                          <a:solidFill>
                            <a:srgbClr val="000000"/>
                          </a:solidFill>
                          <a:effectLst/>
                          <a:uFill>
                            <a:solidFill>
                              <a:srgbClr val="000000"/>
                            </a:solidFill>
                          </a:uFill>
                          <a:latin typeface="Calibri"/>
                          <a:ea typeface="Arial Unicode MS"/>
                          <a:cs typeface="Arial Unicode MS"/>
                        </a:rPr>
                        <a:t>Season</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Summer and Winter</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spcBef>
                          <a:spcPts val="0"/>
                        </a:spcBef>
                        <a:spcAft>
                          <a:spcPts val="0"/>
                        </a:spcAft>
                        <a:buFont typeface="Symbol"/>
                        <a:buChar char=""/>
                      </a:pPr>
                      <a:r>
                        <a:rPr lang="en-US" sz="700">
                          <a:solidFill>
                            <a:srgbClr val="000000"/>
                          </a:solidFill>
                          <a:effectLst/>
                          <a:uFill>
                            <a:solidFill>
                              <a:srgbClr val="000000"/>
                            </a:solidFill>
                          </a:uFill>
                          <a:latin typeface="Calibri"/>
                          <a:ea typeface="Arial Unicode MS"/>
                          <a:cs typeface="Helvetica"/>
                        </a:rPr>
                        <a:t>Four seasons for current year</a:t>
                      </a:r>
                      <a:endParaRPr lang="en-US" sz="1000">
                        <a:solidFill>
                          <a:srgbClr val="000000"/>
                        </a:solidFill>
                        <a:effectLst/>
                        <a:uFill>
                          <a:solidFill>
                            <a:srgbClr val="000000"/>
                          </a:solidFill>
                        </a:uFill>
                        <a:latin typeface="Helvetica"/>
                        <a:ea typeface="Arial Unicode MS"/>
                        <a:cs typeface="Arial Unicode MS"/>
                      </a:endParaRPr>
                    </a:p>
                    <a:p>
                      <a:pPr marL="342900" marR="0" lvl="0" indent="-342900">
                        <a:spcBef>
                          <a:spcPts val="0"/>
                        </a:spcBef>
                        <a:spcAft>
                          <a:spcPts val="0"/>
                        </a:spcAft>
                        <a:buFont typeface="Symbol"/>
                        <a:buChar char=""/>
                      </a:pPr>
                      <a:r>
                        <a:rPr lang="en-US" sz="700">
                          <a:solidFill>
                            <a:srgbClr val="000000"/>
                          </a:solidFill>
                          <a:effectLst/>
                          <a:uFill>
                            <a:solidFill>
                              <a:srgbClr val="000000"/>
                            </a:solidFill>
                          </a:uFill>
                          <a:latin typeface="Calibri"/>
                          <a:ea typeface="Arial Unicode MS"/>
                          <a:cs typeface="Helvetica"/>
                        </a:rPr>
                        <a:t>Summer peak for next 6 years</a:t>
                      </a:r>
                      <a:endParaRPr lang="en-US" sz="1000">
                        <a:solidFill>
                          <a:srgbClr val="000000"/>
                        </a:solidFill>
                        <a:effectLst/>
                        <a:uFill>
                          <a:solidFill>
                            <a:srgbClr val="000000"/>
                          </a:solidFill>
                        </a:uFill>
                        <a:latin typeface="Helvetica"/>
                        <a:ea typeface="Arial Unicode MS"/>
                        <a:cs typeface="Arial Unicode MS"/>
                      </a:endParaRPr>
                    </a:p>
                    <a:p>
                      <a:pPr marL="342900" marR="0" lvl="0" indent="-342900">
                        <a:spcBef>
                          <a:spcPts val="0"/>
                        </a:spcBef>
                        <a:spcAft>
                          <a:spcPts val="0"/>
                        </a:spcAft>
                        <a:buFont typeface="Symbol"/>
                        <a:buChar char=""/>
                      </a:pPr>
                      <a:r>
                        <a:rPr lang="en-US" sz="700">
                          <a:solidFill>
                            <a:srgbClr val="000000"/>
                          </a:solidFill>
                          <a:effectLst/>
                          <a:uFill>
                            <a:solidFill>
                              <a:srgbClr val="000000"/>
                            </a:solidFill>
                          </a:uFill>
                          <a:latin typeface="Calibri"/>
                          <a:ea typeface="Arial Unicode MS"/>
                          <a:cs typeface="Helvetica"/>
                        </a:rPr>
                        <a:t>Minimum load and high wind for a future year</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Summer peak for future Years 1, 3, 5, and 6</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Full year hourly analysis for Future Years 3 and 6</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77940">
                <a:tc>
                  <a:txBody>
                    <a:bodyPr/>
                    <a:lstStyle/>
                    <a:p>
                      <a:pPr marL="0" marR="0">
                        <a:spcBef>
                          <a:spcPts val="0"/>
                        </a:spcBef>
                        <a:spcAft>
                          <a:spcPts val="0"/>
                        </a:spcAft>
                      </a:pPr>
                      <a:r>
                        <a:rPr lang="en-US" sz="700" b="1">
                          <a:solidFill>
                            <a:srgbClr val="000000"/>
                          </a:solidFill>
                          <a:effectLst/>
                          <a:uFill>
                            <a:solidFill>
                              <a:srgbClr val="000000"/>
                            </a:solidFill>
                          </a:uFill>
                          <a:latin typeface="Calibri"/>
                          <a:ea typeface="Arial Unicode MS"/>
                          <a:cs typeface="Arial Unicode MS"/>
                        </a:rPr>
                        <a:t>Weather Assumptions</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Average weather</a:t>
                      </a:r>
                      <a:endParaRPr lang="en-US" sz="1000">
                        <a:solidFill>
                          <a:srgbClr val="000000"/>
                        </a:solidFill>
                        <a:effectLst/>
                        <a:uFill>
                          <a:solidFill>
                            <a:srgbClr val="000000"/>
                          </a:solidFill>
                        </a:uFill>
                        <a:latin typeface="Helvetica"/>
                        <a:ea typeface="Arial Unicode MS"/>
                        <a:cs typeface="Arial Unicode MS"/>
                      </a:endParaRPr>
                    </a:p>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(expect actual load to exceed forecast one out of two years)</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Varies by TSP, see Appendix A</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Higher of:</a:t>
                      </a:r>
                      <a:endParaRPr lang="en-US" sz="1000">
                        <a:solidFill>
                          <a:srgbClr val="000000"/>
                        </a:solidFill>
                        <a:effectLst/>
                        <a:uFill>
                          <a:solidFill>
                            <a:srgbClr val="000000"/>
                          </a:solidFill>
                        </a:uFill>
                        <a:latin typeface="Helvetica"/>
                        <a:ea typeface="Arial Unicode MS"/>
                        <a:cs typeface="Arial Unicode MS"/>
                      </a:endParaRPr>
                    </a:p>
                    <a:p>
                      <a:pPr marL="342900" marR="0" lvl="0" indent="-342900">
                        <a:spcBef>
                          <a:spcPts val="0"/>
                        </a:spcBef>
                        <a:spcAft>
                          <a:spcPts val="0"/>
                        </a:spcAft>
                        <a:buFont typeface="Symbol"/>
                        <a:buChar char=""/>
                      </a:pPr>
                      <a:r>
                        <a:rPr lang="en-US" sz="700">
                          <a:solidFill>
                            <a:srgbClr val="000000"/>
                          </a:solidFill>
                          <a:effectLst/>
                          <a:uFill>
                            <a:solidFill>
                              <a:srgbClr val="000000"/>
                            </a:solidFill>
                          </a:uFill>
                          <a:latin typeface="Calibri"/>
                          <a:ea typeface="Arial Unicode MS"/>
                          <a:cs typeface="Helvetica"/>
                        </a:rPr>
                        <a:t>Summed TSP SSWG case loads in each weather zone; or</a:t>
                      </a:r>
                      <a:endParaRPr lang="en-US" sz="1000">
                        <a:solidFill>
                          <a:srgbClr val="000000"/>
                        </a:solidFill>
                        <a:effectLst/>
                        <a:uFill>
                          <a:solidFill>
                            <a:srgbClr val="000000"/>
                          </a:solidFill>
                        </a:uFill>
                        <a:latin typeface="Helvetica"/>
                        <a:ea typeface="Arial Unicode MS"/>
                        <a:cs typeface="Arial Unicode MS"/>
                      </a:endParaRPr>
                    </a:p>
                    <a:p>
                      <a:pPr marL="342900" marR="0" lvl="0" indent="-342900">
                        <a:spcBef>
                          <a:spcPts val="0"/>
                        </a:spcBef>
                        <a:spcAft>
                          <a:spcPts val="0"/>
                        </a:spcAft>
                        <a:buFont typeface="Symbol"/>
                        <a:buChar char=""/>
                      </a:pPr>
                      <a:r>
                        <a:rPr lang="en-US" sz="700">
                          <a:solidFill>
                            <a:srgbClr val="000000"/>
                          </a:solidFill>
                          <a:effectLst/>
                          <a:uFill>
                            <a:solidFill>
                              <a:srgbClr val="000000"/>
                            </a:solidFill>
                          </a:uFill>
                          <a:latin typeface="Calibri"/>
                          <a:ea typeface="Arial Unicode MS"/>
                          <a:cs typeface="Helvetica"/>
                        </a:rPr>
                        <a:t>ERCOT 90</a:t>
                      </a:r>
                      <a:r>
                        <a:rPr lang="en-US" sz="700" baseline="30000">
                          <a:solidFill>
                            <a:srgbClr val="000000"/>
                          </a:solidFill>
                          <a:effectLst/>
                          <a:uFill>
                            <a:solidFill>
                              <a:srgbClr val="000000"/>
                            </a:solidFill>
                          </a:uFill>
                          <a:latin typeface="Calibri"/>
                          <a:ea typeface="Arial Unicode MS"/>
                          <a:cs typeface="Helvetica"/>
                        </a:rPr>
                        <a:t>th</a:t>
                      </a:r>
                      <a:r>
                        <a:rPr lang="en-US" sz="700">
                          <a:solidFill>
                            <a:srgbClr val="000000"/>
                          </a:solidFill>
                          <a:effectLst/>
                          <a:uFill>
                            <a:solidFill>
                              <a:srgbClr val="000000"/>
                            </a:solidFill>
                          </a:uFill>
                          <a:latin typeface="Calibri"/>
                          <a:ea typeface="Arial Unicode MS"/>
                          <a:cs typeface="Helvetica"/>
                        </a:rPr>
                        <a:t> percentile forecast by weather zone (expect actual load to exceed forecast one out of ten years)</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“Average” weather in each weather zone </a:t>
                      </a:r>
                      <a:br>
                        <a:rPr lang="en-US" sz="700">
                          <a:solidFill>
                            <a:srgbClr val="000000"/>
                          </a:solidFill>
                          <a:effectLst/>
                          <a:uFill>
                            <a:solidFill>
                              <a:srgbClr val="000000"/>
                            </a:solidFill>
                          </a:uFill>
                          <a:latin typeface="Calibri"/>
                          <a:ea typeface="Arial Unicode MS"/>
                          <a:cs typeface="Helvetica"/>
                        </a:rPr>
                      </a:br>
                      <a:r>
                        <a:rPr lang="en-US" sz="700">
                          <a:solidFill>
                            <a:srgbClr val="000000"/>
                          </a:solidFill>
                          <a:effectLst/>
                          <a:uFill>
                            <a:solidFill>
                              <a:srgbClr val="000000"/>
                            </a:solidFill>
                          </a:uFill>
                          <a:latin typeface="Calibri"/>
                          <a:ea typeface="Arial Unicode MS"/>
                          <a:cs typeface="Helvetica"/>
                        </a:rPr>
                        <a:t>(expect actual load to exceed forecast one out of two years)</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6175">
                <a:tc>
                  <a:txBody>
                    <a:bodyPr/>
                    <a:lstStyle/>
                    <a:p>
                      <a:pPr marL="0" marR="0">
                        <a:spcBef>
                          <a:spcPts val="0"/>
                        </a:spcBef>
                        <a:spcAft>
                          <a:spcPts val="0"/>
                        </a:spcAft>
                      </a:pPr>
                      <a:r>
                        <a:rPr lang="en-US" sz="700" b="1">
                          <a:solidFill>
                            <a:srgbClr val="000000"/>
                          </a:solidFill>
                          <a:effectLst/>
                          <a:uFill>
                            <a:solidFill>
                              <a:srgbClr val="000000"/>
                            </a:solidFill>
                          </a:uFill>
                          <a:latin typeface="Calibri"/>
                          <a:ea typeface="Arial Unicode MS"/>
                          <a:cs typeface="Arial Unicode MS"/>
                        </a:rPr>
                        <a:t>Load Coincidence</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Coincident</a:t>
                      </a:r>
                      <a:endParaRPr lang="en-US" sz="1000">
                        <a:solidFill>
                          <a:srgbClr val="000000"/>
                        </a:solidFill>
                        <a:effectLst/>
                        <a:uFill>
                          <a:solidFill>
                            <a:srgbClr val="000000"/>
                          </a:solidFill>
                        </a:uFill>
                        <a:latin typeface="Helvetica"/>
                        <a:ea typeface="Arial Unicode MS"/>
                        <a:cs typeface="Arial Unicode MS"/>
                      </a:endParaRPr>
                    </a:p>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(single peak load hour for ERCOT Region)</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Based on ALDR forecast, TSPs use varied methods for populating loads by individual substation (see Appendix A for description by TSP)</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Peak load by individual substation for each weather zone (non-coincident), with exceptions made depending on the case</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Non-Coincident by weather zone</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1519">
                <a:tc>
                  <a:txBody>
                    <a:bodyPr/>
                    <a:lstStyle/>
                    <a:p>
                      <a:pPr marL="0" marR="0">
                        <a:spcBef>
                          <a:spcPts val="0"/>
                        </a:spcBef>
                        <a:spcAft>
                          <a:spcPts val="0"/>
                        </a:spcAft>
                      </a:pPr>
                      <a:r>
                        <a:rPr lang="en-US" sz="700" b="1">
                          <a:solidFill>
                            <a:srgbClr val="000000"/>
                          </a:solidFill>
                          <a:effectLst/>
                          <a:uFill>
                            <a:solidFill>
                              <a:srgbClr val="000000"/>
                            </a:solidFill>
                          </a:uFill>
                          <a:latin typeface="Calibri"/>
                          <a:ea typeface="Arial Unicode MS"/>
                          <a:cs typeface="Arial Unicode MS"/>
                        </a:rPr>
                        <a:t>Load Resource and other Demand Response Programs</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Included</a:t>
                      </a:r>
                      <a:endParaRPr lang="en-US" sz="1000">
                        <a:solidFill>
                          <a:srgbClr val="000000"/>
                        </a:solidFill>
                        <a:effectLst/>
                        <a:uFill>
                          <a:solidFill>
                            <a:srgbClr val="000000"/>
                          </a:solidFill>
                        </a:uFill>
                        <a:latin typeface="Helvetica"/>
                        <a:ea typeface="Arial Unicode MS"/>
                        <a:cs typeface="Arial Unicode MS"/>
                      </a:endParaRPr>
                    </a:p>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(shown as separate line item)</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Not Included</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Not included</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Not Included</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0758">
                <a:tc>
                  <a:txBody>
                    <a:bodyPr/>
                    <a:lstStyle/>
                    <a:p>
                      <a:pPr marL="0" marR="0">
                        <a:spcBef>
                          <a:spcPts val="0"/>
                        </a:spcBef>
                        <a:spcAft>
                          <a:spcPts val="0"/>
                        </a:spcAft>
                      </a:pPr>
                      <a:r>
                        <a:rPr lang="en-US" sz="700" b="1">
                          <a:solidFill>
                            <a:srgbClr val="000000"/>
                          </a:solidFill>
                          <a:effectLst/>
                          <a:uFill>
                            <a:solidFill>
                              <a:srgbClr val="000000"/>
                            </a:solidFill>
                          </a:uFill>
                          <a:latin typeface="Calibri"/>
                          <a:ea typeface="Arial Unicode MS"/>
                          <a:cs typeface="Arial Unicode MS"/>
                        </a:rPr>
                        <a:t>Self-Serve Load</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Net to the grid</a:t>
                      </a:r>
                      <a:endParaRPr lang="en-US" sz="1000">
                        <a:solidFill>
                          <a:srgbClr val="000000"/>
                        </a:solidFill>
                        <a:effectLst/>
                        <a:uFill>
                          <a:solidFill>
                            <a:srgbClr val="000000"/>
                          </a:solidFill>
                        </a:uFill>
                        <a:latin typeface="Helvetica"/>
                        <a:ea typeface="Arial Unicode MS"/>
                        <a:cs typeface="Arial Unicode MS"/>
                      </a:endParaRPr>
                    </a:p>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(self-serve load minus self-serve generation)</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Gross</a:t>
                      </a:r>
                      <a:endParaRPr lang="en-US" sz="1000">
                        <a:solidFill>
                          <a:srgbClr val="000000"/>
                        </a:solidFill>
                        <a:effectLst/>
                        <a:uFill>
                          <a:solidFill>
                            <a:srgbClr val="000000"/>
                          </a:solidFill>
                        </a:uFill>
                        <a:latin typeface="Helvetica"/>
                        <a:ea typeface="Arial Unicode MS"/>
                        <a:cs typeface="Arial Unicode MS"/>
                      </a:endParaRPr>
                    </a:p>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(no reduction for self-serve generation)</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Gross</a:t>
                      </a:r>
                      <a:endParaRPr lang="en-US" sz="1000">
                        <a:solidFill>
                          <a:srgbClr val="000000"/>
                        </a:solidFill>
                        <a:effectLst/>
                        <a:uFill>
                          <a:solidFill>
                            <a:srgbClr val="000000"/>
                          </a:solidFill>
                        </a:uFill>
                        <a:latin typeface="Helvetica"/>
                        <a:ea typeface="Arial Unicode MS"/>
                        <a:cs typeface="Arial Unicode MS"/>
                      </a:endParaRPr>
                    </a:p>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(no reduction for self-serve generation)</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Gross</a:t>
                      </a:r>
                      <a:endParaRPr lang="en-US" sz="1000">
                        <a:solidFill>
                          <a:srgbClr val="000000"/>
                        </a:solidFill>
                        <a:effectLst/>
                        <a:uFill>
                          <a:solidFill>
                            <a:srgbClr val="000000"/>
                          </a:solidFill>
                        </a:uFill>
                        <a:latin typeface="Helvetica"/>
                        <a:ea typeface="Arial Unicode MS"/>
                        <a:cs typeface="Arial Unicode MS"/>
                      </a:endParaRPr>
                    </a:p>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(no reduction for self-serve generation)</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82421">
                <a:tc>
                  <a:txBody>
                    <a:bodyPr/>
                    <a:lstStyle/>
                    <a:p>
                      <a:pPr marL="0" marR="0">
                        <a:spcBef>
                          <a:spcPts val="0"/>
                        </a:spcBef>
                        <a:spcAft>
                          <a:spcPts val="0"/>
                        </a:spcAft>
                      </a:pPr>
                      <a:r>
                        <a:rPr lang="en-US" sz="700" b="1">
                          <a:solidFill>
                            <a:srgbClr val="000000"/>
                          </a:solidFill>
                          <a:effectLst/>
                          <a:uFill>
                            <a:solidFill>
                              <a:srgbClr val="000000"/>
                            </a:solidFill>
                          </a:uFill>
                          <a:latin typeface="Calibri"/>
                          <a:ea typeface="Arial Unicode MS"/>
                          <a:cs typeface="Arial Unicode MS"/>
                        </a:rPr>
                        <a:t>Load Adjustments</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None</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No adjustments from TSP provided loads are made</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Within a region of study the higher of: SSWG load in each weather zone or ERCOT 90</a:t>
                      </a:r>
                      <a:r>
                        <a:rPr lang="en-US" sz="700" baseline="30000">
                          <a:solidFill>
                            <a:srgbClr val="000000"/>
                          </a:solidFill>
                          <a:effectLst/>
                          <a:uFill>
                            <a:solidFill>
                              <a:srgbClr val="000000"/>
                            </a:solidFill>
                          </a:uFill>
                          <a:latin typeface="Calibri"/>
                          <a:ea typeface="Arial Unicode MS"/>
                          <a:cs typeface="Helvetica"/>
                        </a:rPr>
                        <a:t>th</a:t>
                      </a:r>
                      <a:r>
                        <a:rPr lang="en-US" sz="700">
                          <a:solidFill>
                            <a:srgbClr val="000000"/>
                          </a:solidFill>
                          <a:effectLst/>
                          <a:uFill>
                            <a:solidFill>
                              <a:srgbClr val="000000"/>
                            </a:solidFill>
                          </a:uFill>
                          <a:latin typeface="Calibri"/>
                          <a:ea typeface="Arial Unicode MS"/>
                          <a:cs typeface="Helvetica"/>
                        </a:rPr>
                        <a:t> percentile load forecast by weather zone</a:t>
                      </a:r>
                      <a:endParaRPr lang="en-US" sz="1000">
                        <a:solidFill>
                          <a:srgbClr val="000000"/>
                        </a:solidFill>
                        <a:effectLst/>
                        <a:uFill>
                          <a:solidFill>
                            <a:srgbClr val="000000"/>
                          </a:solidFill>
                        </a:uFill>
                        <a:latin typeface="Helvetica"/>
                        <a:ea typeface="Arial Unicode MS"/>
                        <a:cs typeface="Arial Unicode MS"/>
                      </a:endParaRPr>
                    </a:p>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 </a:t>
                      </a:r>
                      <a:endParaRPr lang="en-US" sz="1000">
                        <a:solidFill>
                          <a:srgbClr val="000000"/>
                        </a:solidFill>
                        <a:effectLst/>
                        <a:uFill>
                          <a:solidFill>
                            <a:srgbClr val="000000"/>
                          </a:solidFill>
                        </a:uFill>
                        <a:latin typeface="Helvetica"/>
                        <a:ea typeface="Arial Unicode MS"/>
                        <a:cs typeface="Arial Unicode MS"/>
                      </a:endParaRPr>
                    </a:p>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Adjustments may be made outside of study region</a:t>
                      </a:r>
                      <a:endParaRPr lang="en-US" sz="100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dirty="0">
                          <a:solidFill>
                            <a:srgbClr val="000000"/>
                          </a:solidFill>
                          <a:effectLst/>
                          <a:uFill>
                            <a:solidFill>
                              <a:srgbClr val="000000"/>
                            </a:solidFill>
                          </a:uFill>
                          <a:latin typeface="Calibri"/>
                          <a:ea typeface="Arial Unicode MS"/>
                          <a:cs typeface="Helvetica"/>
                        </a:rPr>
                        <a:t>None</a:t>
                      </a:r>
                      <a:endParaRPr lang="en-US" sz="1000" dirty="0">
                        <a:solidFill>
                          <a:srgbClr val="000000"/>
                        </a:solidFill>
                        <a:effectLst/>
                        <a:uFill>
                          <a:solidFill>
                            <a:srgbClr val="000000"/>
                          </a:solidFill>
                        </a:uFill>
                        <a:latin typeface="Helvetica"/>
                        <a:ea typeface="Arial Unicode MS"/>
                        <a:cs typeface="Arial Unicode MS"/>
                      </a:endParaRPr>
                    </a:p>
                  </a:txBody>
                  <a:tcPr marL="45815" marR="45815" marT="45815" marB="4581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322565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CDR/Planning Model White Paper – Generation Assumptions</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1619471293"/>
              </p:ext>
            </p:extLst>
          </p:nvPr>
        </p:nvGraphicFramePr>
        <p:xfrm>
          <a:off x="152399" y="1371599"/>
          <a:ext cx="8839203" cy="5410203"/>
        </p:xfrm>
        <a:graphic>
          <a:graphicData uri="http://schemas.openxmlformats.org/drawingml/2006/table">
            <a:tbl>
              <a:tblPr firstRow="1" firstCol="1" bandRow="1"/>
              <a:tblGrid>
                <a:gridCol w="1767973"/>
                <a:gridCol w="1767311"/>
                <a:gridCol w="1767973"/>
                <a:gridCol w="1767973"/>
                <a:gridCol w="1767973"/>
              </a:tblGrid>
              <a:tr h="271386">
                <a:tc rowSpan="2">
                  <a:txBody>
                    <a:bodyPr/>
                    <a:lstStyle/>
                    <a:p>
                      <a:pPr marL="0" marR="0">
                        <a:spcBef>
                          <a:spcPts val="0"/>
                        </a:spcBef>
                        <a:spcAft>
                          <a:spcPts val="0"/>
                        </a:spcAft>
                      </a:pPr>
                      <a:r>
                        <a:rPr lang="en-US" sz="600" b="1" dirty="0">
                          <a:solidFill>
                            <a:srgbClr val="000000"/>
                          </a:solidFill>
                          <a:effectLst/>
                          <a:uFill>
                            <a:solidFill>
                              <a:srgbClr val="000000"/>
                            </a:solidFill>
                          </a:uFill>
                          <a:latin typeface="Calibri"/>
                          <a:ea typeface="Arial Unicode MS"/>
                          <a:cs typeface="Arial Unicode MS"/>
                        </a:rPr>
                        <a:t> </a:t>
                      </a:r>
                      <a:endParaRPr lang="en-US" sz="900" dirty="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spcBef>
                          <a:spcPts val="0"/>
                        </a:spcBef>
                        <a:spcAft>
                          <a:spcPts val="0"/>
                        </a:spcAft>
                      </a:pPr>
                      <a:r>
                        <a:rPr lang="en-US" sz="600" b="1">
                          <a:solidFill>
                            <a:srgbClr val="000000"/>
                          </a:solidFill>
                          <a:effectLst/>
                          <a:uFill>
                            <a:solidFill>
                              <a:srgbClr val="000000"/>
                            </a:solidFill>
                          </a:uFill>
                          <a:latin typeface="Calibri"/>
                          <a:ea typeface="Arial Unicode MS"/>
                          <a:cs typeface="Arial Unicode MS"/>
                        </a:rPr>
                        <a:t>CDR Report</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algn="ctr">
                        <a:spcBef>
                          <a:spcPts val="0"/>
                        </a:spcBef>
                        <a:spcAft>
                          <a:spcPts val="0"/>
                        </a:spcAft>
                      </a:pPr>
                      <a:r>
                        <a:rPr lang="en-US" sz="600" b="1">
                          <a:solidFill>
                            <a:srgbClr val="000000"/>
                          </a:solidFill>
                          <a:effectLst/>
                          <a:uFill>
                            <a:solidFill>
                              <a:srgbClr val="000000"/>
                            </a:solidFill>
                          </a:uFill>
                          <a:latin typeface="Calibri"/>
                          <a:ea typeface="Arial Unicode MS"/>
                          <a:cs typeface="Arial Unicode MS"/>
                        </a:rPr>
                        <a:t>Transmission Planning Models</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71386">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600" b="1">
                          <a:solidFill>
                            <a:srgbClr val="000000"/>
                          </a:solidFill>
                          <a:effectLst/>
                          <a:uFill>
                            <a:solidFill>
                              <a:srgbClr val="000000"/>
                            </a:solidFill>
                          </a:uFill>
                          <a:latin typeface="Calibri"/>
                          <a:ea typeface="Arial Unicode MS"/>
                          <a:cs typeface="Arial Unicode MS"/>
                        </a:rPr>
                        <a:t>SSWG Models</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600" b="1">
                          <a:solidFill>
                            <a:srgbClr val="000000"/>
                          </a:solidFill>
                          <a:effectLst/>
                          <a:uFill>
                            <a:solidFill>
                              <a:srgbClr val="000000"/>
                            </a:solidFill>
                          </a:uFill>
                          <a:latin typeface="Calibri"/>
                          <a:ea typeface="Arial Unicode MS"/>
                          <a:cs typeface="Arial Unicode MS"/>
                        </a:rPr>
                        <a:t>RTP Reliability Models</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600" b="1">
                          <a:solidFill>
                            <a:srgbClr val="000000"/>
                          </a:solidFill>
                          <a:effectLst/>
                          <a:uFill>
                            <a:solidFill>
                              <a:srgbClr val="000000"/>
                            </a:solidFill>
                          </a:uFill>
                          <a:latin typeface="Calibri"/>
                          <a:ea typeface="Arial Unicode MS"/>
                          <a:cs typeface="Arial Unicode MS"/>
                        </a:rPr>
                        <a:t>RTP Economic Models</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180">
                <a:tc>
                  <a:txBody>
                    <a:bodyPr/>
                    <a:lstStyle/>
                    <a:p>
                      <a:pPr marL="0" marR="0">
                        <a:spcBef>
                          <a:spcPts val="0"/>
                        </a:spcBef>
                        <a:spcAft>
                          <a:spcPts val="0"/>
                        </a:spcAft>
                      </a:pPr>
                      <a:r>
                        <a:rPr lang="en-US" sz="600" b="1">
                          <a:solidFill>
                            <a:srgbClr val="000000"/>
                          </a:solidFill>
                          <a:effectLst/>
                          <a:uFill>
                            <a:solidFill>
                              <a:srgbClr val="000000"/>
                            </a:solidFill>
                          </a:uFill>
                          <a:latin typeface="Calibri"/>
                          <a:ea typeface="Arial Unicode MS"/>
                          <a:cs typeface="Arial Unicode MS"/>
                        </a:rPr>
                        <a:t>Preparer</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600">
                          <a:solidFill>
                            <a:srgbClr val="000000"/>
                          </a:solidFill>
                          <a:effectLst/>
                          <a:uFill>
                            <a:solidFill>
                              <a:srgbClr val="000000"/>
                            </a:solidFill>
                          </a:uFill>
                          <a:latin typeface="Calibri"/>
                          <a:ea typeface="Arial Unicode MS"/>
                          <a:cs typeface="Helvetica"/>
                        </a:rPr>
                        <a:t>ERCOT</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600">
                          <a:solidFill>
                            <a:srgbClr val="000000"/>
                          </a:solidFill>
                          <a:effectLst/>
                          <a:uFill>
                            <a:solidFill>
                              <a:srgbClr val="000000"/>
                            </a:solidFill>
                          </a:uFill>
                          <a:latin typeface="Calibri"/>
                          <a:ea typeface="Arial Unicode MS"/>
                          <a:cs typeface="Helvetica"/>
                        </a:rPr>
                        <a:t>TSPs</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600">
                          <a:solidFill>
                            <a:srgbClr val="000000"/>
                          </a:solidFill>
                          <a:effectLst/>
                          <a:uFill>
                            <a:solidFill>
                              <a:srgbClr val="000000"/>
                            </a:solidFill>
                          </a:uFill>
                          <a:latin typeface="Calibri"/>
                          <a:ea typeface="Arial Unicode MS"/>
                          <a:cs typeface="Helvetica"/>
                        </a:rPr>
                        <a:t>ERCOT and TSPs</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600">
                          <a:solidFill>
                            <a:srgbClr val="000000"/>
                          </a:solidFill>
                          <a:effectLst/>
                          <a:uFill>
                            <a:solidFill>
                              <a:srgbClr val="000000"/>
                            </a:solidFill>
                          </a:uFill>
                          <a:latin typeface="Calibri"/>
                          <a:ea typeface="Arial Unicode MS"/>
                          <a:cs typeface="Helvetica"/>
                        </a:rPr>
                        <a:t>ERCOT</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7345">
                <a:tc>
                  <a:txBody>
                    <a:bodyPr/>
                    <a:lstStyle/>
                    <a:p>
                      <a:pPr marL="0" marR="0">
                        <a:spcBef>
                          <a:spcPts val="0"/>
                        </a:spcBef>
                        <a:spcAft>
                          <a:spcPts val="0"/>
                        </a:spcAft>
                      </a:pPr>
                      <a:r>
                        <a:rPr lang="en-US" sz="900" b="1">
                          <a:solidFill>
                            <a:srgbClr val="000000"/>
                          </a:solidFill>
                          <a:effectLst/>
                          <a:uFill>
                            <a:solidFill>
                              <a:srgbClr val="000000"/>
                            </a:solidFill>
                          </a:uFill>
                          <a:latin typeface="Calibri"/>
                          <a:ea typeface="Arial Unicode MS"/>
                          <a:cs typeface="Arial Unicode MS"/>
                        </a:rPr>
                        <a:t>Extraordinary Dispatch Methods – a method of adding capacity to a model</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solidFill>
                            <a:srgbClr val="000000"/>
                          </a:solidFill>
                          <a:effectLst/>
                          <a:uFill>
                            <a:solidFill>
                              <a:srgbClr val="000000"/>
                            </a:solidFill>
                          </a:uFill>
                          <a:latin typeface="Calibri"/>
                          <a:ea typeface="Arial Unicode MS"/>
                          <a:cs typeface="Helvetica"/>
                        </a:rPr>
                        <a:t>Not applicable</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spcBef>
                          <a:spcPts val="0"/>
                        </a:spcBef>
                        <a:spcAft>
                          <a:spcPts val="0"/>
                        </a:spcAft>
                        <a:buFont typeface="Symbol"/>
                        <a:buChar char=""/>
                      </a:pPr>
                      <a:r>
                        <a:rPr lang="en-US" sz="800">
                          <a:solidFill>
                            <a:srgbClr val="000000"/>
                          </a:solidFill>
                          <a:effectLst/>
                          <a:uFill>
                            <a:solidFill>
                              <a:srgbClr val="000000"/>
                            </a:solidFill>
                          </a:uFill>
                          <a:latin typeface="Calibri"/>
                          <a:ea typeface="Arial Unicode MS"/>
                          <a:cs typeface="Helvetica"/>
                        </a:rPr>
                        <a:t>As needed, see Appendix B of SSWG manual. Has been used for years 4, 5, and 6 in recent years</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uFill>
                            <a:solidFill>
                              <a:srgbClr val="000000"/>
                            </a:solidFill>
                          </a:uFill>
                          <a:latin typeface="Calibri"/>
                          <a:ea typeface="Arial Unicode MS"/>
                          <a:cs typeface="Arial Unicode MS"/>
                        </a:rPr>
                        <a:t>Yes, a combination of extraordinary dispatch and load scaling outside of the region being studied may occur</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solidFill>
                            <a:srgbClr val="000000"/>
                          </a:solidFill>
                          <a:effectLst/>
                          <a:uFill>
                            <a:solidFill>
                              <a:srgbClr val="000000"/>
                            </a:solidFill>
                          </a:uFill>
                          <a:latin typeface="Calibri"/>
                          <a:ea typeface="Arial Unicode MS"/>
                          <a:cs typeface="Helvetica"/>
                        </a:rPr>
                        <a:t>Not applicable</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88397">
                <a:tc>
                  <a:txBody>
                    <a:bodyPr/>
                    <a:lstStyle/>
                    <a:p>
                      <a:pPr marL="0" marR="0">
                        <a:spcBef>
                          <a:spcPts val="0"/>
                        </a:spcBef>
                        <a:spcAft>
                          <a:spcPts val="0"/>
                        </a:spcAft>
                      </a:pPr>
                      <a:r>
                        <a:rPr lang="en-US" sz="900" b="1">
                          <a:solidFill>
                            <a:srgbClr val="000000"/>
                          </a:solidFill>
                          <a:effectLst/>
                          <a:uFill>
                            <a:solidFill>
                              <a:srgbClr val="000000"/>
                            </a:solidFill>
                          </a:uFill>
                          <a:latin typeface="Calibri"/>
                          <a:ea typeface="Arial Unicode MS"/>
                          <a:cs typeface="Arial Unicode MS"/>
                        </a:rPr>
                        <a:t>Thermal Generation</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solidFill>
                            <a:srgbClr val="000000"/>
                          </a:solidFill>
                          <a:effectLst/>
                          <a:uFill>
                            <a:solidFill>
                              <a:srgbClr val="000000"/>
                            </a:solidFill>
                          </a:uFill>
                          <a:latin typeface="Calibri"/>
                          <a:ea typeface="Arial Unicode MS"/>
                          <a:cs typeface="Helvetica"/>
                        </a:rPr>
                        <a:t>Seasonal Net Maximum Sustainable MW Rating from RARF</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solidFill>
                            <a:srgbClr val="000000"/>
                          </a:solidFill>
                          <a:effectLst/>
                          <a:uFill>
                            <a:solidFill>
                              <a:srgbClr val="000000"/>
                            </a:solidFill>
                          </a:uFill>
                          <a:latin typeface="Calibri"/>
                          <a:ea typeface="Arial Unicode MS"/>
                          <a:cs typeface="Helvetica"/>
                        </a:rPr>
                        <a:t>Seasonal Net Maximum Sustainable MW Rating from RARF and Reactive curve gross MVAR less auxiliary Load MVAR Ratings from RARF</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spcBef>
                          <a:spcPts val="0"/>
                        </a:spcBef>
                        <a:spcAft>
                          <a:spcPts val="0"/>
                        </a:spcAft>
                        <a:buFont typeface="Symbol"/>
                        <a:buChar char=""/>
                      </a:pPr>
                      <a:r>
                        <a:rPr lang="en-US" sz="900">
                          <a:solidFill>
                            <a:srgbClr val="000000"/>
                          </a:solidFill>
                          <a:effectLst/>
                          <a:uFill>
                            <a:solidFill>
                              <a:srgbClr val="000000"/>
                            </a:solidFill>
                          </a:uFill>
                          <a:latin typeface="Calibri"/>
                          <a:ea typeface="Arial Unicode MS"/>
                          <a:cs typeface="Arial Unicode MS"/>
                        </a:rPr>
                        <a:t>Seasonal Net Maximum Sustainable MW Rating from RARF and Reactive curve gross MVAR less auxiliary Load MVAR Ratings from RARF</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solidFill>
                            <a:srgbClr val="000000"/>
                          </a:solidFill>
                          <a:effectLst/>
                          <a:uFill>
                            <a:solidFill>
                              <a:srgbClr val="000000"/>
                            </a:solidFill>
                          </a:uFill>
                          <a:latin typeface="Calibri"/>
                          <a:ea typeface="Arial Unicode MS"/>
                          <a:cs typeface="Helvetica"/>
                        </a:rPr>
                        <a:t>Seasonal Net Maximum Sustainable MW Rating from RARF</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2082">
                <a:tc>
                  <a:txBody>
                    <a:bodyPr/>
                    <a:lstStyle/>
                    <a:p>
                      <a:pPr marL="0" marR="0">
                        <a:spcBef>
                          <a:spcPts val="0"/>
                        </a:spcBef>
                        <a:spcAft>
                          <a:spcPts val="0"/>
                        </a:spcAft>
                      </a:pPr>
                      <a:r>
                        <a:rPr lang="en-US" sz="900" b="1">
                          <a:solidFill>
                            <a:srgbClr val="000000"/>
                          </a:solidFill>
                          <a:effectLst/>
                          <a:uFill>
                            <a:solidFill>
                              <a:srgbClr val="000000"/>
                            </a:solidFill>
                          </a:uFill>
                          <a:latin typeface="Calibri"/>
                          <a:ea typeface="Arial Unicode MS"/>
                          <a:cs typeface="Arial Unicode MS"/>
                        </a:rPr>
                        <a:t>Wind Generation</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solidFill>
                            <a:srgbClr val="000000"/>
                          </a:solidFill>
                          <a:effectLst/>
                          <a:uFill>
                            <a:solidFill>
                              <a:srgbClr val="000000"/>
                            </a:solidFill>
                          </a:uFill>
                          <a:latin typeface="Calibri"/>
                          <a:ea typeface="Arial Unicode MS"/>
                          <a:cs typeface="Helvetica"/>
                        </a:rPr>
                        <a:t>Capacity contribution based on average of recent peak-season output (top 20 load hours)</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solidFill>
                            <a:srgbClr val="000000"/>
                          </a:solidFill>
                          <a:effectLst/>
                          <a:uFill>
                            <a:solidFill>
                              <a:srgbClr val="000000"/>
                            </a:solidFill>
                          </a:uFill>
                          <a:latin typeface="Calibri"/>
                          <a:ea typeface="Arial Unicode MS"/>
                          <a:cs typeface="Helvetica"/>
                        </a:rPr>
                        <a:t>100% of capacity modeled.  Units dispatched according to CDR Report unless needed in extraordinary dispatch</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uFill>
                            <a:solidFill>
                              <a:srgbClr val="000000"/>
                            </a:solidFill>
                          </a:uFill>
                          <a:latin typeface="Calibri"/>
                          <a:ea typeface="Arial Unicode MS"/>
                          <a:cs typeface="Arial Unicode MS"/>
                        </a:rPr>
                        <a:t>100% of capacity modeled.  Units dispatched at varying levels, depending on the case</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solidFill>
                            <a:srgbClr val="000000"/>
                          </a:solidFill>
                          <a:effectLst/>
                          <a:uFill>
                            <a:solidFill>
                              <a:srgbClr val="000000"/>
                            </a:solidFill>
                          </a:uFill>
                          <a:latin typeface="Calibri"/>
                          <a:ea typeface="Arial Unicode MS"/>
                          <a:cs typeface="Helvetica"/>
                        </a:rPr>
                        <a:t>Units dispatched based on  representative hourly patterns appropriate for weather assumptions</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7345">
                <a:tc>
                  <a:txBody>
                    <a:bodyPr/>
                    <a:lstStyle/>
                    <a:p>
                      <a:pPr marL="0" marR="0">
                        <a:spcBef>
                          <a:spcPts val="0"/>
                        </a:spcBef>
                        <a:spcAft>
                          <a:spcPts val="0"/>
                        </a:spcAft>
                      </a:pPr>
                      <a:r>
                        <a:rPr lang="en-US" sz="900" b="1">
                          <a:solidFill>
                            <a:srgbClr val="000000"/>
                          </a:solidFill>
                          <a:effectLst/>
                          <a:uFill>
                            <a:solidFill>
                              <a:srgbClr val="000000"/>
                            </a:solidFill>
                          </a:uFill>
                          <a:latin typeface="Calibri"/>
                          <a:ea typeface="Arial Unicode MS"/>
                          <a:cs typeface="Arial Unicode MS"/>
                        </a:rPr>
                        <a:t>Solar Generation</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solidFill>
                            <a:srgbClr val="000000"/>
                          </a:solidFill>
                          <a:effectLst/>
                          <a:uFill>
                            <a:solidFill>
                              <a:srgbClr val="000000"/>
                            </a:solidFill>
                          </a:uFill>
                          <a:latin typeface="Calibri"/>
                          <a:ea typeface="Arial Unicode MS"/>
                          <a:cs typeface="Helvetica"/>
                        </a:rPr>
                        <a:t>100% of capacity reported</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uFill>
                            <a:solidFill>
                              <a:srgbClr val="000000"/>
                            </a:solidFill>
                          </a:uFill>
                          <a:latin typeface="Calibri"/>
                          <a:ea typeface="Arial Unicode MS"/>
                          <a:cs typeface="Arial Unicode MS"/>
                        </a:rPr>
                        <a:t>100% of capacity modeled.  Units dispatched based on review of historic seasonal output</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uFill>
                            <a:solidFill>
                              <a:srgbClr val="000000"/>
                            </a:solidFill>
                          </a:uFill>
                          <a:latin typeface="Calibri"/>
                          <a:ea typeface="Arial Unicode MS"/>
                          <a:cs typeface="Arial Unicode MS"/>
                        </a:rPr>
                        <a:t>100% of capacity modeled.  Units dispatched at 70% of capacity</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uFill>
                            <a:solidFill>
                              <a:srgbClr val="000000"/>
                            </a:solidFill>
                          </a:uFill>
                          <a:latin typeface="Calibri"/>
                          <a:ea typeface="Arial Unicode MS"/>
                          <a:cs typeface="Arial Unicode MS"/>
                        </a:rPr>
                        <a:t>Units dispatched based on  representative hourly patterns appropriate for weather assumptions; using vendor profiles</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2082">
                <a:tc>
                  <a:txBody>
                    <a:bodyPr/>
                    <a:lstStyle/>
                    <a:p>
                      <a:pPr marL="0" marR="0">
                        <a:spcBef>
                          <a:spcPts val="0"/>
                        </a:spcBef>
                        <a:spcAft>
                          <a:spcPts val="0"/>
                        </a:spcAft>
                      </a:pPr>
                      <a:r>
                        <a:rPr lang="en-US" sz="900" b="1">
                          <a:solidFill>
                            <a:srgbClr val="000000"/>
                          </a:solidFill>
                          <a:effectLst/>
                          <a:uFill>
                            <a:solidFill>
                              <a:srgbClr val="000000"/>
                            </a:solidFill>
                          </a:uFill>
                          <a:latin typeface="Calibri"/>
                          <a:ea typeface="Arial Unicode MS"/>
                          <a:cs typeface="Arial Unicode MS"/>
                        </a:rPr>
                        <a:t>DC-Ties</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solidFill>
                            <a:srgbClr val="000000"/>
                          </a:solidFill>
                          <a:effectLst/>
                          <a:uFill>
                            <a:solidFill>
                              <a:srgbClr val="000000"/>
                            </a:solidFill>
                          </a:uFill>
                          <a:latin typeface="Calibri"/>
                          <a:ea typeface="Arial Unicode MS"/>
                          <a:cs typeface="Helvetica"/>
                        </a:rPr>
                        <a:t>Output levels based on average of recent peak-season output (top 20 load hours)</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uFill>
                            <a:solidFill>
                              <a:srgbClr val="000000"/>
                            </a:solidFill>
                          </a:uFill>
                          <a:latin typeface="Calibri"/>
                          <a:ea typeface="Arial Unicode MS"/>
                          <a:cs typeface="Arial Unicode MS"/>
                        </a:rPr>
                        <a:t>100% of capacity modeled.  Units dispatched based on review of historic seasonal operating levels</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uFill>
                            <a:solidFill>
                              <a:srgbClr val="000000"/>
                            </a:solidFill>
                          </a:uFill>
                          <a:latin typeface="Calibri"/>
                          <a:ea typeface="Arial Unicode MS"/>
                          <a:cs typeface="Arial Unicode MS"/>
                        </a:rPr>
                        <a:t>100% of capacity modeled.  Units dispatched based on review of historic seasonal operating levels</a:t>
                      </a:r>
                      <a:endParaRPr lang="en-US" sz="90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solidFill>
                            <a:srgbClr val="000000"/>
                          </a:solidFill>
                          <a:effectLst/>
                          <a:uFill>
                            <a:solidFill>
                              <a:srgbClr val="000000"/>
                            </a:solidFill>
                          </a:uFill>
                          <a:latin typeface="Calibri"/>
                          <a:ea typeface="Arial Unicode MS"/>
                          <a:cs typeface="Arial Unicode MS"/>
                        </a:rPr>
                        <a:t>Units dispatched based on  historical hourly patterns</a:t>
                      </a:r>
                      <a:endParaRPr lang="en-US" sz="900" dirty="0">
                        <a:solidFill>
                          <a:srgbClr val="000000"/>
                        </a:solidFill>
                        <a:effectLst/>
                        <a:uFill>
                          <a:solidFill>
                            <a:srgbClr val="000000"/>
                          </a:solidFill>
                        </a:uFill>
                        <a:latin typeface="Helvetica"/>
                        <a:ea typeface="Arial Unicode MS"/>
                        <a:cs typeface="Arial Unicode MS"/>
                      </a:endParaRPr>
                    </a:p>
                  </a:txBody>
                  <a:tcPr marL="40208" marR="40208" marT="40208" marB="402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6740807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CDR/Planning Model White Paper – Generation Assumptions Cont.</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860516107"/>
              </p:ext>
            </p:extLst>
          </p:nvPr>
        </p:nvGraphicFramePr>
        <p:xfrm>
          <a:off x="76198" y="1371600"/>
          <a:ext cx="8915403" cy="5333999"/>
        </p:xfrm>
        <a:graphic>
          <a:graphicData uri="http://schemas.openxmlformats.org/drawingml/2006/table">
            <a:tbl>
              <a:tblPr firstRow="1" firstCol="1" bandRow="1"/>
              <a:tblGrid>
                <a:gridCol w="1783214"/>
                <a:gridCol w="1782547"/>
                <a:gridCol w="1783214"/>
                <a:gridCol w="1783214"/>
                <a:gridCol w="1783214"/>
              </a:tblGrid>
              <a:tr h="269456">
                <a:tc rowSpan="2">
                  <a:txBody>
                    <a:bodyPr/>
                    <a:lstStyle/>
                    <a:p>
                      <a:pPr marL="0" marR="0">
                        <a:spcBef>
                          <a:spcPts val="0"/>
                        </a:spcBef>
                        <a:spcAft>
                          <a:spcPts val="0"/>
                        </a:spcAft>
                      </a:pPr>
                      <a:r>
                        <a:rPr lang="en-US" sz="700" b="1">
                          <a:solidFill>
                            <a:srgbClr val="000000"/>
                          </a:solidFill>
                          <a:effectLst/>
                          <a:uFill>
                            <a:solidFill>
                              <a:srgbClr val="000000"/>
                            </a:solidFill>
                          </a:uFill>
                          <a:latin typeface="Calibri"/>
                          <a:ea typeface="Arial Unicode MS"/>
                          <a:cs typeface="Arial Unicode MS"/>
                        </a:rPr>
                        <a:t> </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spcBef>
                          <a:spcPts val="0"/>
                        </a:spcBef>
                        <a:spcAft>
                          <a:spcPts val="0"/>
                        </a:spcAft>
                      </a:pPr>
                      <a:r>
                        <a:rPr lang="en-US" sz="700" b="1">
                          <a:solidFill>
                            <a:srgbClr val="000000"/>
                          </a:solidFill>
                          <a:effectLst/>
                          <a:uFill>
                            <a:solidFill>
                              <a:srgbClr val="000000"/>
                            </a:solidFill>
                          </a:uFill>
                          <a:latin typeface="Calibri"/>
                          <a:ea typeface="Arial Unicode MS"/>
                          <a:cs typeface="Arial Unicode MS"/>
                        </a:rPr>
                        <a:t>CDR Report</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algn="ctr">
                        <a:spcBef>
                          <a:spcPts val="0"/>
                        </a:spcBef>
                        <a:spcAft>
                          <a:spcPts val="0"/>
                        </a:spcAft>
                      </a:pPr>
                      <a:r>
                        <a:rPr lang="en-US" sz="700" b="1">
                          <a:solidFill>
                            <a:srgbClr val="000000"/>
                          </a:solidFill>
                          <a:effectLst/>
                          <a:uFill>
                            <a:solidFill>
                              <a:srgbClr val="000000"/>
                            </a:solidFill>
                          </a:uFill>
                          <a:latin typeface="Calibri"/>
                          <a:ea typeface="Arial Unicode MS"/>
                          <a:cs typeface="Arial Unicode MS"/>
                        </a:rPr>
                        <a:t>Transmission Planning Models</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69456">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700" b="1">
                          <a:solidFill>
                            <a:srgbClr val="000000"/>
                          </a:solidFill>
                          <a:effectLst/>
                          <a:uFill>
                            <a:solidFill>
                              <a:srgbClr val="000000"/>
                            </a:solidFill>
                          </a:uFill>
                          <a:latin typeface="Calibri"/>
                          <a:ea typeface="Arial Unicode MS"/>
                          <a:cs typeface="Arial Unicode MS"/>
                        </a:rPr>
                        <a:t>SSWG Models</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700" b="1">
                          <a:solidFill>
                            <a:srgbClr val="000000"/>
                          </a:solidFill>
                          <a:effectLst/>
                          <a:uFill>
                            <a:solidFill>
                              <a:srgbClr val="000000"/>
                            </a:solidFill>
                          </a:uFill>
                          <a:latin typeface="Calibri"/>
                          <a:ea typeface="Arial Unicode MS"/>
                          <a:cs typeface="Arial Unicode MS"/>
                        </a:rPr>
                        <a:t>RTP Reliability Models</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700" b="1">
                          <a:solidFill>
                            <a:srgbClr val="000000"/>
                          </a:solidFill>
                          <a:effectLst/>
                          <a:uFill>
                            <a:solidFill>
                              <a:srgbClr val="000000"/>
                            </a:solidFill>
                          </a:uFill>
                          <a:latin typeface="Calibri"/>
                          <a:ea typeface="Arial Unicode MS"/>
                          <a:cs typeface="Arial Unicode MS"/>
                        </a:rPr>
                        <a:t>RTP Economic Models</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615">
                <a:tc>
                  <a:txBody>
                    <a:bodyPr/>
                    <a:lstStyle/>
                    <a:p>
                      <a:pPr marL="0" marR="0">
                        <a:spcBef>
                          <a:spcPts val="0"/>
                        </a:spcBef>
                        <a:spcAft>
                          <a:spcPts val="0"/>
                        </a:spcAft>
                      </a:pPr>
                      <a:r>
                        <a:rPr lang="en-US" sz="700" b="1">
                          <a:solidFill>
                            <a:srgbClr val="000000"/>
                          </a:solidFill>
                          <a:effectLst/>
                          <a:uFill>
                            <a:solidFill>
                              <a:srgbClr val="000000"/>
                            </a:solidFill>
                          </a:uFill>
                          <a:latin typeface="Calibri"/>
                          <a:ea typeface="Arial Unicode MS"/>
                          <a:cs typeface="Arial Unicode MS"/>
                        </a:rPr>
                        <a:t>Preparer</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ERCOT</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TSPs</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ERCOT and TSPs</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solidFill>
                            <a:srgbClr val="000000"/>
                          </a:solidFill>
                          <a:effectLst/>
                          <a:uFill>
                            <a:solidFill>
                              <a:srgbClr val="000000"/>
                            </a:solidFill>
                          </a:uFill>
                          <a:latin typeface="Calibri"/>
                          <a:ea typeface="Arial Unicode MS"/>
                          <a:cs typeface="Helvetica"/>
                        </a:rPr>
                        <a:t>ERCOT</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8128">
                <a:tc>
                  <a:txBody>
                    <a:bodyPr/>
                    <a:lstStyle/>
                    <a:p>
                      <a:pPr marL="0" marR="0">
                        <a:spcBef>
                          <a:spcPts val="0"/>
                        </a:spcBef>
                        <a:spcAft>
                          <a:spcPts val="0"/>
                        </a:spcAft>
                      </a:pPr>
                      <a:r>
                        <a:rPr lang="en-US" sz="900" b="1">
                          <a:solidFill>
                            <a:srgbClr val="000000"/>
                          </a:solidFill>
                          <a:effectLst/>
                          <a:uFill>
                            <a:solidFill>
                              <a:srgbClr val="000000"/>
                            </a:solidFill>
                          </a:uFill>
                          <a:latin typeface="Calibri"/>
                          <a:ea typeface="Arial Unicode MS"/>
                          <a:cs typeface="Arial Unicode MS"/>
                        </a:rPr>
                        <a:t>Hydro Generation</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uFill>
                            <a:solidFill>
                              <a:srgbClr val="000000"/>
                            </a:solidFill>
                          </a:uFill>
                          <a:latin typeface="Calibri"/>
                          <a:ea typeface="Arial Unicode MS"/>
                          <a:cs typeface="Helvetica"/>
                        </a:rPr>
                        <a:t>Output levels based on average of recent peak-season output (top 20 load hours)</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uFill>
                            <a:solidFill>
                              <a:srgbClr val="000000"/>
                            </a:solidFill>
                          </a:uFill>
                          <a:latin typeface="Calibri"/>
                          <a:ea typeface="Arial Unicode MS"/>
                          <a:cs typeface="Arial Unicode MS"/>
                        </a:rPr>
                        <a:t>100% of capacity modeled.  Units modeled offline</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uFill>
                            <a:solidFill>
                              <a:srgbClr val="000000"/>
                            </a:solidFill>
                          </a:uFill>
                          <a:latin typeface="Calibri"/>
                          <a:ea typeface="Arial Unicode MS"/>
                          <a:cs typeface="Arial Unicode MS"/>
                        </a:rPr>
                        <a:t>100% of capacity modeled.  Units modeled offline</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uFill>
                            <a:solidFill>
                              <a:srgbClr val="000000"/>
                            </a:solidFill>
                          </a:uFill>
                          <a:latin typeface="Calibri"/>
                          <a:ea typeface="Arial Unicode MS"/>
                          <a:cs typeface="Arial Unicode MS"/>
                        </a:rPr>
                        <a:t>Units dispatched based on  historical hourly patterns</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35554">
                <a:tc>
                  <a:txBody>
                    <a:bodyPr/>
                    <a:lstStyle/>
                    <a:p>
                      <a:pPr marL="0" marR="0">
                        <a:spcBef>
                          <a:spcPts val="0"/>
                        </a:spcBef>
                        <a:spcAft>
                          <a:spcPts val="0"/>
                        </a:spcAft>
                      </a:pPr>
                      <a:r>
                        <a:rPr lang="en-US" sz="900" b="1">
                          <a:solidFill>
                            <a:srgbClr val="000000"/>
                          </a:solidFill>
                          <a:effectLst/>
                          <a:uFill>
                            <a:solidFill>
                              <a:srgbClr val="000000"/>
                            </a:solidFill>
                          </a:uFill>
                          <a:latin typeface="Calibri"/>
                          <a:ea typeface="Arial Unicode MS"/>
                          <a:cs typeface="Arial Unicode MS"/>
                        </a:rPr>
                        <a:t>Requirements for Including Planned Generation</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spcBef>
                          <a:spcPts val="0"/>
                        </a:spcBef>
                        <a:spcAft>
                          <a:spcPts val="0"/>
                        </a:spcAft>
                        <a:buFont typeface="Symbol"/>
                        <a:buChar char=""/>
                      </a:pPr>
                      <a:r>
                        <a:rPr lang="en-US" sz="900">
                          <a:solidFill>
                            <a:srgbClr val="000000"/>
                          </a:solidFill>
                          <a:effectLst/>
                          <a:uFill>
                            <a:solidFill>
                              <a:srgbClr val="000000"/>
                            </a:solidFill>
                          </a:uFill>
                          <a:latin typeface="Calibri"/>
                          <a:ea typeface="Arial Unicode MS"/>
                          <a:cs typeface="Helvetica"/>
                        </a:rPr>
                        <a:t>Signed interconnection agreement;</a:t>
                      </a:r>
                      <a:endParaRPr lang="en-US" sz="900">
                        <a:solidFill>
                          <a:srgbClr val="000000"/>
                        </a:solidFill>
                        <a:effectLst/>
                        <a:uFill>
                          <a:solidFill>
                            <a:srgbClr val="000000"/>
                          </a:solidFill>
                        </a:uFill>
                        <a:latin typeface="Helvetica"/>
                        <a:ea typeface="Arial Unicode MS"/>
                        <a:cs typeface="Arial Unicode MS"/>
                      </a:endParaRPr>
                    </a:p>
                    <a:p>
                      <a:pPr marL="342900" marR="0" lvl="0" indent="-342900">
                        <a:spcBef>
                          <a:spcPts val="0"/>
                        </a:spcBef>
                        <a:spcAft>
                          <a:spcPts val="0"/>
                        </a:spcAft>
                        <a:buFont typeface="Symbol"/>
                        <a:buChar char=""/>
                      </a:pPr>
                      <a:r>
                        <a:rPr lang="en-US" sz="900">
                          <a:solidFill>
                            <a:srgbClr val="000000"/>
                          </a:solidFill>
                          <a:effectLst/>
                          <a:uFill>
                            <a:solidFill>
                              <a:srgbClr val="000000"/>
                            </a:solidFill>
                          </a:uFill>
                          <a:latin typeface="Calibri"/>
                          <a:ea typeface="Arial Unicode MS"/>
                          <a:cs typeface="Helvetica"/>
                        </a:rPr>
                        <a:t>Air permits (if needed); and</a:t>
                      </a:r>
                      <a:endParaRPr lang="en-US" sz="900">
                        <a:solidFill>
                          <a:srgbClr val="000000"/>
                        </a:solidFill>
                        <a:effectLst/>
                        <a:uFill>
                          <a:solidFill>
                            <a:srgbClr val="000000"/>
                          </a:solidFill>
                        </a:uFill>
                        <a:latin typeface="Helvetica"/>
                        <a:ea typeface="Arial Unicode MS"/>
                        <a:cs typeface="Arial Unicode MS"/>
                      </a:endParaRPr>
                    </a:p>
                    <a:p>
                      <a:pPr marL="0" marR="0">
                        <a:spcBef>
                          <a:spcPts val="0"/>
                        </a:spcBef>
                        <a:spcAft>
                          <a:spcPts val="0"/>
                        </a:spcAft>
                      </a:pPr>
                      <a:r>
                        <a:rPr lang="en-US" sz="900">
                          <a:effectLst/>
                          <a:latin typeface="Calibri"/>
                          <a:ea typeface="Arial Unicode MS"/>
                          <a:cs typeface="Helvetica"/>
                        </a:rPr>
                        <a:t>Cooling water attestation</a:t>
                      </a:r>
                      <a:endParaRPr lang="en-US" sz="1000">
                        <a:effectLst/>
                        <a:latin typeface="Times New Roman"/>
                        <a:ea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Calibri"/>
                          <a:ea typeface="Arial Unicode MS"/>
                          <a:cs typeface="Helvetica"/>
                        </a:rPr>
                        <a:t>Planning Guide 6.9.</a:t>
                      </a:r>
                      <a:endParaRPr lang="en-US" sz="1000">
                        <a:effectLst/>
                        <a:latin typeface="Times New Roman"/>
                        <a:ea typeface="Arial Unicode MS"/>
                      </a:endParaRPr>
                    </a:p>
                    <a:p>
                      <a:pPr marL="342900" marR="0" lvl="0" indent="-342900">
                        <a:spcBef>
                          <a:spcPts val="0"/>
                        </a:spcBef>
                        <a:spcAft>
                          <a:spcPts val="0"/>
                        </a:spcAft>
                        <a:buFont typeface="Symbol"/>
                        <a:buChar char=""/>
                      </a:pPr>
                      <a:r>
                        <a:rPr lang="en-US" sz="900">
                          <a:solidFill>
                            <a:srgbClr val="000000"/>
                          </a:solidFill>
                          <a:effectLst/>
                          <a:uFill>
                            <a:solidFill>
                              <a:srgbClr val="000000"/>
                            </a:solidFill>
                          </a:uFill>
                          <a:latin typeface="Calibri"/>
                          <a:ea typeface="Arial Unicode MS"/>
                          <a:cs typeface="Helvetica"/>
                        </a:rPr>
                        <a:t>Signed interconnection agreement;</a:t>
                      </a:r>
                      <a:endParaRPr lang="en-US" sz="900">
                        <a:solidFill>
                          <a:srgbClr val="000000"/>
                        </a:solidFill>
                        <a:effectLst/>
                        <a:uFill>
                          <a:solidFill>
                            <a:srgbClr val="000000"/>
                          </a:solidFill>
                        </a:uFill>
                        <a:latin typeface="Helvetica"/>
                        <a:ea typeface="Arial Unicode MS"/>
                        <a:cs typeface="Arial Unicode MS"/>
                      </a:endParaRPr>
                    </a:p>
                    <a:p>
                      <a:pPr marL="342900" marR="0" lvl="0" indent="-342900">
                        <a:spcBef>
                          <a:spcPts val="0"/>
                        </a:spcBef>
                        <a:spcAft>
                          <a:spcPts val="0"/>
                        </a:spcAft>
                        <a:buFont typeface="Symbol"/>
                        <a:buChar char=""/>
                      </a:pPr>
                      <a:r>
                        <a:rPr lang="en-US" sz="900">
                          <a:solidFill>
                            <a:srgbClr val="000000"/>
                          </a:solidFill>
                          <a:effectLst/>
                          <a:uFill>
                            <a:solidFill>
                              <a:srgbClr val="000000"/>
                            </a:solidFill>
                          </a:uFill>
                          <a:latin typeface="Calibri"/>
                          <a:ea typeface="Arial Unicode MS"/>
                          <a:cs typeface="Helvetica"/>
                        </a:rPr>
                        <a:t>Air permits (if needed);</a:t>
                      </a:r>
                      <a:endParaRPr lang="en-US" sz="900">
                        <a:solidFill>
                          <a:srgbClr val="000000"/>
                        </a:solidFill>
                        <a:effectLst/>
                        <a:uFill>
                          <a:solidFill>
                            <a:srgbClr val="000000"/>
                          </a:solidFill>
                        </a:uFill>
                        <a:latin typeface="Helvetica"/>
                        <a:ea typeface="Arial Unicode MS"/>
                        <a:cs typeface="Arial Unicode MS"/>
                      </a:endParaRPr>
                    </a:p>
                    <a:p>
                      <a:pPr marL="342900" marR="0" lvl="0" indent="-342900">
                        <a:spcBef>
                          <a:spcPts val="0"/>
                        </a:spcBef>
                        <a:spcAft>
                          <a:spcPts val="0"/>
                        </a:spcAft>
                        <a:buFont typeface="Symbol"/>
                        <a:buChar char=""/>
                      </a:pPr>
                      <a:r>
                        <a:rPr lang="en-US" sz="900">
                          <a:solidFill>
                            <a:srgbClr val="000000"/>
                          </a:solidFill>
                          <a:effectLst/>
                          <a:uFill>
                            <a:solidFill>
                              <a:srgbClr val="000000"/>
                            </a:solidFill>
                          </a:uFill>
                          <a:latin typeface="Calibri"/>
                          <a:ea typeface="Arial Unicode MS"/>
                          <a:cs typeface="Helvetica"/>
                        </a:rPr>
                        <a:t>Cooling water attestation; and</a:t>
                      </a:r>
                      <a:endParaRPr lang="en-US" sz="900">
                        <a:solidFill>
                          <a:srgbClr val="000000"/>
                        </a:solidFill>
                        <a:effectLst/>
                        <a:uFill>
                          <a:solidFill>
                            <a:srgbClr val="000000"/>
                          </a:solidFill>
                        </a:uFill>
                        <a:latin typeface="Helvetica"/>
                        <a:ea typeface="Arial Unicode MS"/>
                        <a:cs typeface="Arial Unicode MS"/>
                      </a:endParaRPr>
                    </a:p>
                    <a:p>
                      <a:pPr marL="342900" marR="0" lvl="0" indent="-342900">
                        <a:spcBef>
                          <a:spcPts val="0"/>
                        </a:spcBef>
                        <a:spcAft>
                          <a:spcPts val="0"/>
                        </a:spcAft>
                        <a:buFont typeface="Symbol"/>
                        <a:buChar char=""/>
                      </a:pPr>
                      <a:r>
                        <a:rPr lang="en-US" sz="900">
                          <a:solidFill>
                            <a:srgbClr val="000000"/>
                          </a:solidFill>
                          <a:effectLst/>
                          <a:uFill>
                            <a:solidFill>
                              <a:srgbClr val="000000"/>
                            </a:solidFill>
                          </a:uFill>
                          <a:latin typeface="Calibri"/>
                          <a:ea typeface="Arial Unicode MS"/>
                          <a:cs typeface="Helvetica"/>
                        </a:rPr>
                        <a:t>Full financial commitment and notice to proceed given to TSP</a:t>
                      </a:r>
                      <a:endParaRPr lang="en-US" sz="900">
                        <a:solidFill>
                          <a:srgbClr val="000000"/>
                        </a:solidFill>
                        <a:effectLst/>
                        <a:uFill>
                          <a:solidFill>
                            <a:srgbClr val="000000"/>
                          </a:solidFill>
                        </a:uFill>
                        <a:latin typeface="Helvetica"/>
                        <a:ea typeface="Arial Unicode MS"/>
                        <a:cs typeface="Arial Unicode MS"/>
                      </a:endParaRPr>
                    </a:p>
                    <a:p>
                      <a:pPr marL="0" marR="0">
                        <a:spcBef>
                          <a:spcPts val="0"/>
                        </a:spcBef>
                        <a:spcAft>
                          <a:spcPts val="0"/>
                        </a:spcAft>
                      </a:pPr>
                      <a:r>
                        <a:rPr lang="en-US" sz="900">
                          <a:effectLst/>
                          <a:latin typeface="Calibri"/>
                          <a:ea typeface="Arial Unicode MS"/>
                          <a:cs typeface="Helvetica"/>
                        </a:rPr>
                        <a:t> </a:t>
                      </a:r>
                      <a:endParaRPr lang="en-US" sz="1000">
                        <a:effectLst/>
                        <a:latin typeface="Times New Roman"/>
                        <a:ea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Calibri"/>
                          <a:ea typeface="Arial Unicode MS"/>
                          <a:cs typeface="Helvetica"/>
                        </a:rPr>
                        <a:t>Planning Guide 6.9.</a:t>
                      </a:r>
                      <a:endParaRPr lang="en-US" sz="1000">
                        <a:effectLst/>
                        <a:latin typeface="Times New Roman"/>
                        <a:ea typeface="Arial Unicode MS"/>
                      </a:endParaRPr>
                    </a:p>
                    <a:p>
                      <a:pPr marL="342900" marR="0" lvl="0" indent="-342900">
                        <a:spcBef>
                          <a:spcPts val="0"/>
                        </a:spcBef>
                        <a:spcAft>
                          <a:spcPts val="0"/>
                        </a:spcAft>
                        <a:buFont typeface="Symbol"/>
                        <a:buChar char=""/>
                      </a:pPr>
                      <a:r>
                        <a:rPr lang="en-US" sz="900">
                          <a:solidFill>
                            <a:srgbClr val="000000"/>
                          </a:solidFill>
                          <a:effectLst/>
                          <a:uFill>
                            <a:solidFill>
                              <a:srgbClr val="000000"/>
                            </a:solidFill>
                          </a:uFill>
                          <a:latin typeface="Calibri"/>
                          <a:ea typeface="Arial Unicode MS"/>
                          <a:cs typeface="Helvetica"/>
                        </a:rPr>
                        <a:t>Signed interconnection agreement;</a:t>
                      </a:r>
                      <a:endParaRPr lang="en-US" sz="900">
                        <a:solidFill>
                          <a:srgbClr val="000000"/>
                        </a:solidFill>
                        <a:effectLst/>
                        <a:uFill>
                          <a:solidFill>
                            <a:srgbClr val="000000"/>
                          </a:solidFill>
                        </a:uFill>
                        <a:latin typeface="Helvetica"/>
                        <a:ea typeface="Arial Unicode MS"/>
                        <a:cs typeface="Arial Unicode MS"/>
                      </a:endParaRPr>
                    </a:p>
                    <a:p>
                      <a:pPr marL="342900" marR="0" lvl="0" indent="-342900">
                        <a:spcBef>
                          <a:spcPts val="0"/>
                        </a:spcBef>
                        <a:spcAft>
                          <a:spcPts val="0"/>
                        </a:spcAft>
                        <a:buFont typeface="Symbol"/>
                        <a:buChar char=""/>
                      </a:pPr>
                      <a:r>
                        <a:rPr lang="en-US" sz="900">
                          <a:solidFill>
                            <a:srgbClr val="000000"/>
                          </a:solidFill>
                          <a:effectLst/>
                          <a:uFill>
                            <a:solidFill>
                              <a:srgbClr val="000000"/>
                            </a:solidFill>
                          </a:uFill>
                          <a:latin typeface="Calibri"/>
                          <a:ea typeface="Arial Unicode MS"/>
                          <a:cs typeface="Helvetica"/>
                        </a:rPr>
                        <a:t>Air permits (if needed);</a:t>
                      </a:r>
                      <a:endParaRPr lang="en-US" sz="900">
                        <a:solidFill>
                          <a:srgbClr val="000000"/>
                        </a:solidFill>
                        <a:effectLst/>
                        <a:uFill>
                          <a:solidFill>
                            <a:srgbClr val="000000"/>
                          </a:solidFill>
                        </a:uFill>
                        <a:latin typeface="Helvetica"/>
                        <a:ea typeface="Arial Unicode MS"/>
                        <a:cs typeface="Arial Unicode MS"/>
                      </a:endParaRPr>
                    </a:p>
                    <a:p>
                      <a:pPr marL="342900" marR="0" lvl="0" indent="-342900">
                        <a:spcBef>
                          <a:spcPts val="0"/>
                        </a:spcBef>
                        <a:spcAft>
                          <a:spcPts val="0"/>
                        </a:spcAft>
                        <a:buFont typeface="Symbol"/>
                        <a:buChar char=""/>
                      </a:pPr>
                      <a:r>
                        <a:rPr lang="en-US" sz="900">
                          <a:solidFill>
                            <a:srgbClr val="000000"/>
                          </a:solidFill>
                          <a:effectLst/>
                          <a:uFill>
                            <a:solidFill>
                              <a:srgbClr val="000000"/>
                            </a:solidFill>
                          </a:uFill>
                          <a:latin typeface="Calibri"/>
                          <a:ea typeface="Arial Unicode MS"/>
                          <a:cs typeface="Helvetica"/>
                        </a:rPr>
                        <a:t>Cooling water attestation; and</a:t>
                      </a:r>
                      <a:endParaRPr lang="en-US" sz="900">
                        <a:solidFill>
                          <a:srgbClr val="000000"/>
                        </a:solidFill>
                        <a:effectLst/>
                        <a:uFill>
                          <a:solidFill>
                            <a:srgbClr val="000000"/>
                          </a:solidFill>
                        </a:uFill>
                        <a:latin typeface="Helvetica"/>
                        <a:ea typeface="Arial Unicode MS"/>
                        <a:cs typeface="Arial Unicode MS"/>
                      </a:endParaRPr>
                    </a:p>
                    <a:p>
                      <a:pPr marL="0" marR="0">
                        <a:spcBef>
                          <a:spcPts val="0"/>
                        </a:spcBef>
                        <a:spcAft>
                          <a:spcPts val="0"/>
                        </a:spcAft>
                      </a:pPr>
                      <a:r>
                        <a:rPr lang="en-US" sz="900">
                          <a:effectLst/>
                          <a:latin typeface="Calibri"/>
                          <a:ea typeface="Arial Unicode MS"/>
                          <a:cs typeface="Helvetica"/>
                        </a:rPr>
                        <a:t>Full financial commitment and notice to proceed given to TSP</a:t>
                      </a:r>
                      <a:endParaRPr lang="en-US" sz="1000">
                        <a:effectLst/>
                        <a:latin typeface="Times New Roman"/>
                        <a:ea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Calibri"/>
                          <a:ea typeface="Arial Unicode MS"/>
                          <a:cs typeface="Helvetica"/>
                        </a:rPr>
                        <a:t>Planning Guide 6.9.</a:t>
                      </a:r>
                      <a:endParaRPr lang="en-US" sz="1000">
                        <a:effectLst/>
                        <a:latin typeface="Times New Roman"/>
                        <a:ea typeface="Arial Unicode MS"/>
                      </a:endParaRPr>
                    </a:p>
                    <a:p>
                      <a:pPr marL="342900" marR="0" lvl="0" indent="-342900">
                        <a:spcBef>
                          <a:spcPts val="0"/>
                        </a:spcBef>
                        <a:spcAft>
                          <a:spcPts val="0"/>
                        </a:spcAft>
                        <a:buFont typeface="Symbol"/>
                        <a:buChar char=""/>
                      </a:pPr>
                      <a:r>
                        <a:rPr lang="en-US" sz="900">
                          <a:solidFill>
                            <a:srgbClr val="000000"/>
                          </a:solidFill>
                          <a:effectLst/>
                          <a:uFill>
                            <a:solidFill>
                              <a:srgbClr val="000000"/>
                            </a:solidFill>
                          </a:uFill>
                          <a:latin typeface="Calibri"/>
                          <a:ea typeface="Arial Unicode MS"/>
                          <a:cs typeface="Helvetica"/>
                        </a:rPr>
                        <a:t>Signed interconnection agreement;</a:t>
                      </a:r>
                      <a:endParaRPr lang="en-US" sz="900">
                        <a:solidFill>
                          <a:srgbClr val="000000"/>
                        </a:solidFill>
                        <a:effectLst/>
                        <a:uFill>
                          <a:solidFill>
                            <a:srgbClr val="000000"/>
                          </a:solidFill>
                        </a:uFill>
                        <a:latin typeface="Helvetica"/>
                        <a:ea typeface="Arial Unicode MS"/>
                        <a:cs typeface="Arial Unicode MS"/>
                      </a:endParaRPr>
                    </a:p>
                    <a:p>
                      <a:pPr marL="342900" marR="0" lvl="0" indent="-342900">
                        <a:spcBef>
                          <a:spcPts val="0"/>
                        </a:spcBef>
                        <a:spcAft>
                          <a:spcPts val="0"/>
                        </a:spcAft>
                        <a:buFont typeface="Symbol"/>
                        <a:buChar char=""/>
                      </a:pPr>
                      <a:r>
                        <a:rPr lang="en-US" sz="900">
                          <a:solidFill>
                            <a:srgbClr val="000000"/>
                          </a:solidFill>
                          <a:effectLst/>
                          <a:uFill>
                            <a:solidFill>
                              <a:srgbClr val="000000"/>
                            </a:solidFill>
                          </a:uFill>
                          <a:latin typeface="Calibri"/>
                          <a:ea typeface="Arial Unicode MS"/>
                          <a:cs typeface="Helvetica"/>
                        </a:rPr>
                        <a:t>Air permits (if needed);</a:t>
                      </a:r>
                      <a:endParaRPr lang="en-US" sz="900">
                        <a:solidFill>
                          <a:srgbClr val="000000"/>
                        </a:solidFill>
                        <a:effectLst/>
                        <a:uFill>
                          <a:solidFill>
                            <a:srgbClr val="000000"/>
                          </a:solidFill>
                        </a:uFill>
                        <a:latin typeface="Helvetica"/>
                        <a:ea typeface="Arial Unicode MS"/>
                        <a:cs typeface="Arial Unicode MS"/>
                      </a:endParaRPr>
                    </a:p>
                    <a:p>
                      <a:pPr marL="342900" marR="0" lvl="0" indent="-342900">
                        <a:spcBef>
                          <a:spcPts val="0"/>
                        </a:spcBef>
                        <a:spcAft>
                          <a:spcPts val="0"/>
                        </a:spcAft>
                        <a:buFont typeface="Symbol"/>
                        <a:buChar char=""/>
                      </a:pPr>
                      <a:r>
                        <a:rPr lang="en-US" sz="900">
                          <a:solidFill>
                            <a:srgbClr val="000000"/>
                          </a:solidFill>
                          <a:effectLst/>
                          <a:uFill>
                            <a:solidFill>
                              <a:srgbClr val="000000"/>
                            </a:solidFill>
                          </a:uFill>
                          <a:latin typeface="Calibri"/>
                          <a:ea typeface="Arial Unicode MS"/>
                          <a:cs typeface="Helvetica"/>
                        </a:rPr>
                        <a:t>Cooling water attestation; and</a:t>
                      </a:r>
                      <a:endParaRPr lang="en-US" sz="900">
                        <a:solidFill>
                          <a:srgbClr val="000000"/>
                        </a:solidFill>
                        <a:effectLst/>
                        <a:uFill>
                          <a:solidFill>
                            <a:srgbClr val="000000"/>
                          </a:solidFill>
                        </a:uFill>
                        <a:latin typeface="Helvetica"/>
                        <a:ea typeface="Arial Unicode MS"/>
                        <a:cs typeface="Arial Unicode MS"/>
                      </a:endParaRPr>
                    </a:p>
                    <a:p>
                      <a:pPr marL="0" marR="0">
                        <a:spcBef>
                          <a:spcPts val="0"/>
                        </a:spcBef>
                        <a:spcAft>
                          <a:spcPts val="0"/>
                        </a:spcAft>
                      </a:pPr>
                      <a:r>
                        <a:rPr lang="en-US" sz="900">
                          <a:effectLst/>
                          <a:latin typeface="Calibri"/>
                          <a:ea typeface="Arial Unicode MS"/>
                          <a:cs typeface="Helvetica"/>
                        </a:rPr>
                        <a:t>Full financial commitment and notice to proceed given to TSP</a:t>
                      </a:r>
                      <a:endParaRPr lang="en-US" sz="1000">
                        <a:effectLst/>
                        <a:latin typeface="Times New Roman"/>
                        <a:ea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0930">
                <a:tc>
                  <a:txBody>
                    <a:bodyPr/>
                    <a:lstStyle/>
                    <a:p>
                      <a:pPr marL="0" marR="0">
                        <a:spcBef>
                          <a:spcPts val="0"/>
                        </a:spcBef>
                        <a:spcAft>
                          <a:spcPts val="0"/>
                        </a:spcAft>
                      </a:pPr>
                      <a:r>
                        <a:rPr lang="en-US" sz="900" b="1">
                          <a:solidFill>
                            <a:srgbClr val="000000"/>
                          </a:solidFill>
                          <a:effectLst/>
                          <a:uFill>
                            <a:solidFill>
                              <a:srgbClr val="000000"/>
                            </a:solidFill>
                          </a:uFill>
                          <a:latin typeface="Calibri"/>
                          <a:ea typeface="Arial Unicode MS"/>
                          <a:cs typeface="Arial Unicode MS"/>
                        </a:rPr>
                        <a:t>Self-Serve Generation</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uFill>
                            <a:solidFill>
                              <a:srgbClr val="000000"/>
                            </a:solidFill>
                          </a:uFill>
                          <a:latin typeface="Calibri"/>
                          <a:ea typeface="Arial Unicode MS"/>
                          <a:cs typeface="Helvetica"/>
                        </a:rPr>
                        <a:t>Net to grid during peak hours of recent peak season </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uFill>
                            <a:solidFill>
                              <a:srgbClr val="000000"/>
                            </a:solidFill>
                          </a:uFill>
                          <a:latin typeface="Calibri"/>
                          <a:ea typeface="Arial Unicode MS"/>
                          <a:cs typeface="Helvetica"/>
                        </a:rPr>
                        <a:t>Full capacity available</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Calibri"/>
                          <a:ea typeface="Helvetica"/>
                        </a:rPr>
                        <a:t>Full capacity available</a:t>
                      </a:r>
                      <a:endParaRPr lang="en-US" sz="900">
                        <a:solidFill>
                          <a:srgbClr val="000000"/>
                        </a:solidFill>
                        <a:effectLst/>
                        <a:latin typeface="Helvetica"/>
                        <a:ea typeface="Helvetica"/>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uFill>
                            <a:solidFill>
                              <a:srgbClr val="000000"/>
                            </a:solidFill>
                          </a:uFill>
                          <a:latin typeface="Calibri"/>
                          <a:ea typeface="Arial Unicode MS"/>
                          <a:cs typeface="Arial Unicode MS"/>
                        </a:rPr>
                        <a:t>Full capacity available</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0930">
                <a:tc>
                  <a:txBody>
                    <a:bodyPr/>
                    <a:lstStyle/>
                    <a:p>
                      <a:pPr marL="0" marR="0">
                        <a:spcBef>
                          <a:spcPts val="0"/>
                        </a:spcBef>
                        <a:spcAft>
                          <a:spcPts val="0"/>
                        </a:spcAft>
                      </a:pPr>
                      <a:r>
                        <a:rPr lang="en-US" sz="900" b="1">
                          <a:solidFill>
                            <a:srgbClr val="000000"/>
                          </a:solidFill>
                          <a:effectLst/>
                          <a:uFill>
                            <a:solidFill>
                              <a:srgbClr val="000000"/>
                            </a:solidFill>
                          </a:uFill>
                          <a:latin typeface="Calibri"/>
                          <a:ea typeface="Arial Unicode MS"/>
                          <a:cs typeface="Arial Unicode MS"/>
                        </a:rPr>
                        <a:t>Switchable Units</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uFill>
                            <a:solidFill>
                              <a:srgbClr val="000000"/>
                            </a:solidFill>
                          </a:uFill>
                          <a:latin typeface="Calibri"/>
                          <a:ea typeface="Arial Unicode MS"/>
                          <a:cs typeface="Helvetica"/>
                        </a:rPr>
                        <a:t>Capacity contracted to other region is not included</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uFill>
                            <a:solidFill>
                              <a:srgbClr val="000000"/>
                            </a:solidFill>
                          </a:uFill>
                          <a:latin typeface="Calibri"/>
                          <a:ea typeface="Arial Unicode MS"/>
                          <a:cs typeface="Helvetica"/>
                        </a:rPr>
                        <a:t>Capacity contracted to other region is considered unavailable</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Calibri"/>
                          <a:ea typeface="Helvetica"/>
                        </a:rPr>
                        <a:t>Capacity contracted to other region is considered unavailable</a:t>
                      </a:r>
                      <a:endParaRPr lang="en-US" sz="900">
                        <a:solidFill>
                          <a:srgbClr val="000000"/>
                        </a:solidFill>
                        <a:effectLst/>
                        <a:latin typeface="Helvetica"/>
                        <a:ea typeface="Helvetica"/>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uFill>
                            <a:solidFill>
                              <a:srgbClr val="000000"/>
                            </a:solidFill>
                          </a:uFill>
                          <a:latin typeface="Calibri"/>
                          <a:ea typeface="Arial Unicode MS"/>
                          <a:cs typeface="Arial Unicode MS"/>
                        </a:rPr>
                        <a:t>Capacity contracted to other region is considered unavailable</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0930">
                <a:tc>
                  <a:txBody>
                    <a:bodyPr/>
                    <a:lstStyle/>
                    <a:p>
                      <a:pPr marL="0" marR="0">
                        <a:spcBef>
                          <a:spcPts val="0"/>
                        </a:spcBef>
                        <a:spcAft>
                          <a:spcPts val="0"/>
                        </a:spcAft>
                      </a:pPr>
                      <a:r>
                        <a:rPr lang="en-US" sz="900" b="1">
                          <a:solidFill>
                            <a:srgbClr val="000000"/>
                          </a:solidFill>
                          <a:effectLst/>
                          <a:uFill>
                            <a:solidFill>
                              <a:srgbClr val="000000"/>
                            </a:solidFill>
                          </a:uFill>
                          <a:latin typeface="Calibri"/>
                          <a:ea typeface="Arial Unicode MS"/>
                          <a:cs typeface="Arial Unicode MS"/>
                        </a:rPr>
                        <a:t>Mothball Generation</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uFill>
                            <a:solidFill>
                              <a:srgbClr val="000000"/>
                            </a:solidFill>
                          </a:uFill>
                          <a:latin typeface="Calibri"/>
                          <a:ea typeface="Arial Unicode MS"/>
                          <a:cs typeface="Helvetica"/>
                        </a:rPr>
                        <a:t>Capacity is included if unit owner states likelihood of return is greater than 50%</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uFill>
                            <a:solidFill>
                              <a:srgbClr val="000000"/>
                            </a:solidFill>
                          </a:uFill>
                          <a:latin typeface="Calibri"/>
                          <a:ea typeface="Arial Unicode MS"/>
                          <a:cs typeface="Helvetica"/>
                        </a:rPr>
                        <a:t>Designated as a mothball unit and status set to “out-of-service” unless needed for extraordinary dispatch</a:t>
                      </a:r>
                      <a:endParaRPr lang="en-US" sz="90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Calibri"/>
                          <a:ea typeface="Helvetica"/>
                        </a:rPr>
                        <a:t>Mothball units not available (new for 2015 as a result of TPL-001-4)</a:t>
                      </a:r>
                      <a:endParaRPr lang="en-US" sz="900">
                        <a:solidFill>
                          <a:srgbClr val="000000"/>
                        </a:solidFill>
                        <a:effectLst/>
                        <a:latin typeface="Helvetica"/>
                        <a:ea typeface="Helvetica"/>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solidFill>
                            <a:srgbClr val="000000"/>
                          </a:solidFill>
                          <a:effectLst/>
                          <a:uFill>
                            <a:solidFill>
                              <a:srgbClr val="000000"/>
                            </a:solidFill>
                          </a:uFill>
                          <a:latin typeface="Calibri"/>
                          <a:ea typeface="Arial Unicode MS"/>
                          <a:cs typeface="Helvetica"/>
                        </a:rPr>
                        <a:t>Mothball units not available</a:t>
                      </a:r>
                      <a:endParaRPr lang="en-US" sz="900" dirty="0">
                        <a:solidFill>
                          <a:srgbClr val="000000"/>
                        </a:solidFill>
                        <a:effectLst/>
                        <a:uFill>
                          <a:solidFill>
                            <a:srgbClr val="000000"/>
                          </a:solidFill>
                        </a:uFill>
                        <a:latin typeface="Helvetica"/>
                        <a:ea typeface="Arial Unicode MS"/>
                        <a:cs typeface="Arial Unicode MS"/>
                      </a:endParaRPr>
                    </a:p>
                  </a:txBody>
                  <a:tcPr marL="43671" marR="43671" marT="43671" marB="4367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1881199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CDR/Planning Model White </a:t>
            </a:r>
            <a:r>
              <a:rPr lang="en-US" dirty="0" smtClean="0"/>
              <a:t>Paper - Recommendations</a:t>
            </a:r>
            <a:endParaRPr lang="en-US" dirty="0"/>
          </a:p>
        </p:txBody>
      </p:sp>
      <p:sp>
        <p:nvSpPr>
          <p:cNvPr id="3" name="Content Placeholder 2"/>
          <p:cNvSpPr>
            <a:spLocks noGrp="1"/>
          </p:cNvSpPr>
          <p:nvPr>
            <p:ph idx="1"/>
          </p:nvPr>
        </p:nvSpPr>
        <p:spPr/>
        <p:txBody>
          <a:bodyPr>
            <a:normAutofit lnSpcReduction="10000"/>
          </a:bodyPr>
          <a:lstStyle/>
          <a:p>
            <a:r>
              <a:rPr lang="en-US" dirty="0" smtClean="0"/>
              <a:t>In the CDR, make a clear delineation which resources have met Planning Guide 6.9 requirements and which have not and lack only financial commitment</a:t>
            </a:r>
          </a:p>
          <a:p>
            <a:r>
              <a:rPr lang="en-US" dirty="0" smtClean="0"/>
              <a:t>RTP Reliability Models should match CDR for calculating hydro-electric unit dispatch</a:t>
            </a:r>
          </a:p>
          <a:p>
            <a:r>
              <a:rPr lang="en-US" dirty="0" smtClean="0"/>
              <a:t>SSWG base case models and RTP Reliability Models should adopt the methodology for DC tie import/export levels utilized in the CDR</a:t>
            </a:r>
          </a:p>
          <a:p>
            <a:endParaRPr lang="en-US" dirty="0"/>
          </a:p>
        </p:txBody>
      </p:sp>
    </p:spTree>
    <p:extLst>
      <p:ext uri="{BB962C8B-B14F-4D97-AF65-F5344CB8AC3E}">
        <p14:creationId xmlns:p14="http://schemas.microsoft.com/office/powerpoint/2010/main" val="3428315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2040</TotalTime>
  <Words>1387</Words>
  <Application>Microsoft Office PowerPoint</Application>
  <PresentationFormat>On-screen Show (4:3)</PresentationFormat>
  <Paragraphs>194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PLWG Report to ROS</vt:lpstr>
      <vt:lpstr>PGRRs needing vote</vt:lpstr>
      <vt:lpstr>PGRRs needing vote</vt:lpstr>
      <vt:lpstr>CDR/Planning Model White Paper</vt:lpstr>
      <vt:lpstr>CDR/Planning Model White Paper - Purpose</vt:lpstr>
      <vt:lpstr>CDR/Planning Model White Paper – Load Assumptions</vt:lpstr>
      <vt:lpstr>CDR/Planning Model White Paper – Generation Assumptions</vt:lpstr>
      <vt:lpstr>CDR/Planning Model White Paper – Generation Assumptions Cont.</vt:lpstr>
      <vt:lpstr>CDR/Planning Model White Paper - Recommendations</vt:lpstr>
      <vt:lpstr>CDR/Planning Model White Paper – Recommendations Cont.</vt:lpstr>
      <vt:lpstr>CDR/Planning Model White Paper</vt:lpstr>
      <vt:lpstr>PGRRs under review</vt:lpstr>
      <vt:lpstr>Assignments to PLWG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PLWG Report to ROS</dc:title>
  <dc:creator>John Moore</dc:creator>
  <cp:lastModifiedBy>Brad Schwarz</cp:lastModifiedBy>
  <cp:revision>65</cp:revision>
  <dcterms:created xsi:type="dcterms:W3CDTF">2013-06-12T20:00:16Z</dcterms:created>
  <dcterms:modified xsi:type="dcterms:W3CDTF">2015-07-07T21:27:47Z</dcterms:modified>
</cp:coreProperties>
</file>