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55" r:id="rId4"/>
    <p:sldMasterId id="2147493467" r:id="rId5"/>
    <p:sldMasterId id="2147493495" r:id="rId6"/>
  </p:sldMasterIdLst>
  <p:notesMasterIdLst>
    <p:notesMasterId r:id="rId20"/>
  </p:notesMasterIdLst>
  <p:handoutMasterIdLst>
    <p:handoutMasterId r:id="rId21"/>
  </p:handoutMasterIdLst>
  <p:sldIdLst>
    <p:sldId id="437" r:id="rId7"/>
    <p:sldId id="438" r:id="rId8"/>
    <p:sldId id="454" r:id="rId9"/>
    <p:sldId id="455" r:id="rId10"/>
    <p:sldId id="457" r:id="rId11"/>
    <p:sldId id="456" r:id="rId12"/>
    <p:sldId id="453" r:id="rId13"/>
    <p:sldId id="458" r:id="rId14"/>
    <p:sldId id="459" r:id="rId15"/>
    <p:sldId id="460" r:id="rId16"/>
    <p:sldId id="461" r:id="rId17"/>
    <p:sldId id="462" r:id="rId18"/>
    <p:sldId id="463" r:id="rId19"/>
  </p:sldIdLst>
  <p:sldSz cx="9144000" cy="6858000" type="screen4x3"/>
  <p:notesSz cx="7010400" cy="9236075"/>
  <p:custDataLst>
    <p:tags r:id="rId22"/>
  </p:custDataLst>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386"/>
    <a:srgbClr val="55BAB7"/>
    <a:srgbClr val="00385E"/>
    <a:srgbClr val="C4E3E1"/>
    <a:srgbClr val="C0D1E2"/>
    <a:srgbClr val="0083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58" autoAdjust="0"/>
    <p:restoredTop sz="94289" autoAdjust="0"/>
  </p:normalViewPr>
  <p:slideViewPr>
    <p:cSldViewPr snapToGrid="0" snapToObjects="1">
      <p:cViewPr>
        <p:scale>
          <a:sx n="100" d="100"/>
          <a:sy n="100" d="100"/>
        </p:scale>
        <p:origin x="-510" y="-72"/>
      </p:cViewPr>
      <p:guideLst>
        <p:guide orient="horz" pos="4032"/>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49" d="100"/>
        <a:sy n="149" d="100"/>
      </p:scale>
      <p:origin x="0" y="0"/>
    </p:cViewPr>
  </p:sorterViewPr>
  <p:notesViewPr>
    <p:cSldViewPr snapToGrid="0" snapToObjects="1">
      <p:cViewPr varScale="1">
        <p:scale>
          <a:sx n="85" d="100"/>
          <a:sy n="85" d="100"/>
        </p:scale>
        <p:origin x="-1908" y="-90"/>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1963"/>
          </a:xfrm>
          <a:prstGeom prst="rect">
            <a:avLst/>
          </a:prstGeom>
        </p:spPr>
        <p:txBody>
          <a:bodyPr vert="horz" lIns="91425" tIns="45712" rIns="91425" bIns="45712" rtlCol="0"/>
          <a:lstStyle>
            <a:lvl1pPr algn="l" fontAlgn="auto">
              <a:spcBef>
                <a:spcPts val="0"/>
              </a:spcBef>
              <a:spcAft>
                <a:spcPts val="0"/>
              </a:spcAft>
              <a:defRPr sz="1200" dirty="0">
                <a:latin typeface="+mn-lt"/>
                <a:cs typeface="+mn-cs"/>
              </a:defRPr>
            </a:lvl1pPr>
          </a:lstStyle>
          <a:p>
            <a:pPr>
              <a:defRPr/>
            </a:pPr>
            <a:endParaRPr lang="en-US"/>
          </a:p>
        </p:txBody>
      </p:sp>
      <p:sp>
        <p:nvSpPr>
          <p:cNvPr id="3" name="Date Placeholder 2"/>
          <p:cNvSpPr>
            <a:spLocks noGrp="1"/>
          </p:cNvSpPr>
          <p:nvPr>
            <p:ph type="dt" sz="quarter" idx="1"/>
          </p:nvPr>
        </p:nvSpPr>
        <p:spPr>
          <a:xfrm>
            <a:off x="3970338" y="0"/>
            <a:ext cx="3038475" cy="461963"/>
          </a:xfrm>
          <a:prstGeom prst="rect">
            <a:avLst/>
          </a:prstGeom>
        </p:spPr>
        <p:txBody>
          <a:bodyPr vert="horz" lIns="91425" tIns="45712" rIns="91425" bIns="45712" rtlCol="0"/>
          <a:lstStyle>
            <a:lvl1pPr algn="r" fontAlgn="auto">
              <a:spcBef>
                <a:spcPts val="0"/>
              </a:spcBef>
              <a:spcAft>
                <a:spcPts val="0"/>
              </a:spcAft>
              <a:defRPr sz="1200">
                <a:latin typeface="+mn-lt"/>
                <a:cs typeface="+mn-cs"/>
              </a:defRPr>
            </a:lvl1pPr>
          </a:lstStyle>
          <a:p>
            <a:pPr>
              <a:defRPr/>
            </a:pPr>
            <a:fld id="{789CA3BE-7C50-4B7D-85B1-361B1919A293}" type="datetimeFigureOut">
              <a:rPr lang="en-US"/>
              <a:pPr>
                <a:defRPr/>
              </a:pPr>
              <a:t>7/7/2015</a:t>
            </a:fld>
            <a:endParaRPr lang="en-US" dirty="0"/>
          </a:p>
        </p:txBody>
      </p:sp>
      <p:sp>
        <p:nvSpPr>
          <p:cNvPr id="4" name="Footer Placeholder 3"/>
          <p:cNvSpPr>
            <a:spLocks noGrp="1"/>
          </p:cNvSpPr>
          <p:nvPr>
            <p:ph type="ftr" sz="quarter" idx="2"/>
          </p:nvPr>
        </p:nvSpPr>
        <p:spPr>
          <a:xfrm>
            <a:off x="0" y="8772525"/>
            <a:ext cx="3038475" cy="461963"/>
          </a:xfrm>
          <a:prstGeom prst="rect">
            <a:avLst/>
          </a:prstGeom>
        </p:spPr>
        <p:txBody>
          <a:bodyPr vert="horz" lIns="91425" tIns="45712" rIns="91425" bIns="45712" rtlCol="0" anchor="b"/>
          <a:lstStyle>
            <a:lvl1pPr algn="l" fontAlgn="auto">
              <a:spcBef>
                <a:spcPts val="0"/>
              </a:spcBef>
              <a:spcAft>
                <a:spcPts val="0"/>
              </a:spcAft>
              <a:defRPr sz="1200" dirty="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970338" y="8772525"/>
            <a:ext cx="3038475" cy="461963"/>
          </a:xfrm>
          <a:prstGeom prst="rect">
            <a:avLst/>
          </a:prstGeom>
        </p:spPr>
        <p:txBody>
          <a:bodyPr vert="horz" lIns="91425" tIns="45712" rIns="91425" bIns="45712" rtlCol="0" anchor="b"/>
          <a:lstStyle>
            <a:lvl1pPr algn="r" fontAlgn="auto">
              <a:spcBef>
                <a:spcPts val="0"/>
              </a:spcBef>
              <a:spcAft>
                <a:spcPts val="0"/>
              </a:spcAft>
              <a:defRPr sz="1200">
                <a:latin typeface="+mn-lt"/>
                <a:cs typeface="+mn-cs"/>
              </a:defRPr>
            </a:lvl1pPr>
          </a:lstStyle>
          <a:p>
            <a:pPr>
              <a:defRPr/>
            </a:pPr>
            <a:fld id="{94DAB454-4155-4450-9445-00A4EB63548A}" type="slidenum">
              <a:rPr lang="en-US"/>
              <a:pPr>
                <a:defRPr/>
              </a:pPr>
              <a:t>‹#›</a:t>
            </a:fld>
            <a:endParaRPr lang="en-US" dirty="0"/>
          </a:p>
        </p:txBody>
      </p:sp>
    </p:spTree>
    <p:extLst>
      <p:ext uri="{BB962C8B-B14F-4D97-AF65-F5344CB8AC3E}">
        <p14:creationId xmlns:p14="http://schemas.microsoft.com/office/powerpoint/2010/main" val="10128040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1963"/>
          </a:xfrm>
          <a:prstGeom prst="rect">
            <a:avLst/>
          </a:prstGeom>
        </p:spPr>
        <p:txBody>
          <a:bodyPr vert="horz" lIns="91425" tIns="45712" rIns="91425" bIns="45712" rtlCol="0"/>
          <a:lstStyle>
            <a:lvl1pPr algn="l" fontAlgn="auto">
              <a:spcBef>
                <a:spcPts val="0"/>
              </a:spcBef>
              <a:spcAft>
                <a:spcPts val="0"/>
              </a:spcAft>
              <a:defRPr sz="1200" dirty="0">
                <a:latin typeface="+mn-lt"/>
                <a:cs typeface="+mn-cs"/>
              </a:defRPr>
            </a:lvl1pPr>
          </a:lstStyle>
          <a:p>
            <a:pPr>
              <a:defRPr/>
            </a:pPr>
            <a:endParaRPr lang="en-US"/>
          </a:p>
        </p:txBody>
      </p:sp>
      <p:sp>
        <p:nvSpPr>
          <p:cNvPr id="3" name="Date Placeholder 2"/>
          <p:cNvSpPr>
            <a:spLocks noGrp="1"/>
          </p:cNvSpPr>
          <p:nvPr>
            <p:ph type="dt" idx="1"/>
          </p:nvPr>
        </p:nvSpPr>
        <p:spPr>
          <a:xfrm>
            <a:off x="3970338" y="0"/>
            <a:ext cx="3038475" cy="461963"/>
          </a:xfrm>
          <a:prstGeom prst="rect">
            <a:avLst/>
          </a:prstGeom>
        </p:spPr>
        <p:txBody>
          <a:bodyPr vert="horz" lIns="91425" tIns="45712" rIns="91425" bIns="45712" rtlCol="0"/>
          <a:lstStyle>
            <a:lvl1pPr algn="r" fontAlgn="auto">
              <a:spcBef>
                <a:spcPts val="0"/>
              </a:spcBef>
              <a:spcAft>
                <a:spcPts val="0"/>
              </a:spcAft>
              <a:defRPr sz="1200">
                <a:latin typeface="+mn-lt"/>
                <a:cs typeface="+mn-cs"/>
              </a:defRPr>
            </a:lvl1pPr>
          </a:lstStyle>
          <a:p>
            <a:pPr>
              <a:defRPr/>
            </a:pPr>
            <a:fld id="{C650EAC5-C117-443C-8905-16179836CB99}" type="datetimeFigureOut">
              <a:rPr lang="en-US"/>
              <a:pPr>
                <a:defRPr/>
              </a:pPr>
              <a:t>7/7/2015</a:t>
            </a:fld>
            <a:endParaRPr lang="en-US" dirty="0"/>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1425" tIns="45712" rIns="91425" bIns="45712" rtlCol="0" anchor="ctr"/>
          <a:lstStyle/>
          <a:p>
            <a:pPr lvl="0"/>
            <a:endParaRPr lang="en-US" noProof="0" dirty="0"/>
          </a:p>
        </p:txBody>
      </p:sp>
      <p:sp>
        <p:nvSpPr>
          <p:cNvPr id="5" name="Notes Placeholder 4"/>
          <p:cNvSpPr>
            <a:spLocks noGrp="1"/>
          </p:cNvSpPr>
          <p:nvPr>
            <p:ph type="body" sz="quarter" idx="3"/>
          </p:nvPr>
        </p:nvSpPr>
        <p:spPr>
          <a:xfrm>
            <a:off x="701675" y="4387850"/>
            <a:ext cx="5607050" cy="4156075"/>
          </a:xfrm>
          <a:prstGeom prst="rect">
            <a:avLst/>
          </a:prstGeom>
        </p:spPr>
        <p:txBody>
          <a:bodyPr vert="horz" lIns="91425" tIns="45712" rIns="91425" bIns="45712"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772525"/>
            <a:ext cx="3038475" cy="461963"/>
          </a:xfrm>
          <a:prstGeom prst="rect">
            <a:avLst/>
          </a:prstGeom>
        </p:spPr>
        <p:txBody>
          <a:bodyPr vert="horz" lIns="91425" tIns="45712" rIns="91425" bIns="45712" rtlCol="0" anchor="b"/>
          <a:lstStyle>
            <a:lvl1pPr algn="l" fontAlgn="auto">
              <a:spcBef>
                <a:spcPts val="0"/>
              </a:spcBef>
              <a:spcAft>
                <a:spcPts val="0"/>
              </a:spcAft>
              <a:defRPr sz="1200" dirty="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970338" y="8772525"/>
            <a:ext cx="3038475" cy="461963"/>
          </a:xfrm>
          <a:prstGeom prst="rect">
            <a:avLst/>
          </a:prstGeom>
        </p:spPr>
        <p:txBody>
          <a:bodyPr vert="horz" lIns="91425" tIns="45712" rIns="91425" bIns="45712" rtlCol="0" anchor="b"/>
          <a:lstStyle>
            <a:lvl1pPr algn="r" fontAlgn="auto">
              <a:spcBef>
                <a:spcPts val="0"/>
              </a:spcBef>
              <a:spcAft>
                <a:spcPts val="0"/>
              </a:spcAft>
              <a:defRPr sz="1200">
                <a:latin typeface="+mn-lt"/>
                <a:cs typeface="+mn-cs"/>
              </a:defRPr>
            </a:lvl1pPr>
          </a:lstStyle>
          <a:p>
            <a:pPr>
              <a:defRPr/>
            </a:pPr>
            <a:fld id="{8267943A-98E8-4A11-9370-CC245C3A5CC6}" type="slidenum">
              <a:rPr lang="en-US"/>
              <a:pPr>
                <a:defRPr/>
              </a:pPr>
              <a:t>‹#›</a:t>
            </a:fld>
            <a:endParaRPr lang="en-US" dirty="0"/>
          </a:p>
        </p:txBody>
      </p:sp>
    </p:spTree>
    <p:extLst>
      <p:ext uri="{BB962C8B-B14F-4D97-AF65-F5344CB8AC3E}">
        <p14:creationId xmlns:p14="http://schemas.microsoft.com/office/powerpoint/2010/main" val="414642052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BF614665-9394-47B3-A1A2-BE9503AFF6A5}"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Slide #5</a:t>
            </a:r>
          </a:p>
        </p:txBody>
      </p:sp>
      <p:sp>
        <p:nvSpPr>
          <p:cNvPr id="7782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defTabSz="457200" fontAlgn="base">
              <a:spcBef>
                <a:spcPct val="0"/>
              </a:spcBef>
              <a:spcAft>
                <a:spcPct val="0"/>
              </a:spcAft>
              <a:defRPr>
                <a:solidFill>
                  <a:schemeClr val="tx1"/>
                </a:solidFill>
                <a:latin typeface="Arial" charset="0"/>
              </a:defRPr>
            </a:lvl6pPr>
            <a:lvl7pPr marL="2971800" indent="-228600" defTabSz="457200" fontAlgn="base">
              <a:spcBef>
                <a:spcPct val="0"/>
              </a:spcBef>
              <a:spcAft>
                <a:spcPct val="0"/>
              </a:spcAft>
              <a:defRPr>
                <a:solidFill>
                  <a:schemeClr val="tx1"/>
                </a:solidFill>
                <a:latin typeface="Arial" charset="0"/>
              </a:defRPr>
            </a:lvl7pPr>
            <a:lvl8pPr marL="3429000" indent="-228600" defTabSz="457200" fontAlgn="base">
              <a:spcBef>
                <a:spcPct val="0"/>
              </a:spcBef>
              <a:spcAft>
                <a:spcPct val="0"/>
              </a:spcAft>
              <a:defRPr>
                <a:solidFill>
                  <a:schemeClr val="tx1"/>
                </a:solidFill>
                <a:latin typeface="Arial" charset="0"/>
              </a:defRPr>
            </a:lvl8pPr>
            <a:lvl9pPr marL="3886200" indent="-228600" defTabSz="457200" fontAlgn="base">
              <a:spcBef>
                <a:spcPct val="0"/>
              </a:spcBef>
              <a:spcAft>
                <a:spcPct val="0"/>
              </a:spcAft>
              <a:defRPr>
                <a:solidFill>
                  <a:schemeClr val="tx1"/>
                </a:solidFill>
                <a:latin typeface="Arial" charset="0"/>
              </a:defRPr>
            </a:lvl9pPr>
          </a:lstStyle>
          <a:p>
            <a:pPr fontAlgn="base">
              <a:spcBef>
                <a:spcPct val="0"/>
              </a:spcBef>
              <a:spcAft>
                <a:spcPct val="0"/>
              </a:spcAft>
              <a:defRPr/>
            </a:pPr>
            <a:fld id="{BED881FE-2149-448C-B4D6-E878ACBC9506}" type="slidenum">
              <a:rPr lang="en-US" altLang="en-US" smtClean="0">
                <a:latin typeface="Calibri" pitchFamily="34" charset="0"/>
              </a:rPr>
              <a:pPr fontAlgn="base">
                <a:spcBef>
                  <a:spcPct val="0"/>
                </a:spcBef>
                <a:spcAft>
                  <a:spcPct val="0"/>
                </a:spcAft>
                <a:defRPr/>
              </a:pPr>
              <a:t>10</a:t>
            </a:fld>
            <a:endParaRPr lang="en-US" altLang="en-US" dirty="0" smtClean="0">
              <a:latin typeface="Calibri"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Slide #5</a:t>
            </a:r>
          </a:p>
        </p:txBody>
      </p:sp>
      <p:sp>
        <p:nvSpPr>
          <p:cNvPr id="7782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defTabSz="457200" fontAlgn="base">
              <a:spcBef>
                <a:spcPct val="0"/>
              </a:spcBef>
              <a:spcAft>
                <a:spcPct val="0"/>
              </a:spcAft>
              <a:defRPr>
                <a:solidFill>
                  <a:schemeClr val="tx1"/>
                </a:solidFill>
                <a:latin typeface="Arial" charset="0"/>
              </a:defRPr>
            </a:lvl6pPr>
            <a:lvl7pPr marL="2971800" indent="-228600" defTabSz="457200" fontAlgn="base">
              <a:spcBef>
                <a:spcPct val="0"/>
              </a:spcBef>
              <a:spcAft>
                <a:spcPct val="0"/>
              </a:spcAft>
              <a:defRPr>
                <a:solidFill>
                  <a:schemeClr val="tx1"/>
                </a:solidFill>
                <a:latin typeface="Arial" charset="0"/>
              </a:defRPr>
            </a:lvl7pPr>
            <a:lvl8pPr marL="3429000" indent="-228600" defTabSz="457200" fontAlgn="base">
              <a:spcBef>
                <a:spcPct val="0"/>
              </a:spcBef>
              <a:spcAft>
                <a:spcPct val="0"/>
              </a:spcAft>
              <a:defRPr>
                <a:solidFill>
                  <a:schemeClr val="tx1"/>
                </a:solidFill>
                <a:latin typeface="Arial" charset="0"/>
              </a:defRPr>
            </a:lvl8pPr>
            <a:lvl9pPr marL="3886200" indent="-228600" defTabSz="457200" fontAlgn="base">
              <a:spcBef>
                <a:spcPct val="0"/>
              </a:spcBef>
              <a:spcAft>
                <a:spcPct val="0"/>
              </a:spcAft>
              <a:defRPr>
                <a:solidFill>
                  <a:schemeClr val="tx1"/>
                </a:solidFill>
                <a:latin typeface="Arial" charset="0"/>
              </a:defRPr>
            </a:lvl9pPr>
          </a:lstStyle>
          <a:p>
            <a:pPr fontAlgn="base">
              <a:spcBef>
                <a:spcPct val="0"/>
              </a:spcBef>
              <a:spcAft>
                <a:spcPct val="0"/>
              </a:spcAft>
              <a:defRPr/>
            </a:pPr>
            <a:fld id="{BED881FE-2149-448C-B4D6-E878ACBC9506}" type="slidenum">
              <a:rPr lang="en-US" altLang="en-US" smtClean="0">
                <a:latin typeface="Calibri" pitchFamily="34" charset="0"/>
              </a:rPr>
              <a:pPr fontAlgn="base">
                <a:spcBef>
                  <a:spcPct val="0"/>
                </a:spcBef>
                <a:spcAft>
                  <a:spcPct val="0"/>
                </a:spcAft>
                <a:defRPr/>
              </a:pPr>
              <a:t>11</a:t>
            </a:fld>
            <a:endParaRPr lang="en-US" altLang="en-US" dirty="0" smtClean="0">
              <a:latin typeface="Calibri"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Slide #5</a:t>
            </a:r>
          </a:p>
        </p:txBody>
      </p:sp>
      <p:sp>
        <p:nvSpPr>
          <p:cNvPr id="7782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defTabSz="457200" fontAlgn="base">
              <a:spcBef>
                <a:spcPct val="0"/>
              </a:spcBef>
              <a:spcAft>
                <a:spcPct val="0"/>
              </a:spcAft>
              <a:defRPr>
                <a:solidFill>
                  <a:schemeClr val="tx1"/>
                </a:solidFill>
                <a:latin typeface="Arial" charset="0"/>
              </a:defRPr>
            </a:lvl6pPr>
            <a:lvl7pPr marL="2971800" indent="-228600" defTabSz="457200" fontAlgn="base">
              <a:spcBef>
                <a:spcPct val="0"/>
              </a:spcBef>
              <a:spcAft>
                <a:spcPct val="0"/>
              </a:spcAft>
              <a:defRPr>
                <a:solidFill>
                  <a:schemeClr val="tx1"/>
                </a:solidFill>
                <a:latin typeface="Arial" charset="0"/>
              </a:defRPr>
            </a:lvl7pPr>
            <a:lvl8pPr marL="3429000" indent="-228600" defTabSz="457200" fontAlgn="base">
              <a:spcBef>
                <a:spcPct val="0"/>
              </a:spcBef>
              <a:spcAft>
                <a:spcPct val="0"/>
              </a:spcAft>
              <a:defRPr>
                <a:solidFill>
                  <a:schemeClr val="tx1"/>
                </a:solidFill>
                <a:latin typeface="Arial" charset="0"/>
              </a:defRPr>
            </a:lvl8pPr>
            <a:lvl9pPr marL="3886200" indent="-228600" defTabSz="457200" fontAlgn="base">
              <a:spcBef>
                <a:spcPct val="0"/>
              </a:spcBef>
              <a:spcAft>
                <a:spcPct val="0"/>
              </a:spcAft>
              <a:defRPr>
                <a:solidFill>
                  <a:schemeClr val="tx1"/>
                </a:solidFill>
                <a:latin typeface="Arial" charset="0"/>
              </a:defRPr>
            </a:lvl9pPr>
          </a:lstStyle>
          <a:p>
            <a:pPr fontAlgn="base">
              <a:spcBef>
                <a:spcPct val="0"/>
              </a:spcBef>
              <a:spcAft>
                <a:spcPct val="0"/>
              </a:spcAft>
              <a:defRPr/>
            </a:pPr>
            <a:fld id="{BED881FE-2149-448C-B4D6-E878ACBC9506}" type="slidenum">
              <a:rPr lang="en-US" altLang="en-US" smtClean="0">
                <a:latin typeface="Calibri" pitchFamily="34" charset="0"/>
              </a:rPr>
              <a:pPr fontAlgn="base">
                <a:spcBef>
                  <a:spcPct val="0"/>
                </a:spcBef>
                <a:spcAft>
                  <a:spcPct val="0"/>
                </a:spcAft>
                <a:defRPr/>
              </a:pPr>
              <a:t>12</a:t>
            </a:fld>
            <a:endParaRPr lang="en-US" altLang="en-US" dirty="0" smtClean="0">
              <a:latin typeface="Calibri"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Slide #5</a:t>
            </a:r>
          </a:p>
        </p:txBody>
      </p:sp>
      <p:sp>
        <p:nvSpPr>
          <p:cNvPr id="7782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defTabSz="457200" fontAlgn="base">
              <a:spcBef>
                <a:spcPct val="0"/>
              </a:spcBef>
              <a:spcAft>
                <a:spcPct val="0"/>
              </a:spcAft>
              <a:defRPr>
                <a:solidFill>
                  <a:schemeClr val="tx1"/>
                </a:solidFill>
                <a:latin typeface="Arial" charset="0"/>
              </a:defRPr>
            </a:lvl6pPr>
            <a:lvl7pPr marL="2971800" indent="-228600" defTabSz="457200" fontAlgn="base">
              <a:spcBef>
                <a:spcPct val="0"/>
              </a:spcBef>
              <a:spcAft>
                <a:spcPct val="0"/>
              </a:spcAft>
              <a:defRPr>
                <a:solidFill>
                  <a:schemeClr val="tx1"/>
                </a:solidFill>
                <a:latin typeface="Arial" charset="0"/>
              </a:defRPr>
            </a:lvl7pPr>
            <a:lvl8pPr marL="3429000" indent="-228600" defTabSz="457200" fontAlgn="base">
              <a:spcBef>
                <a:spcPct val="0"/>
              </a:spcBef>
              <a:spcAft>
                <a:spcPct val="0"/>
              </a:spcAft>
              <a:defRPr>
                <a:solidFill>
                  <a:schemeClr val="tx1"/>
                </a:solidFill>
                <a:latin typeface="Arial" charset="0"/>
              </a:defRPr>
            </a:lvl8pPr>
            <a:lvl9pPr marL="3886200" indent="-228600" defTabSz="457200" fontAlgn="base">
              <a:spcBef>
                <a:spcPct val="0"/>
              </a:spcBef>
              <a:spcAft>
                <a:spcPct val="0"/>
              </a:spcAft>
              <a:defRPr>
                <a:solidFill>
                  <a:schemeClr val="tx1"/>
                </a:solidFill>
                <a:latin typeface="Arial" charset="0"/>
              </a:defRPr>
            </a:lvl9pPr>
          </a:lstStyle>
          <a:p>
            <a:pPr fontAlgn="base">
              <a:spcBef>
                <a:spcPct val="0"/>
              </a:spcBef>
              <a:spcAft>
                <a:spcPct val="0"/>
              </a:spcAft>
              <a:defRPr/>
            </a:pPr>
            <a:fld id="{BED881FE-2149-448C-B4D6-E878ACBC9506}" type="slidenum">
              <a:rPr lang="en-US" altLang="en-US" smtClean="0">
                <a:latin typeface="Calibri" pitchFamily="34" charset="0"/>
              </a:rPr>
              <a:pPr fontAlgn="base">
                <a:spcBef>
                  <a:spcPct val="0"/>
                </a:spcBef>
                <a:spcAft>
                  <a:spcPct val="0"/>
                </a:spcAft>
                <a:defRPr/>
              </a:pPr>
              <a:t>13</a:t>
            </a:fld>
            <a:endParaRPr lang="en-US" altLang="en-US" dirty="0" smtClean="0">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Slide #5</a:t>
            </a:r>
          </a:p>
        </p:txBody>
      </p:sp>
      <p:sp>
        <p:nvSpPr>
          <p:cNvPr id="7782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defTabSz="457200" fontAlgn="base">
              <a:spcBef>
                <a:spcPct val="0"/>
              </a:spcBef>
              <a:spcAft>
                <a:spcPct val="0"/>
              </a:spcAft>
              <a:defRPr>
                <a:solidFill>
                  <a:schemeClr val="tx1"/>
                </a:solidFill>
                <a:latin typeface="Arial" charset="0"/>
              </a:defRPr>
            </a:lvl6pPr>
            <a:lvl7pPr marL="2971800" indent="-228600" defTabSz="457200" fontAlgn="base">
              <a:spcBef>
                <a:spcPct val="0"/>
              </a:spcBef>
              <a:spcAft>
                <a:spcPct val="0"/>
              </a:spcAft>
              <a:defRPr>
                <a:solidFill>
                  <a:schemeClr val="tx1"/>
                </a:solidFill>
                <a:latin typeface="Arial" charset="0"/>
              </a:defRPr>
            </a:lvl7pPr>
            <a:lvl8pPr marL="3429000" indent="-228600" defTabSz="457200" fontAlgn="base">
              <a:spcBef>
                <a:spcPct val="0"/>
              </a:spcBef>
              <a:spcAft>
                <a:spcPct val="0"/>
              </a:spcAft>
              <a:defRPr>
                <a:solidFill>
                  <a:schemeClr val="tx1"/>
                </a:solidFill>
                <a:latin typeface="Arial" charset="0"/>
              </a:defRPr>
            </a:lvl8pPr>
            <a:lvl9pPr marL="3886200" indent="-228600" defTabSz="457200" fontAlgn="base">
              <a:spcBef>
                <a:spcPct val="0"/>
              </a:spcBef>
              <a:spcAft>
                <a:spcPct val="0"/>
              </a:spcAft>
              <a:defRPr>
                <a:solidFill>
                  <a:schemeClr val="tx1"/>
                </a:solidFill>
                <a:latin typeface="Arial" charset="0"/>
              </a:defRPr>
            </a:lvl9pPr>
          </a:lstStyle>
          <a:p>
            <a:pPr fontAlgn="base">
              <a:spcBef>
                <a:spcPct val="0"/>
              </a:spcBef>
              <a:spcAft>
                <a:spcPct val="0"/>
              </a:spcAft>
              <a:defRPr/>
            </a:pPr>
            <a:fld id="{BED881FE-2149-448C-B4D6-E878ACBC9506}" type="slidenum">
              <a:rPr lang="en-US" altLang="en-US" smtClean="0">
                <a:latin typeface="Calibri" pitchFamily="34" charset="0"/>
              </a:rPr>
              <a:pPr fontAlgn="base">
                <a:spcBef>
                  <a:spcPct val="0"/>
                </a:spcBef>
                <a:spcAft>
                  <a:spcPct val="0"/>
                </a:spcAft>
                <a:defRPr/>
              </a:pPr>
              <a:t>2</a:t>
            </a:fld>
            <a:endParaRPr lang="en-US" altLang="en-US" dirty="0" smtClean="0">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Slide #5</a:t>
            </a:r>
          </a:p>
        </p:txBody>
      </p:sp>
      <p:sp>
        <p:nvSpPr>
          <p:cNvPr id="7782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defTabSz="457200" fontAlgn="base">
              <a:spcBef>
                <a:spcPct val="0"/>
              </a:spcBef>
              <a:spcAft>
                <a:spcPct val="0"/>
              </a:spcAft>
              <a:defRPr>
                <a:solidFill>
                  <a:schemeClr val="tx1"/>
                </a:solidFill>
                <a:latin typeface="Arial" charset="0"/>
              </a:defRPr>
            </a:lvl6pPr>
            <a:lvl7pPr marL="2971800" indent="-228600" defTabSz="457200" fontAlgn="base">
              <a:spcBef>
                <a:spcPct val="0"/>
              </a:spcBef>
              <a:spcAft>
                <a:spcPct val="0"/>
              </a:spcAft>
              <a:defRPr>
                <a:solidFill>
                  <a:schemeClr val="tx1"/>
                </a:solidFill>
                <a:latin typeface="Arial" charset="0"/>
              </a:defRPr>
            </a:lvl7pPr>
            <a:lvl8pPr marL="3429000" indent="-228600" defTabSz="457200" fontAlgn="base">
              <a:spcBef>
                <a:spcPct val="0"/>
              </a:spcBef>
              <a:spcAft>
                <a:spcPct val="0"/>
              </a:spcAft>
              <a:defRPr>
                <a:solidFill>
                  <a:schemeClr val="tx1"/>
                </a:solidFill>
                <a:latin typeface="Arial" charset="0"/>
              </a:defRPr>
            </a:lvl8pPr>
            <a:lvl9pPr marL="3886200" indent="-228600" defTabSz="457200" fontAlgn="base">
              <a:spcBef>
                <a:spcPct val="0"/>
              </a:spcBef>
              <a:spcAft>
                <a:spcPct val="0"/>
              </a:spcAft>
              <a:defRPr>
                <a:solidFill>
                  <a:schemeClr val="tx1"/>
                </a:solidFill>
                <a:latin typeface="Arial" charset="0"/>
              </a:defRPr>
            </a:lvl9pPr>
          </a:lstStyle>
          <a:p>
            <a:pPr fontAlgn="base">
              <a:spcBef>
                <a:spcPct val="0"/>
              </a:spcBef>
              <a:spcAft>
                <a:spcPct val="0"/>
              </a:spcAft>
              <a:defRPr/>
            </a:pPr>
            <a:fld id="{BED881FE-2149-448C-B4D6-E878ACBC9506}" type="slidenum">
              <a:rPr lang="en-US" altLang="en-US" smtClean="0">
                <a:latin typeface="Calibri" pitchFamily="34" charset="0"/>
              </a:rPr>
              <a:pPr fontAlgn="base">
                <a:spcBef>
                  <a:spcPct val="0"/>
                </a:spcBef>
                <a:spcAft>
                  <a:spcPct val="0"/>
                </a:spcAft>
                <a:defRPr/>
              </a:pPr>
              <a:t>3</a:t>
            </a:fld>
            <a:endParaRPr lang="en-US" altLang="en-US" dirty="0" smtClean="0">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Slide #5</a:t>
            </a:r>
          </a:p>
        </p:txBody>
      </p:sp>
      <p:sp>
        <p:nvSpPr>
          <p:cNvPr id="7782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defTabSz="457200" fontAlgn="base">
              <a:spcBef>
                <a:spcPct val="0"/>
              </a:spcBef>
              <a:spcAft>
                <a:spcPct val="0"/>
              </a:spcAft>
              <a:defRPr>
                <a:solidFill>
                  <a:schemeClr val="tx1"/>
                </a:solidFill>
                <a:latin typeface="Arial" charset="0"/>
              </a:defRPr>
            </a:lvl6pPr>
            <a:lvl7pPr marL="2971800" indent="-228600" defTabSz="457200" fontAlgn="base">
              <a:spcBef>
                <a:spcPct val="0"/>
              </a:spcBef>
              <a:spcAft>
                <a:spcPct val="0"/>
              </a:spcAft>
              <a:defRPr>
                <a:solidFill>
                  <a:schemeClr val="tx1"/>
                </a:solidFill>
                <a:latin typeface="Arial" charset="0"/>
              </a:defRPr>
            </a:lvl7pPr>
            <a:lvl8pPr marL="3429000" indent="-228600" defTabSz="457200" fontAlgn="base">
              <a:spcBef>
                <a:spcPct val="0"/>
              </a:spcBef>
              <a:spcAft>
                <a:spcPct val="0"/>
              </a:spcAft>
              <a:defRPr>
                <a:solidFill>
                  <a:schemeClr val="tx1"/>
                </a:solidFill>
                <a:latin typeface="Arial" charset="0"/>
              </a:defRPr>
            </a:lvl8pPr>
            <a:lvl9pPr marL="3886200" indent="-228600" defTabSz="457200" fontAlgn="base">
              <a:spcBef>
                <a:spcPct val="0"/>
              </a:spcBef>
              <a:spcAft>
                <a:spcPct val="0"/>
              </a:spcAft>
              <a:defRPr>
                <a:solidFill>
                  <a:schemeClr val="tx1"/>
                </a:solidFill>
                <a:latin typeface="Arial" charset="0"/>
              </a:defRPr>
            </a:lvl9pPr>
          </a:lstStyle>
          <a:p>
            <a:pPr fontAlgn="base">
              <a:spcBef>
                <a:spcPct val="0"/>
              </a:spcBef>
              <a:spcAft>
                <a:spcPct val="0"/>
              </a:spcAft>
              <a:defRPr/>
            </a:pPr>
            <a:fld id="{BED881FE-2149-448C-B4D6-E878ACBC9506}" type="slidenum">
              <a:rPr lang="en-US" altLang="en-US" smtClean="0">
                <a:latin typeface="Calibri" pitchFamily="34" charset="0"/>
              </a:rPr>
              <a:pPr fontAlgn="base">
                <a:spcBef>
                  <a:spcPct val="0"/>
                </a:spcBef>
                <a:spcAft>
                  <a:spcPct val="0"/>
                </a:spcAft>
                <a:defRPr/>
              </a:pPr>
              <a:t>4</a:t>
            </a:fld>
            <a:endParaRPr lang="en-US" altLang="en-US" dirty="0" smtClean="0">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Slide #5</a:t>
            </a:r>
          </a:p>
        </p:txBody>
      </p:sp>
      <p:sp>
        <p:nvSpPr>
          <p:cNvPr id="7782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defTabSz="457200" fontAlgn="base">
              <a:spcBef>
                <a:spcPct val="0"/>
              </a:spcBef>
              <a:spcAft>
                <a:spcPct val="0"/>
              </a:spcAft>
              <a:defRPr>
                <a:solidFill>
                  <a:schemeClr val="tx1"/>
                </a:solidFill>
                <a:latin typeface="Arial" charset="0"/>
              </a:defRPr>
            </a:lvl6pPr>
            <a:lvl7pPr marL="2971800" indent="-228600" defTabSz="457200" fontAlgn="base">
              <a:spcBef>
                <a:spcPct val="0"/>
              </a:spcBef>
              <a:spcAft>
                <a:spcPct val="0"/>
              </a:spcAft>
              <a:defRPr>
                <a:solidFill>
                  <a:schemeClr val="tx1"/>
                </a:solidFill>
                <a:latin typeface="Arial" charset="0"/>
              </a:defRPr>
            </a:lvl7pPr>
            <a:lvl8pPr marL="3429000" indent="-228600" defTabSz="457200" fontAlgn="base">
              <a:spcBef>
                <a:spcPct val="0"/>
              </a:spcBef>
              <a:spcAft>
                <a:spcPct val="0"/>
              </a:spcAft>
              <a:defRPr>
                <a:solidFill>
                  <a:schemeClr val="tx1"/>
                </a:solidFill>
                <a:latin typeface="Arial" charset="0"/>
              </a:defRPr>
            </a:lvl8pPr>
            <a:lvl9pPr marL="3886200" indent="-228600" defTabSz="457200" fontAlgn="base">
              <a:spcBef>
                <a:spcPct val="0"/>
              </a:spcBef>
              <a:spcAft>
                <a:spcPct val="0"/>
              </a:spcAft>
              <a:defRPr>
                <a:solidFill>
                  <a:schemeClr val="tx1"/>
                </a:solidFill>
                <a:latin typeface="Arial" charset="0"/>
              </a:defRPr>
            </a:lvl9pPr>
          </a:lstStyle>
          <a:p>
            <a:pPr fontAlgn="base">
              <a:spcBef>
                <a:spcPct val="0"/>
              </a:spcBef>
              <a:spcAft>
                <a:spcPct val="0"/>
              </a:spcAft>
              <a:defRPr/>
            </a:pPr>
            <a:fld id="{BED881FE-2149-448C-B4D6-E878ACBC9506}" type="slidenum">
              <a:rPr lang="en-US" altLang="en-US" smtClean="0">
                <a:latin typeface="Calibri" pitchFamily="34" charset="0"/>
              </a:rPr>
              <a:pPr fontAlgn="base">
                <a:spcBef>
                  <a:spcPct val="0"/>
                </a:spcBef>
                <a:spcAft>
                  <a:spcPct val="0"/>
                </a:spcAft>
                <a:defRPr/>
              </a:pPr>
              <a:t>5</a:t>
            </a:fld>
            <a:endParaRPr lang="en-US" altLang="en-US" dirty="0" smtClean="0">
              <a:latin typeface="Calibri"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Slide #5</a:t>
            </a:r>
          </a:p>
        </p:txBody>
      </p:sp>
      <p:sp>
        <p:nvSpPr>
          <p:cNvPr id="7782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defTabSz="457200" fontAlgn="base">
              <a:spcBef>
                <a:spcPct val="0"/>
              </a:spcBef>
              <a:spcAft>
                <a:spcPct val="0"/>
              </a:spcAft>
              <a:defRPr>
                <a:solidFill>
                  <a:schemeClr val="tx1"/>
                </a:solidFill>
                <a:latin typeface="Arial" charset="0"/>
              </a:defRPr>
            </a:lvl6pPr>
            <a:lvl7pPr marL="2971800" indent="-228600" defTabSz="457200" fontAlgn="base">
              <a:spcBef>
                <a:spcPct val="0"/>
              </a:spcBef>
              <a:spcAft>
                <a:spcPct val="0"/>
              </a:spcAft>
              <a:defRPr>
                <a:solidFill>
                  <a:schemeClr val="tx1"/>
                </a:solidFill>
                <a:latin typeface="Arial" charset="0"/>
              </a:defRPr>
            </a:lvl7pPr>
            <a:lvl8pPr marL="3429000" indent="-228600" defTabSz="457200" fontAlgn="base">
              <a:spcBef>
                <a:spcPct val="0"/>
              </a:spcBef>
              <a:spcAft>
                <a:spcPct val="0"/>
              </a:spcAft>
              <a:defRPr>
                <a:solidFill>
                  <a:schemeClr val="tx1"/>
                </a:solidFill>
                <a:latin typeface="Arial" charset="0"/>
              </a:defRPr>
            </a:lvl8pPr>
            <a:lvl9pPr marL="3886200" indent="-228600" defTabSz="457200" fontAlgn="base">
              <a:spcBef>
                <a:spcPct val="0"/>
              </a:spcBef>
              <a:spcAft>
                <a:spcPct val="0"/>
              </a:spcAft>
              <a:defRPr>
                <a:solidFill>
                  <a:schemeClr val="tx1"/>
                </a:solidFill>
                <a:latin typeface="Arial" charset="0"/>
              </a:defRPr>
            </a:lvl9pPr>
          </a:lstStyle>
          <a:p>
            <a:pPr fontAlgn="base">
              <a:spcBef>
                <a:spcPct val="0"/>
              </a:spcBef>
              <a:spcAft>
                <a:spcPct val="0"/>
              </a:spcAft>
              <a:defRPr/>
            </a:pPr>
            <a:fld id="{BED881FE-2149-448C-B4D6-E878ACBC9506}" type="slidenum">
              <a:rPr lang="en-US" altLang="en-US" smtClean="0">
                <a:latin typeface="Calibri" pitchFamily="34" charset="0"/>
              </a:rPr>
              <a:pPr fontAlgn="base">
                <a:spcBef>
                  <a:spcPct val="0"/>
                </a:spcBef>
                <a:spcAft>
                  <a:spcPct val="0"/>
                </a:spcAft>
                <a:defRPr/>
              </a:pPr>
              <a:t>6</a:t>
            </a:fld>
            <a:endParaRPr lang="en-US" altLang="en-US" dirty="0" smtClean="0">
              <a:latin typeface="Calibri"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Slide #5</a:t>
            </a:r>
          </a:p>
        </p:txBody>
      </p:sp>
      <p:sp>
        <p:nvSpPr>
          <p:cNvPr id="7782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defTabSz="457200" fontAlgn="base">
              <a:spcBef>
                <a:spcPct val="0"/>
              </a:spcBef>
              <a:spcAft>
                <a:spcPct val="0"/>
              </a:spcAft>
              <a:defRPr>
                <a:solidFill>
                  <a:schemeClr val="tx1"/>
                </a:solidFill>
                <a:latin typeface="Arial" charset="0"/>
              </a:defRPr>
            </a:lvl6pPr>
            <a:lvl7pPr marL="2971800" indent="-228600" defTabSz="457200" fontAlgn="base">
              <a:spcBef>
                <a:spcPct val="0"/>
              </a:spcBef>
              <a:spcAft>
                <a:spcPct val="0"/>
              </a:spcAft>
              <a:defRPr>
                <a:solidFill>
                  <a:schemeClr val="tx1"/>
                </a:solidFill>
                <a:latin typeface="Arial" charset="0"/>
              </a:defRPr>
            </a:lvl7pPr>
            <a:lvl8pPr marL="3429000" indent="-228600" defTabSz="457200" fontAlgn="base">
              <a:spcBef>
                <a:spcPct val="0"/>
              </a:spcBef>
              <a:spcAft>
                <a:spcPct val="0"/>
              </a:spcAft>
              <a:defRPr>
                <a:solidFill>
                  <a:schemeClr val="tx1"/>
                </a:solidFill>
                <a:latin typeface="Arial" charset="0"/>
              </a:defRPr>
            </a:lvl8pPr>
            <a:lvl9pPr marL="3886200" indent="-228600" defTabSz="457200" fontAlgn="base">
              <a:spcBef>
                <a:spcPct val="0"/>
              </a:spcBef>
              <a:spcAft>
                <a:spcPct val="0"/>
              </a:spcAft>
              <a:defRPr>
                <a:solidFill>
                  <a:schemeClr val="tx1"/>
                </a:solidFill>
                <a:latin typeface="Arial" charset="0"/>
              </a:defRPr>
            </a:lvl9pPr>
          </a:lstStyle>
          <a:p>
            <a:pPr fontAlgn="base">
              <a:spcBef>
                <a:spcPct val="0"/>
              </a:spcBef>
              <a:spcAft>
                <a:spcPct val="0"/>
              </a:spcAft>
              <a:defRPr/>
            </a:pPr>
            <a:fld id="{BED881FE-2149-448C-B4D6-E878ACBC9506}" type="slidenum">
              <a:rPr lang="en-US" altLang="en-US" smtClean="0">
                <a:latin typeface="Calibri" pitchFamily="34" charset="0"/>
              </a:rPr>
              <a:pPr fontAlgn="base">
                <a:spcBef>
                  <a:spcPct val="0"/>
                </a:spcBef>
                <a:spcAft>
                  <a:spcPct val="0"/>
                </a:spcAft>
                <a:defRPr/>
              </a:pPr>
              <a:t>7</a:t>
            </a:fld>
            <a:endParaRPr lang="en-US" altLang="en-US" dirty="0" smtClean="0">
              <a:latin typeface="Calibri"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Slide #5</a:t>
            </a:r>
          </a:p>
        </p:txBody>
      </p:sp>
      <p:sp>
        <p:nvSpPr>
          <p:cNvPr id="7782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defTabSz="457200" fontAlgn="base">
              <a:spcBef>
                <a:spcPct val="0"/>
              </a:spcBef>
              <a:spcAft>
                <a:spcPct val="0"/>
              </a:spcAft>
              <a:defRPr>
                <a:solidFill>
                  <a:schemeClr val="tx1"/>
                </a:solidFill>
                <a:latin typeface="Arial" charset="0"/>
              </a:defRPr>
            </a:lvl6pPr>
            <a:lvl7pPr marL="2971800" indent="-228600" defTabSz="457200" fontAlgn="base">
              <a:spcBef>
                <a:spcPct val="0"/>
              </a:spcBef>
              <a:spcAft>
                <a:spcPct val="0"/>
              </a:spcAft>
              <a:defRPr>
                <a:solidFill>
                  <a:schemeClr val="tx1"/>
                </a:solidFill>
                <a:latin typeface="Arial" charset="0"/>
              </a:defRPr>
            </a:lvl7pPr>
            <a:lvl8pPr marL="3429000" indent="-228600" defTabSz="457200" fontAlgn="base">
              <a:spcBef>
                <a:spcPct val="0"/>
              </a:spcBef>
              <a:spcAft>
                <a:spcPct val="0"/>
              </a:spcAft>
              <a:defRPr>
                <a:solidFill>
                  <a:schemeClr val="tx1"/>
                </a:solidFill>
                <a:latin typeface="Arial" charset="0"/>
              </a:defRPr>
            </a:lvl8pPr>
            <a:lvl9pPr marL="3886200" indent="-228600" defTabSz="457200" fontAlgn="base">
              <a:spcBef>
                <a:spcPct val="0"/>
              </a:spcBef>
              <a:spcAft>
                <a:spcPct val="0"/>
              </a:spcAft>
              <a:defRPr>
                <a:solidFill>
                  <a:schemeClr val="tx1"/>
                </a:solidFill>
                <a:latin typeface="Arial" charset="0"/>
              </a:defRPr>
            </a:lvl9pPr>
          </a:lstStyle>
          <a:p>
            <a:pPr fontAlgn="base">
              <a:spcBef>
                <a:spcPct val="0"/>
              </a:spcBef>
              <a:spcAft>
                <a:spcPct val="0"/>
              </a:spcAft>
              <a:defRPr/>
            </a:pPr>
            <a:fld id="{BED881FE-2149-448C-B4D6-E878ACBC9506}" type="slidenum">
              <a:rPr lang="en-US" altLang="en-US" smtClean="0">
                <a:latin typeface="Calibri" pitchFamily="34" charset="0"/>
              </a:rPr>
              <a:pPr fontAlgn="base">
                <a:spcBef>
                  <a:spcPct val="0"/>
                </a:spcBef>
                <a:spcAft>
                  <a:spcPct val="0"/>
                </a:spcAft>
                <a:defRPr/>
              </a:pPr>
              <a:t>8</a:t>
            </a:fld>
            <a:endParaRPr lang="en-US" altLang="en-US" dirty="0" smtClean="0">
              <a:latin typeface="Calibri"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Slide #5</a:t>
            </a:r>
          </a:p>
        </p:txBody>
      </p:sp>
      <p:sp>
        <p:nvSpPr>
          <p:cNvPr id="7782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defTabSz="457200" fontAlgn="base">
              <a:spcBef>
                <a:spcPct val="0"/>
              </a:spcBef>
              <a:spcAft>
                <a:spcPct val="0"/>
              </a:spcAft>
              <a:defRPr>
                <a:solidFill>
                  <a:schemeClr val="tx1"/>
                </a:solidFill>
                <a:latin typeface="Arial" charset="0"/>
              </a:defRPr>
            </a:lvl6pPr>
            <a:lvl7pPr marL="2971800" indent="-228600" defTabSz="457200" fontAlgn="base">
              <a:spcBef>
                <a:spcPct val="0"/>
              </a:spcBef>
              <a:spcAft>
                <a:spcPct val="0"/>
              </a:spcAft>
              <a:defRPr>
                <a:solidFill>
                  <a:schemeClr val="tx1"/>
                </a:solidFill>
                <a:latin typeface="Arial" charset="0"/>
              </a:defRPr>
            </a:lvl7pPr>
            <a:lvl8pPr marL="3429000" indent="-228600" defTabSz="457200" fontAlgn="base">
              <a:spcBef>
                <a:spcPct val="0"/>
              </a:spcBef>
              <a:spcAft>
                <a:spcPct val="0"/>
              </a:spcAft>
              <a:defRPr>
                <a:solidFill>
                  <a:schemeClr val="tx1"/>
                </a:solidFill>
                <a:latin typeface="Arial" charset="0"/>
              </a:defRPr>
            </a:lvl8pPr>
            <a:lvl9pPr marL="3886200" indent="-228600" defTabSz="457200" fontAlgn="base">
              <a:spcBef>
                <a:spcPct val="0"/>
              </a:spcBef>
              <a:spcAft>
                <a:spcPct val="0"/>
              </a:spcAft>
              <a:defRPr>
                <a:solidFill>
                  <a:schemeClr val="tx1"/>
                </a:solidFill>
                <a:latin typeface="Arial" charset="0"/>
              </a:defRPr>
            </a:lvl9pPr>
          </a:lstStyle>
          <a:p>
            <a:pPr fontAlgn="base">
              <a:spcBef>
                <a:spcPct val="0"/>
              </a:spcBef>
              <a:spcAft>
                <a:spcPct val="0"/>
              </a:spcAft>
              <a:defRPr/>
            </a:pPr>
            <a:fld id="{BED881FE-2149-448C-B4D6-E878ACBC9506}" type="slidenum">
              <a:rPr lang="en-US" altLang="en-US" smtClean="0">
                <a:latin typeface="Calibri" pitchFamily="34" charset="0"/>
              </a:rPr>
              <a:pPr fontAlgn="base">
                <a:spcBef>
                  <a:spcPct val="0"/>
                </a:spcBef>
                <a:spcAft>
                  <a:spcPct val="0"/>
                </a:spcAft>
                <a:defRPr/>
              </a:pPr>
              <a:t>9</a:t>
            </a:fld>
            <a:endParaRPr lang="en-US" altLang="en-US" dirty="0" smtClean="0">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cxnSp>
        <p:nvCxnSpPr>
          <p:cNvPr id="4" name="Straight Connector 3"/>
          <p:cNvCxnSpPr/>
          <p:nvPr userDrawn="1"/>
        </p:nvCxnSpPr>
        <p:spPr>
          <a:xfrm>
            <a:off x="247650" y="641350"/>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5" name="Slide Number Placeholder 6"/>
          <p:cNvSpPr txBox="1">
            <a:spLocks/>
          </p:cNvSpPr>
          <p:nvPr userDrawn="1"/>
        </p:nvSpPr>
        <p:spPr>
          <a:xfrm>
            <a:off x="6705600" y="6069013"/>
            <a:ext cx="2133600" cy="365125"/>
          </a:xfrm>
          <a:prstGeom prst="rect">
            <a:avLst/>
          </a:prstGeom>
        </p:spPr>
        <p:txBody>
          <a:bodyPr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54AD4720-9AE6-41A1-8320-3819C4436E3A}" type="slidenum">
              <a:rPr lang="en-US" smtClean="0">
                <a:solidFill>
                  <a:schemeClr val="tx1"/>
                </a:solidFill>
              </a:rPr>
              <a:pPr fontAlgn="auto">
                <a:spcBef>
                  <a:spcPts val="0"/>
                </a:spcBef>
                <a:spcAft>
                  <a:spcPts val="0"/>
                </a:spcAft>
                <a:defRPr/>
              </a:pPr>
              <a:t>‹#›</a:t>
            </a:fld>
            <a:endParaRPr lang="en-US" dirty="0">
              <a:solidFill>
                <a:schemeClr val="tx1"/>
              </a:solidFill>
            </a:endParaRPr>
          </a:p>
        </p:txBody>
      </p:sp>
      <p:sp>
        <p:nvSpPr>
          <p:cNvPr id="3" name="Content Placeholder 2"/>
          <p:cNvSpPr>
            <a:spLocks noGrp="1"/>
          </p:cNvSpPr>
          <p:nvPr>
            <p:ph idx="1"/>
          </p:nvPr>
        </p:nvSpPr>
        <p:spPr>
          <a:xfrm>
            <a:off x="379664" y="828675"/>
            <a:ext cx="8229600" cy="51165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Title Placeholder 1"/>
          <p:cNvSpPr>
            <a:spLocks noGrp="1"/>
          </p:cNvSpPr>
          <p:nvPr>
            <p:ph type="title"/>
          </p:nvPr>
        </p:nvSpPr>
        <p:spPr>
          <a:xfrm>
            <a:off x="379664" y="179143"/>
            <a:ext cx="8459536" cy="461665"/>
          </a:xfrm>
          <a:prstGeom prst="rect">
            <a:avLst/>
          </a:prstGeom>
        </p:spPr>
        <p:txBody>
          <a:bodyPr rtlCol="0">
            <a:noAutofit/>
          </a:bodyPr>
          <a:lstStyle>
            <a:lvl1pPr algn="l">
              <a:defRPr sz="2400" b="1"/>
            </a:lvl1pPr>
          </a:lstStyle>
          <a:p>
            <a:r>
              <a:rPr lang="en-US" dirty="0" smtClean="0"/>
              <a:t>Click to edit Master title style</a:t>
            </a:r>
            <a:endParaRPr lang="en-US" dirty="0"/>
          </a:p>
        </p:txBody>
      </p:sp>
      <p:sp>
        <p:nvSpPr>
          <p:cNvPr id="6" name="Footer Placeholder 4"/>
          <p:cNvSpPr>
            <a:spLocks noGrp="1"/>
          </p:cNvSpPr>
          <p:nvPr>
            <p:ph type="ftr" sz="quarter" idx="10"/>
          </p:nvPr>
        </p:nvSpPr>
        <p:spPr>
          <a:xfrm>
            <a:off x="3124200" y="6194425"/>
            <a:ext cx="2895600" cy="2000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cs typeface="+mn-cs"/>
              </a:defRPr>
            </a:lvl1pPr>
          </a:lstStyle>
          <a:p>
            <a:pPr>
              <a:defRPr/>
            </a:pPr>
            <a:endParaRPr lang="en-US"/>
          </a:p>
        </p:txBody>
      </p:sp>
    </p:spTree>
    <p:extLst>
      <p:ext uri="{BB962C8B-B14F-4D97-AF65-F5344CB8AC3E}">
        <p14:creationId xmlns:p14="http://schemas.microsoft.com/office/powerpoint/2010/main" val="3695535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cxnSp>
        <p:nvCxnSpPr>
          <p:cNvPr id="4" name="Straight Connector 3"/>
          <p:cNvCxnSpPr/>
          <p:nvPr/>
        </p:nvCxnSpPr>
        <p:spPr>
          <a:xfrm>
            <a:off x="247650" y="641350"/>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5" name="Slide Number Placeholder 6"/>
          <p:cNvSpPr txBox="1">
            <a:spLocks/>
          </p:cNvSpPr>
          <p:nvPr/>
        </p:nvSpPr>
        <p:spPr>
          <a:xfrm>
            <a:off x="6705600" y="6069013"/>
            <a:ext cx="2133600" cy="365125"/>
          </a:xfrm>
          <a:prstGeom prst="rect">
            <a:avLst/>
          </a:prstGeom>
        </p:spPr>
        <p:txBody>
          <a:bodyPr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6C837CE4-4577-4C26-B3CA-1C078E08B589}" type="slidenum">
              <a:rPr lang="en-US" smtClean="0">
                <a:solidFill>
                  <a:prstClr val="black"/>
                </a:solidFill>
              </a:rPr>
              <a:pPr fontAlgn="auto">
                <a:spcBef>
                  <a:spcPts val="0"/>
                </a:spcBef>
                <a:spcAft>
                  <a:spcPts val="0"/>
                </a:spcAft>
                <a:defRPr/>
              </a:pPr>
              <a:t>‹#›</a:t>
            </a:fld>
            <a:endParaRPr lang="en-US" dirty="0">
              <a:solidFill>
                <a:prstClr val="black"/>
              </a:solidFill>
            </a:endParaRPr>
          </a:p>
        </p:txBody>
      </p:sp>
      <p:sp>
        <p:nvSpPr>
          <p:cNvPr id="3" name="Content Placeholder 2"/>
          <p:cNvSpPr>
            <a:spLocks noGrp="1"/>
          </p:cNvSpPr>
          <p:nvPr>
            <p:ph idx="1"/>
          </p:nvPr>
        </p:nvSpPr>
        <p:spPr>
          <a:xfrm>
            <a:off x="379664" y="828675"/>
            <a:ext cx="8229600" cy="51165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Title Placeholder 1"/>
          <p:cNvSpPr>
            <a:spLocks noGrp="1"/>
          </p:cNvSpPr>
          <p:nvPr>
            <p:ph type="title"/>
          </p:nvPr>
        </p:nvSpPr>
        <p:spPr>
          <a:xfrm>
            <a:off x="379664" y="179143"/>
            <a:ext cx="8459536" cy="461665"/>
          </a:xfrm>
          <a:prstGeom prst="rect">
            <a:avLst/>
          </a:prstGeom>
        </p:spPr>
        <p:txBody>
          <a:bodyPr rtlCol="0">
            <a:noAutofit/>
          </a:bodyPr>
          <a:lstStyle>
            <a:lvl1pPr algn="l">
              <a:defRPr sz="2400" b="1"/>
            </a:lvl1pPr>
          </a:lstStyle>
          <a:p>
            <a:r>
              <a:rPr lang="en-US" dirty="0" smtClean="0"/>
              <a:t>Click to edit Master title style</a:t>
            </a:r>
            <a:endParaRPr lang="en-US" dirty="0"/>
          </a:p>
        </p:txBody>
      </p:sp>
    </p:spTree>
    <p:extLst>
      <p:ext uri="{BB962C8B-B14F-4D97-AF65-F5344CB8AC3E}">
        <p14:creationId xmlns:p14="http://schemas.microsoft.com/office/powerpoint/2010/main" val="2432956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Slide Number Placeholder 6"/>
          <p:cNvSpPr txBox="1">
            <a:spLocks/>
          </p:cNvSpPr>
          <p:nvPr/>
        </p:nvSpPr>
        <p:spPr>
          <a:xfrm>
            <a:off x="6705600" y="6069013"/>
            <a:ext cx="2133600" cy="365125"/>
          </a:xfrm>
          <a:prstGeom prst="rect">
            <a:avLst/>
          </a:prstGeom>
        </p:spPr>
        <p:txBody>
          <a:bodyPr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4D60384F-6273-4132-A0DD-9B9C6D271AF0}" type="slidenum">
              <a:rPr lang="en-US" smtClean="0">
                <a:solidFill>
                  <a:prstClr val="black"/>
                </a:solidFill>
              </a:rPr>
              <a:pPr fontAlgn="auto">
                <a:spcBef>
                  <a:spcPts val="0"/>
                </a:spcBef>
                <a:spcAft>
                  <a:spcPts val="0"/>
                </a:spcAft>
                <a:defRPr/>
              </a:pPr>
              <a:t>‹#›</a:t>
            </a:fld>
            <a:endParaRPr lang="en-US" dirty="0">
              <a:solidFill>
                <a:prstClr val="black"/>
              </a:solidFill>
            </a:endParaRPr>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38364185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cxnSp>
        <p:nvCxnSpPr>
          <p:cNvPr id="5" name="Straight Connector 4"/>
          <p:cNvCxnSpPr/>
          <p:nvPr/>
        </p:nvCxnSpPr>
        <p:spPr>
          <a:xfrm>
            <a:off x="247650" y="641350"/>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6" name="Slide Number Placeholder 6"/>
          <p:cNvSpPr txBox="1">
            <a:spLocks/>
          </p:cNvSpPr>
          <p:nvPr/>
        </p:nvSpPr>
        <p:spPr>
          <a:xfrm>
            <a:off x="6705600" y="6069013"/>
            <a:ext cx="2133600" cy="365125"/>
          </a:xfrm>
          <a:prstGeom prst="rect">
            <a:avLst/>
          </a:prstGeom>
        </p:spPr>
        <p:txBody>
          <a:bodyPr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731331E0-4F61-4B66-BF33-B8752BB870B9}" type="slidenum">
              <a:rPr lang="en-US" smtClean="0">
                <a:solidFill>
                  <a:prstClr val="black"/>
                </a:solidFill>
              </a:rPr>
              <a:pPr fontAlgn="auto">
                <a:spcBef>
                  <a:spcPts val="0"/>
                </a:spcBef>
                <a:spcAft>
                  <a:spcPts val="0"/>
                </a:spcAft>
                <a:defRPr/>
              </a:pPr>
              <a:t>‹#›</a:t>
            </a:fld>
            <a:endParaRPr lang="en-US" dirty="0">
              <a:solidFill>
                <a:prstClr val="black"/>
              </a:solidFill>
            </a:endParaRPr>
          </a:p>
        </p:txBody>
      </p:sp>
      <p:sp>
        <p:nvSpPr>
          <p:cNvPr id="3" name="Content Placeholder 2"/>
          <p:cNvSpPr>
            <a:spLocks noGrp="1"/>
          </p:cNvSpPr>
          <p:nvPr>
            <p:ph sz="half" idx="1"/>
          </p:nvPr>
        </p:nvSpPr>
        <p:spPr>
          <a:xfrm>
            <a:off x="371475" y="8001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562475" y="8001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Title Placeholder 1"/>
          <p:cNvSpPr>
            <a:spLocks noGrp="1"/>
          </p:cNvSpPr>
          <p:nvPr>
            <p:ph type="title"/>
          </p:nvPr>
        </p:nvSpPr>
        <p:spPr>
          <a:xfrm>
            <a:off x="371475" y="179143"/>
            <a:ext cx="8459536" cy="461665"/>
          </a:xfrm>
          <a:prstGeom prst="rect">
            <a:avLst/>
          </a:prstGeom>
        </p:spPr>
        <p:txBody>
          <a:bodyPr rtlCol="0">
            <a:noAutofit/>
          </a:bodyPr>
          <a:lstStyle>
            <a:lvl1pPr algn="l">
              <a:defRPr sz="2400" b="1"/>
            </a:lvl1pPr>
          </a:lstStyle>
          <a:p>
            <a:r>
              <a:rPr lang="en-US" dirty="0" smtClean="0"/>
              <a:t>Click to edit Master title style</a:t>
            </a:r>
            <a:endParaRPr lang="en-US" dirty="0"/>
          </a:p>
        </p:txBody>
      </p:sp>
    </p:spTree>
    <p:extLst>
      <p:ext uri="{BB962C8B-B14F-4D97-AF65-F5344CB8AC3E}">
        <p14:creationId xmlns:p14="http://schemas.microsoft.com/office/powerpoint/2010/main" val="32414776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cxnSp>
        <p:nvCxnSpPr>
          <p:cNvPr id="7" name="Straight Connector 6"/>
          <p:cNvCxnSpPr/>
          <p:nvPr/>
        </p:nvCxnSpPr>
        <p:spPr>
          <a:xfrm>
            <a:off x="247650" y="641350"/>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 name="Slide Number Placeholder 6"/>
          <p:cNvSpPr txBox="1">
            <a:spLocks/>
          </p:cNvSpPr>
          <p:nvPr/>
        </p:nvSpPr>
        <p:spPr>
          <a:xfrm>
            <a:off x="6705600" y="6069013"/>
            <a:ext cx="2133600" cy="365125"/>
          </a:xfrm>
          <a:prstGeom prst="rect">
            <a:avLst/>
          </a:prstGeom>
        </p:spPr>
        <p:txBody>
          <a:bodyPr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B7AC30B2-3CC2-426B-86CA-D35C9AF344AF}" type="slidenum">
              <a:rPr lang="en-US" smtClean="0">
                <a:solidFill>
                  <a:prstClr val="black"/>
                </a:solidFill>
              </a:rPr>
              <a:pPr fontAlgn="auto">
                <a:spcBef>
                  <a:spcPts val="0"/>
                </a:spcBef>
                <a:spcAft>
                  <a:spcPts val="0"/>
                </a:spcAft>
                <a:defRPr/>
              </a:pPr>
              <a:t>‹#›</a:t>
            </a:fld>
            <a:endParaRPr lang="en-US" dirty="0">
              <a:solidFill>
                <a:prstClr val="black"/>
              </a:solidFill>
            </a:endParaRPr>
          </a:p>
        </p:txBody>
      </p:sp>
      <p:sp>
        <p:nvSpPr>
          <p:cNvPr id="3" name="Text Placeholder 2"/>
          <p:cNvSpPr>
            <a:spLocks noGrp="1"/>
          </p:cNvSpPr>
          <p:nvPr>
            <p:ph type="body" idx="1"/>
          </p:nvPr>
        </p:nvSpPr>
        <p:spPr>
          <a:xfrm>
            <a:off x="379664" y="9255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379664" y="1565275"/>
            <a:ext cx="4040188" cy="43703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9255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565275"/>
            <a:ext cx="4041775" cy="43703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5" name="Title Placeholder 1"/>
          <p:cNvSpPr>
            <a:spLocks noGrp="1"/>
          </p:cNvSpPr>
          <p:nvPr>
            <p:ph type="title"/>
          </p:nvPr>
        </p:nvSpPr>
        <p:spPr>
          <a:xfrm>
            <a:off x="379664" y="179143"/>
            <a:ext cx="8459536" cy="461665"/>
          </a:xfrm>
          <a:prstGeom prst="rect">
            <a:avLst/>
          </a:prstGeom>
        </p:spPr>
        <p:txBody>
          <a:bodyPr rtlCol="0">
            <a:noAutofit/>
          </a:bodyPr>
          <a:lstStyle>
            <a:lvl1pPr algn="l">
              <a:defRPr sz="2400" b="1"/>
            </a:lvl1pPr>
          </a:lstStyle>
          <a:p>
            <a:r>
              <a:rPr lang="en-US" dirty="0" smtClean="0"/>
              <a:t>Click to edit Master title style</a:t>
            </a:r>
            <a:endParaRPr lang="en-US" dirty="0"/>
          </a:p>
        </p:txBody>
      </p:sp>
    </p:spTree>
    <p:extLst>
      <p:ext uri="{BB962C8B-B14F-4D97-AF65-F5344CB8AC3E}">
        <p14:creationId xmlns:p14="http://schemas.microsoft.com/office/powerpoint/2010/main" val="26791718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cxnSp>
        <p:nvCxnSpPr>
          <p:cNvPr id="3" name="Straight Connector 2"/>
          <p:cNvCxnSpPr/>
          <p:nvPr/>
        </p:nvCxnSpPr>
        <p:spPr>
          <a:xfrm>
            <a:off x="247650" y="641350"/>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4" name="Slide Number Placeholder 6"/>
          <p:cNvSpPr txBox="1">
            <a:spLocks/>
          </p:cNvSpPr>
          <p:nvPr/>
        </p:nvSpPr>
        <p:spPr>
          <a:xfrm>
            <a:off x="6705600" y="6202363"/>
            <a:ext cx="2133600" cy="182562"/>
          </a:xfrm>
          <a:prstGeom prst="rect">
            <a:avLst/>
          </a:prstGeom>
        </p:spPr>
        <p:txBody>
          <a:bodyPr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D88655DB-D75E-4517-8099-F42DA8C69B13}" type="slidenum">
              <a:rPr lang="en-US" smtClean="0">
                <a:solidFill>
                  <a:prstClr val="black"/>
                </a:solidFill>
              </a:rPr>
              <a:pPr fontAlgn="auto">
                <a:spcBef>
                  <a:spcPts val="0"/>
                </a:spcBef>
                <a:spcAft>
                  <a:spcPts val="0"/>
                </a:spcAft>
                <a:defRPr/>
              </a:pPr>
              <a:t>‹#›</a:t>
            </a:fld>
            <a:endParaRPr lang="en-US" dirty="0">
              <a:solidFill>
                <a:prstClr val="black"/>
              </a:solidFill>
            </a:endParaRPr>
          </a:p>
        </p:txBody>
      </p:sp>
      <p:sp>
        <p:nvSpPr>
          <p:cNvPr id="11" name="Title Placeholder 1"/>
          <p:cNvSpPr>
            <a:spLocks noGrp="1"/>
          </p:cNvSpPr>
          <p:nvPr>
            <p:ph type="title"/>
          </p:nvPr>
        </p:nvSpPr>
        <p:spPr>
          <a:xfrm>
            <a:off x="379663" y="179143"/>
            <a:ext cx="8458200" cy="461665"/>
          </a:xfrm>
          <a:prstGeom prst="rect">
            <a:avLst/>
          </a:prstGeom>
        </p:spPr>
        <p:txBody>
          <a:bodyPr rtlCol="0">
            <a:noAutofit/>
          </a:bodyPr>
          <a:lstStyle>
            <a:lvl1pPr algn="l">
              <a:defRPr sz="2400" b="1"/>
            </a:lvl1pPr>
          </a:lstStyle>
          <a:p>
            <a:r>
              <a:rPr lang="en-US" dirty="0" smtClean="0"/>
              <a:t>Click to edit Master title style</a:t>
            </a:r>
            <a:endParaRPr lang="en-US" dirty="0"/>
          </a:p>
        </p:txBody>
      </p:sp>
    </p:spTree>
    <p:extLst>
      <p:ext uri="{BB962C8B-B14F-4D97-AF65-F5344CB8AC3E}">
        <p14:creationId xmlns:p14="http://schemas.microsoft.com/office/powerpoint/2010/main" val="41685117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6"/>
          <p:cNvSpPr txBox="1">
            <a:spLocks/>
          </p:cNvSpPr>
          <p:nvPr/>
        </p:nvSpPr>
        <p:spPr>
          <a:xfrm>
            <a:off x="6705600" y="6069013"/>
            <a:ext cx="2133600" cy="365125"/>
          </a:xfrm>
          <a:prstGeom prst="rect">
            <a:avLst/>
          </a:prstGeom>
        </p:spPr>
        <p:txBody>
          <a:bodyPr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4D347C82-8444-476E-A888-3ACC3765492C}" type="slidenum">
              <a:rPr lang="en-US" smtClean="0">
                <a:solidFill>
                  <a:prstClr val="black"/>
                </a:solidFill>
              </a:rPr>
              <a:pPr fontAlgn="auto">
                <a:spcBef>
                  <a:spcPts val="0"/>
                </a:spcBef>
                <a:spcAft>
                  <a:spcPts val="0"/>
                </a:spcAft>
                <a:defRPr/>
              </a:pPr>
              <a:t>‹#›</a:t>
            </a:fld>
            <a:endParaRPr lang="en-US" dirty="0">
              <a:solidFill>
                <a:prstClr val="black"/>
              </a:solidFill>
            </a:endParaRPr>
          </a:p>
        </p:txBody>
      </p:sp>
    </p:spTree>
    <p:extLst>
      <p:ext uri="{BB962C8B-B14F-4D97-AF65-F5344CB8AC3E}">
        <p14:creationId xmlns:p14="http://schemas.microsoft.com/office/powerpoint/2010/main" val="38380453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Slide Number Placeholder 6"/>
          <p:cNvSpPr txBox="1">
            <a:spLocks/>
          </p:cNvSpPr>
          <p:nvPr/>
        </p:nvSpPr>
        <p:spPr>
          <a:xfrm>
            <a:off x="6705600" y="6069013"/>
            <a:ext cx="2133600" cy="365125"/>
          </a:xfrm>
          <a:prstGeom prst="rect">
            <a:avLst/>
          </a:prstGeom>
        </p:spPr>
        <p:txBody>
          <a:bodyPr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F85B3C96-124F-4D36-935E-EF917C299B02}" type="slidenum">
              <a:rPr lang="en-US" smtClean="0">
                <a:solidFill>
                  <a:prstClr val="black"/>
                </a:solidFill>
              </a:rPr>
              <a:pPr fontAlgn="auto">
                <a:spcBef>
                  <a:spcPts val="0"/>
                </a:spcBef>
                <a:spcAft>
                  <a:spcPts val="0"/>
                </a:spcAft>
                <a:defRPr/>
              </a:pPr>
              <a:t>‹#›</a:t>
            </a:fld>
            <a:endParaRPr lang="en-US" dirty="0">
              <a:solidFill>
                <a:prstClr val="black"/>
              </a:solidFill>
            </a:endParaRPr>
          </a:p>
        </p:txBody>
      </p:sp>
      <p:sp>
        <p:nvSpPr>
          <p:cNvPr id="2" name="Title 1"/>
          <p:cNvSpPr>
            <a:spLocks noGrp="1"/>
          </p:cNvSpPr>
          <p:nvPr>
            <p:ph type="title"/>
          </p:nvPr>
        </p:nvSpPr>
        <p:spPr>
          <a:xfrm>
            <a:off x="457200" y="371474"/>
            <a:ext cx="3008313" cy="89217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371474"/>
            <a:ext cx="5111750" cy="558323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26365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668884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Rectangle 1"/>
          <p:cNvSpPr>
            <a:spLocks noChangeArrowheads="1"/>
          </p:cNvSpPr>
          <p:nvPr userDrawn="1"/>
        </p:nvSpPr>
        <p:spPr bwMode="auto">
          <a:xfrm>
            <a:off x="3429000" y="6511925"/>
            <a:ext cx="2514600" cy="457200"/>
          </a:xfrm>
          <a:prstGeom prst="rect">
            <a:avLst/>
          </a:prstGeom>
          <a:noFill/>
          <a:ln w="9525">
            <a:noFill/>
            <a:miter lim="800000"/>
            <a:headEnd/>
            <a:tailEnd/>
          </a:ln>
          <a:effectLst/>
        </p:spPr>
        <p:txBody>
          <a:bodyPr/>
          <a:lstStyle/>
          <a:p>
            <a:pPr algn="ctr" fontAlgn="auto">
              <a:spcBef>
                <a:spcPts val="0"/>
              </a:spcBef>
              <a:spcAft>
                <a:spcPts val="0"/>
              </a:spcAft>
              <a:defRPr/>
            </a:pPr>
            <a:endParaRPr lang="en-US" sz="1000" b="1" cap="all" dirty="0">
              <a:solidFill>
                <a:prstClr val="black"/>
              </a:solidFill>
              <a:latin typeface="+mn-lt"/>
              <a:cs typeface="+mn-cs"/>
            </a:endParaRPr>
          </a:p>
        </p:txBody>
      </p:sp>
    </p:spTree>
    <p:extLst>
      <p:ext uri="{BB962C8B-B14F-4D97-AF65-F5344CB8AC3E}">
        <p14:creationId xmlns:p14="http://schemas.microsoft.com/office/powerpoint/2010/main" val="40903377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4" name="Rectangle 3"/>
          <p:cNvSpPr>
            <a:spLocks noChangeArrowheads="1"/>
          </p:cNvSpPr>
          <p:nvPr userDrawn="1"/>
        </p:nvSpPr>
        <p:spPr bwMode="auto">
          <a:xfrm>
            <a:off x="0" y="6324600"/>
            <a:ext cx="9144000" cy="533400"/>
          </a:xfrm>
          <a:prstGeom prst="rect">
            <a:avLst/>
          </a:prstGeom>
          <a:gradFill flip="none" rotWithShape="1">
            <a:gsLst>
              <a:gs pos="100000">
                <a:schemeClr val="bg1">
                  <a:lumMod val="95000"/>
                </a:schemeClr>
              </a:gs>
              <a:gs pos="0">
                <a:schemeClr val="bg1">
                  <a:lumMod val="65000"/>
                </a:schemeClr>
              </a:gs>
            </a:gsLst>
            <a:lin ang="16200000" scaled="0"/>
            <a:tileRect/>
          </a:gradFill>
          <a:ln w="9525">
            <a:noFill/>
            <a:miter lim="800000"/>
            <a:headEnd/>
            <a:tailEnd/>
          </a:ln>
          <a:effectLst/>
        </p:spPr>
        <p:txBody>
          <a:bodyPr wrap="none" anchor="ctr"/>
          <a:lstStyle/>
          <a:p>
            <a:pPr fontAlgn="auto">
              <a:spcBef>
                <a:spcPts val="0"/>
              </a:spcBef>
              <a:spcAft>
                <a:spcPts val="0"/>
              </a:spcAft>
              <a:defRPr/>
            </a:pPr>
            <a:endParaRPr lang="en-US" dirty="0">
              <a:solidFill>
                <a:prstClr val="white">
                  <a:lumMod val="85000"/>
                </a:prstClr>
              </a:solidFill>
              <a:latin typeface="+mn-lt"/>
              <a:cs typeface="+mn-cs"/>
            </a:endParaRPr>
          </a:p>
        </p:txBody>
      </p:sp>
      <p:sp>
        <p:nvSpPr>
          <p:cNvPr id="5" name="Line 11"/>
          <p:cNvSpPr>
            <a:spLocks noChangeShapeType="1"/>
          </p:cNvSpPr>
          <p:nvPr userDrawn="1"/>
        </p:nvSpPr>
        <p:spPr bwMode="auto">
          <a:xfrm>
            <a:off x="1219200" y="6492875"/>
            <a:ext cx="0" cy="21907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 name="Rectangle 5"/>
          <p:cNvSpPr>
            <a:spLocks noChangeArrowheads="1"/>
          </p:cNvSpPr>
          <p:nvPr userDrawn="1"/>
        </p:nvSpPr>
        <p:spPr bwMode="auto">
          <a:xfrm>
            <a:off x="3429000" y="6511925"/>
            <a:ext cx="2514600" cy="457200"/>
          </a:xfrm>
          <a:prstGeom prst="rect">
            <a:avLst/>
          </a:prstGeom>
          <a:noFill/>
          <a:ln w="9525">
            <a:noFill/>
            <a:miter lim="800000"/>
            <a:headEnd/>
            <a:tailEnd/>
          </a:ln>
          <a:effectLst/>
        </p:spPr>
        <p:txBody>
          <a:bodyPr/>
          <a:lstStyle/>
          <a:p>
            <a:pPr algn="ctr" fontAlgn="auto">
              <a:spcBef>
                <a:spcPts val="0"/>
              </a:spcBef>
              <a:spcAft>
                <a:spcPts val="0"/>
              </a:spcAft>
              <a:defRPr/>
            </a:pPr>
            <a:fld id="{75948308-4CDA-4F4B-9932-23BE53C9004A}" type="slidenum">
              <a:rPr lang="en-US" sz="1000" b="1" cap="all">
                <a:solidFill>
                  <a:prstClr val="black"/>
                </a:solidFill>
                <a:latin typeface="+mn-lt"/>
                <a:cs typeface="+mn-cs"/>
              </a:rPr>
              <a:pPr algn="ctr" fontAlgn="auto">
                <a:spcBef>
                  <a:spcPts val="0"/>
                </a:spcBef>
                <a:spcAft>
                  <a:spcPts val="0"/>
                </a:spcAft>
                <a:defRPr/>
              </a:pPr>
              <a:t>‹#›</a:t>
            </a:fld>
            <a:endParaRPr lang="en-US" sz="1000" b="1" cap="all" dirty="0">
              <a:solidFill>
                <a:prstClr val="black"/>
              </a:solidFill>
              <a:latin typeface="+mn-lt"/>
              <a:cs typeface="+mn-cs"/>
            </a:endParaRPr>
          </a:p>
        </p:txBody>
      </p:sp>
      <p:pic>
        <p:nvPicPr>
          <p:cNvPr id="7" name="Picture 13" descr="ERCOT_Logo_2c_no_bckgrnd.eps"/>
          <p:cNvPicPr>
            <a:picLocks noChangeAspect="1"/>
          </p:cNvPicPr>
          <p:nvPr userDrawn="1"/>
        </p:nvPicPr>
        <p:blipFill>
          <a:blip r:embed="rId2">
            <a:extLst>
              <a:ext uri="{28A0092B-C50C-407E-A947-70E740481C1C}">
                <a14:useLocalDpi xmlns:a14="http://schemas.microsoft.com/office/drawing/2010/main" val="0"/>
              </a:ext>
            </a:extLst>
          </a:blip>
          <a:srcRect b="36539"/>
          <a:stretch>
            <a:fillRect/>
          </a:stretch>
        </p:blipFill>
        <p:spPr bwMode="auto">
          <a:xfrm>
            <a:off x="152400" y="6432550"/>
            <a:ext cx="838200"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2400" b="1">
                <a:solidFill>
                  <a:srgbClr val="40949A"/>
                </a:solidFill>
                <a:latin typeface="+mn-l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2200"/>
            </a:lvl1pPr>
            <a:lvl2pPr>
              <a:defRPr sz="2200"/>
            </a:lvl2pPr>
            <a:lvl3pPr>
              <a:defRPr sz="2200"/>
            </a:lvl3pPr>
            <a:lvl4pPr>
              <a:defRPr sz="2200"/>
            </a:lvl4pPr>
            <a:lvl5pPr>
              <a:defRPr sz="2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Rectangle 5"/>
          <p:cNvSpPr>
            <a:spLocks noGrp="1" noChangeArrowheads="1"/>
          </p:cNvSpPr>
          <p:nvPr>
            <p:ph type="ftr" sz="quarter" idx="10"/>
          </p:nvPr>
        </p:nvSpPr>
        <p:spPr bwMode="auto">
          <a:xfrm>
            <a:off x="6248400" y="6492875"/>
            <a:ext cx="2514600" cy="365125"/>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fontAlgn="auto">
              <a:spcBef>
                <a:spcPts val="0"/>
              </a:spcBef>
              <a:spcAft>
                <a:spcPts val="0"/>
              </a:spcAft>
              <a:defRPr sz="1000" b="1" cap="all" dirty="0">
                <a:solidFill>
                  <a:prstClr val="black"/>
                </a:solidFill>
                <a:latin typeface="+mn-lt"/>
                <a:cs typeface="+mn-cs"/>
              </a:defRPr>
            </a:lvl1pPr>
          </a:lstStyle>
          <a:p>
            <a:pPr>
              <a:defRPr/>
            </a:pPr>
            <a:endParaRPr lang="en-US"/>
          </a:p>
        </p:txBody>
      </p:sp>
      <p:sp>
        <p:nvSpPr>
          <p:cNvPr id="9" name="Rectangle 4"/>
          <p:cNvSpPr>
            <a:spLocks noGrp="1" noChangeArrowheads="1"/>
          </p:cNvSpPr>
          <p:nvPr>
            <p:ph type="dt" sz="half" idx="11"/>
          </p:nvPr>
        </p:nvSpPr>
        <p:spPr bwMode="auto">
          <a:xfrm>
            <a:off x="1295400" y="6492875"/>
            <a:ext cx="2133600" cy="365125"/>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fontAlgn="auto">
              <a:spcBef>
                <a:spcPts val="0"/>
              </a:spcBef>
              <a:spcAft>
                <a:spcPts val="0"/>
              </a:spcAft>
              <a:defRPr sz="1000" b="1" cap="all" dirty="0">
                <a:solidFill>
                  <a:prstClr val="black"/>
                </a:solidFill>
                <a:latin typeface="+mn-lt"/>
                <a:cs typeface="+mn-cs"/>
              </a:defRPr>
            </a:lvl1pPr>
          </a:lstStyle>
          <a:p>
            <a:pPr>
              <a:defRPr/>
            </a:pPr>
            <a:endParaRPr lang="en-US"/>
          </a:p>
        </p:txBody>
      </p:sp>
    </p:spTree>
    <p:extLst>
      <p:ext uri="{BB962C8B-B14F-4D97-AF65-F5344CB8AC3E}">
        <p14:creationId xmlns:p14="http://schemas.microsoft.com/office/powerpoint/2010/main" val="2877128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Slide Number Placeholder 6"/>
          <p:cNvSpPr txBox="1">
            <a:spLocks/>
          </p:cNvSpPr>
          <p:nvPr userDrawn="1"/>
        </p:nvSpPr>
        <p:spPr>
          <a:xfrm>
            <a:off x="6705600" y="6069013"/>
            <a:ext cx="2133600" cy="365125"/>
          </a:xfrm>
          <a:prstGeom prst="rect">
            <a:avLst/>
          </a:prstGeom>
        </p:spPr>
        <p:txBody>
          <a:bodyPr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B7207EA7-C5C2-4B87-81DB-9E0B75A1005E}" type="slidenum">
              <a:rPr lang="en-US" smtClean="0">
                <a:solidFill>
                  <a:schemeClr val="tx1"/>
                </a:solidFill>
              </a:rPr>
              <a:pPr fontAlgn="auto">
                <a:spcBef>
                  <a:spcPts val="0"/>
                </a:spcBef>
                <a:spcAft>
                  <a:spcPts val="0"/>
                </a:spcAft>
                <a:defRPr/>
              </a:pPr>
              <a:t>‹#›</a:t>
            </a:fld>
            <a:endParaRPr lang="en-US" dirty="0">
              <a:solidFill>
                <a:schemeClr val="tx1"/>
              </a:solidFill>
            </a:endParaRPr>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0"/>
          </p:nvPr>
        </p:nvSpPr>
        <p:spPr>
          <a:xfrm>
            <a:off x="3124200" y="6194425"/>
            <a:ext cx="2895600" cy="2000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cs typeface="+mn-cs"/>
              </a:defRPr>
            </a:lvl1pPr>
          </a:lstStyle>
          <a:p>
            <a:pPr>
              <a:defRPr/>
            </a:pPr>
            <a:endParaRPr lang="en-US"/>
          </a:p>
        </p:txBody>
      </p:sp>
    </p:spTree>
    <p:extLst>
      <p:ext uri="{BB962C8B-B14F-4D97-AF65-F5344CB8AC3E}">
        <p14:creationId xmlns:p14="http://schemas.microsoft.com/office/powerpoint/2010/main" val="2925063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cxnSp>
        <p:nvCxnSpPr>
          <p:cNvPr id="5" name="Straight Connector 4"/>
          <p:cNvCxnSpPr/>
          <p:nvPr userDrawn="1"/>
        </p:nvCxnSpPr>
        <p:spPr>
          <a:xfrm>
            <a:off x="247650" y="641350"/>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6" name="Slide Number Placeholder 6"/>
          <p:cNvSpPr txBox="1">
            <a:spLocks/>
          </p:cNvSpPr>
          <p:nvPr userDrawn="1"/>
        </p:nvSpPr>
        <p:spPr>
          <a:xfrm>
            <a:off x="6705600" y="6069013"/>
            <a:ext cx="2133600" cy="365125"/>
          </a:xfrm>
          <a:prstGeom prst="rect">
            <a:avLst/>
          </a:prstGeom>
        </p:spPr>
        <p:txBody>
          <a:bodyPr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4551639F-6445-46FE-A005-32C01D6CAE71}" type="slidenum">
              <a:rPr lang="en-US" smtClean="0">
                <a:solidFill>
                  <a:schemeClr val="tx1"/>
                </a:solidFill>
              </a:rPr>
              <a:pPr fontAlgn="auto">
                <a:spcBef>
                  <a:spcPts val="0"/>
                </a:spcBef>
                <a:spcAft>
                  <a:spcPts val="0"/>
                </a:spcAft>
                <a:defRPr/>
              </a:pPr>
              <a:t>‹#›</a:t>
            </a:fld>
            <a:endParaRPr lang="en-US" dirty="0">
              <a:solidFill>
                <a:schemeClr val="tx1"/>
              </a:solidFill>
            </a:endParaRPr>
          </a:p>
        </p:txBody>
      </p:sp>
      <p:sp>
        <p:nvSpPr>
          <p:cNvPr id="3" name="Content Placeholder 2"/>
          <p:cNvSpPr>
            <a:spLocks noGrp="1"/>
          </p:cNvSpPr>
          <p:nvPr>
            <p:ph sz="half" idx="1"/>
          </p:nvPr>
        </p:nvSpPr>
        <p:spPr>
          <a:xfrm>
            <a:off x="371475" y="8001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562475" y="8001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Title Placeholder 1"/>
          <p:cNvSpPr>
            <a:spLocks noGrp="1"/>
          </p:cNvSpPr>
          <p:nvPr>
            <p:ph type="title"/>
          </p:nvPr>
        </p:nvSpPr>
        <p:spPr>
          <a:xfrm>
            <a:off x="371475" y="179143"/>
            <a:ext cx="8459536" cy="461665"/>
          </a:xfrm>
          <a:prstGeom prst="rect">
            <a:avLst/>
          </a:prstGeom>
        </p:spPr>
        <p:txBody>
          <a:bodyPr rtlCol="0">
            <a:noAutofit/>
          </a:bodyPr>
          <a:lstStyle>
            <a:lvl1pPr algn="l">
              <a:defRPr sz="2400" b="1"/>
            </a:lvl1pPr>
          </a:lstStyle>
          <a:p>
            <a:r>
              <a:rPr lang="en-US" dirty="0" smtClean="0"/>
              <a:t>Click to edit Master title style</a:t>
            </a:r>
            <a:endParaRPr lang="en-US" dirty="0"/>
          </a:p>
        </p:txBody>
      </p:sp>
      <p:sp>
        <p:nvSpPr>
          <p:cNvPr id="7" name="Footer Placeholder 4"/>
          <p:cNvSpPr>
            <a:spLocks noGrp="1"/>
          </p:cNvSpPr>
          <p:nvPr>
            <p:ph type="ftr" sz="quarter" idx="10"/>
          </p:nvPr>
        </p:nvSpPr>
        <p:spPr>
          <a:xfrm>
            <a:off x="3124200" y="6194425"/>
            <a:ext cx="2895600" cy="2000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cs typeface="+mn-cs"/>
              </a:defRPr>
            </a:lvl1pPr>
          </a:lstStyle>
          <a:p>
            <a:pPr>
              <a:defRPr/>
            </a:pPr>
            <a:endParaRPr lang="en-US"/>
          </a:p>
        </p:txBody>
      </p:sp>
    </p:spTree>
    <p:extLst>
      <p:ext uri="{BB962C8B-B14F-4D97-AF65-F5344CB8AC3E}">
        <p14:creationId xmlns:p14="http://schemas.microsoft.com/office/powerpoint/2010/main" val="26687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cxnSp>
        <p:nvCxnSpPr>
          <p:cNvPr id="7" name="Straight Connector 6"/>
          <p:cNvCxnSpPr/>
          <p:nvPr userDrawn="1"/>
        </p:nvCxnSpPr>
        <p:spPr>
          <a:xfrm>
            <a:off x="247650" y="641350"/>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 name="Slide Number Placeholder 6"/>
          <p:cNvSpPr txBox="1">
            <a:spLocks/>
          </p:cNvSpPr>
          <p:nvPr userDrawn="1"/>
        </p:nvSpPr>
        <p:spPr>
          <a:xfrm>
            <a:off x="6705600" y="6069013"/>
            <a:ext cx="2133600" cy="365125"/>
          </a:xfrm>
          <a:prstGeom prst="rect">
            <a:avLst/>
          </a:prstGeom>
        </p:spPr>
        <p:txBody>
          <a:bodyPr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D551EE6A-D0AC-4CE3-93CC-1424B364173E}" type="slidenum">
              <a:rPr lang="en-US" smtClean="0">
                <a:solidFill>
                  <a:schemeClr val="tx1"/>
                </a:solidFill>
              </a:rPr>
              <a:pPr fontAlgn="auto">
                <a:spcBef>
                  <a:spcPts val="0"/>
                </a:spcBef>
                <a:spcAft>
                  <a:spcPts val="0"/>
                </a:spcAft>
                <a:defRPr/>
              </a:pPr>
              <a:t>‹#›</a:t>
            </a:fld>
            <a:endParaRPr lang="en-US" dirty="0">
              <a:solidFill>
                <a:schemeClr val="tx1"/>
              </a:solidFill>
            </a:endParaRPr>
          </a:p>
        </p:txBody>
      </p:sp>
      <p:sp>
        <p:nvSpPr>
          <p:cNvPr id="3" name="Text Placeholder 2"/>
          <p:cNvSpPr>
            <a:spLocks noGrp="1"/>
          </p:cNvSpPr>
          <p:nvPr>
            <p:ph type="body" idx="1"/>
          </p:nvPr>
        </p:nvSpPr>
        <p:spPr>
          <a:xfrm>
            <a:off x="379664" y="9255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379664" y="1565275"/>
            <a:ext cx="4040188" cy="43703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9255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565275"/>
            <a:ext cx="4041775" cy="43703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5" name="Title Placeholder 1"/>
          <p:cNvSpPr>
            <a:spLocks noGrp="1"/>
          </p:cNvSpPr>
          <p:nvPr>
            <p:ph type="title"/>
          </p:nvPr>
        </p:nvSpPr>
        <p:spPr>
          <a:xfrm>
            <a:off x="379664" y="179143"/>
            <a:ext cx="8459536" cy="461665"/>
          </a:xfrm>
          <a:prstGeom prst="rect">
            <a:avLst/>
          </a:prstGeom>
        </p:spPr>
        <p:txBody>
          <a:bodyPr rtlCol="0">
            <a:noAutofit/>
          </a:bodyPr>
          <a:lstStyle>
            <a:lvl1pPr algn="l">
              <a:defRPr sz="2400" b="1"/>
            </a:lvl1pPr>
          </a:lstStyle>
          <a:p>
            <a:r>
              <a:rPr lang="en-US" dirty="0" smtClean="0"/>
              <a:t>Click to edit Master title style</a:t>
            </a:r>
            <a:endParaRPr lang="en-US" dirty="0"/>
          </a:p>
        </p:txBody>
      </p:sp>
      <p:sp>
        <p:nvSpPr>
          <p:cNvPr id="9" name="Footer Placeholder 4"/>
          <p:cNvSpPr>
            <a:spLocks noGrp="1"/>
          </p:cNvSpPr>
          <p:nvPr>
            <p:ph type="ftr" sz="quarter" idx="10"/>
          </p:nvPr>
        </p:nvSpPr>
        <p:spPr>
          <a:xfrm>
            <a:off x="3124200" y="6194425"/>
            <a:ext cx="2895600" cy="2000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cs typeface="+mn-cs"/>
              </a:defRPr>
            </a:lvl1pPr>
          </a:lstStyle>
          <a:p>
            <a:pPr>
              <a:defRPr/>
            </a:pPr>
            <a:endParaRPr lang="en-US"/>
          </a:p>
        </p:txBody>
      </p:sp>
    </p:spTree>
    <p:extLst>
      <p:ext uri="{BB962C8B-B14F-4D97-AF65-F5344CB8AC3E}">
        <p14:creationId xmlns:p14="http://schemas.microsoft.com/office/powerpoint/2010/main" val="937349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cxnSp>
        <p:nvCxnSpPr>
          <p:cNvPr id="3" name="Straight Connector 2"/>
          <p:cNvCxnSpPr/>
          <p:nvPr userDrawn="1"/>
        </p:nvCxnSpPr>
        <p:spPr>
          <a:xfrm>
            <a:off x="247650" y="641350"/>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4" name="Slide Number Placeholder 6"/>
          <p:cNvSpPr txBox="1">
            <a:spLocks/>
          </p:cNvSpPr>
          <p:nvPr userDrawn="1"/>
        </p:nvSpPr>
        <p:spPr>
          <a:xfrm>
            <a:off x="6705600" y="6202363"/>
            <a:ext cx="2133600" cy="182562"/>
          </a:xfrm>
          <a:prstGeom prst="rect">
            <a:avLst/>
          </a:prstGeom>
        </p:spPr>
        <p:txBody>
          <a:bodyPr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B24BF8D0-7B87-4239-AC81-58370CF3E386}" type="slidenum">
              <a:rPr lang="en-US" smtClean="0">
                <a:solidFill>
                  <a:schemeClr val="tx1"/>
                </a:solidFill>
              </a:rPr>
              <a:pPr fontAlgn="auto">
                <a:spcBef>
                  <a:spcPts val="0"/>
                </a:spcBef>
                <a:spcAft>
                  <a:spcPts val="0"/>
                </a:spcAft>
                <a:defRPr/>
              </a:pPr>
              <a:t>‹#›</a:t>
            </a:fld>
            <a:endParaRPr lang="en-US" dirty="0">
              <a:solidFill>
                <a:schemeClr val="tx1"/>
              </a:solidFill>
            </a:endParaRPr>
          </a:p>
        </p:txBody>
      </p:sp>
      <p:sp>
        <p:nvSpPr>
          <p:cNvPr id="11" name="Title Placeholder 1"/>
          <p:cNvSpPr>
            <a:spLocks noGrp="1"/>
          </p:cNvSpPr>
          <p:nvPr>
            <p:ph type="title"/>
          </p:nvPr>
        </p:nvSpPr>
        <p:spPr>
          <a:xfrm>
            <a:off x="379663" y="179143"/>
            <a:ext cx="8458200" cy="461665"/>
          </a:xfrm>
          <a:prstGeom prst="rect">
            <a:avLst/>
          </a:prstGeom>
        </p:spPr>
        <p:txBody>
          <a:bodyPr rtlCol="0">
            <a:noAutofit/>
          </a:bodyPr>
          <a:lstStyle>
            <a:lvl1pPr algn="l">
              <a:defRPr sz="2400" b="1"/>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3124200" y="6194425"/>
            <a:ext cx="2895600" cy="2000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cs typeface="+mn-cs"/>
              </a:defRPr>
            </a:lvl1pPr>
          </a:lstStyle>
          <a:p>
            <a:pPr>
              <a:defRPr/>
            </a:pPr>
            <a:endParaRPr lang="en-US"/>
          </a:p>
        </p:txBody>
      </p:sp>
    </p:spTree>
    <p:extLst>
      <p:ext uri="{BB962C8B-B14F-4D97-AF65-F5344CB8AC3E}">
        <p14:creationId xmlns:p14="http://schemas.microsoft.com/office/powerpoint/2010/main" val="3989263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6"/>
          <p:cNvSpPr txBox="1">
            <a:spLocks/>
          </p:cNvSpPr>
          <p:nvPr userDrawn="1"/>
        </p:nvSpPr>
        <p:spPr>
          <a:xfrm>
            <a:off x="6705600" y="6069013"/>
            <a:ext cx="2133600" cy="365125"/>
          </a:xfrm>
          <a:prstGeom prst="rect">
            <a:avLst/>
          </a:prstGeom>
        </p:spPr>
        <p:txBody>
          <a:bodyPr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156479FF-5C81-4368-8576-4034D2008D40}" type="slidenum">
              <a:rPr lang="en-US" smtClean="0">
                <a:solidFill>
                  <a:schemeClr val="tx1"/>
                </a:solidFill>
              </a:rPr>
              <a:pPr fontAlgn="auto">
                <a:spcBef>
                  <a:spcPts val="0"/>
                </a:spcBef>
                <a:spcAft>
                  <a:spcPts val="0"/>
                </a:spcAft>
                <a:defRPr/>
              </a:pPr>
              <a:t>‹#›</a:t>
            </a:fld>
            <a:endParaRPr lang="en-US" dirty="0">
              <a:solidFill>
                <a:schemeClr val="tx1"/>
              </a:solidFill>
            </a:endParaRPr>
          </a:p>
        </p:txBody>
      </p:sp>
      <p:sp>
        <p:nvSpPr>
          <p:cNvPr id="3" name="Footer Placeholder 4"/>
          <p:cNvSpPr>
            <a:spLocks noGrp="1"/>
          </p:cNvSpPr>
          <p:nvPr>
            <p:ph type="ftr" sz="quarter" idx="10"/>
          </p:nvPr>
        </p:nvSpPr>
        <p:spPr>
          <a:xfrm>
            <a:off x="3124200" y="6194425"/>
            <a:ext cx="2895600" cy="2000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cs typeface="+mn-cs"/>
              </a:defRPr>
            </a:lvl1pPr>
          </a:lstStyle>
          <a:p>
            <a:pPr>
              <a:defRPr/>
            </a:pPr>
            <a:endParaRPr lang="en-US"/>
          </a:p>
        </p:txBody>
      </p:sp>
    </p:spTree>
    <p:extLst>
      <p:ext uri="{BB962C8B-B14F-4D97-AF65-F5344CB8AC3E}">
        <p14:creationId xmlns:p14="http://schemas.microsoft.com/office/powerpoint/2010/main" val="320297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Slide Number Placeholder 6"/>
          <p:cNvSpPr txBox="1">
            <a:spLocks/>
          </p:cNvSpPr>
          <p:nvPr userDrawn="1"/>
        </p:nvSpPr>
        <p:spPr>
          <a:xfrm>
            <a:off x="6705600" y="6069013"/>
            <a:ext cx="2133600" cy="365125"/>
          </a:xfrm>
          <a:prstGeom prst="rect">
            <a:avLst/>
          </a:prstGeom>
        </p:spPr>
        <p:txBody>
          <a:bodyPr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4DBB4FD3-700D-44E3-AC93-7EF74EDEEBE6}" type="slidenum">
              <a:rPr lang="en-US" smtClean="0">
                <a:solidFill>
                  <a:schemeClr val="tx1"/>
                </a:solidFill>
              </a:rPr>
              <a:pPr fontAlgn="auto">
                <a:spcBef>
                  <a:spcPts val="0"/>
                </a:spcBef>
                <a:spcAft>
                  <a:spcPts val="0"/>
                </a:spcAft>
                <a:defRPr/>
              </a:pPr>
              <a:t>‹#›</a:t>
            </a:fld>
            <a:endParaRPr lang="en-US" dirty="0">
              <a:solidFill>
                <a:schemeClr val="tx1"/>
              </a:solidFill>
            </a:endParaRPr>
          </a:p>
        </p:txBody>
      </p:sp>
      <p:sp>
        <p:nvSpPr>
          <p:cNvPr id="2" name="Title 1"/>
          <p:cNvSpPr>
            <a:spLocks noGrp="1"/>
          </p:cNvSpPr>
          <p:nvPr>
            <p:ph type="title"/>
          </p:nvPr>
        </p:nvSpPr>
        <p:spPr>
          <a:xfrm>
            <a:off x="457200" y="371474"/>
            <a:ext cx="3008313" cy="89217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371474"/>
            <a:ext cx="5111750" cy="558323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26365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4"/>
          <p:cNvSpPr>
            <a:spLocks noGrp="1"/>
          </p:cNvSpPr>
          <p:nvPr>
            <p:ph type="ftr" sz="quarter" idx="10"/>
          </p:nvPr>
        </p:nvSpPr>
        <p:spPr>
          <a:xfrm>
            <a:off x="3124200" y="6194425"/>
            <a:ext cx="2895600" cy="2000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cs typeface="+mn-cs"/>
              </a:defRPr>
            </a:lvl1pPr>
          </a:lstStyle>
          <a:p>
            <a:pPr>
              <a:defRPr/>
            </a:pPr>
            <a:endParaRPr lang="en-US"/>
          </a:p>
        </p:txBody>
      </p:sp>
    </p:spTree>
    <p:extLst>
      <p:ext uri="{BB962C8B-B14F-4D97-AF65-F5344CB8AC3E}">
        <p14:creationId xmlns:p14="http://schemas.microsoft.com/office/powerpoint/2010/main" val="27133931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Cover Page">
    <p:spTree>
      <p:nvGrpSpPr>
        <p:cNvPr id="1" name=""/>
        <p:cNvGrpSpPr/>
        <p:nvPr/>
      </p:nvGrpSpPr>
      <p:grpSpPr>
        <a:xfrm>
          <a:off x="0" y="0"/>
          <a:ext cx="0" cy="0"/>
          <a:chOff x="0" y="0"/>
          <a:chExt cx="0" cy="0"/>
        </a:xfrm>
      </p:grpSpPr>
      <p:sp>
        <p:nvSpPr>
          <p:cNvPr id="2" name="Footer Placeholder 4"/>
          <p:cNvSpPr>
            <a:spLocks noGrp="1"/>
          </p:cNvSpPr>
          <p:nvPr>
            <p:ph type="ftr" sz="quarter" idx="10"/>
          </p:nvPr>
        </p:nvSpPr>
        <p:spPr>
          <a:xfrm>
            <a:off x="3124200" y="6194425"/>
            <a:ext cx="2895600" cy="200025"/>
          </a:xfrm>
        </p:spPr>
        <p:txBody>
          <a:bodyPr/>
          <a:lstStyle>
            <a:lvl1pPr algn="ctr">
              <a:defRPr sz="1200" dirty="0">
                <a:solidFill>
                  <a:schemeClr val="tx1">
                    <a:tint val="75000"/>
                  </a:schemeClr>
                </a:solidFill>
              </a:defRPr>
            </a:lvl1pPr>
          </a:lstStyle>
          <a:p>
            <a:pPr>
              <a:defRPr/>
            </a:pPr>
            <a:endParaRPr lang="en-US"/>
          </a:p>
        </p:txBody>
      </p:sp>
    </p:spTree>
    <p:extLst>
      <p:ext uri="{BB962C8B-B14F-4D97-AF65-F5344CB8AC3E}">
        <p14:creationId xmlns:p14="http://schemas.microsoft.com/office/powerpoint/2010/main" val="2080457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Cover Page">
    <p:spTree>
      <p:nvGrpSpPr>
        <p:cNvPr id="1" name=""/>
        <p:cNvGrpSpPr/>
        <p:nvPr/>
      </p:nvGrpSpPr>
      <p:grpSpPr>
        <a:xfrm>
          <a:off x="0" y="0"/>
          <a:ext cx="0" cy="0"/>
          <a:chOff x="0" y="0"/>
          <a:chExt cx="0" cy="0"/>
        </a:xfrm>
      </p:grpSpPr>
      <p:sp>
        <p:nvSpPr>
          <p:cNvPr id="2" name="Slide Number Placeholder 6"/>
          <p:cNvSpPr txBox="1">
            <a:spLocks/>
          </p:cNvSpPr>
          <p:nvPr userDrawn="1"/>
        </p:nvSpPr>
        <p:spPr>
          <a:xfrm>
            <a:off x="6705600" y="6069013"/>
            <a:ext cx="2133600" cy="365125"/>
          </a:xfrm>
          <a:prstGeom prst="rect">
            <a:avLst/>
          </a:prstGeom>
        </p:spPr>
        <p:txBody>
          <a:bodyPr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D390D258-8B94-4FED-AF47-3FBB3D010B55}" type="slidenum">
              <a:rPr lang="en-US" smtClean="0">
                <a:solidFill>
                  <a:schemeClr val="tx1"/>
                </a:solidFill>
              </a:rPr>
              <a:pPr fontAlgn="auto">
                <a:spcBef>
                  <a:spcPts val="0"/>
                </a:spcBef>
                <a:spcAft>
                  <a:spcPts val="0"/>
                </a:spcAft>
                <a:defRPr/>
              </a:pPr>
              <a:t>‹#›</a:t>
            </a:fld>
            <a:endParaRPr lang="en-US" dirty="0">
              <a:solidFill>
                <a:schemeClr val="tx1"/>
              </a:solidFill>
            </a:endParaRPr>
          </a:p>
        </p:txBody>
      </p:sp>
      <p:sp>
        <p:nvSpPr>
          <p:cNvPr id="3" name="Footer Placeholder 4"/>
          <p:cNvSpPr>
            <a:spLocks noGrp="1"/>
          </p:cNvSpPr>
          <p:nvPr>
            <p:ph type="ftr" sz="quarter" idx="10"/>
          </p:nvPr>
        </p:nvSpPr>
        <p:spPr>
          <a:xfrm>
            <a:off x="3124200" y="6194425"/>
            <a:ext cx="2895600" cy="200025"/>
          </a:xfrm>
        </p:spPr>
        <p:txBody>
          <a:bodyPr/>
          <a:lstStyle>
            <a:lvl1pPr algn="ctr">
              <a:defRPr sz="1200" dirty="0">
                <a:solidFill>
                  <a:schemeClr val="tx1">
                    <a:tint val="75000"/>
                  </a:schemeClr>
                </a:solidFill>
              </a:defRPr>
            </a:lvl1pPr>
          </a:lstStyle>
          <a:p>
            <a:pPr>
              <a:defRPr/>
            </a:pPr>
            <a:endParaRPr lang="en-US"/>
          </a:p>
        </p:txBody>
      </p:sp>
    </p:spTree>
    <p:extLst>
      <p:ext uri="{BB962C8B-B14F-4D97-AF65-F5344CB8AC3E}">
        <p14:creationId xmlns:p14="http://schemas.microsoft.com/office/powerpoint/2010/main" val="2404959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9.xml"/><Relationship Id="rId1" Type="http://schemas.openxmlformats.org/officeDocument/2006/relationships/slideLayout" Target="../slideLayouts/slideLayout8.xml"/><Relationship Id="rId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image" Target="../media/image2.png"/><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image" Target="../media/image1.png"/><Relationship Id="rId5" Type="http://schemas.openxmlformats.org/officeDocument/2006/relationships/slideLayout" Target="../slideLayouts/slideLayout14.xml"/><Relationship Id="rId10" Type="http://schemas.openxmlformats.org/officeDocument/2006/relationships/theme" Target="../theme/theme3.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47625" y="0"/>
            <a:ext cx="923925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27"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pic>
        <p:nvPicPr>
          <p:cNvPr id="13" name="Picture 12"/>
          <p:cNvPicPr>
            <a:picLocks/>
          </p:cNvPicPr>
          <p:nvPr/>
        </p:nvPicPr>
        <p:blipFill rotWithShape="1">
          <a:blip r:embed="rId9">
            <a:extLst>
              <a:ext uri="{28A0092B-C50C-407E-A947-70E740481C1C}">
                <a14:useLocalDpi xmlns:a14="http://schemas.microsoft.com/office/drawing/2010/main" val="0"/>
              </a:ext>
            </a:extLst>
          </a:blip>
          <a:srcRect t="-1" b="46868"/>
          <a:stretch/>
        </p:blipFill>
        <p:spPr>
          <a:xfrm>
            <a:off x="214884" y="0"/>
            <a:ext cx="8714232" cy="6858000"/>
          </a:xfrm>
          <a:prstGeom prst="rect">
            <a:avLst/>
          </a:prstGeom>
          <a:effectLst>
            <a:reflection stA="58000" endPos="1000" dir="5400000" sy="-100000" algn="bl" rotWithShape="0"/>
          </a:effectLst>
        </p:spPr>
      </p:pic>
      <p:pic>
        <p:nvPicPr>
          <p:cNvPr id="1030" name="Picture 8" descr="ERCOT cmyk-01.png"/>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247650" y="6024563"/>
            <a:ext cx="817563"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p:cNvSpPr txBox="1"/>
          <p:nvPr/>
        </p:nvSpPr>
        <p:spPr>
          <a:xfrm>
            <a:off x="1085850" y="6010275"/>
            <a:ext cx="6867525" cy="415925"/>
          </a:xfrm>
          <a:prstGeom prst="rect">
            <a:avLst/>
          </a:prstGeom>
          <a:noFill/>
        </p:spPr>
        <p:txBody>
          <a:bodyPr>
            <a:spAutoFit/>
          </a:bodyPr>
          <a:lstStyle/>
          <a:p>
            <a:pPr fontAlgn="auto">
              <a:spcBef>
                <a:spcPts val="0"/>
              </a:spcBef>
              <a:spcAft>
                <a:spcPts val="0"/>
              </a:spcAft>
              <a:defRPr/>
            </a:pPr>
            <a:endParaRPr lang="en-US" sz="1050" b="1" dirty="0">
              <a:solidFill>
                <a:schemeClr val="accent2">
                  <a:lumMod val="75000"/>
                </a:schemeClr>
              </a:solidFill>
              <a:latin typeface="+mn-lt"/>
              <a:cs typeface="+mn-cs"/>
            </a:endParaRPr>
          </a:p>
          <a:p>
            <a:pPr fontAlgn="auto">
              <a:spcBef>
                <a:spcPts val="0"/>
              </a:spcBef>
              <a:spcAft>
                <a:spcPts val="0"/>
              </a:spcAft>
              <a:defRPr/>
            </a:pPr>
            <a:r>
              <a:rPr lang="en-US" sz="1050" dirty="0">
                <a:solidFill>
                  <a:schemeClr val="accent2">
                    <a:lumMod val="75000"/>
                  </a:schemeClr>
                </a:solidFill>
                <a:latin typeface="+mn-lt"/>
                <a:cs typeface="+mn-cs"/>
              </a:rPr>
              <a:t>ERCOT Public</a:t>
            </a:r>
          </a:p>
        </p:txBody>
      </p:sp>
    </p:spTree>
  </p:cSld>
  <p:clrMap bg1="lt1" tx1="dk1" bg2="lt2" tx2="dk2" accent1="accent1" accent2="accent2" accent3="accent3" accent4="accent4" accent5="accent5" accent6="accent6" hlink="hlink" folHlink="folHlink"/>
  <p:sldLayoutIdLst>
    <p:sldLayoutId id="2147493656" r:id="rId1"/>
    <p:sldLayoutId id="2147493657" r:id="rId2"/>
    <p:sldLayoutId id="2147493658" r:id="rId3"/>
    <p:sldLayoutId id="2147493659" r:id="rId4"/>
    <p:sldLayoutId id="2147493660" r:id="rId5"/>
    <p:sldLayoutId id="2147493661" r:id="rId6"/>
    <p:sldLayoutId id="2147493662" r:id="rId7"/>
  </p:sldLayoutIdLst>
  <p:timing>
    <p:tnLst>
      <p:par>
        <p:cTn id="1" dur="indefinite" restart="never" nodeType="tmRoot"/>
      </p:par>
    </p:tnLst>
  </p:timing>
  <p:hf sldNum="0" hdr="0" ftr="0" dt="0"/>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Arial" charset="0"/>
        </a:defRPr>
      </a:lvl2pPr>
      <a:lvl3pPr algn="ctr" defTabSz="457200" rtl="0" eaLnBrk="0" fontAlgn="base" hangingPunct="0">
        <a:spcBef>
          <a:spcPct val="0"/>
        </a:spcBef>
        <a:spcAft>
          <a:spcPct val="0"/>
        </a:spcAft>
        <a:defRPr sz="4400">
          <a:solidFill>
            <a:schemeClr val="tx1"/>
          </a:solidFill>
          <a:latin typeface="Arial" charset="0"/>
        </a:defRPr>
      </a:lvl3pPr>
      <a:lvl4pPr algn="ctr" defTabSz="457200" rtl="0" eaLnBrk="0" fontAlgn="base" hangingPunct="0">
        <a:spcBef>
          <a:spcPct val="0"/>
        </a:spcBef>
        <a:spcAft>
          <a:spcPct val="0"/>
        </a:spcAft>
        <a:defRPr sz="4400">
          <a:solidFill>
            <a:schemeClr val="tx1"/>
          </a:solidFill>
          <a:latin typeface="Arial" charset="0"/>
        </a:defRPr>
      </a:lvl4pPr>
      <a:lvl5pPr algn="ctr" defTabSz="457200" rtl="0" eaLnBrk="0" fontAlgn="base" hangingPunct="0">
        <a:spcBef>
          <a:spcPct val="0"/>
        </a:spcBef>
        <a:spcAft>
          <a:spcPct val="0"/>
        </a:spcAft>
        <a:defRPr sz="4400">
          <a:solidFill>
            <a:schemeClr val="tx1"/>
          </a:solidFill>
          <a:latin typeface="Arial" charset="0"/>
        </a:defRPr>
      </a:lvl5pPr>
      <a:lvl6pPr marL="457200" algn="ctr" defTabSz="457200" rtl="0" fontAlgn="base">
        <a:spcBef>
          <a:spcPct val="0"/>
        </a:spcBef>
        <a:spcAft>
          <a:spcPct val="0"/>
        </a:spcAft>
        <a:defRPr sz="4400">
          <a:solidFill>
            <a:schemeClr val="tx1"/>
          </a:solidFill>
          <a:latin typeface="Arial" charset="0"/>
        </a:defRPr>
      </a:lvl6pPr>
      <a:lvl7pPr marL="914400" algn="ctr" defTabSz="457200" rtl="0" fontAlgn="base">
        <a:spcBef>
          <a:spcPct val="0"/>
        </a:spcBef>
        <a:spcAft>
          <a:spcPct val="0"/>
        </a:spcAft>
        <a:defRPr sz="4400">
          <a:solidFill>
            <a:schemeClr val="tx1"/>
          </a:solidFill>
          <a:latin typeface="Arial" charset="0"/>
        </a:defRPr>
      </a:lvl7pPr>
      <a:lvl8pPr marL="1371600" algn="ctr" defTabSz="457200" rtl="0" fontAlgn="base">
        <a:spcBef>
          <a:spcPct val="0"/>
        </a:spcBef>
        <a:spcAft>
          <a:spcPct val="0"/>
        </a:spcAft>
        <a:defRPr sz="4400">
          <a:solidFill>
            <a:schemeClr val="tx1"/>
          </a:solidFill>
          <a:latin typeface="Arial" charset="0"/>
        </a:defRPr>
      </a:lvl8pPr>
      <a:lvl9pPr marL="1828800" algn="ctr" defTabSz="457200" rtl="0" fontAlgn="base">
        <a:spcBef>
          <a:spcPct val="0"/>
        </a:spcBef>
        <a:spcAft>
          <a:spcPct val="0"/>
        </a:spcAft>
        <a:defRPr sz="4400">
          <a:solidFill>
            <a:schemeClr val="tx1"/>
          </a:solidFill>
          <a:latin typeface="Arial"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168275"/>
            <a:ext cx="9144000" cy="7216775"/>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12" name="Picture 11"/>
          <p:cNvPicPr>
            <a:picLocks/>
          </p:cNvPicPr>
          <p:nvPr/>
        </p:nvPicPr>
        <p:blipFill rotWithShape="1">
          <a:blip r:embed="rId4">
            <a:extLst>
              <a:ext uri="{28A0092B-C50C-407E-A947-70E740481C1C}">
                <a14:useLocalDpi xmlns:a14="http://schemas.microsoft.com/office/drawing/2010/main" val="0"/>
              </a:ext>
            </a:extLst>
          </a:blip>
          <a:srcRect t="-1" b="46868"/>
          <a:stretch/>
        </p:blipFill>
        <p:spPr>
          <a:xfrm>
            <a:off x="214884" y="0"/>
            <a:ext cx="8714232" cy="6858000"/>
          </a:xfrm>
          <a:prstGeom prst="rect">
            <a:avLst/>
          </a:prstGeom>
          <a:effectLst>
            <a:reflection stA="58000" endPos="1000" dir="5400000" sy="-100000" algn="bl" rotWithShape="0"/>
          </a:effectLst>
        </p:spPr>
      </p:pic>
      <p:sp>
        <p:nvSpPr>
          <p:cNvPr id="4" name="Date Placeholder 3"/>
          <p:cNvSpPr>
            <a:spLocks noGrp="1"/>
          </p:cNvSpPr>
          <p:nvPr>
            <p:ph type="dt" sz="half" idx="2"/>
          </p:nvPr>
        </p:nvSpPr>
        <p:spPr>
          <a:xfrm>
            <a:off x="457200" y="5975350"/>
            <a:ext cx="2133600" cy="365125"/>
          </a:xfrm>
          <a:prstGeom prst="rect">
            <a:avLst/>
          </a:prstGeom>
        </p:spPr>
        <p:txBody>
          <a:bodyPr vert="horz" lIns="91440" tIns="45720" rIns="91440" bIns="45720" rtlCol="0" anchor="ctr"/>
          <a:lstStyle>
            <a:lvl1pPr algn="l" fontAlgn="auto">
              <a:spcBef>
                <a:spcPts val="0"/>
              </a:spcBef>
              <a:spcAft>
                <a:spcPts val="0"/>
              </a:spcAft>
              <a:defRPr sz="1200" dirty="0">
                <a:solidFill>
                  <a:schemeClr val="tx1">
                    <a:tint val="75000"/>
                  </a:schemeClr>
                </a:solidFill>
                <a:latin typeface="+mn-lt"/>
                <a:cs typeface="+mn-cs"/>
              </a:defRPr>
            </a:lvl1pPr>
          </a:lstStyle>
          <a:p>
            <a:pPr>
              <a:defRPr/>
            </a:pPr>
            <a:endParaRPr lang="en-US"/>
          </a:p>
        </p:txBody>
      </p:sp>
      <p:sp>
        <p:nvSpPr>
          <p:cNvPr id="5" name="Footer Placeholder 4"/>
          <p:cNvSpPr>
            <a:spLocks noGrp="1"/>
          </p:cNvSpPr>
          <p:nvPr>
            <p:ph type="ftr" sz="quarter" idx="3"/>
          </p:nvPr>
        </p:nvSpPr>
        <p:spPr>
          <a:xfrm>
            <a:off x="3124200" y="5975350"/>
            <a:ext cx="2895600" cy="3651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5975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7C908239-1FE8-4F49-A3B8-A0F733FD2062}"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93664" r:id="rId1"/>
    <p:sldLayoutId id="2147493665" r:id="rId2"/>
  </p:sldLayoutIdLst>
  <p:timing>
    <p:tnLst>
      <p:par>
        <p:cTn id="1" dur="indefinite" restart="never" nodeType="tmRoot"/>
      </p:par>
    </p:tnLst>
  </p:timing>
  <p:hf sldNum="0" hdr="0" ftr="0" dt="0"/>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Arial" charset="0"/>
        </a:defRPr>
      </a:lvl2pPr>
      <a:lvl3pPr algn="ctr" defTabSz="457200" rtl="0" eaLnBrk="0" fontAlgn="base" hangingPunct="0">
        <a:spcBef>
          <a:spcPct val="0"/>
        </a:spcBef>
        <a:spcAft>
          <a:spcPct val="0"/>
        </a:spcAft>
        <a:defRPr sz="4400">
          <a:solidFill>
            <a:schemeClr val="tx1"/>
          </a:solidFill>
          <a:latin typeface="Arial" charset="0"/>
        </a:defRPr>
      </a:lvl3pPr>
      <a:lvl4pPr algn="ctr" defTabSz="457200" rtl="0" eaLnBrk="0" fontAlgn="base" hangingPunct="0">
        <a:spcBef>
          <a:spcPct val="0"/>
        </a:spcBef>
        <a:spcAft>
          <a:spcPct val="0"/>
        </a:spcAft>
        <a:defRPr sz="4400">
          <a:solidFill>
            <a:schemeClr val="tx1"/>
          </a:solidFill>
          <a:latin typeface="Arial" charset="0"/>
        </a:defRPr>
      </a:lvl4pPr>
      <a:lvl5pPr algn="ctr" defTabSz="457200" rtl="0" eaLnBrk="0" fontAlgn="base" hangingPunct="0">
        <a:spcBef>
          <a:spcPct val="0"/>
        </a:spcBef>
        <a:spcAft>
          <a:spcPct val="0"/>
        </a:spcAft>
        <a:defRPr sz="4400">
          <a:solidFill>
            <a:schemeClr val="tx1"/>
          </a:solidFill>
          <a:latin typeface="Arial" charset="0"/>
        </a:defRPr>
      </a:lvl5pPr>
      <a:lvl6pPr marL="457200" algn="ctr" defTabSz="457200" rtl="0" fontAlgn="base">
        <a:spcBef>
          <a:spcPct val="0"/>
        </a:spcBef>
        <a:spcAft>
          <a:spcPct val="0"/>
        </a:spcAft>
        <a:defRPr sz="4400">
          <a:solidFill>
            <a:schemeClr val="tx1"/>
          </a:solidFill>
          <a:latin typeface="Arial" charset="0"/>
        </a:defRPr>
      </a:lvl6pPr>
      <a:lvl7pPr marL="914400" algn="ctr" defTabSz="457200" rtl="0" fontAlgn="base">
        <a:spcBef>
          <a:spcPct val="0"/>
        </a:spcBef>
        <a:spcAft>
          <a:spcPct val="0"/>
        </a:spcAft>
        <a:defRPr sz="4400">
          <a:solidFill>
            <a:schemeClr val="tx1"/>
          </a:solidFill>
          <a:latin typeface="Arial" charset="0"/>
        </a:defRPr>
      </a:lvl7pPr>
      <a:lvl8pPr marL="1371600" algn="ctr" defTabSz="457200" rtl="0" fontAlgn="base">
        <a:spcBef>
          <a:spcPct val="0"/>
        </a:spcBef>
        <a:spcAft>
          <a:spcPct val="0"/>
        </a:spcAft>
        <a:defRPr sz="4400">
          <a:solidFill>
            <a:schemeClr val="tx1"/>
          </a:solidFill>
          <a:latin typeface="Arial" charset="0"/>
        </a:defRPr>
      </a:lvl8pPr>
      <a:lvl9pPr marL="1828800" algn="ctr" defTabSz="457200" rtl="0" fontAlgn="base">
        <a:spcBef>
          <a:spcPct val="0"/>
        </a:spcBef>
        <a:spcAft>
          <a:spcPct val="0"/>
        </a:spcAft>
        <a:defRPr sz="4400">
          <a:solidFill>
            <a:schemeClr val="tx1"/>
          </a:solidFill>
          <a:latin typeface="Arial"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47625" y="0"/>
            <a:ext cx="923925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3075"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3076"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pic>
        <p:nvPicPr>
          <p:cNvPr id="13" name="Picture 12"/>
          <p:cNvPicPr>
            <a:picLocks/>
          </p:cNvPicPr>
          <p:nvPr/>
        </p:nvPicPr>
        <p:blipFill rotWithShape="1">
          <a:blip r:embed="rId11">
            <a:extLst>
              <a:ext uri="{28A0092B-C50C-407E-A947-70E740481C1C}">
                <a14:useLocalDpi xmlns:a14="http://schemas.microsoft.com/office/drawing/2010/main" val="0"/>
              </a:ext>
            </a:extLst>
          </a:blip>
          <a:srcRect t="-1" b="46868"/>
          <a:stretch/>
        </p:blipFill>
        <p:spPr>
          <a:xfrm>
            <a:off x="214884" y="0"/>
            <a:ext cx="8714232" cy="6858000"/>
          </a:xfrm>
          <a:prstGeom prst="rect">
            <a:avLst/>
          </a:prstGeom>
          <a:effectLst>
            <a:reflection stA="58000" endPos="1000" dir="5400000" sy="-100000" algn="bl" rotWithShape="0"/>
          </a:effectLst>
        </p:spPr>
      </p:pic>
      <p:pic>
        <p:nvPicPr>
          <p:cNvPr id="3078" name="Picture 8" descr="ERCOT cmyk-01.png"/>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247650" y="6024563"/>
            <a:ext cx="817563"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p:cNvSpPr txBox="1"/>
          <p:nvPr/>
        </p:nvSpPr>
        <p:spPr>
          <a:xfrm>
            <a:off x="1085850" y="6010275"/>
            <a:ext cx="6867525" cy="415925"/>
          </a:xfrm>
          <a:prstGeom prst="rect">
            <a:avLst/>
          </a:prstGeom>
          <a:noFill/>
        </p:spPr>
        <p:txBody>
          <a:bodyPr>
            <a:spAutoFit/>
          </a:bodyPr>
          <a:lstStyle/>
          <a:p>
            <a:pPr fontAlgn="auto">
              <a:spcBef>
                <a:spcPts val="0"/>
              </a:spcBef>
              <a:spcAft>
                <a:spcPts val="0"/>
              </a:spcAft>
              <a:defRPr/>
            </a:pPr>
            <a:r>
              <a:rPr lang="en-US" sz="1050" b="1" dirty="0">
                <a:solidFill>
                  <a:prstClr val="black"/>
                </a:solidFill>
                <a:latin typeface="+mn-lt"/>
                <a:cs typeface="+mn-cs"/>
              </a:rPr>
              <a:t>ERCOT PUBLIC</a:t>
            </a:r>
          </a:p>
          <a:p>
            <a:pPr fontAlgn="auto">
              <a:spcBef>
                <a:spcPts val="0"/>
              </a:spcBef>
              <a:spcAft>
                <a:spcPts val="0"/>
              </a:spcAft>
              <a:defRPr/>
            </a:pPr>
            <a:r>
              <a:rPr lang="en-US" sz="1050" dirty="0">
                <a:solidFill>
                  <a:prstClr val="black"/>
                </a:solidFill>
                <a:latin typeface="+mn-lt"/>
                <a:cs typeface="+mn-cs"/>
              </a:rPr>
              <a:t>8/1/2013</a:t>
            </a:r>
          </a:p>
        </p:txBody>
      </p:sp>
    </p:spTree>
  </p:cSld>
  <p:clrMap bg1="lt1" tx1="dk1" bg2="lt2" tx2="dk2" accent1="accent1" accent2="accent2" accent3="accent3" accent4="accent4" accent5="accent5" accent6="accent6" hlink="hlink" folHlink="folHlink"/>
  <p:sldLayoutIdLst>
    <p:sldLayoutId id="2147493666" r:id="rId1"/>
    <p:sldLayoutId id="2147493667" r:id="rId2"/>
    <p:sldLayoutId id="2147493668" r:id="rId3"/>
    <p:sldLayoutId id="2147493669" r:id="rId4"/>
    <p:sldLayoutId id="2147493670" r:id="rId5"/>
    <p:sldLayoutId id="2147493671" r:id="rId6"/>
    <p:sldLayoutId id="2147493672" r:id="rId7"/>
    <p:sldLayoutId id="2147493673" r:id="rId8"/>
    <p:sldLayoutId id="2147493674" r:id="rId9"/>
  </p:sldLayoutIdLst>
  <p:timing>
    <p:tnLst>
      <p:par>
        <p:cTn id="1" dur="indefinite" restart="never" nodeType="tmRoot"/>
      </p:par>
    </p:tnLst>
  </p:timing>
  <p:hf sldNum="0" hdr="0" ftr="0" dt="0"/>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Arial" charset="0"/>
        </a:defRPr>
      </a:lvl2pPr>
      <a:lvl3pPr algn="ctr" defTabSz="457200" rtl="0" eaLnBrk="0" fontAlgn="base" hangingPunct="0">
        <a:spcBef>
          <a:spcPct val="0"/>
        </a:spcBef>
        <a:spcAft>
          <a:spcPct val="0"/>
        </a:spcAft>
        <a:defRPr sz="4400">
          <a:solidFill>
            <a:schemeClr val="tx1"/>
          </a:solidFill>
          <a:latin typeface="Arial" charset="0"/>
        </a:defRPr>
      </a:lvl3pPr>
      <a:lvl4pPr algn="ctr" defTabSz="457200" rtl="0" eaLnBrk="0" fontAlgn="base" hangingPunct="0">
        <a:spcBef>
          <a:spcPct val="0"/>
        </a:spcBef>
        <a:spcAft>
          <a:spcPct val="0"/>
        </a:spcAft>
        <a:defRPr sz="4400">
          <a:solidFill>
            <a:schemeClr val="tx1"/>
          </a:solidFill>
          <a:latin typeface="Arial" charset="0"/>
        </a:defRPr>
      </a:lvl4pPr>
      <a:lvl5pPr algn="ctr" defTabSz="457200" rtl="0" eaLnBrk="0" fontAlgn="base" hangingPunct="0">
        <a:spcBef>
          <a:spcPct val="0"/>
        </a:spcBef>
        <a:spcAft>
          <a:spcPct val="0"/>
        </a:spcAft>
        <a:defRPr sz="4400">
          <a:solidFill>
            <a:schemeClr val="tx1"/>
          </a:solidFill>
          <a:latin typeface="Arial" charset="0"/>
        </a:defRPr>
      </a:lvl5pPr>
      <a:lvl6pPr marL="457200" algn="ctr" defTabSz="457200" rtl="0" fontAlgn="base">
        <a:spcBef>
          <a:spcPct val="0"/>
        </a:spcBef>
        <a:spcAft>
          <a:spcPct val="0"/>
        </a:spcAft>
        <a:defRPr sz="4400">
          <a:solidFill>
            <a:schemeClr val="tx1"/>
          </a:solidFill>
          <a:latin typeface="Arial" charset="0"/>
        </a:defRPr>
      </a:lvl6pPr>
      <a:lvl7pPr marL="914400" algn="ctr" defTabSz="457200" rtl="0" fontAlgn="base">
        <a:spcBef>
          <a:spcPct val="0"/>
        </a:spcBef>
        <a:spcAft>
          <a:spcPct val="0"/>
        </a:spcAft>
        <a:defRPr sz="4400">
          <a:solidFill>
            <a:schemeClr val="tx1"/>
          </a:solidFill>
          <a:latin typeface="Arial" charset="0"/>
        </a:defRPr>
      </a:lvl7pPr>
      <a:lvl8pPr marL="1371600" algn="ctr" defTabSz="457200" rtl="0" fontAlgn="base">
        <a:spcBef>
          <a:spcPct val="0"/>
        </a:spcBef>
        <a:spcAft>
          <a:spcPct val="0"/>
        </a:spcAft>
        <a:defRPr sz="4400">
          <a:solidFill>
            <a:schemeClr val="tx1"/>
          </a:solidFill>
          <a:latin typeface="Arial" charset="0"/>
        </a:defRPr>
      </a:lvl8pPr>
      <a:lvl9pPr marL="1828800" algn="ctr" defTabSz="457200" rtl="0" fontAlgn="base">
        <a:spcBef>
          <a:spcPct val="0"/>
        </a:spcBef>
        <a:spcAft>
          <a:spcPct val="0"/>
        </a:spcAft>
        <a:defRPr sz="4400">
          <a:solidFill>
            <a:schemeClr val="tx1"/>
          </a:solidFill>
          <a:latin typeface="Arial"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5842" name="Group 13"/>
          <p:cNvGrpSpPr>
            <a:grpSpLocks/>
          </p:cNvGrpSpPr>
          <p:nvPr/>
        </p:nvGrpSpPr>
        <p:grpSpPr bwMode="auto">
          <a:xfrm>
            <a:off x="603250" y="1498600"/>
            <a:ext cx="8009808" cy="4477426"/>
            <a:chOff x="603250" y="546100"/>
            <a:chExt cx="7727950" cy="4477969"/>
          </a:xfrm>
        </p:grpSpPr>
        <p:pic>
          <p:nvPicPr>
            <p:cNvPr id="35843" name="Picture 8" descr="ERCOT cmyk-01.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3250" y="546100"/>
              <a:ext cx="2457704" cy="104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p:cNvSpPr txBox="1"/>
            <p:nvPr/>
          </p:nvSpPr>
          <p:spPr>
            <a:xfrm>
              <a:off x="787400" y="2130618"/>
              <a:ext cx="7543800" cy="2893451"/>
            </a:xfrm>
            <a:prstGeom prst="rect">
              <a:avLst/>
            </a:prstGeom>
            <a:noFill/>
          </p:spPr>
          <p:txBody>
            <a:bodyPr>
              <a:spAutoFit/>
            </a:bodyPr>
            <a:lstStyle/>
            <a:p>
              <a:pPr>
                <a:defRPr/>
              </a:pPr>
              <a:endParaRPr lang="en-US" sz="2400" b="1" i="1" dirty="0" smtClean="0">
                <a:solidFill>
                  <a:schemeClr val="tx2">
                    <a:lumMod val="90000"/>
                    <a:lumOff val="10000"/>
                  </a:schemeClr>
                </a:solidFill>
              </a:endParaRPr>
            </a:p>
            <a:p>
              <a:pPr algn="ctr">
                <a:defRPr/>
              </a:pPr>
              <a:r>
                <a:rPr lang="en-US" sz="2400" b="1" i="1" dirty="0" smtClean="0">
                  <a:solidFill>
                    <a:schemeClr val="tx2">
                      <a:lumMod val="90000"/>
                      <a:lumOff val="10000"/>
                    </a:schemeClr>
                  </a:solidFill>
                </a:rPr>
                <a:t>Real-Time  Co-optimization of Energy &amp; Ancillary Services</a:t>
              </a:r>
            </a:p>
            <a:p>
              <a:pPr algn="ctr">
                <a:defRPr/>
              </a:pPr>
              <a:endParaRPr lang="en-US" sz="2400" b="1" i="1" dirty="0">
                <a:solidFill>
                  <a:schemeClr val="tx2">
                    <a:lumMod val="90000"/>
                    <a:lumOff val="10000"/>
                  </a:schemeClr>
                </a:solidFill>
              </a:endParaRPr>
            </a:p>
            <a:p>
              <a:pPr algn="ctr">
                <a:defRPr/>
              </a:pPr>
              <a:r>
                <a:rPr lang="en-US" sz="2400" b="1" i="1" dirty="0" smtClean="0">
                  <a:solidFill>
                    <a:schemeClr val="tx2">
                      <a:lumMod val="90000"/>
                      <a:lumOff val="10000"/>
                    </a:schemeClr>
                  </a:solidFill>
                </a:rPr>
                <a:t>Co-ordination of Power Balance Penalty Curve, VOLL, SWOC for AS Demand Curves</a:t>
              </a:r>
            </a:p>
            <a:p>
              <a:pPr>
                <a:defRPr/>
              </a:pPr>
              <a:endParaRPr lang="en-US" sz="2000" i="1" dirty="0">
                <a:solidFill>
                  <a:schemeClr val="tx2">
                    <a:lumMod val="90000"/>
                    <a:lumOff val="10000"/>
                  </a:schemeClr>
                </a:solidFill>
              </a:endParaRPr>
            </a:p>
            <a:p>
              <a:pPr>
                <a:defRPr/>
              </a:pPr>
              <a:endParaRPr lang="en-US" dirty="0">
                <a:solidFill>
                  <a:schemeClr val="tx2">
                    <a:lumMod val="90000"/>
                    <a:lumOff val="10000"/>
                  </a:schemeClr>
                </a:solidFill>
              </a:endParaRPr>
            </a:p>
          </p:txBody>
        </p:sp>
        <p:cxnSp>
          <p:nvCxnSpPr>
            <p:cNvPr id="13" name="Straight Connector 12"/>
            <p:cNvCxnSpPr/>
            <p:nvPr/>
          </p:nvCxnSpPr>
          <p:spPr>
            <a:xfrm flipV="1">
              <a:off x="787400" y="1852772"/>
              <a:ext cx="6286500" cy="12702"/>
            </a:xfrm>
            <a:prstGeom prst="line">
              <a:avLst/>
            </a:prstGeom>
            <a:ln>
              <a:solidFill>
                <a:srgbClr val="00385E"/>
              </a:solidFill>
            </a:ln>
            <a:effectLst/>
          </p:spPr>
          <p:style>
            <a:lnRef idx="2">
              <a:schemeClr val="accent1"/>
            </a:lnRef>
            <a:fillRef idx="0">
              <a:schemeClr val="accent1"/>
            </a:fillRef>
            <a:effectRef idx="1">
              <a:schemeClr val="accent1"/>
            </a:effectRef>
            <a:fontRef idx="minor">
              <a:schemeClr val="tx1"/>
            </a:fontRef>
          </p:style>
        </p:cxn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179388"/>
            <a:ext cx="8459787" cy="461962"/>
          </a:xfrm>
        </p:spPr>
        <p:txBody>
          <a:bodyPr/>
          <a:lstStyle/>
          <a:p>
            <a:pPr eaLnBrk="1" fontAlgn="auto" hangingPunct="1">
              <a:spcAft>
                <a:spcPts val="0"/>
              </a:spcAft>
              <a:defRPr/>
            </a:pPr>
            <a:r>
              <a:rPr lang="en-US" dirty="0" smtClean="0">
                <a:solidFill>
                  <a:schemeClr val="accent2">
                    <a:lumMod val="75000"/>
                  </a:schemeClr>
                </a:solidFill>
              </a:rPr>
              <a:t>Example 2:</a:t>
            </a:r>
            <a:endParaRPr lang="en-US" dirty="0">
              <a:solidFill>
                <a:schemeClr val="accent2">
                  <a:lumMod val="75000"/>
                </a:schemeClr>
              </a:solidFill>
            </a:endParaRPr>
          </a:p>
        </p:txBody>
      </p:sp>
      <p:sp>
        <p:nvSpPr>
          <p:cNvPr id="3" name="TextBox 2"/>
          <p:cNvSpPr txBox="1"/>
          <p:nvPr/>
        </p:nvSpPr>
        <p:spPr>
          <a:xfrm>
            <a:off x="690508" y="782426"/>
            <a:ext cx="8095456" cy="4801314"/>
          </a:xfrm>
          <a:prstGeom prst="rect">
            <a:avLst/>
          </a:prstGeom>
          <a:noFill/>
        </p:spPr>
        <p:txBody>
          <a:bodyPr wrap="square" rtlCol="0">
            <a:normAutofit/>
          </a:bodyPr>
          <a:lstStyle/>
          <a:p>
            <a:endParaRPr lang="en-US" dirty="0" smtClean="0"/>
          </a:p>
        </p:txBody>
      </p:sp>
      <p:graphicFrame>
        <p:nvGraphicFramePr>
          <p:cNvPr id="4" name="Table 3"/>
          <p:cNvGraphicFramePr>
            <a:graphicFrameLocks noGrp="1"/>
          </p:cNvGraphicFramePr>
          <p:nvPr>
            <p:extLst>
              <p:ext uri="{D42A27DB-BD31-4B8C-83A1-F6EECF244321}">
                <p14:modId xmlns:p14="http://schemas.microsoft.com/office/powerpoint/2010/main" val="3715932276"/>
              </p:ext>
            </p:extLst>
          </p:nvPr>
        </p:nvGraphicFramePr>
        <p:xfrm>
          <a:off x="690508" y="782426"/>
          <a:ext cx="7789817" cy="1737360"/>
        </p:xfrm>
        <a:graphic>
          <a:graphicData uri="http://schemas.openxmlformats.org/drawingml/2006/table">
            <a:tbl>
              <a:tblPr bandRow="1">
                <a:tableStyleId>{5C22544A-7EE6-4342-B048-85BDC9FD1C3A}</a:tableStyleId>
              </a:tblPr>
              <a:tblGrid>
                <a:gridCol w="740086"/>
                <a:gridCol w="722671"/>
                <a:gridCol w="1032387"/>
                <a:gridCol w="1401096"/>
                <a:gridCol w="781665"/>
                <a:gridCol w="560439"/>
                <a:gridCol w="1004563"/>
                <a:gridCol w="1546910"/>
              </a:tblGrid>
              <a:tr h="325375">
                <a:tc rowSpan="2">
                  <a:txBody>
                    <a:bodyPr/>
                    <a:lstStyle/>
                    <a:p>
                      <a:r>
                        <a:rPr lang="en-US" sz="1600" dirty="0" smtClean="0">
                          <a:solidFill>
                            <a:schemeClr val="tx1"/>
                          </a:solidFill>
                        </a:rPr>
                        <a:t>VOLL</a:t>
                      </a:r>
                    </a:p>
                    <a:p>
                      <a:r>
                        <a:rPr lang="en-US" sz="1600" dirty="0" smtClean="0">
                          <a:solidFill>
                            <a:schemeClr val="tx1"/>
                          </a:solidFill>
                        </a:rPr>
                        <a:t>$/</a:t>
                      </a:r>
                      <a:r>
                        <a:rPr lang="en-US" sz="1600" dirty="0" err="1" smtClean="0">
                          <a:solidFill>
                            <a:schemeClr val="tx1"/>
                          </a:solidFill>
                        </a:rPr>
                        <a:t>MWh</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r>
                        <a:rPr lang="en-US" sz="1600" dirty="0" smtClean="0">
                          <a:solidFill>
                            <a:schemeClr val="tx1"/>
                          </a:solidFill>
                        </a:rPr>
                        <a:t>PBPC</a:t>
                      </a:r>
                    </a:p>
                    <a:p>
                      <a:r>
                        <a:rPr lang="en-US" sz="1600" dirty="0" smtClean="0">
                          <a:solidFill>
                            <a:schemeClr val="tx1"/>
                          </a:solidFill>
                        </a:rPr>
                        <a:t>$/</a:t>
                      </a:r>
                      <a:r>
                        <a:rPr lang="en-US" sz="1600" dirty="0" err="1" smtClean="0">
                          <a:solidFill>
                            <a:schemeClr val="tx1"/>
                          </a:solidFill>
                        </a:rPr>
                        <a:t>MWh</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r>
                        <a:rPr lang="en-US" sz="1600" dirty="0" smtClean="0">
                          <a:solidFill>
                            <a:schemeClr val="tx1"/>
                          </a:solidFill>
                        </a:rPr>
                        <a:t>SWOC</a:t>
                      </a:r>
                    </a:p>
                    <a:p>
                      <a:r>
                        <a:rPr lang="en-US" sz="1600" dirty="0" smtClean="0">
                          <a:solidFill>
                            <a:schemeClr val="tx1"/>
                          </a:solidFill>
                        </a:rPr>
                        <a:t>$/</a:t>
                      </a:r>
                      <a:r>
                        <a:rPr lang="en-US" sz="1600" dirty="0" err="1" smtClean="0">
                          <a:solidFill>
                            <a:schemeClr val="tx1"/>
                          </a:solidFill>
                        </a:rPr>
                        <a:t>MWh</a:t>
                      </a:r>
                      <a:r>
                        <a:rPr lang="en-US" sz="1600" dirty="0" smtClean="0">
                          <a:solidFill>
                            <a:schemeClr val="tx1"/>
                          </a:solidFill>
                        </a:rPr>
                        <a:t> or</a:t>
                      </a:r>
                    </a:p>
                    <a:p>
                      <a:r>
                        <a:rPr lang="en-US" sz="1600" dirty="0" smtClean="0">
                          <a:solidFill>
                            <a:schemeClr val="tx1"/>
                          </a:solidFill>
                        </a:rPr>
                        <a:t>$/MW/h</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r>
                        <a:rPr lang="en-US" sz="1600" dirty="0" smtClean="0">
                          <a:solidFill>
                            <a:schemeClr val="tx1"/>
                          </a:solidFill>
                        </a:rPr>
                        <a:t>AS Demand Curve</a:t>
                      </a: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r>
                        <a:rPr lang="en-US" sz="1600" dirty="0" smtClean="0">
                          <a:solidFill>
                            <a:schemeClr val="tx1"/>
                          </a:solidFill>
                        </a:rPr>
                        <a:t>GTBD</a:t>
                      </a:r>
                    </a:p>
                    <a:p>
                      <a:r>
                        <a:rPr lang="en-US" sz="1600" dirty="0" smtClean="0">
                          <a:solidFill>
                            <a:schemeClr val="tx1"/>
                          </a:solidFill>
                        </a:rPr>
                        <a:t>$/</a:t>
                      </a:r>
                      <a:r>
                        <a:rPr lang="en-US" sz="1600" dirty="0" err="1" smtClean="0">
                          <a:solidFill>
                            <a:schemeClr val="tx1"/>
                          </a:solidFill>
                        </a:rPr>
                        <a:t>MWh</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r>
                        <a:rPr lang="en-US" sz="1600" dirty="0" smtClean="0">
                          <a:solidFill>
                            <a:schemeClr val="tx1"/>
                          </a:solidFill>
                        </a:rPr>
                        <a:t>Generator Parameters</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tc>
                <a:tc hMerge="1">
                  <a:txBody>
                    <a:bodyPr/>
                    <a:lstStyle/>
                    <a:p>
                      <a:endParaRPr lang="en-US" dirty="0"/>
                    </a:p>
                  </a:txBody>
                  <a:tcPr/>
                </a:tc>
              </a:tr>
              <a:tr h="325375">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r>
                        <a:rPr lang="en-US" sz="1600" dirty="0" smtClean="0">
                          <a:solidFill>
                            <a:schemeClr val="tx1"/>
                          </a:solidFill>
                        </a:rPr>
                        <a:t>HSL</a:t>
                      </a:r>
                    </a:p>
                    <a:p>
                      <a:r>
                        <a:rPr lang="en-US" sz="1600" dirty="0" smtClean="0">
                          <a:solidFill>
                            <a:schemeClr val="tx1"/>
                          </a:solidFill>
                        </a:rPr>
                        <a:t>MW</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smtClean="0">
                          <a:solidFill>
                            <a:schemeClr val="tx1"/>
                          </a:solidFill>
                        </a:rPr>
                        <a:t>EOC</a:t>
                      </a: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smtClean="0">
                          <a:solidFill>
                            <a:schemeClr val="tx1"/>
                          </a:solidFill>
                        </a:rPr>
                        <a:t>AS Offer</a:t>
                      </a: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13437">
                <a:tc>
                  <a:txBody>
                    <a:bodyPr/>
                    <a:lstStyle/>
                    <a:p>
                      <a:r>
                        <a:rPr lang="en-US" sz="1600" dirty="0" smtClean="0">
                          <a:solidFill>
                            <a:schemeClr val="tx1"/>
                          </a:solidFill>
                        </a:rPr>
                        <a:t>9000</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smtClean="0">
                          <a:solidFill>
                            <a:schemeClr val="tx1"/>
                          </a:solidFill>
                        </a:rPr>
                        <a:t>9001</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smtClean="0">
                          <a:solidFill>
                            <a:schemeClr val="tx1"/>
                          </a:solidFill>
                        </a:rPr>
                        <a:t>2000</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en-US" sz="1600" dirty="0" smtClean="0">
                          <a:solidFill>
                            <a:schemeClr val="tx1"/>
                          </a:solidFill>
                        </a:rPr>
                        <a:t>7000 $/MW/h  for 10 MW</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en-US" sz="1600" dirty="0" smtClean="0">
                          <a:solidFill>
                            <a:schemeClr val="tx1"/>
                          </a:solidFill>
                        </a:rPr>
                        <a:t>111</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smtClean="0">
                          <a:solidFill>
                            <a:schemeClr val="tx1"/>
                          </a:solidFill>
                        </a:rPr>
                        <a:t>120</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smtClean="0">
                          <a:solidFill>
                            <a:schemeClr val="tx1"/>
                          </a:solidFill>
                        </a:rPr>
                        <a:t>50 $/</a:t>
                      </a:r>
                      <a:r>
                        <a:rPr lang="en-US" sz="1600" dirty="0" err="1" smtClean="0">
                          <a:solidFill>
                            <a:schemeClr val="tx1"/>
                          </a:solidFill>
                        </a:rPr>
                        <a:t>MWh</a:t>
                      </a:r>
                      <a:r>
                        <a:rPr lang="en-US" sz="1600" dirty="0" smtClean="0">
                          <a:solidFill>
                            <a:schemeClr val="tx1"/>
                          </a:solidFill>
                        </a:rPr>
                        <a:t> for</a:t>
                      </a:r>
                      <a:r>
                        <a:rPr lang="en-US" sz="1600" baseline="0" dirty="0" smtClean="0">
                          <a:solidFill>
                            <a:schemeClr val="tx1"/>
                          </a:solidFill>
                        </a:rPr>
                        <a:t> 120 MW</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smtClean="0">
                          <a:solidFill>
                            <a:schemeClr val="tx1"/>
                          </a:solidFill>
                        </a:rPr>
                        <a:t>8$/MW/h for 20 MW</a:t>
                      </a:r>
                    </a:p>
                    <a:p>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pSp>
        <p:nvGrpSpPr>
          <p:cNvPr id="32" name="Group 31"/>
          <p:cNvGrpSpPr/>
          <p:nvPr/>
        </p:nvGrpSpPr>
        <p:grpSpPr>
          <a:xfrm>
            <a:off x="331942" y="2802347"/>
            <a:ext cx="4580103" cy="1970163"/>
            <a:chOff x="447095" y="2949678"/>
            <a:chExt cx="5201537" cy="1970163"/>
          </a:xfrm>
        </p:grpSpPr>
        <p:grpSp>
          <p:nvGrpSpPr>
            <p:cNvPr id="7" name="Group 6"/>
            <p:cNvGrpSpPr/>
            <p:nvPr/>
          </p:nvGrpSpPr>
          <p:grpSpPr>
            <a:xfrm>
              <a:off x="447095" y="2949678"/>
              <a:ext cx="5201537" cy="1970163"/>
              <a:chOff x="333164" y="1188213"/>
              <a:chExt cx="5651440" cy="1970163"/>
            </a:xfrm>
          </p:grpSpPr>
          <p:cxnSp>
            <p:nvCxnSpPr>
              <p:cNvPr id="8" name="Straight Arrow Connector 7"/>
              <p:cNvCxnSpPr/>
              <p:nvPr/>
            </p:nvCxnSpPr>
            <p:spPr>
              <a:xfrm flipV="1">
                <a:off x="1179871" y="1188213"/>
                <a:ext cx="14748" cy="156973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3406877" y="1188213"/>
                <a:ext cx="0" cy="1569735"/>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1194619" y="2389239"/>
                <a:ext cx="269895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flipV="1">
                <a:off x="3893574" y="1504335"/>
                <a:ext cx="0" cy="884904"/>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3893574" y="1504335"/>
                <a:ext cx="14158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H="1">
                <a:off x="1194619" y="1504335"/>
                <a:ext cx="2698955" cy="0"/>
              </a:xfrm>
              <a:prstGeom prst="line">
                <a:avLst/>
              </a:prstGeom>
              <a:ln>
                <a:prstDash val="sysDash"/>
              </a:ln>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333164" y="1348506"/>
                <a:ext cx="582211" cy="307777"/>
              </a:xfrm>
              <a:prstGeom prst="rect">
                <a:avLst/>
              </a:prstGeom>
              <a:noFill/>
            </p:spPr>
            <p:txBody>
              <a:bodyPr wrap="none" rtlCol="0">
                <a:spAutoFit/>
              </a:bodyPr>
              <a:lstStyle/>
              <a:p>
                <a:r>
                  <a:rPr lang="en-US" sz="1400" dirty="0" smtClean="0"/>
                  <a:t>9001</a:t>
                </a:r>
                <a:endParaRPr lang="en-US" sz="1400" dirty="0"/>
              </a:p>
            </p:txBody>
          </p:sp>
          <p:sp>
            <p:nvSpPr>
              <p:cNvPr id="17" name="TextBox 16"/>
              <p:cNvSpPr txBox="1"/>
              <p:nvPr/>
            </p:nvSpPr>
            <p:spPr>
              <a:xfrm>
                <a:off x="5309419" y="1718187"/>
                <a:ext cx="675185" cy="307777"/>
              </a:xfrm>
              <a:prstGeom prst="rect">
                <a:avLst/>
              </a:prstGeom>
              <a:noFill/>
            </p:spPr>
            <p:txBody>
              <a:bodyPr wrap="none" rtlCol="0">
                <a:spAutoFit/>
              </a:bodyPr>
              <a:lstStyle/>
              <a:p>
                <a:r>
                  <a:rPr lang="en-US" sz="1400" dirty="0" smtClean="0"/>
                  <a:t>PBPC</a:t>
                </a:r>
                <a:endParaRPr lang="en-US" sz="1400" dirty="0"/>
              </a:p>
            </p:txBody>
          </p:sp>
          <p:cxnSp>
            <p:nvCxnSpPr>
              <p:cNvPr id="18" name="Straight Arrow Connector 17"/>
              <p:cNvCxnSpPr/>
              <p:nvPr/>
            </p:nvCxnSpPr>
            <p:spPr>
              <a:xfrm flipH="1" flipV="1">
                <a:off x="4738236" y="1504335"/>
                <a:ext cx="571183" cy="36774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1916606" y="2850599"/>
                <a:ext cx="1058880" cy="307777"/>
              </a:xfrm>
              <a:prstGeom prst="rect">
                <a:avLst/>
              </a:prstGeom>
              <a:noFill/>
            </p:spPr>
            <p:txBody>
              <a:bodyPr wrap="none" rtlCol="0">
                <a:spAutoFit/>
              </a:bodyPr>
              <a:lstStyle/>
              <a:p>
                <a:r>
                  <a:rPr lang="en-US" sz="1400" dirty="0" smtClean="0"/>
                  <a:t>GTBD=111</a:t>
                </a:r>
                <a:endParaRPr lang="en-US" sz="1400" dirty="0"/>
              </a:p>
            </p:txBody>
          </p:sp>
          <p:sp>
            <p:nvSpPr>
              <p:cNvPr id="20" name="TextBox 19"/>
              <p:cNvSpPr txBox="1"/>
              <p:nvPr/>
            </p:nvSpPr>
            <p:spPr>
              <a:xfrm>
                <a:off x="5056096" y="2604059"/>
                <a:ext cx="603050" cy="307777"/>
              </a:xfrm>
              <a:prstGeom prst="rect">
                <a:avLst/>
              </a:prstGeom>
              <a:noFill/>
            </p:spPr>
            <p:txBody>
              <a:bodyPr wrap="none" rtlCol="0">
                <a:spAutoFit/>
              </a:bodyPr>
              <a:lstStyle/>
              <a:p>
                <a:r>
                  <a:rPr lang="en-US" sz="1400" dirty="0" err="1" smtClean="0"/>
                  <a:t>MWh</a:t>
                </a:r>
                <a:endParaRPr lang="en-US" sz="1400" dirty="0"/>
              </a:p>
            </p:txBody>
          </p:sp>
          <p:sp>
            <p:nvSpPr>
              <p:cNvPr id="21" name="TextBox 20"/>
              <p:cNvSpPr txBox="1"/>
              <p:nvPr/>
            </p:nvSpPr>
            <p:spPr>
              <a:xfrm>
                <a:off x="363037" y="1665303"/>
                <a:ext cx="752129" cy="307777"/>
              </a:xfrm>
              <a:prstGeom prst="rect">
                <a:avLst/>
              </a:prstGeom>
              <a:noFill/>
            </p:spPr>
            <p:txBody>
              <a:bodyPr wrap="none" rtlCol="0">
                <a:spAutoFit/>
              </a:bodyPr>
              <a:lstStyle/>
              <a:p>
                <a:r>
                  <a:rPr lang="en-US" sz="1400" dirty="0" smtClean="0"/>
                  <a:t>$/</a:t>
                </a:r>
                <a:r>
                  <a:rPr lang="en-US" sz="1400" dirty="0" err="1" smtClean="0"/>
                  <a:t>MWh</a:t>
                </a:r>
                <a:endParaRPr lang="en-US" sz="1400" dirty="0"/>
              </a:p>
            </p:txBody>
          </p:sp>
          <p:cxnSp>
            <p:nvCxnSpPr>
              <p:cNvPr id="22" name="Straight Arrow Connector 21"/>
              <p:cNvCxnSpPr/>
              <p:nvPr/>
            </p:nvCxnSpPr>
            <p:spPr>
              <a:xfrm>
                <a:off x="1194619" y="2757948"/>
                <a:ext cx="3864078"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sp>
          <p:nvSpPr>
            <p:cNvPr id="25" name="TextBox 24"/>
            <p:cNvSpPr txBox="1"/>
            <p:nvPr/>
          </p:nvSpPr>
          <p:spPr>
            <a:xfrm>
              <a:off x="783405" y="3996814"/>
              <a:ext cx="383438" cy="307777"/>
            </a:xfrm>
            <a:prstGeom prst="rect">
              <a:avLst/>
            </a:prstGeom>
            <a:noFill/>
          </p:spPr>
          <p:txBody>
            <a:bodyPr wrap="none" rtlCol="0">
              <a:spAutoFit/>
            </a:bodyPr>
            <a:lstStyle/>
            <a:p>
              <a:r>
                <a:rPr lang="en-US" sz="1400" dirty="0" smtClean="0"/>
                <a:t>50</a:t>
              </a:r>
              <a:endParaRPr lang="en-US" sz="1400" dirty="0"/>
            </a:p>
          </p:txBody>
        </p:sp>
        <p:cxnSp>
          <p:nvCxnSpPr>
            <p:cNvPr id="27" name="Straight Arrow Connector 26"/>
            <p:cNvCxnSpPr/>
            <p:nvPr/>
          </p:nvCxnSpPr>
          <p:spPr>
            <a:xfrm flipV="1">
              <a:off x="2658027" y="4335057"/>
              <a:ext cx="618087" cy="28006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3727293" y="4150703"/>
              <a:ext cx="0" cy="368709"/>
            </a:xfrm>
            <a:prstGeom prst="line">
              <a:avLst/>
            </a:prstGeom>
            <a:ln>
              <a:prstDash val="sysDash"/>
            </a:ln>
          </p:spPr>
          <p:style>
            <a:lnRef idx="2">
              <a:schemeClr val="accent1"/>
            </a:lnRef>
            <a:fillRef idx="0">
              <a:schemeClr val="accent1"/>
            </a:fillRef>
            <a:effectRef idx="1">
              <a:schemeClr val="accent1"/>
            </a:effectRef>
            <a:fontRef idx="minor">
              <a:schemeClr val="tx1"/>
            </a:fontRef>
          </p:style>
        </p:cxnSp>
        <p:sp>
          <p:nvSpPr>
            <p:cNvPr id="30" name="TextBox 29"/>
            <p:cNvSpPr txBox="1"/>
            <p:nvPr/>
          </p:nvSpPr>
          <p:spPr>
            <a:xfrm>
              <a:off x="3520808" y="4527592"/>
              <a:ext cx="936475" cy="307777"/>
            </a:xfrm>
            <a:prstGeom prst="rect">
              <a:avLst/>
            </a:prstGeom>
            <a:noFill/>
          </p:spPr>
          <p:txBody>
            <a:bodyPr wrap="none" rtlCol="0">
              <a:spAutoFit/>
            </a:bodyPr>
            <a:lstStyle/>
            <a:p>
              <a:r>
                <a:rPr lang="en-US" sz="1400" dirty="0" smtClean="0"/>
                <a:t>HSL=120</a:t>
              </a:r>
              <a:endParaRPr lang="en-US" sz="1400" dirty="0"/>
            </a:p>
          </p:txBody>
        </p:sp>
      </p:grpSp>
      <p:sp>
        <p:nvSpPr>
          <p:cNvPr id="33" name="TextBox 32"/>
          <p:cNvSpPr txBox="1"/>
          <p:nvPr/>
        </p:nvSpPr>
        <p:spPr>
          <a:xfrm>
            <a:off x="1272048" y="4758384"/>
            <a:ext cx="2647655" cy="369332"/>
          </a:xfrm>
          <a:prstGeom prst="rect">
            <a:avLst/>
          </a:prstGeom>
          <a:noFill/>
          <a:ln w="3175">
            <a:solidFill>
              <a:schemeClr val="tx1"/>
            </a:solidFill>
          </a:ln>
        </p:spPr>
        <p:txBody>
          <a:bodyPr wrap="square" rtlCol="0">
            <a:spAutoFit/>
          </a:bodyPr>
          <a:lstStyle/>
          <a:p>
            <a:r>
              <a:rPr lang="en-US" dirty="0" smtClean="0"/>
              <a:t>Energy Supply/Demand</a:t>
            </a:r>
            <a:endParaRPr lang="en-US" dirty="0"/>
          </a:p>
        </p:txBody>
      </p:sp>
      <p:cxnSp>
        <p:nvCxnSpPr>
          <p:cNvPr id="35" name="Straight Arrow Connector 34"/>
          <p:cNvCxnSpPr/>
          <p:nvPr/>
        </p:nvCxnSpPr>
        <p:spPr>
          <a:xfrm flipH="1" flipV="1">
            <a:off x="5840361" y="3560921"/>
            <a:ext cx="29497" cy="182224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7" name="Straight Arrow Connector 36"/>
          <p:cNvCxnSpPr/>
          <p:nvPr/>
        </p:nvCxnSpPr>
        <p:spPr>
          <a:xfrm>
            <a:off x="5869858" y="5383161"/>
            <a:ext cx="2330245"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8" name="TextBox 37"/>
          <p:cNvSpPr txBox="1"/>
          <p:nvPr/>
        </p:nvSpPr>
        <p:spPr>
          <a:xfrm>
            <a:off x="8200103" y="5229272"/>
            <a:ext cx="652743" cy="307777"/>
          </a:xfrm>
          <a:prstGeom prst="rect">
            <a:avLst/>
          </a:prstGeom>
          <a:noFill/>
        </p:spPr>
        <p:txBody>
          <a:bodyPr wrap="none" rtlCol="0">
            <a:spAutoFit/>
          </a:bodyPr>
          <a:lstStyle/>
          <a:p>
            <a:r>
              <a:rPr lang="en-US" sz="1400" dirty="0" smtClean="0"/>
              <a:t>MW/h</a:t>
            </a:r>
            <a:endParaRPr lang="en-US" sz="1400" dirty="0"/>
          </a:p>
        </p:txBody>
      </p:sp>
      <p:cxnSp>
        <p:nvCxnSpPr>
          <p:cNvPr id="39" name="Straight Connector 38"/>
          <p:cNvCxnSpPr/>
          <p:nvPr/>
        </p:nvCxnSpPr>
        <p:spPr>
          <a:xfrm flipV="1">
            <a:off x="5840361" y="4003371"/>
            <a:ext cx="457200" cy="2"/>
          </a:xfrm>
          <a:prstGeom prst="line">
            <a:avLst/>
          </a:prstGeom>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6297561" y="3987642"/>
            <a:ext cx="0" cy="1395519"/>
          </a:xfrm>
          <a:prstGeom prst="line">
            <a:avLst/>
          </a:prstGeom>
        </p:spPr>
        <p:style>
          <a:lnRef idx="2">
            <a:schemeClr val="accent1"/>
          </a:lnRef>
          <a:fillRef idx="0">
            <a:schemeClr val="accent1"/>
          </a:fillRef>
          <a:effectRef idx="1">
            <a:schemeClr val="accent1"/>
          </a:effectRef>
          <a:fontRef idx="minor">
            <a:schemeClr val="tx1"/>
          </a:fontRef>
        </p:style>
      </p:cxnSp>
      <p:cxnSp>
        <p:nvCxnSpPr>
          <p:cNvPr id="43" name="Straight Connector 42"/>
          <p:cNvCxnSpPr/>
          <p:nvPr/>
        </p:nvCxnSpPr>
        <p:spPr>
          <a:xfrm>
            <a:off x="5869858" y="5109695"/>
            <a:ext cx="9586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a:off x="6828503" y="5109695"/>
            <a:ext cx="0" cy="273465"/>
          </a:xfrm>
          <a:prstGeom prst="line">
            <a:avLst/>
          </a:prstGeom>
        </p:spPr>
        <p:style>
          <a:lnRef idx="2">
            <a:schemeClr val="accent1"/>
          </a:lnRef>
          <a:fillRef idx="0">
            <a:schemeClr val="accent1"/>
          </a:fillRef>
          <a:effectRef idx="1">
            <a:schemeClr val="accent1"/>
          </a:effectRef>
          <a:fontRef idx="minor">
            <a:schemeClr val="tx1"/>
          </a:fontRef>
        </p:style>
      </p:cxnSp>
      <p:sp>
        <p:nvSpPr>
          <p:cNvPr id="47" name="TextBox 46"/>
          <p:cNvSpPr txBox="1"/>
          <p:nvPr/>
        </p:nvSpPr>
        <p:spPr>
          <a:xfrm>
            <a:off x="5258150" y="3833753"/>
            <a:ext cx="582211" cy="307777"/>
          </a:xfrm>
          <a:prstGeom prst="rect">
            <a:avLst/>
          </a:prstGeom>
          <a:solidFill>
            <a:srgbClr val="FFFF00"/>
          </a:solidFill>
        </p:spPr>
        <p:txBody>
          <a:bodyPr wrap="none" rtlCol="0">
            <a:spAutoFit/>
          </a:bodyPr>
          <a:lstStyle/>
          <a:p>
            <a:r>
              <a:rPr lang="en-US" sz="1400" dirty="0" smtClean="0"/>
              <a:t>7000</a:t>
            </a:r>
            <a:endParaRPr lang="en-US" sz="1400" dirty="0"/>
          </a:p>
        </p:txBody>
      </p:sp>
      <p:sp>
        <p:nvSpPr>
          <p:cNvPr id="48" name="TextBox 47"/>
          <p:cNvSpPr txBox="1"/>
          <p:nvPr/>
        </p:nvSpPr>
        <p:spPr>
          <a:xfrm>
            <a:off x="5502733" y="4921495"/>
            <a:ext cx="284052" cy="307777"/>
          </a:xfrm>
          <a:prstGeom prst="rect">
            <a:avLst/>
          </a:prstGeom>
          <a:noFill/>
        </p:spPr>
        <p:txBody>
          <a:bodyPr wrap="none" rtlCol="0">
            <a:spAutoFit/>
          </a:bodyPr>
          <a:lstStyle/>
          <a:p>
            <a:r>
              <a:rPr lang="en-US" sz="1400" dirty="0"/>
              <a:t>8</a:t>
            </a:r>
          </a:p>
        </p:txBody>
      </p:sp>
      <p:sp>
        <p:nvSpPr>
          <p:cNvPr id="49" name="TextBox 48"/>
          <p:cNvSpPr txBox="1"/>
          <p:nvPr/>
        </p:nvSpPr>
        <p:spPr>
          <a:xfrm>
            <a:off x="6068961" y="5429851"/>
            <a:ext cx="383438" cy="307777"/>
          </a:xfrm>
          <a:prstGeom prst="rect">
            <a:avLst/>
          </a:prstGeom>
          <a:noFill/>
        </p:spPr>
        <p:txBody>
          <a:bodyPr wrap="none" rtlCol="0">
            <a:spAutoFit/>
          </a:bodyPr>
          <a:lstStyle/>
          <a:p>
            <a:r>
              <a:rPr lang="en-US" sz="1400" dirty="0" smtClean="0"/>
              <a:t>10</a:t>
            </a:r>
            <a:endParaRPr lang="en-US" sz="1400" dirty="0"/>
          </a:p>
        </p:txBody>
      </p:sp>
      <p:sp>
        <p:nvSpPr>
          <p:cNvPr id="50" name="TextBox 49"/>
          <p:cNvSpPr txBox="1"/>
          <p:nvPr/>
        </p:nvSpPr>
        <p:spPr>
          <a:xfrm>
            <a:off x="6651542" y="5429851"/>
            <a:ext cx="383438" cy="307777"/>
          </a:xfrm>
          <a:prstGeom prst="rect">
            <a:avLst/>
          </a:prstGeom>
          <a:noFill/>
        </p:spPr>
        <p:txBody>
          <a:bodyPr wrap="none" rtlCol="0">
            <a:spAutoFit/>
          </a:bodyPr>
          <a:lstStyle/>
          <a:p>
            <a:r>
              <a:rPr lang="en-US" sz="1400" dirty="0"/>
              <a:t>2</a:t>
            </a:r>
            <a:r>
              <a:rPr lang="en-US" sz="1400" dirty="0" smtClean="0"/>
              <a:t>0</a:t>
            </a:r>
            <a:endParaRPr lang="en-US" sz="1400" dirty="0"/>
          </a:p>
        </p:txBody>
      </p:sp>
      <p:sp>
        <p:nvSpPr>
          <p:cNvPr id="51" name="TextBox 50"/>
          <p:cNvSpPr txBox="1"/>
          <p:nvPr/>
        </p:nvSpPr>
        <p:spPr>
          <a:xfrm>
            <a:off x="6496345" y="4189673"/>
            <a:ext cx="2289619" cy="369332"/>
          </a:xfrm>
          <a:prstGeom prst="rect">
            <a:avLst/>
          </a:prstGeom>
          <a:noFill/>
          <a:ln w="3175">
            <a:solidFill>
              <a:schemeClr val="tx1"/>
            </a:solidFill>
          </a:ln>
        </p:spPr>
        <p:txBody>
          <a:bodyPr wrap="square" rtlCol="0">
            <a:spAutoFit/>
          </a:bodyPr>
          <a:lstStyle/>
          <a:p>
            <a:r>
              <a:rPr lang="en-US" dirty="0" smtClean="0"/>
              <a:t>AS Supply/Demand</a:t>
            </a:r>
            <a:endParaRPr lang="en-US" dirty="0"/>
          </a:p>
        </p:txBody>
      </p:sp>
    </p:spTree>
    <p:extLst>
      <p:ext uri="{BB962C8B-B14F-4D97-AF65-F5344CB8AC3E}">
        <p14:creationId xmlns:p14="http://schemas.microsoft.com/office/powerpoint/2010/main" val="23838027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179388"/>
            <a:ext cx="8459787" cy="461962"/>
          </a:xfrm>
        </p:spPr>
        <p:txBody>
          <a:bodyPr/>
          <a:lstStyle/>
          <a:p>
            <a:pPr eaLnBrk="1" fontAlgn="auto" hangingPunct="1">
              <a:spcAft>
                <a:spcPts val="0"/>
              </a:spcAft>
              <a:defRPr/>
            </a:pPr>
            <a:r>
              <a:rPr lang="en-US" dirty="0" smtClean="0">
                <a:solidFill>
                  <a:schemeClr val="accent2">
                    <a:lumMod val="75000"/>
                  </a:schemeClr>
                </a:solidFill>
              </a:rPr>
              <a:t>Example </a:t>
            </a:r>
            <a:r>
              <a:rPr lang="en-US" dirty="0" smtClean="0">
                <a:solidFill>
                  <a:schemeClr val="accent2">
                    <a:lumMod val="75000"/>
                  </a:schemeClr>
                </a:solidFill>
              </a:rPr>
              <a:t>2:</a:t>
            </a:r>
            <a:endParaRPr lang="en-US" dirty="0">
              <a:solidFill>
                <a:schemeClr val="accent2">
                  <a:lumMod val="75000"/>
                </a:schemeClr>
              </a:solidFill>
            </a:endParaRPr>
          </a:p>
        </p:txBody>
      </p:sp>
      <p:sp>
        <p:nvSpPr>
          <p:cNvPr id="3" name="TextBox 2"/>
          <p:cNvSpPr txBox="1"/>
          <p:nvPr/>
        </p:nvSpPr>
        <p:spPr>
          <a:xfrm>
            <a:off x="690508" y="4008582"/>
            <a:ext cx="8095456" cy="1889298"/>
          </a:xfrm>
          <a:prstGeom prst="rect">
            <a:avLst/>
          </a:prstGeom>
          <a:noFill/>
        </p:spPr>
        <p:txBody>
          <a:bodyPr wrap="square" rtlCol="0">
            <a:normAutofit/>
          </a:bodyPr>
          <a:lstStyle/>
          <a:p>
            <a:pPr marL="285750" indent="-285750">
              <a:buFont typeface="Arial" panose="020B0604020202020204" pitchFamily="34" charset="0"/>
              <a:buChar char="•"/>
            </a:pPr>
            <a:r>
              <a:rPr lang="en-US" dirty="0" smtClean="0"/>
              <a:t>Generator Net Revenue per MW capacity</a:t>
            </a:r>
          </a:p>
          <a:p>
            <a:pPr marL="742950" lvl="1" indent="-285750">
              <a:buFont typeface="Arial" panose="020B0604020202020204" pitchFamily="34" charset="0"/>
              <a:buChar char="•"/>
            </a:pPr>
            <a:r>
              <a:rPr lang="en-US" dirty="0" smtClean="0"/>
              <a:t>Energy: LMP-EOC = 7042-50 = 6992 $/</a:t>
            </a:r>
            <a:r>
              <a:rPr lang="en-US" dirty="0" err="1" smtClean="0"/>
              <a:t>MWh</a:t>
            </a:r>
            <a:endParaRPr lang="en-US" dirty="0" smtClean="0"/>
          </a:p>
          <a:p>
            <a:pPr marL="742950" lvl="1" indent="-285750">
              <a:buFont typeface="Arial" panose="020B0604020202020204" pitchFamily="34" charset="0"/>
              <a:buChar char="•"/>
            </a:pPr>
            <a:r>
              <a:rPr lang="en-US" dirty="0" smtClean="0"/>
              <a:t>AS: AS_MCPC-</a:t>
            </a:r>
            <a:r>
              <a:rPr lang="en-US" dirty="0" err="1" smtClean="0"/>
              <a:t>ASOffer</a:t>
            </a:r>
            <a:r>
              <a:rPr lang="en-US" dirty="0" smtClean="0"/>
              <a:t> = 7000-8 = 6992 $/MW/h</a:t>
            </a:r>
          </a:p>
          <a:p>
            <a:pPr marL="285750" indent="-285750">
              <a:buFont typeface="Arial" panose="020B0604020202020204" pitchFamily="34" charset="0"/>
              <a:buChar char="•"/>
            </a:pPr>
            <a:r>
              <a:rPr lang="en-US" dirty="0" smtClean="0"/>
              <a:t>Generator indifferent to whether its capacity is procured for energy or AS</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Power Balance is met</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807002615"/>
              </p:ext>
            </p:extLst>
          </p:nvPr>
        </p:nvGraphicFramePr>
        <p:xfrm>
          <a:off x="690508" y="822575"/>
          <a:ext cx="6096000" cy="1102360"/>
        </p:xfrm>
        <a:graphic>
          <a:graphicData uri="http://schemas.openxmlformats.org/drawingml/2006/table">
            <a:tbl>
              <a:tblPr bandRow="1">
                <a:tableStyleId>{5C22544A-7EE6-4342-B048-85BDC9FD1C3A}</a:tableStyleId>
              </a:tblPr>
              <a:tblGrid>
                <a:gridCol w="2032000"/>
                <a:gridCol w="2032000"/>
                <a:gridCol w="2032000"/>
              </a:tblGrid>
              <a:tr h="185420">
                <a:tc gridSpan="2">
                  <a:txBody>
                    <a:bodyPr/>
                    <a:lstStyle/>
                    <a:p>
                      <a:r>
                        <a:rPr lang="en-US" dirty="0" smtClean="0"/>
                        <a:t>Desired Awards</a:t>
                      </a:r>
                      <a:r>
                        <a:rPr lang="en-US" baseline="0" dirty="0" smtClean="0"/>
                        <a:t> to Generator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Power Balance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85420">
                <a:tc>
                  <a:txBody>
                    <a:bodyPr/>
                    <a:lstStyle/>
                    <a:p>
                      <a:r>
                        <a:rPr lang="en-US" dirty="0" smtClean="0"/>
                        <a:t>Energy Award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AS Award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Energy Award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n-US" dirty="0" smtClean="0"/>
                        <a:t>111 </a:t>
                      </a:r>
                      <a:r>
                        <a:rPr lang="en-US" dirty="0" err="1" smtClean="0"/>
                        <a:t>MWh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9 MW/h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0 </a:t>
                      </a:r>
                      <a:r>
                        <a:rPr lang="en-US" dirty="0" err="1" smtClean="0"/>
                        <a:t>MWh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361077272"/>
              </p:ext>
            </p:extLst>
          </p:nvPr>
        </p:nvGraphicFramePr>
        <p:xfrm>
          <a:off x="690508" y="2357583"/>
          <a:ext cx="7185130" cy="1651000"/>
        </p:xfrm>
        <a:graphic>
          <a:graphicData uri="http://schemas.openxmlformats.org/drawingml/2006/table">
            <a:tbl>
              <a:tblPr bandRow="1">
                <a:tableStyleId>{5C22544A-7EE6-4342-B048-85BDC9FD1C3A}</a:tableStyleId>
              </a:tblPr>
              <a:tblGrid>
                <a:gridCol w="1437026"/>
                <a:gridCol w="1437026"/>
                <a:gridCol w="1437026"/>
                <a:gridCol w="1437026"/>
                <a:gridCol w="1437026"/>
              </a:tblGrid>
              <a:tr h="185420">
                <a:tc gridSpan="2">
                  <a:txBody>
                    <a:bodyPr/>
                    <a:lstStyle/>
                    <a:p>
                      <a:r>
                        <a:rPr lang="en-US" dirty="0" smtClean="0"/>
                        <a:t>Actual Award</a:t>
                      </a:r>
                      <a:r>
                        <a:rPr lang="en-US" baseline="0" dirty="0" smtClean="0"/>
                        <a:t> to Generator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Power Balance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lang="en-US" dirty="0" smtClean="0"/>
                        <a:t>Prices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85420">
                <a:tc>
                  <a:txBody>
                    <a:bodyPr/>
                    <a:lstStyle/>
                    <a:p>
                      <a:r>
                        <a:rPr lang="en-US" dirty="0" smtClean="0"/>
                        <a:t>Energy Award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AS Award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Energy Award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Energy LMP</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AS</a:t>
                      </a:r>
                      <a:r>
                        <a:rPr lang="en-US" baseline="0" dirty="0" smtClean="0"/>
                        <a:t> MCPC</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n-US" dirty="0" smtClean="0"/>
                        <a:t>111 </a:t>
                      </a:r>
                      <a:r>
                        <a:rPr lang="en-US" dirty="0" err="1" smtClean="0"/>
                        <a:t>MWh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9 MW/h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0 </a:t>
                      </a:r>
                      <a:r>
                        <a:rPr lang="en-US" dirty="0" err="1" smtClean="0"/>
                        <a:t>MWh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7042</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7000</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42129066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179388"/>
            <a:ext cx="8459787" cy="461962"/>
          </a:xfrm>
        </p:spPr>
        <p:txBody>
          <a:bodyPr/>
          <a:lstStyle/>
          <a:p>
            <a:pPr eaLnBrk="1" fontAlgn="auto" hangingPunct="1">
              <a:spcAft>
                <a:spcPts val="0"/>
              </a:spcAft>
              <a:defRPr/>
            </a:pPr>
            <a:r>
              <a:rPr lang="en-US" dirty="0" smtClean="0">
                <a:solidFill>
                  <a:schemeClr val="accent2">
                    <a:lumMod val="75000"/>
                  </a:schemeClr>
                </a:solidFill>
              </a:rPr>
              <a:t>Example </a:t>
            </a:r>
            <a:r>
              <a:rPr lang="en-US" dirty="0" smtClean="0">
                <a:solidFill>
                  <a:schemeClr val="accent2">
                    <a:lumMod val="75000"/>
                  </a:schemeClr>
                </a:solidFill>
              </a:rPr>
              <a:t>3:</a:t>
            </a:r>
            <a:endParaRPr lang="en-US" dirty="0">
              <a:solidFill>
                <a:schemeClr val="accent2">
                  <a:lumMod val="75000"/>
                </a:schemeClr>
              </a:solidFill>
            </a:endParaRPr>
          </a:p>
        </p:txBody>
      </p:sp>
      <p:sp>
        <p:nvSpPr>
          <p:cNvPr id="3" name="TextBox 2"/>
          <p:cNvSpPr txBox="1"/>
          <p:nvPr/>
        </p:nvSpPr>
        <p:spPr>
          <a:xfrm>
            <a:off x="690508" y="782426"/>
            <a:ext cx="8095456" cy="4801314"/>
          </a:xfrm>
          <a:prstGeom prst="rect">
            <a:avLst/>
          </a:prstGeom>
          <a:noFill/>
        </p:spPr>
        <p:txBody>
          <a:bodyPr wrap="square" rtlCol="0">
            <a:normAutofit/>
          </a:bodyPr>
          <a:lstStyle/>
          <a:p>
            <a:endParaRPr lang="en-US" dirty="0" smtClean="0"/>
          </a:p>
        </p:txBody>
      </p:sp>
      <p:graphicFrame>
        <p:nvGraphicFramePr>
          <p:cNvPr id="4" name="Table 3"/>
          <p:cNvGraphicFramePr>
            <a:graphicFrameLocks noGrp="1"/>
          </p:cNvGraphicFramePr>
          <p:nvPr>
            <p:extLst>
              <p:ext uri="{D42A27DB-BD31-4B8C-83A1-F6EECF244321}">
                <p14:modId xmlns:p14="http://schemas.microsoft.com/office/powerpoint/2010/main" val="3240057202"/>
              </p:ext>
            </p:extLst>
          </p:nvPr>
        </p:nvGraphicFramePr>
        <p:xfrm>
          <a:off x="690508" y="782426"/>
          <a:ext cx="7789817" cy="1737360"/>
        </p:xfrm>
        <a:graphic>
          <a:graphicData uri="http://schemas.openxmlformats.org/drawingml/2006/table">
            <a:tbl>
              <a:tblPr bandRow="1">
                <a:tableStyleId>{5C22544A-7EE6-4342-B048-85BDC9FD1C3A}</a:tableStyleId>
              </a:tblPr>
              <a:tblGrid>
                <a:gridCol w="740086"/>
                <a:gridCol w="722671"/>
                <a:gridCol w="1032387"/>
                <a:gridCol w="1401096"/>
                <a:gridCol w="781665"/>
                <a:gridCol w="560439"/>
                <a:gridCol w="1004563"/>
                <a:gridCol w="1546910"/>
              </a:tblGrid>
              <a:tr h="325375">
                <a:tc rowSpan="2">
                  <a:txBody>
                    <a:bodyPr/>
                    <a:lstStyle/>
                    <a:p>
                      <a:r>
                        <a:rPr lang="en-US" sz="1600" dirty="0" smtClean="0">
                          <a:solidFill>
                            <a:schemeClr val="tx1"/>
                          </a:solidFill>
                        </a:rPr>
                        <a:t>VOLL</a:t>
                      </a:r>
                    </a:p>
                    <a:p>
                      <a:r>
                        <a:rPr lang="en-US" sz="1600" dirty="0" smtClean="0">
                          <a:solidFill>
                            <a:schemeClr val="tx1"/>
                          </a:solidFill>
                        </a:rPr>
                        <a:t>$/</a:t>
                      </a:r>
                      <a:r>
                        <a:rPr lang="en-US" sz="1600" dirty="0" err="1" smtClean="0">
                          <a:solidFill>
                            <a:schemeClr val="tx1"/>
                          </a:solidFill>
                        </a:rPr>
                        <a:t>MWh</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r>
                        <a:rPr lang="en-US" sz="1600" dirty="0" smtClean="0">
                          <a:solidFill>
                            <a:schemeClr val="tx1"/>
                          </a:solidFill>
                        </a:rPr>
                        <a:t>PBPC</a:t>
                      </a:r>
                    </a:p>
                    <a:p>
                      <a:r>
                        <a:rPr lang="en-US" sz="1600" dirty="0" smtClean="0">
                          <a:solidFill>
                            <a:schemeClr val="tx1"/>
                          </a:solidFill>
                        </a:rPr>
                        <a:t>$/</a:t>
                      </a:r>
                      <a:r>
                        <a:rPr lang="en-US" sz="1600" dirty="0" err="1" smtClean="0">
                          <a:solidFill>
                            <a:schemeClr val="tx1"/>
                          </a:solidFill>
                        </a:rPr>
                        <a:t>MWh</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r>
                        <a:rPr lang="en-US" sz="1600" dirty="0" smtClean="0">
                          <a:solidFill>
                            <a:schemeClr val="tx1"/>
                          </a:solidFill>
                        </a:rPr>
                        <a:t>SWOC</a:t>
                      </a:r>
                    </a:p>
                    <a:p>
                      <a:r>
                        <a:rPr lang="en-US" sz="1600" dirty="0" smtClean="0">
                          <a:solidFill>
                            <a:schemeClr val="tx1"/>
                          </a:solidFill>
                        </a:rPr>
                        <a:t>$/</a:t>
                      </a:r>
                      <a:r>
                        <a:rPr lang="en-US" sz="1600" dirty="0" err="1" smtClean="0">
                          <a:solidFill>
                            <a:schemeClr val="tx1"/>
                          </a:solidFill>
                        </a:rPr>
                        <a:t>MWh</a:t>
                      </a:r>
                      <a:r>
                        <a:rPr lang="en-US" sz="1600" dirty="0" smtClean="0">
                          <a:solidFill>
                            <a:schemeClr val="tx1"/>
                          </a:solidFill>
                        </a:rPr>
                        <a:t> or</a:t>
                      </a:r>
                    </a:p>
                    <a:p>
                      <a:r>
                        <a:rPr lang="en-US" sz="1600" dirty="0" smtClean="0">
                          <a:solidFill>
                            <a:schemeClr val="tx1"/>
                          </a:solidFill>
                        </a:rPr>
                        <a:t>$/MW/h</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r>
                        <a:rPr lang="en-US" sz="1600" dirty="0" smtClean="0">
                          <a:solidFill>
                            <a:schemeClr val="tx1"/>
                          </a:solidFill>
                        </a:rPr>
                        <a:t>AS Demand Curve</a:t>
                      </a: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r>
                        <a:rPr lang="en-US" sz="1600" dirty="0" smtClean="0">
                          <a:solidFill>
                            <a:schemeClr val="tx1"/>
                          </a:solidFill>
                        </a:rPr>
                        <a:t>GTBD</a:t>
                      </a:r>
                    </a:p>
                    <a:p>
                      <a:r>
                        <a:rPr lang="en-US" sz="1600" dirty="0" smtClean="0">
                          <a:solidFill>
                            <a:schemeClr val="tx1"/>
                          </a:solidFill>
                        </a:rPr>
                        <a:t>$/</a:t>
                      </a:r>
                      <a:r>
                        <a:rPr lang="en-US" sz="1600" dirty="0" err="1" smtClean="0">
                          <a:solidFill>
                            <a:schemeClr val="tx1"/>
                          </a:solidFill>
                        </a:rPr>
                        <a:t>MWh</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r>
                        <a:rPr lang="en-US" sz="1600" dirty="0" smtClean="0">
                          <a:solidFill>
                            <a:schemeClr val="tx1"/>
                          </a:solidFill>
                        </a:rPr>
                        <a:t>Generator Parameters</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tc>
                <a:tc hMerge="1">
                  <a:txBody>
                    <a:bodyPr/>
                    <a:lstStyle/>
                    <a:p>
                      <a:endParaRPr lang="en-US" dirty="0"/>
                    </a:p>
                  </a:txBody>
                  <a:tcPr/>
                </a:tc>
              </a:tr>
              <a:tr h="325375">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r>
                        <a:rPr lang="en-US" sz="1600" dirty="0" smtClean="0">
                          <a:solidFill>
                            <a:schemeClr val="tx1"/>
                          </a:solidFill>
                        </a:rPr>
                        <a:t>HSL</a:t>
                      </a:r>
                    </a:p>
                    <a:p>
                      <a:r>
                        <a:rPr lang="en-US" sz="1600" dirty="0" smtClean="0">
                          <a:solidFill>
                            <a:schemeClr val="tx1"/>
                          </a:solidFill>
                        </a:rPr>
                        <a:t>MW</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smtClean="0">
                          <a:solidFill>
                            <a:schemeClr val="tx1"/>
                          </a:solidFill>
                        </a:rPr>
                        <a:t>EOC</a:t>
                      </a: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smtClean="0">
                          <a:solidFill>
                            <a:schemeClr val="tx1"/>
                          </a:solidFill>
                        </a:rPr>
                        <a:t>AS Offer</a:t>
                      </a: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13437">
                <a:tc>
                  <a:txBody>
                    <a:bodyPr/>
                    <a:lstStyle/>
                    <a:p>
                      <a:r>
                        <a:rPr lang="en-US" sz="1600" dirty="0" smtClean="0">
                          <a:solidFill>
                            <a:schemeClr val="tx1"/>
                          </a:solidFill>
                        </a:rPr>
                        <a:t>9000</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smtClean="0">
                          <a:solidFill>
                            <a:schemeClr val="tx1"/>
                          </a:solidFill>
                        </a:rPr>
                        <a:t>9001</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smtClean="0">
                          <a:solidFill>
                            <a:schemeClr val="tx1"/>
                          </a:solidFill>
                        </a:rPr>
                        <a:t>2000</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en-US" sz="1600" dirty="0" smtClean="0">
                          <a:solidFill>
                            <a:schemeClr val="tx1"/>
                          </a:solidFill>
                        </a:rPr>
                        <a:t>7000 $/MW/h  for 10 MW</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en-US" sz="1600" dirty="0" smtClean="0">
                          <a:solidFill>
                            <a:schemeClr val="tx1"/>
                          </a:solidFill>
                        </a:rPr>
                        <a:t>111</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smtClean="0">
                          <a:solidFill>
                            <a:schemeClr val="tx1"/>
                          </a:solidFill>
                        </a:rPr>
                        <a:t>120</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smtClean="0">
                          <a:solidFill>
                            <a:schemeClr val="tx1"/>
                          </a:solidFill>
                        </a:rPr>
                        <a:t>2000 $/</a:t>
                      </a:r>
                      <a:r>
                        <a:rPr lang="en-US" sz="1600" dirty="0" err="1" smtClean="0">
                          <a:solidFill>
                            <a:schemeClr val="tx1"/>
                          </a:solidFill>
                        </a:rPr>
                        <a:t>MWh</a:t>
                      </a:r>
                      <a:r>
                        <a:rPr lang="en-US" sz="1600" dirty="0" smtClean="0">
                          <a:solidFill>
                            <a:schemeClr val="tx1"/>
                          </a:solidFill>
                        </a:rPr>
                        <a:t> for</a:t>
                      </a:r>
                      <a:r>
                        <a:rPr lang="en-US" sz="1600" baseline="0" dirty="0" smtClean="0">
                          <a:solidFill>
                            <a:schemeClr val="tx1"/>
                          </a:solidFill>
                        </a:rPr>
                        <a:t> 120 MW</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en-US" sz="1600" dirty="0" smtClean="0">
                          <a:solidFill>
                            <a:schemeClr val="tx1"/>
                          </a:solidFill>
                        </a:rPr>
                        <a:t>8$/MW/h for 20 MW</a:t>
                      </a:r>
                    </a:p>
                    <a:p>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pSp>
        <p:nvGrpSpPr>
          <p:cNvPr id="32" name="Group 31"/>
          <p:cNvGrpSpPr/>
          <p:nvPr/>
        </p:nvGrpSpPr>
        <p:grpSpPr>
          <a:xfrm>
            <a:off x="331942" y="2802347"/>
            <a:ext cx="4580103" cy="1970163"/>
            <a:chOff x="447095" y="2949678"/>
            <a:chExt cx="5201537" cy="1970163"/>
          </a:xfrm>
        </p:grpSpPr>
        <p:grpSp>
          <p:nvGrpSpPr>
            <p:cNvPr id="7" name="Group 6"/>
            <p:cNvGrpSpPr/>
            <p:nvPr/>
          </p:nvGrpSpPr>
          <p:grpSpPr>
            <a:xfrm>
              <a:off x="447095" y="2949678"/>
              <a:ext cx="5201537" cy="1970163"/>
              <a:chOff x="333164" y="1188213"/>
              <a:chExt cx="5651440" cy="1970163"/>
            </a:xfrm>
          </p:grpSpPr>
          <p:cxnSp>
            <p:nvCxnSpPr>
              <p:cNvPr id="8" name="Straight Arrow Connector 7"/>
              <p:cNvCxnSpPr/>
              <p:nvPr/>
            </p:nvCxnSpPr>
            <p:spPr>
              <a:xfrm flipV="1">
                <a:off x="1179871" y="1188213"/>
                <a:ext cx="14748" cy="156973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3406877" y="1188213"/>
                <a:ext cx="0" cy="1569735"/>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1198126" y="2081462"/>
                <a:ext cx="269895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flipV="1">
                <a:off x="3893574" y="1504335"/>
                <a:ext cx="0" cy="577127"/>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3893574" y="1504335"/>
                <a:ext cx="14158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H="1">
                <a:off x="1194619" y="1504335"/>
                <a:ext cx="2698955" cy="0"/>
              </a:xfrm>
              <a:prstGeom prst="line">
                <a:avLst/>
              </a:prstGeom>
              <a:ln>
                <a:prstDash val="sysDash"/>
              </a:ln>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333164" y="1348506"/>
                <a:ext cx="582211" cy="307777"/>
              </a:xfrm>
              <a:prstGeom prst="rect">
                <a:avLst/>
              </a:prstGeom>
              <a:noFill/>
            </p:spPr>
            <p:txBody>
              <a:bodyPr wrap="none" rtlCol="0">
                <a:spAutoFit/>
              </a:bodyPr>
              <a:lstStyle/>
              <a:p>
                <a:r>
                  <a:rPr lang="en-US" sz="1400" dirty="0" smtClean="0"/>
                  <a:t>9001</a:t>
                </a:r>
                <a:endParaRPr lang="en-US" sz="1400" dirty="0"/>
              </a:p>
            </p:txBody>
          </p:sp>
          <p:sp>
            <p:nvSpPr>
              <p:cNvPr id="17" name="TextBox 16"/>
              <p:cNvSpPr txBox="1"/>
              <p:nvPr/>
            </p:nvSpPr>
            <p:spPr>
              <a:xfrm>
                <a:off x="5309419" y="1718187"/>
                <a:ext cx="675185" cy="307777"/>
              </a:xfrm>
              <a:prstGeom prst="rect">
                <a:avLst/>
              </a:prstGeom>
              <a:noFill/>
            </p:spPr>
            <p:txBody>
              <a:bodyPr wrap="none" rtlCol="0">
                <a:spAutoFit/>
              </a:bodyPr>
              <a:lstStyle/>
              <a:p>
                <a:r>
                  <a:rPr lang="en-US" sz="1400" dirty="0" smtClean="0"/>
                  <a:t>PBPC</a:t>
                </a:r>
                <a:endParaRPr lang="en-US" sz="1400" dirty="0"/>
              </a:p>
            </p:txBody>
          </p:sp>
          <p:cxnSp>
            <p:nvCxnSpPr>
              <p:cNvPr id="18" name="Straight Arrow Connector 17"/>
              <p:cNvCxnSpPr/>
              <p:nvPr/>
            </p:nvCxnSpPr>
            <p:spPr>
              <a:xfrm flipH="1" flipV="1">
                <a:off x="4738236" y="1504335"/>
                <a:ext cx="571183" cy="36774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1916606" y="2850599"/>
                <a:ext cx="1058880" cy="307777"/>
              </a:xfrm>
              <a:prstGeom prst="rect">
                <a:avLst/>
              </a:prstGeom>
              <a:noFill/>
            </p:spPr>
            <p:txBody>
              <a:bodyPr wrap="none" rtlCol="0">
                <a:spAutoFit/>
              </a:bodyPr>
              <a:lstStyle/>
              <a:p>
                <a:r>
                  <a:rPr lang="en-US" sz="1400" dirty="0" smtClean="0"/>
                  <a:t>GTBD=111</a:t>
                </a:r>
                <a:endParaRPr lang="en-US" sz="1400" dirty="0"/>
              </a:p>
            </p:txBody>
          </p:sp>
          <p:sp>
            <p:nvSpPr>
              <p:cNvPr id="20" name="TextBox 19"/>
              <p:cNvSpPr txBox="1"/>
              <p:nvPr/>
            </p:nvSpPr>
            <p:spPr>
              <a:xfrm>
                <a:off x="5056096" y="2604059"/>
                <a:ext cx="603050" cy="307777"/>
              </a:xfrm>
              <a:prstGeom prst="rect">
                <a:avLst/>
              </a:prstGeom>
              <a:noFill/>
            </p:spPr>
            <p:txBody>
              <a:bodyPr wrap="none" rtlCol="0">
                <a:spAutoFit/>
              </a:bodyPr>
              <a:lstStyle/>
              <a:p>
                <a:r>
                  <a:rPr lang="en-US" sz="1400" dirty="0" err="1" smtClean="0"/>
                  <a:t>MWh</a:t>
                </a:r>
                <a:endParaRPr lang="en-US" sz="1400" dirty="0"/>
              </a:p>
            </p:txBody>
          </p:sp>
          <p:sp>
            <p:nvSpPr>
              <p:cNvPr id="21" name="TextBox 20"/>
              <p:cNvSpPr txBox="1"/>
              <p:nvPr/>
            </p:nvSpPr>
            <p:spPr>
              <a:xfrm>
                <a:off x="363037" y="1665303"/>
                <a:ext cx="752129" cy="307777"/>
              </a:xfrm>
              <a:prstGeom prst="rect">
                <a:avLst/>
              </a:prstGeom>
              <a:noFill/>
            </p:spPr>
            <p:txBody>
              <a:bodyPr wrap="none" rtlCol="0">
                <a:spAutoFit/>
              </a:bodyPr>
              <a:lstStyle/>
              <a:p>
                <a:r>
                  <a:rPr lang="en-US" sz="1400" dirty="0" smtClean="0"/>
                  <a:t>$/</a:t>
                </a:r>
                <a:r>
                  <a:rPr lang="en-US" sz="1400" dirty="0" err="1" smtClean="0"/>
                  <a:t>MWh</a:t>
                </a:r>
                <a:endParaRPr lang="en-US" sz="1400" dirty="0"/>
              </a:p>
            </p:txBody>
          </p:sp>
          <p:cxnSp>
            <p:nvCxnSpPr>
              <p:cNvPr id="22" name="Straight Arrow Connector 21"/>
              <p:cNvCxnSpPr/>
              <p:nvPr/>
            </p:nvCxnSpPr>
            <p:spPr>
              <a:xfrm>
                <a:off x="1194619" y="2757948"/>
                <a:ext cx="3864078"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sp>
          <p:nvSpPr>
            <p:cNvPr id="25" name="TextBox 24"/>
            <p:cNvSpPr txBox="1"/>
            <p:nvPr/>
          </p:nvSpPr>
          <p:spPr>
            <a:xfrm>
              <a:off x="578765" y="3710195"/>
              <a:ext cx="661206" cy="307777"/>
            </a:xfrm>
            <a:prstGeom prst="rect">
              <a:avLst/>
            </a:prstGeom>
            <a:solidFill>
              <a:srgbClr val="FFFF00"/>
            </a:solidFill>
          </p:spPr>
          <p:txBody>
            <a:bodyPr wrap="none" rtlCol="0">
              <a:spAutoFit/>
            </a:bodyPr>
            <a:lstStyle/>
            <a:p>
              <a:r>
                <a:rPr lang="en-US" sz="1400" dirty="0" smtClean="0"/>
                <a:t>2000</a:t>
              </a:r>
              <a:endParaRPr lang="en-US" sz="1400" dirty="0"/>
            </a:p>
          </p:txBody>
        </p:sp>
        <p:cxnSp>
          <p:nvCxnSpPr>
            <p:cNvPr id="27" name="Straight Arrow Connector 26"/>
            <p:cNvCxnSpPr/>
            <p:nvPr/>
          </p:nvCxnSpPr>
          <p:spPr>
            <a:xfrm flipV="1">
              <a:off x="2658027" y="4335057"/>
              <a:ext cx="618087" cy="28006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3724066" y="3787429"/>
              <a:ext cx="3228" cy="731983"/>
            </a:xfrm>
            <a:prstGeom prst="line">
              <a:avLst/>
            </a:prstGeom>
            <a:ln>
              <a:prstDash val="sysDash"/>
            </a:ln>
          </p:spPr>
          <p:style>
            <a:lnRef idx="2">
              <a:schemeClr val="accent1"/>
            </a:lnRef>
            <a:fillRef idx="0">
              <a:schemeClr val="accent1"/>
            </a:fillRef>
            <a:effectRef idx="1">
              <a:schemeClr val="accent1"/>
            </a:effectRef>
            <a:fontRef idx="minor">
              <a:schemeClr val="tx1"/>
            </a:fontRef>
          </p:style>
        </p:cxnSp>
        <p:sp>
          <p:nvSpPr>
            <p:cNvPr id="30" name="TextBox 29"/>
            <p:cNvSpPr txBox="1"/>
            <p:nvPr/>
          </p:nvSpPr>
          <p:spPr>
            <a:xfrm>
              <a:off x="3520808" y="4527592"/>
              <a:ext cx="936475" cy="307777"/>
            </a:xfrm>
            <a:prstGeom prst="rect">
              <a:avLst/>
            </a:prstGeom>
            <a:noFill/>
          </p:spPr>
          <p:txBody>
            <a:bodyPr wrap="none" rtlCol="0">
              <a:spAutoFit/>
            </a:bodyPr>
            <a:lstStyle/>
            <a:p>
              <a:r>
                <a:rPr lang="en-US" sz="1400" dirty="0" smtClean="0"/>
                <a:t>HSL=120</a:t>
              </a:r>
              <a:endParaRPr lang="en-US" sz="1400" dirty="0"/>
            </a:p>
          </p:txBody>
        </p:sp>
      </p:grpSp>
      <p:sp>
        <p:nvSpPr>
          <p:cNvPr id="33" name="TextBox 32"/>
          <p:cNvSpPr txBox="1"/>
          <p:nvPr/>
        </p:nvSpPr>
        <p:spPr>
          <a:xfrm>
            <a:off x="1272048" y="4758384"/>
            <a:ext cx="2647655" cy="369332"/>
          </a:xfrm>
          <a:prstGeom prst="rect">
            <a:avLst/>
          </a:prstGeom>
          <a:noFill/>
          <a:ln w="3175">
            <a:solidFill>
              <a:schemeClr val="tx1"/>
            </a:solidFill>
          </a:ln>
        </p:spPr>
        <p:txBody>
          <a:bodyPr wrap="square" rtlCol="0">
            <a:spAutoFit/>
          </a:bodyPr>
          <a:lstStyle/>
          <a:p>
            <a:r>
              <a:rPr lang="en-US" dirty="0" smtClean="0"/>
              <a:t>Energy Supply/Demand</a:t>
            </a:r>
            <a:endParaRPr lang="en-US" dirty="0"/>
          </a:p>
        </p:txBody>
      </p:sp>
      <p:cxnSp>
        <p:nvCxnSpPr>
          <p:cNvPr id="35" name="Straight Arrow Connector 34"/>
          <p:cNvCxnSpPr/>
          <p:nvPr/>
        </p:nvCxnSpPr>
        <p:spPr>
          <a:xfrm flipH="1" flipV="1">
            <a:off x="5840361" y="3560921"/>
            <a:ext cx="29497" cy="182224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7" name="Straight Arrow Connector 36"/>
          <p:cNvCxnSpPr/>
          <p:nvPr/>
        </p:nvCxnSpPr>
        <p:spPr>
          <a:xfrm>
            <a:off x="5869858" y="5383161"/>
            <a:ext cx="2330245"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8" name="TextBox 37"/>
          <p:cNvSpPr txBox="1"/>
          <p:nvPr/>
        </p:nvSpPr>
        <p:spPr>
          <a:xfrm>
            <a:off x="8200103" y="5229272"/>
            <a:ext cx="652743" cy="307777"/>
          </a:xfrm>
          <a:prstGeom prst="rect">
            <a:avLst/>
          </a:prstGeom>
          <a:noFill/>
        </p:spPr>
        <p:txBody>
          <a:bodyPr wrap="none" rtlCol="0">
            <a:spAutoFit/>
          </a:bodyPr>
          <a:lstStyle/>
          <a:p>
            <a:r>
              <a:rPr lang="en-US" sz="1400" dirty="0" smtClean="0"/>
              <a:t>MW/h</a:t>
            </a:r>
            <a:endParaRPr lang="en-US" sz="1400" dirty="0"/>
          </a:p>
        </p:txBody>
      </p:sp>
      <p:cxnSp>
        <p:nvCxnSpPr>
          <p:cNvPr id="39" name="Straight Connector 38"/>
          <p:cNvCxnSpPr/>
          <p:nvPr/>
        </p:nvCxnSpPr>
        <p:spPr>
          <a:xfrm flipV="1">
            <a:off x="5840361" y="4003371"/>
            <a:ext cx="457200" cy="2"/>
          </a:xfrm>
          <a:prstGeom prst="line">
            <a:avLst/>
          </a:prstGeom>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6297561" y="3987642"/>
            <a:ext cx="0" cy="1395519"/>
          </a:xfrm>
          <a:prstGeom prst="line">
            <a:avLst/>
          </a:prstGeom>
        </p:spPr>
        <p:style>
          <a:lnRef idx="2">
            <a:schemeClr val="accent1"/>
          </a:lnRef>
          <a:fillRef idx="0">
            <a:schemeClr val="accent1"/>
          </a:fillRef>
          <a:effectRef idx="1">
            <a:schemeClr val="accent1"/>
          </a:effectRef>
          <a:fontRef idx="minor">
            <a:schemeClr val="tx1"/>
          </a:fontRef>
        </p:style>
      </p:cxnSp>
      <p:cxnSp>
        <p:nvCxnSpPr>
          <p:cNvPr id="43" name="Straight Connector 42"/>
          <p:cNvCxnSpPr/>
          <p:nvPr/>
        </p:nvCxnSpPr>
        <p:spPr>
          <a:xfrm>
            <a:off x="5869858" y="5109695"/>
            <a:ext cx="9586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a:off x="6828503" y="5109695"/>
            <a:ext cx="0" cy="273465"/>
          </a:xfrm>
          <a:prstGeom prst="line">
            <a:avLst/>
          </a:prstGeom>
        </p:spPr>
        <p:style>
          <a:lnRef idx="2">
            <a:schemeClr val="accent1"/>
          </a:lnRef>
          <a:fillRef idx="0">
            <a:schemeClr val="accent1"/>
          </a:fillRef>
          <a:effectRef idx="1">
            <a:schemeClr val="accent1"/>
          </a:effectRef>
          <a:fontRef idx="minor">
            <a:schemeClr val="tx1"/>
          </a:fontRef>
        </p:style>
      </p:cxnSp>
      <p:sp>
        <p:nvSpPr>
          <p:cNvPr id="47" name="TextBox 46"/>
          <p:cNvSpPr txBox="1"/>
          <p:nvPr/>
        </p:nvSpPr>
        <p:spPr>
          <a:xfrm>
            <a:off x="5258150" y="3833753"/>
            <a:ext cx="582211" cy="307777"/>
          </a:xfrm>
          <a:prstGeom prst="rect">
            <a:avLst/>
          </a:prstGeom>
          <a:solidFill>
            <a:srgbClr val="FFFF00"/>
          </a:solidFill>
        </p:spPr>
        <p:txBody>
          <a:bodyPr wrap="none" rtlCol="0">
            <a:spAutoFit/>
          </a:bodyPr>
          <a:lstStyle/>
          <a:p>
            <a:r>
              <a:rPr lang="en-US" sz="1400" dirty="0" smtClean="0"/>
              <a:t>7000</a:t>
            </a:r>
            <a:endParaRPr lang="en-US" sz="1400" dirty="0"/>
          </a:p>
        </p:txBody>
      </p:sp>
      <p:sp>
        <p:nvSpPr>
          <p:cNvPr id="48" name="TextBox 47"/>
          <p:cNvSpPr txBox="1"/>
          <p:nvPr/>
        </p:nvSpPr>
        <p:spPr>
          <a:xfrm>
            <a:off x="5502733" y="4921495"/>
            <a:ext cx="284052" cy="307777"/>
          </a:xfrm>
          <a:prstGeom prst="rect">
            <a:avLst/>
          </a:prstGeom>
          <a:noFill/>
        </p:spPr>
        <p:txBody>
          <a:bodyPr wrap="none" rtlCol="0">
            <a:spAutoFit/>
          </a:bodyPr>
          <a:lstStyle/>
          <a:p>
            <a:r>
              <a:rPr lang="en-US" sz="1400" dirty="0"/>
              <a:t>8</a:t>
            </a:r>
          </a:p>
        </p:txBody>
      </p:sp>
      <p:sp>
        <p:nvSpPr>
          <p:cNvPr id="49" name="TextBox 48"/>
          <p:cNvSpPr txBox="1"/>
          <p:nvPr/>
        </p:nvSpPr>
        <p:spPr>
          <a:xfrm>
            <a:off x="6068961" y="5429851"/>
            <a:ext cx="383438" cy="307777"/>
          </a:xfrm>
          <a:prstGeom prst="rect">
            <a:avLst/>
          </a:prstGeom>
          <a:noFill/>
        </p:spPr>
        <p:txBody>
          <a:bodyPr wrap="none" rtlCol="0">
            <a:spAutoFit/>
          </a:bodyPr>
          <a:lstStyle/>
          <a:p>
            <a:r>
              <a:rPr lang="en-US" sz="1400" dirty="0" smtClean="0"/>
              <a:t>10</a:t>
            </a:r>
            <a:endParaRPr lang="en-US" sz="1400" dirty="0"/>
          </a:p>
        </p:txBody>
      </p:sp>
      <p:sp>
        <p:nvSpPr>
          <p:cNvPr id="50" name="TextBox 49"/>
          <p:cNvSpPr txBox="1"/>
          <p:nvPr/>
        </p:nvSpPr>
        <p:spPr>
          <a:xfrm>
            <a:off x="6651542" y="5429851"/>
            <a:ext cx="383438" cy="307777"/>
          </a:xfrm>
          <a:prstGeom prst="rect">
            <a:avLst/>
          </a:prstGeom>
          <a:noFill/>
        </p:spPr>
        <p:txBody>
          <a:bodyPr wrap="none" rtlCol="0">
            <a:spAutoFit/>
          </a:bodyPr>
          <a:lstStyle/>
          <a:p>
            <a:r>
              <a:rPr lang="en-US" sz="1400" dirty="0"/>
              <a:t>2</a:t>
            </a:r>
            <a:r>
              <a:rPr lang="en-US" sz="1400" dirty="0" smtClean="0"/>
              <a:t>0</a:t>
            </a:r>
            <a:endParaRPr lang="en-US" sz="1400" dirty="0"/>
          </a:p>
        </p:txBody>
      </p:sp>
      <p:sp>
        <p:nvSpPr>
          <p:cNvPr id="51" name="TextBox 50"/>
          <p:cNvSpPr txBox="1"/>
          <p:nvPr/>
        </p:nvSpPr>
        <p:spPr>
          <a:xfrm>
            <a:off x="6496345" y="4189673"/>
            <a:ext cx="2289619" cy="369332"/>
          </a:xfrm>
          <a:prstGeom prst="rect">
            <a:avLst/>
          </a:prstGeom>
          <a:noFill/>
          <a:ln w="3175">
            <a:solidFill>
              <a:schemeClr val="tx1"/>
            </a:solidFill>
          </a:ln>
        </p:spPr>
        <p:txBody>
          <a:bodyPr wrap="square" rtlCol="0">
            <a:spAutoFit/>
          </a:bodyPr>
          <a:lstStyle/>
          <a:p>
            <a:r>
              <a:rPr lang="en-US" dirty="0" smtClean="0"/>
              <a:t>AS Supply/Demand</a:t>
            </a:r>
            <a:endParaRPr lang="en-US" dirty="0"/>
          </a:p>
        </p:txBody>
      </p:sp>
    </p:spTree>
    <p:extLst>
      <p:ext uri="{BB962C8B-B14F-4D97-AF65-F5344CB8AC3E}">
        <p14:creationId xmlns:p14="http://schemas.microsoft.com/office/powerpoint/2010/main" val="31631436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179388"/>
            <a:ext cx="8459787" cy="461962"/>
          </a:xfrm>
        </p:spPr>
        <p:txBody>
          <a:bodyPr/>
          <a:lstStyle/>
          <a:p>
            <a:pPr eaLnBrk="1" fontAlgn="auto" hangingPunct="1">
              <a:spcAft>
                <a:spcPts val="0"/>
              </a:spcAft>
              <a:defRPr/>
            </a:pPr>
            <a:r>
              <a:rPr lang="en-US" dirty="0" smtClean="0">
                <a:solidFill>
                  <a:schemeClr val="accent2">
                    <a:lumMod val="75000"/>
                  </a:schemeClr>
                </a:solidFill>
              </a:rPr>
              <a:t>Example </a:t>
            </a:r>
            <a:r>
              <a:rPr lang="en-US" dirty="0" smtClean="0">
                <a:solidFill>
                  <a:schemeClr val="accent2">
                    <a:lumMod val="75000"/>
                  </a:schemeClr>
                </a:solidFill>
              </a:rPr>
              <a:t>3:</a:t>
            </a:r>
            <a:endParaRPr lang="en-US" dirty="0">
              <a:solidFill>
                <a:schemeClr val="accent2">
                  <a:lumMod val="75000"/>
                </a:schemeClr>
              </a:solidFill>
            </a:endParaRPr>
          </a:p>
        </p:txBody>
      </p:sp>
      <p:sp>
        <p:nvSpPr>
          <p:cNvPr id="3" name="TextBox 2"/>
          <p:cNvSpPr txBox="1"/>
          <p:nvPr/>
        </p:nvSpPr>
        <p:spPr>
          <a:xfrm>
            <a:off x="690508" y="4008582"/>
            <a:ext cx="8095456" cy="1889298"/>
          </a:xfrm>
          <a:prstGeom prst="rect">
            <a:avLst/>
          </a:prstGeom>
          <a:noFill/>
        </p:spPr>
        <p:txBody>
          <a:bodyPr wrap="square" rtlCol="0">
            <a:normAutofit/>
          </a:bodyPr>
          <a:lstStyle/>
          <a:p>
            <a:pPr marL="285750" indent="-285750">
              <a:buFont typeface="Arial" panose="020B0604020202020204" pitchFamily="34" charset="0"/>
              <a:buChar char="•"/>
            </a:pPr>
            <a:r>
              <a:rPr lang="en-US" dirty="0" smtClean="0"/>
              <a:t>Generator Net Revenue per MW capacity</a:t>
            </a:r>
          </a:p>
          <a:p>
            <a:pPr marL="742950" lvl="1" indent="-285750">
              <a:buFont typeface="Arial" panose="020B0604020202020204" pitchFamily="34" charset="0"/>
              <a:buChar char="•"/>
            </a:pPr>
            <a:r>
              <a:rPr lang="en-US" dirty="0" smtClean="0"/>
              <a:t>Energy: LMP-EOC = 8992-2000 = 6992 $/</a:t>
            </a:r>
            <a:r>
              <a:rPr lang="en-US" dirty="0" err="1" smtClean="0"/>
              <a:t>MWh</a:t>
            </a:r>
            <a:endParaRPr lang="en-US" dirty="0" smtClean="0"/>
          </a:p>
          <a:p>
            <a:pPr marL="742950" lvl="1" indent="-285750">
              <a:buFont typeface="Arial" panose="020B0604020202020204" pitchFamily="34" charset="0"/>
              <a:buChar char="•"/>
            </a:pPr>
            <a:r>
              <a:rPr lang="en-US" dirty="0" smtClean="0"/>
              <a:t>AS: AS_MCPC-</a:t>
            </a:r>
            <a:r>
              <a:rPr lang="en-US" dirty="0" err="1" smtClean="0"/>
              <a:t>ASOffer</a:t>
            </a:r>
            <a:r>
              <a:rPr lang="en-US" dirty="0" smtClean="0"/>
              <a:t> = 7000-8 = 6992 $/MW/h</a:t>
            </a:r>
          </a:p>
          <a:p>
            <a:pPr marL="285750" indent="-285750">
              <a:buFont typeface="Arial" panose="020B0604020202020204" pitchFamily="34" charset="0"/>
              <a:buChar char="•"/>
            </a:pPr>
            <a:r>
              <a:rPr lang="en-US" dirty="0" smtClean="0"/>
              <a:t>Generator indifferent to whether its capacity is procured for energy or AS</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Power Balance is met</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744427712"/>
              </p:ext>
            </p:extLst>
          </p:nvPr>
        </p:nvGraphicFramePr>
        <p:xfrm>
          <a:off x="690508" y="822575"/>
          <a:ext cx="6096000" cy="1102360"/>
        </p:xfrm>
        <a:graphic>
          <a:graphicData uri="http://schemas.openxmlformats.org/drawingml/2006/table">
            <a:tbl>
              <a:tblPr bandRow="1">
                <a:tableStyleId>{5C22544A-7EE6-4342-B048-85BDC9FD1C3A}</a:tableStyleId>
              </a:tblPr>
              <a:tblGrid>
                <a:gridCol w="2032000"/>
                <a:gridCol w="2032000"/>
                <a:gridCol w="2032000"/>
              </a:tblGrid>
              <a:tr h="185420">
                <a:tc gridSpan="2">
                  <a:txBody>
                    <a:bodyPr/>
                    <a:lstStyle/>
                    <a:p>
                      <a:r>
                        <a:rPr lang="en-US" dirty="0" smtClean="0"/>
                        <a:t>Desired Awards</a:t>
                      </a:r>
                      <a:r>
                        <a:rPr lang="en-US" baseline="0" dirty="0" smtClean="0"/>
                        <a:t> to Generator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Power Balance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85420">
                <a:tc>
                  <a:txBody>
                    <a:bodyPr/>
                    <a:lstStyle/>
                    <a:p>
                      <a:r>
                        <a:rPr lang="en-US" dirty="0" smtClean="0"/>
                        <a:t>Energy Award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AS Award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Energy Award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n-US" dirty="0" smtClean="0"/>
                        <a:t>111 </a:t>
                      </a:r>
                      <a:r>
                        <a:rPr lang="en-US" dirty="0" err="1" smtClean="0"/>
                        <a:t>MWh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9 MW/h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0 </a:t>
                      </a:r>
                      <a:r>
                        <a:rPr lang="en-US" dirty="0" err="1" smtClean="0"/>
                        <a:t>MWh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693616080"/>
              </p:ext>
            </p:extLst>
          </p:nvPr>
        </p:nvGraphicFramePr>
        <p:xfrm>
          <a:off x="690508" y="2357583"/>
          <a:ext cx="7185130" cy="1651000"/>
        </p:xfrm>
        <a:graphic>
          <a:graphicData uri="http://schemas.openxmlformats.org/drawingml/2006/table">
            <a:tbl>
              <a:tblPr bandRow="1">
                <a:tableStyleId>{5C22544A-7EE6-4342-B048-85BDC9FD1C3A}</a:tableStyleId>
              </a:tblPr>
              <a:tblGrid>
                <a:gridCol w="1437026"/>
                <a:gridCol w="1437026"/>
                <a:gridCol w="1437026"/>
                <a:gridCol w="1437026"/>
                <a:gridCol w="1437026"/>
              </a:tblGrid>
              <a:tr h="185420">
                <a:tc gridSpan="2">
                  <a:txBody>
                    <a:bodyPr/>
                    <a:lstStyle/>
                    <a:p>
                      <a:r>
                        <a:rPr lang="en-US" dirty="0" smtClean="0"/>
                        <a:t>Actual Award</a:t>
                      </a:r>
                      <a:r>
                        <a:rPr lang="en-US" baseline="0" dirty="0" smtClean="0"/>
                        <a:t> to Generator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Power Balance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lang="en-US" dirty="0" smtClean="0"/>
                        <a:t>Prices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85420">
                <a:tc>
                  <a:txBody>
                    <a:bodyPr/>
                    <a:lstStyle/>
                    <a:p>
                      <a:r>
                        <a:rPr lang="en-US" dirty="0" smtClean="0"/>
                        <a:t>Energy Award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AS Award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Energy Award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Energy LMP</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AS</a:t>
                      </a:r>
                      <a:r>
                        <a:rPr lang="en-US" baseline="0" dirty="0" smtClean="0"/>
                        <a:t> MCPC</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n-US" dirty="0" smtClean="0"/>
                        <a:t>111 </a:t>
                      </a:r>
                      <a:r>
                        <a:rPr lang="en-US" dirty="0" err="1" smtClean="0"/>
                        <a:t>MWh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9 MW/h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0 </a:t>
                      </a:r>
                      <a:r>
                        <a:rPr lang="en-US" dirty="0" err="1" smtClean="0"/>
                        <a:t>MWh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8992</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7000</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222167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179388"/>
            <a:ext cx="8459787" cy="461962"/>
          </a:xfrm>
        </p:spPr>
        <p:txBody>
          <a:bodyPr/>
          <a:lstStyle/>
          <a:p>
            <a:pPr eaLnBrk="1" fontAlgn="auto" hangingPunct="1">
              <a:spcAft>
                <a:spcPts val="0"/>
              </a:spcAft>
              <a:defRPr/>
            </a:pPr>
            <a:r>
              <a:rPr lang="en-US" dirty="0" smtClean="0">
                <a:solidFill>
                  <a:schemeClr val="accent2">
                    <a:lumMod val="75000"/>
                  </a:schemeClr>
                </a:solidFill>
              </a:rPr>
              <a:t>RT Energy + Ancillary Service Co-Optimization</a:t>
            </a:r>
            <a:endParaRPr lang="en-US" dirty="0">
              <a:solidFill>
                <a:schemeClr val="accent2">
                  <a:lumMod val="75000"/>
                </a:schemeClr>
              </a:solidFill>
            </a:endParaRPr>
          </a:p>
        </p:txBody>
      </p:sp>
      <p:sp>
        <p:nvSpPr>
          <p:cNvPr id="3" name="TextBox 2"/>
          <p:cNvSpPr txBox="1"/>
          <p:nvPr/>
        </p:nvSpPr>
        <p:spPr>
          <a:xfrm>
            <a:off x="690508" y="782426"/>
            <a:ext cx="8095456" cy="4801314"/>
          </a:xfrm>
          <a:prstGeom prst="rect">
            <a:avLst/>
          </a:prstGeom>
          <a:noFill/>
        </p:spPr>
        <p:txBody>
          <a:bodyPr wrap="square" rtlCol="0">
            <a:normAutofit lnSpcReduction="10000"/>
          </a:bodyPr>
          <a:lstStyle/>
          <a:p>
            <a:pPr marL="285750" indent="-285750">
              <a:buFont typeface="Arial" panose="020B0604020202020204" pitchFamily="34" charset="0"/>
              <a:buChar char="•"/>
            </a:pPr>
            <a:r>
              <a:rPr lang="en-US" b="1" dirty="0" smtClean="0"/>
              <a:t>Objective is to maximize bid base revenues while minimizing offer-based costs</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b="1" dirty="0" smtClean="0"/>
              <a:t>Constraints</a:t>
            </a:r>
            <a:r>
              <a:rPr lang="en-US" dirty="0" smtClean="0"/>
              <a:t> (some of the important ones):</a:t>
            </a:r>
          </a:p>
          <a:p>
            <a:pPr marL="742950" lvl="1" indent="-285750">
              <a:buFont typeface="Arial" panose="020B0604020202020204" pitchFamily="34" charset="0"/>
              <a:buChar char="•"/>
            </a:pPr>
            <a:endParaRPr lang="en-US" dirty="0" smtClean="0"/>
          </a:p>
          <a:p>
            <a:pPr marL="742950" lvl="1" indent="-285750">
              <a:buFont typeface="Arial" panose="020B0604020202020204" pitchFamily="34" charset="0"/>
              <a:buChar char="•"/>
            </a:pPr>
            <a:r>
              <a:rPr lang="en-US" dirty="0" smtClean="0"/>
              <a:t>Power Balance: </a:t>
            </a:r>
          </a:p>
          <a:p>
            <a:pPr marL="1200150" lvl="2" indent="-285750">
              <a:buFont typeface="Arial" panose="020B0604020202020204" pitchFamily="34" charset="0"/>
              <a:buChar char="•"/>
            </a:pPr>
            <a:r>
              <a:rPr lang="en-US" dirty="0" smtClean="0"/>
              <a:t>Energy </a:t>
            </a:r>
            <a:r>
              <a:rPr lang="en-US" dirty="0" err="1" smtClean="0"/>
              <a:t>MWh</a:t>
            </a:r>
            <a:r>
              <a:rPr lang="en-US" dirty="0" smtClean="0"/>
              <a:t> Awards on Supply Side  = Energy Demand (GTBD)</a:t>
            </a:r>
          </a:p>
          <a:p>
            <a:pPr marL="1200150" lvl="2" indent="-285750">
              <a:buFont typeface="Arial" panose="020B0604020202020204" pitchFamily="34" charset="0"/>
              <a:buChar char="•"/>
            </a:pPr>
            <a:r>
              <a:rPr lang="en-US" dirty="0" smtClean="0"/>
              <a:t>Supply Side Awards includes </a:t>
            </a:r>
            <a:r>
              <a:rPr lang="en-US" dirty="0" err="1" smtClean="0"/>
              <a:t>MWh</a:t>
            </a:r>
            <a:r>
              <a:rPr lang="en-US" dirty="0" smtClean="0"/>
              <a:t> from Power Balance Penalty Curve (PBPC) if any</a:t>
            </a:r>
          </a:p>
          <a:p>
            <a:pPr marL="742950" lvl="1" indent="-285750">
              <a:buFont typeface="Arial" panose="020B0604020202020204" pitchFamily="34" charset="0"/>
              <a:buChar char="•"/>
            </a:pPr>
            <a:endParaRPr lang="en-US" dirty="0" smtClean="0"/>
          </a:p>
          <a:p>
            <a:pPr marL="742950" lvl="1" indent="-285750">
              <a:buFont typeface="Arial" panose="020B0604020202020204" pitchFamily="34" charset="0"/>
              <a:buChar char="•"/>
            </a:pPr>
            <a:r>
              <a:rPr lang="en-US" dirty="0" smtClean="0"/>
              <a:t>AS : </a:t>
            </a:r>
          </a:p>
          <a:p>
            <a:pPr marL="1200150" lvl="2" indent="-285750">
              <a:buFont typeface="Arial" panose="020B0604020202020204" pitchFamily="34" charset="0"/>
              <a:buChar char="•"/>
            </a:pPr>
            <a:r>
              <a:rPr lang="en-US" dirty="0" smtClean="0"/>
              <a:t>AS MW/h  Awards on Supply Side = AS Demand MW/h Awards on AS Demand Curve</a:t>
            </a:r>
          </a:p>
          <a:p>
            <a:pPr marL="742950" lvl="1" indent="-285750">
              <a:buFont typeface="Arial" panose="020B0604020202020204" pitchFamily="34" charset="0"/>
              <a:buChar char="•"/>
            </a:pPr>
            <a:endParaRPr lang="en-US" dirty="0" smtClean="0"/>
          </a:p>
          <a:p>
            <a:pPr marL="742950" lvl="1" indent="-285750">
              <a:buFont typeface="Arial" panose="020B0604020202020204" pitchFamily="34" charset="0"/>
              <a:buChar char="•"/>
            </a:pPr>
            <a:r>
              <a:rPr lang="en-US" dirty="0" smtClean="0"/>
              <a:t>For each Resource (Supply Side):</a:t>
            </a:r>
          </a:p>
          <a:p>
            <a:pPr marL="1200150" lvl="2" indent="-285750">
              <a:buFont typeface="Arial" panose="020B0604020202020204" pitchFamily="34" charset="0"/>
              <a:buChar char="•"/>
            </a:pPr>
            <a:r>
              <a:rPr lang="en-US" dirty="0" smtClean="0"/>
              <a:t>Sum of Energy </a:t>
            </a:r>
            <a:r>
              <a:rPr lang="en-US" dirty="0" err="1" smtClean="0"/>
              <a:t>MWh</a:t>
            </a:r>
            <a:r>
              <a:rPr lang="en-US" dirty="0" smtClean="0"/>
              <a:t> Award and AS MW/h Award cannot exceed its High Sustainable Limit (HSL)</a:t>
            </a:r>
          </a:p>
          <a:p>
            <a:pPr marL="1200150" lvl="2" indent="-285750">
              <a:buFont typeface="Arial" panose="020B0604020202020204" pitchFamily="34" charset="0"/>
              <a:buChar char="•"/>
            </a:pPr>
            <a:r>
              <a:rPr lang="en-US" dirty="0" smtClean="0"/>
              <a:t>AS MW/h Award cannot exceed the AS Offer MW/h</a:t>
            </a:r>
          </a:p>
          <a:p>
            <a:pPr marL="1200150" lvl="2" indent="-285750">
              <a:buFont typeface="Arial" panose="020B0604020202020204" pitchFamily="34" charset="0"/>
              <a:buChar char="•"/>
            </a:pPr>
            <a:endParaRPr lang="en-US" dirty="0" smtClean="0"/>
          </a:p>
          <a:p>
            <a:endParaRPr lang="en-US" dirty="0" smtClean="0"/>
          </a:p>
        </p:txBody>
      </p:sp>
    </p:spTree>
    <p:extLst>
      <p:ext uri="{BB962C8B-B14F-4D97-AF65-F5344CB8AC3E}">
        <p14:creationId xmlns:p14="http://schemas.microsoft.com/office/powerpoint/2010/main" val="25796347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Freeform 83"/>
          <p:cNvSpPr/>
          <p:nvPr/>
        </p:nvSpPr>
        <p:spPr>
          <a:xfrm>
            <a:off x="2610465" y="4557252"/>
            <a:ext cx="958645" cy="1253613"/>
          </a:xfrm>
          <a:custGeom>
            <a:avLst/>
            <a:gdLst>
              <a:gd name="connsiteX0" fmla="*/ 0 w 958645"/>
              <a:gd name="connsiteY0" fmla="*/ 1238864 h 1253613"/>
              <a:gd name="connsiteX1" fmla="*/ 29496 w 958645"/>
              <a:gd name="connsiteY1" fmla="*/ 14748 h 1253613"/>
              <a:gd name="connsiteX2" fmla="*/ 958645 w 958645"/>
              <a:gd name="connsiteY2" fmla="*/ 0 h 1253613"/>
              <a:gd name="connsiteX3" fmla="*/ 943896 w 958645"/>
              <a:gd name="connsiteY3" fmla="*/ 1253613 h 1253613"/>
              <a:gd name="connsiteX4" fmla="*/ 0 w 958645"/>
              <a:gd name="connsiteY4" fmla="*/ 1238864 h 12536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8645" h="1253613">
                <a:moveTo>
                  <a:pt x="0" y="1238864"/>
                </a:moveTo>
                <a:lnTo>
                  <a:pt x="29496" y="14748"/>
                </a:lnTo>
                <a:lnTo>
                  <a:pt x="958645" y="0"/>
                </a:lnTo>
                <a:lnTo>
                  <a:pt x="943896" y="1253613"/>
                </a:lnTo>
                <a:lnTo>
                  <a:pt x="0" y="1238864"/>
                </a:lnTo>
                <a:close/>
              </a:path>
            </a:pathLst>
          </a:custGeom>
          <a:pattFill prst="ltVert">
            <a:fgClr>
              <a:schemeClr val="accent1"/>
            </a:fgClr>
            <a:bgClr>
              <a:schemeClr val="bg1"/>
            </a:bgClr>
          </a:patt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TextBox 2"/>
          <p:cNvSpPr txBox="1"/>
          <p:nvPr/>
        </p:nvSpPr>
        <p:spPr>
          <a:xfrm>
            <a:off x="690508" y="782426"/>
            <a:ext cx="8095456" cy="4801314"/>
          </a:xfrm>
          <a:prstGeom prst="rect">
            <a:avLst/>
          </a:prstGeom>
          <a:noFill/>
        </p:spPr>
        <p:txBody>
          <a:bodyPr wrap="square" rtlCol="0">
            <a:normAutofit/>
          </a:bodyPr>
          <a:lstStyle/>
          <a:p>
            <a:pPr marL="285750" indent="-285750">
              <a:buFont typeface="Arial" panose="020B0604020202020204" pitchFamily="34" charset="0"/>
              <a:buChar char="•"/>
            </a:pPr>
            <a:r>
              <a:rPr lang="en-US" dirty="0" smtClean="0"/>
              <a:t>Supply side energy </a:t>
            </a:r>
            <a:r>
              <a:rPr lang="en-US" dirty="0" err="1" smtClean="0"/>
              <a:t>MWh</a:t>
            </a:r>
            <a:r>
              <a:rPr lang="en-US" dirty="0" smtClean="0"/>
              <a:t> awards determined by the intersection of supply side energy offer curve and the vertical demand (GTBD) line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Supply side and demand side AS MW/h awards determined by the intersection of the supply side AS offer curve and the AS demand curve</a:t>
            </a:r>
          </a:p>
          <a:p>
            <a:endParaRPr lang="en-US" dirty="0" smtClean="0"/>
          </a:p>
        </p:txBody>
      </p:sp>
      <p:cxnSp>
        <p:nvCxnSpPr>
          <p:cNvPr id="55" name="Straight Connector 54"/>
          <p:cNvCxnSpPr/>
          <p:nvPr/>
        </p:nvCxnSpPr>
        <p:spPr>
          <a:xfrm flipV="1">
            <a:off x="3558797" y="4550399"/>
            <a:ext cx="0" cy="873582"/>
          </a:xfrm>
          <a:prstGeom prst="line">
            <a:avLst/>
          </a:prstGeom>
          <a:ln>
            <a:prstDash val="sysDash"/>
          </a:ln>
        </p:spPr>
        <p:style>
          <a:lnRef idx="2">
            <a:schemeClr val="accent1"/>
          </a:lnRef>
          <a:fillRef idx="0">
            <a:schemeClr val="accent1"/>
          </a:fillRef>
          <a:effectRef idx="1">
            <a:schemeClr val="accent1"/>
          </a:effectRef>
          <a:fontRef idx="minor">
            <a:schemeClr val="tx1"/>
          </a:fontRef>
        </p:style>
      </p:cxnSp>
      <p:sp>
        <p:nvSpPr>
          <p:cNvPr id="77" name="Freeform 76"/>
          <p:cNvSpPr/>
          <p:nvPr/>
        </p:nvSpPr>
        <p:spPr>
          <a:xfrm>
            <a:off x="2625213" y="5427406"/>
            <a:ext cx="929148" cy="368710"/>
          </a:xfrm>
          <a:custGeom>
            <a:avLst/>
            <a:gdLst>
              <a:gd name="connsiteX0" fmla="*/ 0 w 929148"/>
              <a:gd name="connsiteY0" fmla="*/ 368710 h 368710"/>
              <a:gd name="connsiteX1" fmla="*/ 14748 w 929148"/>
              <a:gd name="connsiteY1" fmla="*/ 0 h 368710"/>
              <a:gd name="connsiteX2" fmla="*/ 929148 w 929148"/>
              <a:gd name="connsiteY2" fmla="*/ 14749 h 368710"/>
              <a:gd name="connsiteX3" fmla="*/ 929148 w 929148"/>
              <a:gd name="connsiteY3" fmla="*/ 368710 h 368710"/>
              <a:gd name="connsiteX4" fmla="*/ 0 w 929148"/>
              <a:gd name="connsiteY4" fmla="*/ 368710 h 3687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9148" h="368710">
                <a:moveTo>
                  <a:pt x="0" y="368710"/>
                </a:moveTo>
                <a:lnTo>
                  <a:pt x="14748" y="0"/>
                </a:lnTo>
                <a:lnTo>
                  <a:pt x="929148" y="14749"/>
                </a:lnTo>
                <a:lnTo>
                  <a:pt x="929148" y="368710"/>
                </a:lnTo>
                <a:lnTo>
                  <a:pt x="0" y="368710"/>
                </a:lnTo>
                <a:close/>
              </a:path>
            </a:pathLst>
          </a:custGeom>
          <a:gradFill>
            <a:gsLst>
              <a:gs pos="0">
                <a:schemeClr val="accent1">
                  <a:tint val="100000"/>
                  <a:shade val="100000"/>
                  <a:satMod val="130000"/>
                  <a:alpha val="26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 name="Freeform 75"/>
          <p:cNvSpPr/>
          <p:nvPr/>
        </p:nvSpPr>
        <p:spPr>
          <a:xfrm>
            <a:off x="2536723" y="2271252"/>
            <a:ext cx="2241754" cy="825909"/>
          </a:xfrm>
          <a:custGeom>
            <a:avLst/>
            <a:gdLst>
              <a:gd name="connsiteX0" fmla="*/ 0 w 2241754"/>
              <a:gd name="connsiteY0" fmla="*/ 811161 h 825909"/>
              <a:gd name="connsiteX1" fmla="*/ 0 w 2241754"/>
              <a:gd name="connsiteY1" fmla="*/ 457200 h 825909"/>
              <a:gd name="connsiteX2" fmla="*/ 929148 w 2241754"/>
              <a:gd name="connsiteY2" fmla="*/ 457200 h 825909"/>
              <a:gd name="connsiteX3" fmla="*/ 929148 w 2241754"/>
              <a:gd name="connsiteY3" fmla="*/ 0 h 825909"/>
              <a:gd name="connsiteX4" fmla="*/ 2227006 w 2241754"/>
              <a:gd name="connsiteY4" fmla="*/ 14748 h 825909"/>
              <a:gd name="connsiteX5" fmla="*/ 2241754 w 2241754"/>
              <a:gd name="connsiteY5" fmla="*/ 825909 h 825909"/>
              <a:gd name="connsiteX6" fmla="*/ 0 w 2241754"/>
              <a:gd name="connsiteY6" fmla="*/ 811161 h 8259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41754" h="825909">
                <a:moveTo>
                  <a:pt x="0" y="811161"/>
                </a:moveTo>
                <a:lnTo>
                  <a:pt x="0" y="457200"/>
                </a:lnTo>
                <a:lnTo>
                  <a:pt x="929148" y="457200"/>
                </a:lnTo>
                <a:lnTo>
                  <a:pt x="929148" y="0"/>
                </a:lnTo>
                <a:lnTo>
                  <a:pt x="2227006" y="14748"/>
                </a:lnTo>
                <a:lnTo>
                  <a:pt x="2241754" y="825909"/>
                </a:lnTo>
                <a:lnTo>
                  <a:pt x="0" y="811161"/>
                </a:lnTo>
                <a:close/>
              </a:path>
            </a:pathLst>
          </a:cu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79413" y="179388"/>
            <a:ext cx="8459787" cy="461962"/>
          </a:xfrm>
        </p:spPr>
        <p:txBody>
          <a:bodyPr/>
          <a:lstStyle/>
          <a:p>
            <a:pPr eaLnBrk="1" fontAlgn="auto" hangingPunct="1">
              <a:spcAft>
                <a:spcPts val="0"/>
              </a:spcAft>
              <a:defRPr/>
            </a:pPr>
            <a:r>
              <a:rPr lang="en-US" dirty="0" smtClean="0">
                <a:solidFill>
                  <a:schemeClr val="accent2">
                    <a:lumMod val="75000"/>
                  </a:schemeClr>
                </a:solidFill>
              </a:rPr>
              <a:t>RT Energy + Ancillary Service Co-Optimization</a:t>
            </a:r>
            <a:endParaRPr lang="en-US" dirty="0">
              <a:solidFill>
                <a:schemeClr val="accent2">
                  <a:lumMod val="75000"/>
                </a:schemeClr>
              </a:solidFill>
            </a:endParaRPr>
          </a:p>
        </p:txBody>
      </p:sp>
      <p:cxnSp>
        <p:nvCxnSpPr>
          <p:cNvPr id="5" name="Straight Arrow Connector 4"/>
          <p:cNvCxnSpPr/>
          <p:nvPr/>
        </p:nvCxnSpPr>
        <p:spPr>
          <a:xfrm flipV="1">
            <a:off x="2540170" y="1533832"/>
            <a:ext cx="14748" cy="156973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4767176" y="1533832"/>
            <a:ext cx="0" cy="1569735"/>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2554918" y="2734858"/>
            <a:ext cx="9144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flipV="1">
            <a:off x="3469318" y="2277658"/>
            <a:ext cx="0" cy="4572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3469318" y="2277658"/>
            <a:ext cx="178455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V="1">
            <a:off x="5253873" y="1849954"/>
            <a:ext cx="0" cy="427704"/>
          </a:xfrm>
          <a:prstGeom prst="line">
            <a:avLst/>
          </a:prstGeom>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a:off x="5253873" y="1849954"/>
            <a:ext cx="14158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2554918" y="1849954"/>
            <a:ext cx="2698955" cy="0"/>
          </a:xfrm>
          <a:prstGeom prst="line">
            <a:avLst/>
          </a:prstGeom>
          <a:ln>
            <a:prstDash val="sysDash"/>
          </a:ln>
        </p:spPr>
        <p:style>
          <a:lnRef idx="2">
            <a:schemeClr val="accent1"/>
          </a:lnRef>
          <a:fillRef idx="0">
            <a:schemeClr val="accent1"/>
          </a:fillRef>
          <a:effectRef idx="1">
            <a:schemeClr val="accent1"/>
          </a:effectRef>
          <a:fontRef idx="minor">
            <a:schemeClr val="tx1"/>
          </a:fontRef>
        </p:style>
      </p:cxnSp>
      <p:sp>
        <p:nvSpPr>
          <p:cNvPr id="22" name="TextBox 21"/>
          <p:cNvSpPr txBox="1"/>
          <p:nvPr/>
        </p:nvSpPr>
        <p:spPr>
          <a:xfrm>
            <a:off x="1693463" y="1694125"/>
            <a:ext cx="846707" cy="307777"/>
          </a:xfrm>
          <a:prstGeom prst="rect">
            <a:avLst/>
          </a:prstGeom>
          <a:noFill/>
        </p:spPr>
        <p:txBody>
          <a:bodyPr wrap="none" rtlCol="0">
            <a:spAutoFit/>
          </a:bodyPr>
          <a:lstStyle/>
          <a:p>
            <a:r>
              <a:rPr lang="en-US" sz="1400" dirty="0" smtClean="0"/>
              <a:t>VOLL+1</a:t>
            </a:r>
            <a:endParaRPr lang="en-US" sz="1400" dirty="0"/>
          </a:p>
        </p:txBody>
      </p:sp>
      <p:sp>
        <p:nvSpPr>
          <p:cNvPr id="23" name="TextBox 22"/>
          <p:cNvSpPr txBox="1"/>
          <p:nvPr/>
        </p:nvSpPr>
        <p:spPr>
          <a:xfrm>
            <a:off x="6669718" y="2063806"/>
            <a:ext cx="675185" cy="307777"/>
          </a:xfrm>
          <a:prstGeom prst="rect">
            <a:avLst/>
          </a:prstGeom>
          <a:noFill/>
        </p:spPr>
        <p:txBody>
          <a:bodyPr wrap="none" rtlCol="0">
            <a:spAutoFit/>
          </a:bodyPr>
          <a:lstStyle/>
          <a:p>
            <a:r>
              <a:rPr lang="en-US" sz="1400" dirty="0" smtClean="0"/>
              <a:t>PBPC</a:t>
            </a:r>
            <a:endParaRPr lang="en-US" sz="1400" dirty="0"/>
          </a:p>
        </p:txBody>
      </p:sp>
      <p:cxnSp>
        <p:nvCxnSpPr>
          <p:cNvPr id="25" name="Straight Arrow Connector 24"/>
          <p:cNvCxnSpPr/>
          <p:nvPr/>
        </p:nvCxnSpPr>
        <p:spPr>
          <a:xfrm flipH="1" flipV="1">
            <a:off x="6098535" y="1849954"/>
            <a:ext cx="571183" cy="36774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4361595" y="3200808"/>
            <a:ext cx="683200" cy="307777"/>
          </a:xfrm>
          <a:prstGeom prst="rect">
            <a:avLst/>
          </a:prstGeom>
          <a:noFill/>
        </p:spPr>
        <p:txBody>
          <a:bodyPr wrap="none" rtlCol="0">
            <a:spAutoFit/>
          </a:bodyPr>
          <a:lstStyle/>
          <a:p>
            <a:r>
              <a:rPr lang="en-US" sz="1400" dirty="0" smtClean="0"/>
              <a:t>GTBD</a:t>
            </a:r>
            <a:endParaRPr lang="en-US" sz="1400" dirty="0"/>
          </a:p>
        </p:txBody>
      </p:sp>
      <p:sp>
        <p:nvSpPr>
          <p:cNvPr id="27" name="TextBox 26"/>
          <p:cNvSpPr txBox="1"/>
          <p:nvPr/>
        </p:nvSpPr>
        <p:spPr>
          <a:xfrm>
            <a:off x="6416395" y="2949678"/>
            <a:ext cx="603050" cy="307777"/>
          </a:xfrm>
          <a:prstGeom prst="rect">
            <a:avLst/>
          </a:prstGeom>
          <a:noFill/>
        </p:spPr>
        <p:txBody>
          <a:bodyPr wrap="none" rtlCol="0">
            <a:spAutoFit/>
          </a:bodyPr>
          <a:lstStyle/>
          <a:p>
            <a:r>
              <a:rPr lang="en-US" sz="1400" dirty="0" err="1" smtClean="0"/>
              <a:t>MWh</a:t>
            </a:r>
            <a:endParaRPr lang="en-US" sz="1400" dirty="0"/>
          </a:p>
        </p:txBody>
      </p:sp>
      <p:sp>
        <p:nvSpPr>
          <p:cNvPr id="28" name="TextBox 27"/>
          <p:cNvSpPr txBox="1"/>
          <p:nvPr/>
        </p:nvSpPr>
        <p:spPr>
          <a:xfrm>
            <a:off x="1740751" y="2468972"/>
            <a:ext cx="752129" cy="307777"/>
          </a:xfrm>
          <a:prstGeom prst="rect">
            <a:avLst/>
          </a:prstGeom>
          <a:noFill/>
        </p:spPr>
        <p:txBody>
          <a:bodyPr wrap="none" rtlCol="0">
            <a:spAutoFit/>
          </a:bodyPr>
          <a:lstStyle/>
          <a:p>
            <a:r>
              <a:rPr lang="en-US" sz="1400" dirty="0" smtClean="0"/>
              <a:t>$/</a:t>
            </a:r>
            <a:r>
              <a:rPr lang="en-US" sz="1400" dirty="0" err="1" smtClean="0"/>
              <a:t>MWh</a:t>
            </a:r>
            <a:endParaRPr lang="en-US" sz="1400" dirty="0"/>
          </a:p>
        </p:txBody>
      </p:sp>
      <p:cxnSp>
        <p:nvCxnSpPr>
          <p:cNvPr id="7" name="Straight Arrow Connector 6"/>
          <p:cNvCxnSpPr/>
          <p:nvPr/>
        </p:nvCxnSpPr>
        <p:spPr>
          <a:xfrm>
            <a:off x="2554918" y="3103567"/>
            <a:ext cx="3864078"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3" name="Straight Arrow Connector 32"/>
          <p:cNvCxnSpPr/>
          <p:nvPr/>
        </p:nvCxnSpPr>
        <p:spPr>
          <a:xfrm flipV="1">
            <a:off x="2629649" y="4222955"/>
            <a:ext cx="14748" cy="156973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4" name="Straight Arrow Connector 33"/>
          <p:cNvCxnSpPr/>
          <p:nvPr/>
        </p:nvCxnSpPr>
        <p:spPr>
          <a:xfrm>
            <a:off x="2644397" y="5792690"/>
            <a:ext cx="3864078"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a:off x="4856655" y="4537136"/>
            <a:ext cx="0" cy="1255554"/>
          </a:xfrm>
          <a:prstGeom prst="line">
            <a:avLst/>
          </a:prstGeom>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2644397" y="5423981"/>
            <a:ext cx="914400" cy="0"/>
          </a:xfrm>
          <a:prstGeom prst="line">
            <a:avLst/>
          </a:prstGeom>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5816778" y="4396510"/>
            <a:ext cx="1678665" cy="307777"/>
          </a:xfrm>
          <a:prstGeom prst="rect">
            <a:avLst/>
          </a:prstGeom>
          <a:noFill/>
        </p:spPr>
        <p:txBody>
          <a:bodyPr wrap="none" rtlCol="0">
            <a:spAutoFit/>
          </a:bodyPr>
          <a:lstStyle/>
          <a:p>
            <a:r>
              <a:rPr lang="en-US" sz="1400" dirty="0" smtClean="0"/>
              <a:t>AS Demand Curve</a:t>
            </a:r>
            <a:endParaRPr lang="en-US" sz="1400" dirty="0"/>
          </a:p>
        </p:txBody>
      </p:sp>
      <p:cxnSp>
        <p:nvCxnSpPr>
          <p:cNvPr id="44" name="Straight Arrow Connector 43"/>
          <p:cNvCxnSpPr/>
          <p:nvPr/>
        </p:nvCxnSpPr>
        <p:spPr>
          <a:xfrm flipH="1">
            <a:off x="4856655" y="4550399"/>
            <a:ext cx="880468" cy="14230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6" name="TextBox 45"/>
          <p:cNvSpPr txBox="1"/>
          <p:nvPr/>
        </p:nvSpPr>
        <p:spPr>
          <a:xfrm>
            <a:off x="6505874" y="5638801"/>
            <a:ext cx="652743" cy="307777"/>
          </a:xfrm>
          <a:prstGeom prst="rect">
            <a:avLst/>
          </a:prstGeom>
          <a:noFill/>
        </p:spPr>
        <p:txBody>
          <a:bodyPr wrap="none" rtlCol="0">
            <a:spAutoFit/>
          </a:bodyPr>
          <a:lstStyle/>
          <a:p>
            <a:r>
              <a:rPr lang="en-US" sz="1400" dirty="0" smtClean="0"/>
              <a:t>MW/h</a:t>
            </a:r>
            <a:endParaRPr lang="en-US" sz="1400" dirty="0"/>
          </a:p>
        </p:txBody>
      </p:sp>
      <p:sp>
        <p:nvSpPr>
          <p:cNvPr id="47" name="TextBox 46"/>
          <p:cNvSpPr txBox="1"/>
          <p:nvPr/>
        </p:nvSpPr>
        <p:spPr>
          <a:xfrm>
            <a:off x="1852372" y="4894978"/>
            <a:ext cx="801823" cy="307777"/>
          </a:xfrm>
          <a:prstGeom prst="rect">
            <a:avLst/>
          </a:prstGeom>
          <a:noFill/>
        </p:spPr>
        <p:txBody>
          <a:bodyPr wrap="none" rtlCol="0">
            <a:spAutoFit/>
          </a:bodyPr>
          <a:lstStyle/>
          <a:p>
            <a:r>
              <a:rPr lang="en-US" sz="1400" dirty="0" smtClean="0"/>
              <a:t>$/MW/h</a:t>
            </a:r>
            <a:endParaRPr lang="en-US" sz="1400" dirty="0"/>
          </a:p>
        </p:txBody>
      </p:sp>
      <p:cxnSp>
        <p:nvCxnSpPr>
          <p:cNvPr id="49" name="Straight Connector 48"/>
          <p:cNvCxnSpPr/>
          <p:nvPr/>
        </p:nvCxnSpPr>
        <p:spPr>
          <a:xfrm flipH="1">
            <a:off x="2637024" y="4553825"/>
            <a:ext cx="2219631" cy="11322"/>
          </a:xfrm>
          <a:prstGeom prst="line">
            <a:avLst/>
          </a:prstGeom>
          <a:ln>
            <a:prstDash val="solid"/>
          </a:ln>
        </p:spPr>
        <p:style>
          <a:lnRef idx="2">
            <a:schemeClr val="accent1"/>
          </a:lnRef>
          <a:fillRef idx="0">
            <a:schemeClr val="accent1"/>
          </a:fillRef>
          <a:effectRef idx="1">
            <a:schemeClr val="accent1"/>
          </a:effectRef>
          <a:fontRef idx="minor">
            <a:schemeClr val="tx1"/>
          </a:fontRef>
        </p:style>
      </p:cxnSp>
      <p:sp>
        <p:nvSpPr>
          <p:cNvPr id="52" name="TextBox 51"/>
          <p:cNvSpPr txBox="1"/>
          <p:nvPr/>
        </p:nvSpPr>
        <p:spPr>
          <a:xfrm>
            <a:off x="3790844" y="2523983"/>
            <a:ext cx="782009" cy="307777"/>
          </a:xfrm>
          <a:prstGeom prst="rect">
            <a:avLst/>
          </a:prstGeom>
          <a:noFill/>
        </p:spPr>
        <p:txBody>
          <a:bodyPr wrap="none" rtlCol="0">
            <a:spAutoFit/>
          </a:bodyPr>
          <a:lstStyle/>
          <a:p>
            <a:r>
              <a:rPr lang="en-US" sz="1400" dirty="0" err="1" smtClean="0"/>
              <a:t>C</a:t>
            </a:r>
            <a:r>
              <a:rPr lang="en-US" sz="1400" baseline="-25000" dirty="0" err="1" smtClean="0"/>
              <a:t>eneOffer</a:t>
            </a:r>
            <a:endParaRPr lang="en-US" sz="1400" baseline="-25000" dirty="0"/>
          </a:p>
        </p:txBody>
      </p:sp>
      <p:cxnSp>
        <p:nvCxnSpPr>
          <p:cNvPr id="53" name="Straight Arrow Connector 52"/>
          <p:cNvCxnSpPr/>
          <p:nvPr/>
        </p:nvCxnSpPr>
        <p:spPr>
          <a:xfrm flipH="1" flipV="1">
            <a:off x="3584159" y="2286070"/>
            <a:ext cx="571183" cy="36774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7" name="Straight Arrow Connector 56"/>
          <p:cNvCxnSpPr/>
          <p:nvPr/>
        </p:nvCxnSpPr>
        <p:spPr>
          <a:xfrm>
            <a:off x="4738236" y="2286070"/>
            <a:ext cx="895648" cy="183870"/>
          </a:xfrm>
          <a:prstGeom prst="straightConnector1">
            <a:avLst/>
          </a:prstGeom>
          <a:ln>
            <a:headEnd type="arrow"/>
            <a:tailEnd type="none"/>
          </a:ln>
        </p:spPr>
        <p:style>
          <a:lnRef idx="2">
            <a:schemeClr val="accent1"/>
          </a:lnRef>
          <a:fillRef idx="0">
            <a:schemeClr val="accent1"/>
          </a:fillRef>
          <a:effectRef idx="1">
            <a:schemeClr val="accent1"/>
          </a:effectRef>
          <a:fontRef idx="minor">
            <a:schemeClr val="tx1"/>
          </a:fontRef>
        </p:style>
      </p:cxnSp>
      <p:sp>
        <p:nvSpPr>
          <p:cNvPr id="59" name="TextBox 58"/>
          <p:cNvSpPr txBox="1"/>
          <p:nvPr/>
        </p:nvSpPr>
        <p:spPr>
          <a:xfrm>
            <a:off x="5580163" y="2392200"/>
            <a:ext cx="2076209" cy="523220"/>
          </a:xfrm>
          <a:prstGeom prst="rect">
            <a:avLst/>
          </a:prstGeom>
          <a:noFill/>
        </p:spPr>
        <p:txBody>
          <a:bodyPr wrap="none" rtlCol="0">
            <a:spAutoFit/>
          </a:bodyPr>
          <a:lstStyle/>
          <a:p>
            <a:r>
              <a:rPr lang="en-US" sz="1400" dirty="0" smtClean="0"/>
              <a:t>Energy Supply/Demand</a:t>
            </a:r>
          </a:p>
          <a:p>
            <a:r>
              <a:rPr lang="en-US" sz="1400" dirty="0" smtClean="0"/>
              <a:t> intersection</a:t>
            </a:r>
            <a:endParaRPr lang="en-US" sz="1400" dirty="0"/>
          </a:p>
        </p:txBody>
      </p:sp>
      <p:cxnSp>
        <p:nvCxnSpPr>
          <p:cNvPr id="60" name="Straight Arrow Connector 59"/>
          <p:cNvCxnSpPr/>
          <p:nvPr/>
        </p:nvCxnSpPr>
        <p:spPr>
          <a:xfrm>
            <a:off x="3519668" y="4586577"/>
            <a:ext cx="2060495" cy="565099"/>
          </a:xfrm>
          <a:prstGeom prst="straightConnector1">
            <a:avLst/>
          </a:prstGeom>
          <a:ln>
            <a:headEnd type="arrow"/>
            <a:tailEnd type="none"/>
          </a:ln>
        </p:spPr>
        <p:style>
          <a:lnRef idx="2">
            <a:schemeClr val="accent1"/>
          </a:lnRef>
          <a:fillRef idx="0">
            <a:schemeClr val="accent1"/>
          </a:fillRef>
          <a:effectRef idx="1">
            <a:schemeClr val="accent1"/>
          </a:effectRef>
          <a:fontRef idx="minor">
            <a:schemeClr val="tx1"/>
          </a:fontRef>
        </p:style>
      </p:cxnSp>
      <p:sp>
        <p:nvSpPr>
          <p:cNvPr id="61" name="TextBox 60"/>
          <p:cNvSpPr txBox="1"/>
          <p:nvPr/>
        </p:nvSpPr>
        <p:spPr>
          <a:xfrm>
            <a:off x="5398119" y="4890066"/>
            <a:ext cx="1749197" cy="523220"/>
          </a:xfrm>
          <a:prstGeom prst="rect">
            <a:avLst/>
          </a:prstGeom>
          <a:noFill/>
        </p:spPr>
        <p:txBody>
          <a:bodyPr wrap="none" rtlCol="0">
            <a:spAutoFit/>
          </a:bodyPr>
          <a:lstStyle/>
          <a:p>
            <a:r>
              <a:rPr lang="en-US" sz="1400" dirty="0" smtClean="0"/>
              <a:t>AS Supply/Demand</a:t>
            </a:r>
          </a:p>
          <a:p>
            <a:r>
              <a:rPr lang="en-US" sz="1400" dirty="0" smtClean="0"/>
              <a:t> intersection</a:t>
            </a:r>
            <a:endParaRPr lang="en-US" sz="1400" dirty="0"/>
          </a:p>
        </p:txBody>
      </p:sp>
      <p:sp>
        <p:nvSpPr>
          <p:cNvPr id="65" name="TextBox 64"/>
          <p:cNvSpPr txBox="1"/>
          <p:nvPr/>
        </p:nvSpPr>
        <p:spPr>
          <a:xfrm>
            <a:off x="4005612" y="5048866"/>
            <a:ext cx="740331" cy="307777"/>
          </a:xfrm>
          <a:prstGeom prst="rect">
            <a:avLst/>
          </a:prstGeom>
          <a:noFill/>
        </p:spPr>
        <p:txBody>
          <a:bodyPr wrap="none" rtlCol="0">
            <a:spAutoFit/>
          </a:bodyPr>
          <a:lstStyle/>
          <a:p>
            <a:r>
              <a:rPr lang="en-US" sz="1400" dirty="0" err="1" smtClean="0"/>
              <a:t>C</a:t>
            </a:r>
            <a:r>
              <a:rPr lang="en-US" sz="1400" baseline="-25000" dirty="0" err="1" smtClean="0"/>
              <a:t>ASOffer</a:t>
            </a:r>
            <a:endParaRPr lang="en-US" sz="1400" baseline="-25000" dirty="0"/>
          </a:p>
        </p:txBody>
      </p:sp>
      <p:cxnSp>
        <p:nvCxnSpPr>
          <p:cNvPr id="66" name="Straight Arrow Connector 65"/>
          <p:cNvCxnSpPr/>
          <p:nvPr/>
        </p:nvCxnSpPr>
        <p:spPr>
          <a:xfrm flipH="1">
            <a:off x="3273208" y="5202755"/>
            <a:ext cx="753102" cy="2276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69" name="TextBox 68"/>
          <p:cNvSpPr txBox="1"/>
          <p:nvPr/>
        </p:nvSpPr>
        <p:spPr>
          <a:xfrm>
            <a:off x="1693463" y="4378353"/>
            <a:ext cx="930063" cy="307777"/>
          </a:xfrm>
          <a:prstGeom prst="rect">
            <a:avLst/>
          </a:prstGeom>
          <a:noFill/>
        </p:spPr>
        <p:txBody>
          <a:bodyPr wrap="none" rtlCol="0">
            <a:spAutoFit/>
          </a:bodyPr>
          <a:lstStyle/>
          <a:p>
            <a:r>
              <a:rPr lang="en-US" sz="1400" dirty="0" err="1" smtClean="0"/>
              <a:t>C</a:t>
            </a:r>
            <a:r>
              <a:rPr lang="en-US" sz="1400" baseline="-25000" dirty="0" err="1" smtClean="0"/>
              <a:t>ASDemand</a:t>
            </a:r>
            <a:endParaRPr lang="en-US" sz="1400" baseline="-25000" dirty="0"/>
          </a:p>
        </p:txBody>
      </p:sp>
      <p:cxnSp>
        <p:nvCxnSpPr>
          <p:cNvPr id="70" name="Straight Connector 69"/>
          <p:cNvCxnSpPr/>
          <p:nvPr/>
        </p:nvCxnSpPr>
        <p:spPr>
          <a:xfrm flipH="1" flipV="1">
            <a:off x="2554918" y="2291989"/>
            <a:ext cx="910192" cy="1"/>
          </a:xfrm>
          <a:prstGeom prst="line">
            <a:avLst/>
          </a:prstGeom>
          <a:ln>
            <a:prstDash val="sysDash"/>
          </a:ln>
        </p:spPr>
        <p:style>
          <a:lnRef idx="2">
            <a:schemeClr val="accent1"/>
          </a:lnRef>
          <a:fillRef idx="0">
            <a:schemeClr val="accent1"/>
          </a:fillRef>
          <a:effectRef idx="1">
            <a:schemeClr val="accent1"/>
          </a:effectRef>
          <a:fontRef idx="minor">
            <a:schemeClr val="tx1"/>
          </a:fontRef>
        </p:style>
      </p:cxnSp>
      <p:sp>
        <p:nvSpPr>
          <p:cNvPr id="73" name="TextBox 72"/>
          <p:cNvSpPr txBox="1"/>
          <p:nvPr/>
        </p:nvSpPr>
        <p:spPr>
          <a:xfrm>
            <a:off x="1782429" y="2123769"/>
            <a:ext cx="553357" cy="307777"/>
          </a:xfrm>
          <a:prstGeom prst="rect">
            <a:avLst/>
          </a:prstGeom>
          <a:noFill/>
        </p:spPr>
        <p:txBody>
          <a:bodyPr wrap="none" rtlCol="0">
            <a:spAutoFit/>
          </a:bodyPr>
          <a:lstStyle/>
          <a:p>
            <a:r>
              <a:rPr lang="en-US" sz="1400" dirty="0" smtClean="0"/>
              <a:t>LMP</a:t>
            </a:r>
            <a:endParaRPr lang="en-US" sz="1400" dirty="0"/>
          </a:p>
        </p:txBody>
      </p:sp>
      <p:sp>
        <p:nvSpPr>
          <p:cNvPr id="78" name="TextBox 77"/>
          <p:cNvSpPr txBox="1"/>
          <p:nvPr/>
        </p:nvSpPr>
        <p:spPr>
          <a:xfrm>
            <a:off x="379413" y="2875306"/>
            <a:ext cx="1644937" cy="307777"/>
          </a:xfrm>
          <a:prstGeom prst="rect">
            <a:avLst/>
          </a:prstGeom>
          <a:noFill/>
        </p:spPr>
        <p:txBody>
          <a:bodyPr wrap="none" rtlCol="0">
            <a:spAutoFit/>
          </a:bodyPr>
          <a:lstStyle/>
          <a:p>
            <a:r>
              <a:rPr lang="en-US" sz="1400" dirty="0" smtClean="0"/>
              <a:t>Offer Based Costs</a:t>
            </a:r>
            <a:endParaRPr lang="en-US" sz="1400" dirty="0"/>
          </a:p>
        </p:txBody>
      </p:sp>
      <p:cxnSp>
        <p:nvCxnSpPr>
          <p:cNvPr id="80" name="Straight Arrow Connector 79"/>
          <p:cNvCxnSpPr/>
          <p:nvPr/>
        </p:nvCxnSpPr>
        <p:spPr>
          <a:xfrm flipV="1">
            <a:off x="2024350" y="2949678"/>
            <a:ext cx="985664" cy="7951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2" name="Straight Arrow Connector 81"/>
          <p:cNvCxnSpPr/>
          <p:nvPr/>
        </p:nvCxnSpPr>
        <p:spPr>
          <a:xfrm>
            <a:off x="2024350" y="3029194"/>
            <a:ext cx="985664" cy="260960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83" name="TextBox 82"/>
          <p:cNvSpPr txBox="1"/>
          <p:nvPr/>
        </p:nvSpPr>
        <p:spPr>
          <a:xfrm>
            <a:off x="608346" y="5282775"/>
            <a:ext cx="1768433" cy="307777"/>
          </a:xfrm>
          <a:prstGeom prst="rect">
            <a:avLst/>
          </a:prstGeom>
          <a:noFill/>
        </p:spPr>
        <p:txBody>
          <a:bodyPr wrap="none" rtlCol="0">
            <a:spAutoFit/>
          </a:bodyPr>
          <a:lstStyle/>
          <a:p>
            <a:r>
              <a:rPr lang="en-US" sz="1400" dirty="0" smtClean="0"/>
              <a:t>Bid Based Revenue</a:t>
            </a:r>
            <a:endParaRPr lang="en-US" sz="1400" dirty="0"/>
          </a:p>
        </p:txBody>
      </p:sp>
      <p:cxnSp>
        <p:nvCxnSpPr>
          <p:cNvPr id="86" name="Straight Arrow Connector 85"/>
          <p:cNvCxnSpPr>
            <a:stCxn id="83" idx="3"/>
          </p:cNvCxnSpPr>
          <p:nvPr/>
        </p:nvCxnSpPr>
        <p:spPr>
          <a:xfrm flipV="1">
            <a:off x="2376779" y="5282775"/>
            <a:ext cx="410666" cy="15388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71938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11"/>
                                        </p:tgtEl>
                                        <p:attrNameLst>
                                          <p:attrName>style.visibility</p:attrName>
                                        </p:attrNameLst>
                                      </p:cBhvr>
                                      <p:to>
                                        <p:strVal val="visible"/>
                                      </p:to>
                                    </p:set>
                                    <p:anim calcmode="lin" valueType="num">
                                      <p:cBhvr additive="base">
                                        <p:cTn id="21" dur="500" fill="hold"/>
                                        <p:tgtEl>
                                          <p:spTgt spid="11"/>
                                        </p:tgtEl>
                                        <p:attrNameLst>
                                          <p:attrName>ppt_x</p:attrName>
                                        </p:attrNameLst>
                                      </p:cBhvr>
                                      <p:tavLst>
                                        <p:tav tm="0">
                                          <p:val>
                                            <p:strVal val="#ppt_x"/>
                                          </p:val>
                                        </p:tav>
                                        <p:tav tm="100000">
                                          <p:val>
                                            <p:strVal val="#ppt_x"/>
                                          </p:val>
                                        </p:tav>
                                      </p:tavLst>
                                    </p:anim>
                                    <p:anim calcmode="lin" valueType="num">
                                      <p:cBhvr additive="base">
                                        <p:cTn id="22" dur="500" fill="hold"/>
                                        <p:tgtEl>
                                          <p:spTgt spid="11"/>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5"/>
                                        </p:tgtEl>
                                        <p:attrNameLst>
                                          <p:attrName>style.visibility</p:attrName>
                                        </p:attrNameLst>
                                      </p:cBhvr>
                                      <p:to>
                                        <p:strVal val="visible"/>
                                      </p:to>
                                    </p:set>
                                    <p:anim calcmode="lin" valueType="num">
                                      <p:cBhvr additive="base">
                                        <p:cTn id="29" dur="500" fill="hold"/>
                                        <p:tgtEl>
                                          <p:spTgt spid="15"/>
                                        </p:tgtEl>
                                        <p:attrNameLst>
                                          <p:attrName>ppt_x</p:attrName>
                                        </p:attrNameLst>
                                      </p:cBhvr>
                                      <p:tavLst>
                                        <p:tav tm="0">
                                          <p:val>
                                            <p:strVal val="#ppt_x"/>
                                          </p:val>
                                        </p:tav>
                                        <p:tav tm="100000">
                                          <p:val>
                                            <p:strVal val="#ppt_x"/>
                                          </p:val>
                                        </p:tav>
                                      </p:tavLst>
                                    </p:anim>
                                    <p:anim calcmode="lin" valueType="num">
                                      <p:cBhvr additive="base">
                                        <p:cTn id="30" dur="500" fill="hold"/>
                                        <p:tgtEl>
                                          <p:spTgt spid="15"/>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53"/>
                                        </p:tgtEl>
                                        <p:attrNameLst>
                                          <p:attrName>style.visibility</p:attrName>
                                        </p:attrNameLst>
                                      </p:cBhvr>
                                      <p:to>
                                        <p:strVal val="visible"/>
                                      </p:to>
                                    </p:set>
                                    <p:anim calcmode="lin" valueType="num">
                                      <p:cBhvr additive="base">
                                        <p:cTn id="33" dur="500" fill="hold"/>
                                        <p:tgtEl>
                                          <p:spTgt spid="53"/>
                                        </p:tgtEl>
                                        <p:attrNameLst>
                                          <p:attrName>ppt_x</p:attrName>
                                        </p:attrNameLst>
                                      </p:cBhvr>
                                      <p:tavLst>
                                        <p:tav tm="0">
                                          <p:val>
                                            <p:strVal val="#ppt_x"/>
                                          </p:val>
                                        </p:tav>
                                        <p:tav tm="100000">
                                          <p:val>
                                            <p:strVal val="#ppt_x"/>
                                          </p:val>
                                        </p:tav>
                                      </p:tavLst>
                                    </p:anim>
                                    <p:anim calcmode="lin" valueType="num">
                                      <p:cBhvr additive="base">
                                        <p:cTn id="34" dur="500" fill="hold"/>
                                        <p:tgtEl>
                                          <p:spTgt spid="53"/>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52"/>
                                        </p:tgtEl>
                                        <p:attrNameLst>
                                          <p:attrName>style.visibility</p:attrName>
                                        </p:attrNameLst>
                                      </p:cBhvr>
                                      <p:to>
                                        <p:strVal val="visible"/>
                                      </p:to>
                                    </p:set>
                                    <p:anim calcmode="lin" valueType="num">
                                      <p:cBhvr additive="base">
                                        <p:cTn id="37" dur="500" fill="hold"/>
                                        <p:tgtEl>
                                          <p:spTgt spid="52"/>
                                        </p:tgtEl>
                                        <p:attrNameLst>
                                          <p:attrName>ppt_x</p:attrName>
                                        </p:attrNameLst>
                                      </p:cBhvr>
                                      <p:tavLst>
                                        <p:tav tm="0">
                                          <p:val>
                                            <p:strVal val="#ppt_x"/>
                                          </p:val>
                                        </p:tav>
                                        <p:tav tm="100000">
                                          <p:val>
                                            <p:strVal val="#ppt_x"/>
                                          </p:val>
                                        </p:tav>
                                      </p:tavLst>
                                    </p:anim>
                                    <p:anim calcmode="lin" valueType="num">
                                      <p:cBhvr additive="base">
                                        <p:cTn id="38" dur="500" fill="hold"/>
                                        <p:tgtEl>
                                          <p:spTgt spid="52"/>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7"/>
                                        </p:tgtEl>
                                        <p:attrNameLst>
                                          <p:attrName>style.visibility</p:attrName>
                                        </p:attrNameLst>
                                      </p:cBhvr>
                                      <p:to>
                                        <p:strVal val="visible"/>
                                      </p:to>
                                    </p:set>
                                    <p:anim calcmode="lin" valueType="num">
                                      <p:cBhvr additive="base">
                                        <p:cTn id="43" dur="500" fill="hold"/>
                                        <p:tgtEl>
                                          <p:spTgt spid="17"/>
                                        </p:tgtEl>
                                        <p:attrNameLst>
                                          <p:attrName>ppt_x</p:attrName>
                                        </p:attrNameLst>
                                      </p:cBhvr>
                                      <p:tavLst>
                                        <p:tav tm="0">
                                          <p:val>
                                            <p:strVal val="#ppt_x"/>
                                          </p:val>
                                        </p:tav>
                                        <p:tav tm="100000">
                                          <p:val>
                                            <p:strVal val="#ppt_x"/>
                                          </p:val>
                                        </p:tav>
                                      </p:tavLst>
                                    </p:anim>
                                    <p:anim calcmode="lin" valueType="num">
                                      <p:cBhvr additive="base">
                                        <p:cTn id="44" dur="500" fill="hold"/>
                                        <p:tgtEl>
                                          <p:spTgt spid="17"/>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19"/>
                                        </p:tgtEl>
                                        <p:attrNameLst>
                                          <p:attrName>style.visibility</p:attrName>
                                        </p:attrNameLst>
                                      </p:cBhvr>
                                      <p:to>
                                        <p:strVal val="visible"/>
                                      </p:to>
                                    </p:set>
                                    <p:anim calcmode="lin" valueType="num">
                                      <p:cBhvr additive="base">
                                        <p:cTn id="47" dur="500" fill="hold"/>
                                        <p:tgtEl>
                                          <p:spTgt spid="19"/>
                                        </p:tgtEl>
                                        <p:attrNameLst>
                                          <p:attrName>ppt_x</p:attrName>
                                        </p:attrNameLst>
                                      </p:cBhvr>
                                      <p:tavLst>
                                        <p:tav tm="0">
                                          <p:val>
                                            <p:strVal val="#ppt_x"/>
                                          </p:val>
                                        </p:tav>
                                        <p:tav tm="100000">
                                          <p:val>
                                            <p:strVal val="#ppt_x"/>
                                          </p:val>
                                        </p:tav>
                                      </p:tavLst>
                                    </p:anim>
                                    <p:anim calcmode="lin" valueType="num">
                                      <p:cBhvr additive="base">
                                        <p:cTn id="48" dur="500" fill="hold"/>
                                        <p:tgtEl>
                                          <p:spTgt spid="19"/>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25"/>
                                        </p:tgtEl>
                                        <p:attrNameLst>
                                          <p:attrName>style.visibility</p:attrName>
                                        </p:attrNameLst>
                                      </p:cBhvr>
                                      <p:to>
                                        <p:strVal val="visible"/>
                                      </p:to>
                                    </p:set>
                                    <p:anim calcmode="lin" valueType="num">
                                      <p:cBhvr additive="base">
                                        <p:cTn id="51" dur="500" fill="hold"/>
                                        <p:tgtEl>
                                          <p:spTgt spid="25"/>
                                        </p:tgtEl>
                                        <p:attrNameLst>
                                          <p:attrName>ppt_x</p:attrName>
                                        </p:attrNameLst>
                                      </p:cBhvr>
                                      <p:tavLst>
                                        <p:tav tm="0">
                                          <p:val>
                                            <p:strVal val="#ppt_x"/>
                                          </p:val>
                                        </p:tav>
                                        <p:tav tm="100000">
                                          <p:val>
                                            <p:strVal val="#ppt_x"/>
                                          </p:val>
                                        </p:tav>
                                      </p:tavLst>
                                    </p:anim>
                                    <p:anim calcmode="lin" valueType="num">
                                      <p:cBhvr additive="base">
                                        <p:cTn id="52" dur="500" fill="hold"/>
                                        <p:tgtEl>
                                          <p:spTgt spid="25"/>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23"/>
                                        </p:tgtEl>
                                        <p:attrNameLst>
                                          <p:attrName>style.visibility</p:attrName>
                                        </p:attrNameLst>
                                      </p:cBhvr>
                                      <p:to>
                                        <p:strVal val="visible"/>
                                      </p:to>
                                    </p:set>
                                    <p:anim calcmode="lin" valueType="num">
                                      <p:cBhvr additive="base">
                                        <p:cTn id="55" dur="500" fill="hold"/>
                                        <p:tgtEl>
                                          <p:spTgt spid="23"/>
                                        </p:tgtEl>
                                        <p:attrNameLst>
                                          <p:attrName>ppt_x</p:attrName>
                                        </p:attrNameLst>
                                      </p:cBhvr>
                                      <p:tavLst>
                                        <p:tav tm="0">
                                          <p:val>
                                            <p:strVal val="#ppt_x"/>
                                          </p:val>
                                        </p:tav>
                                        <p:tav tm="100000">
                                          <p:val>
                                            <p:strVal val="#ppt_x"/>
                                          </p:val>
                                        </p:tav>
                                      </p:tavLst>
                                    </p:anim>
                                    <p:anim calcmode="lin" valueType="num">
                                      <p:cBhvr additive="base">
                                        <p:cTn id="56" dur="500" fill="hold"/>
                                        <p:tgtEl>
                                          <p:spTgt spid="23"/>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22"/>
                                        </p:tgtEl>
                                        <p:attrNameLst>
                                          <p:attrName>style.visibility</p:attrName>
                                        </p:attrNameLst>
                                      </p:cBhvr>
                                      <p:to>
                                        <p:strVal val="visible"/>
                                      </p:to>
                                    </p:set>
                                    <p:anim calcmode="lin" valueType="num">
                                      <p:cBhvr additive="base">
                                        <p:cTn id="59" dur="500" fill="hold"/>
                                        <p:tgtEl>
                                          <p:spTgt spid="22"/>
                                        </p:tgtEl>
                                        <p:attrNameLst>
                                          <p:attrName>ppt_x</p:attrName>
                                        </p:attrNameLst>
                                      </p:cBhvr>
                                      <p:tavLst>
                                        <p:tav tm="0">
                                          <p:val>
                                            <p:strVal val="#ppt_x"/>
                                          </p:val>
                                        </p:tav>
                                        <p:tav tm="100000">
                                          <p:val>
                                            <p:strVal val="#ppt_x"/>
                                          </p:val>
                                        </p:tav>
                                      </p:tavLst>
                                    </p:anim>
                                    <p:anim calcmode="lin" valueType="num">
                                      <p:cBhvr additive="base">
                                        <p:cTn id="60" dur="500" fill="hold"/>
                                        <p:tgtEl>
                                          <p:spTgt spid="22"/>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21"/>
                                        </p:tgtEl>
                                        <p:attrNameLst>
                                          <p:attrName>style.visibility</p:attrName>
                                        </p:attrNameLst>
                                      </p:cBhvr>
                                      <p:to>
                                        <p:strVal val="visible"/>
                                      </p:to>
                                    </p:set>
                                    <p:anim calcmode="lin" valueType="num">
                                      <p:cBhvr additive="base">
                                        <p:cTn id="63" dur="500" fill="hold"/>
                                        <p:tgtEl>
                                          <p:spTgt spid="21"/>
                                        </p:tgtEl>
                                        <p:attrNameLst>
                                          <p:attrName>ppt_x</p:attrName>
                                        </p:attrNameLst>
                                      </p:cBhvr>
                                      <p:tavLst>
                                        <p:tav tm="0">
                                          <p:val>
                                            <p:strVal val="#ppt_x"/>
                                          </p:val>
                                        </p:tav>
                                        <p:tav tm="100000">
                                          <p:val>
                                            <p:strVal val="#ppt_x"/>
                                          </p:val>
                                        </p:tav>
                                      </p:tavLst>
                                    </p:anim>
                                    <p:anim calcmode="lin" valueType="num">
                                      <p:cBhvr additive="base">
                                        <p:cTn id="6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nodeType="clickEffect">
                                  <p:stCondLst>
                                    <p:cond delay="0"/>
                                  </p:stCondLst>
                                  <p:childTnLst>
                                    <p:set>
                                      <p:cBhvr>
                                        <p:cTn id="68" dur="1" fill="hold">
                                          <p:stCondLst>
                                            <p:cond delay="0"/>
                                          </p:stCondLst>
                                        </p:cTn>
                                        <p:tgtEl>
                                          <p:spTgt spid="70"/>
                                        </p:tgtEl>
                                        <p:attrNameLst>
                                          <p:attrName>style.visibility</p:attrName>
                                        </p:attrNameLst>
                                      </p:cBhvr>
                                      <p:to>
                                        <p:strVal val="visible"/>
                                      </p:to>
                                    </p:set>
                                    <p:anim calcmode="lin" valueType="num">
                                      <p:cBhvr additive="base">
                                        <p:cTn id="69" dur="500" fill="hold"/>
                                        <p:tgtEl>
                                          <p:spTgt spid="70"/>
                                        </p:tgtEl>
                                        <p:attrNameLst>
                                          <p:attrName>ppt_x</p:attrName>
                                        </p:attrNameLst>
                                      </p:cBhvr>
                                      <p:tavLst>
                                        <p:tav tm="0">
                                          <p:val>
                                            <p:strVal val="#ppt_x"/>
                                          </p:val>
                                        </p:tav>
                                        <p:tav tm="100000">
                                          <p:val>
                                            <p:strVal val="#ppt_x"/>
                                          </p:val>
                                        </p:tav>
                                      </p:tavLst>
                                    </p:anim>
                                    <p:anim calcmode="lin" valueType="num">
                                      <p:cBhvr additive="base">
                                        <p:cTn id="70" dur="500" fill="hold"/>
                                        <p:tgtEl>
                                          <p:spTgt spid="70"/>
                                        </p:tgtEl>
                                        <p:attrNameLst>
                                          <p:attrName>ppt_y</p:attrName>
                                        </p:attrNameLst>
                                      </p:cBhvr>
                                      <p:tavLst>
                                        <p:tav tm="0">
                                          <p:val>
                                            <p:strVal val="1+#ppt_h/2"/>
                                          </p:val>
                                        </p:tav>
                                        <p:tav tm="100000">
                                          <p:val>
                                            <p:strVal val="#ppt_y"/>
                                          </p:val>
                                        </p:tav>
                                      </p:tavLst>
                                    </p:anim>
                                  </p:childTnLst>
                                </p:cTn>
                              </p:par>
                              <p:par>
                                <p:cTn id="71" presetID="2" presetClass="entr" presetSubtype="4" fill="hold" grpId="0" nodeType="withEffect">
                                  <p:stCondLst>
                                    <p:cond delay="0"/>
                                  </p:stCondLst>
                                  <p:childTnLst>
                                    <p:set>
                                      <p:cBhvr>
                                        <p:cTn id="72" dur="1" fill="hold">
                                          <p:stCondLst>
                                            <p:cond delay="0"/>
                                          </p:stCondLst>
                                        </p:cTn>
                                        <p:tgtEl>
                                          <p:spTgt spid="73"/>
                                        </p:tgtEl>
                                        <p:attrNameLst>
                                          <p:attrName>style.visibility</p:attrName>
                                        </p:attrNameLst>
                                      </p:cBhvr>
                                      <p:to>
                                        <p:strVal val="visible"/>
                                      </p:to>
                                    </p:set>
                                    <p:anim calcmode="lin" valueType="num">
                                      <p:cBhvr additive="base">
                                        <p:cTn id="73" dur="500" fill="hold"/>
                                        <p:tgtEl>
                                          <p:spTgt spid="73"/>
                                        </p:tgtEl>
                                        <p:attrNameLst>
                                          <p:attrName>ppt_x</p:attrName>
                                        </p:attrNameLst>
                                      </p:cBhvr>
                                      <p:tavLst>
                                        <p:tav tm="0">
                                          <p:val>
                                            <p:strVal val="#ppt_x"/>
                                          </p:val>
                                        </p:tav>
                                        <p:tav tm="100000">
                                          <p:val>
                                            <p:strVal val="#ppt_x"/>
                                          </p:val>
                                        </p:tav>
                                      </p:tavLst>
                                    </p:anim>
                                    <p:anim calcmode="lin" valueType="num">
                                      <p:cBhvr additive="base">
                                        <p:cTn id="74" dur="500" fill="hold"/>
                                        <p:tgtEl>
                                          <p:spTgt spid="73"/>
                                        </p:tgtEl>
                                        <p:attrNameLst>
                                          <p:attrName>ppt_y</p:attrName>
                                        </p:attrNameLst>
                                      </p:cBhvr>
                                      <p:tavLst>
                                        <p:tav tm="0">
                                          <p:val>
                                            <p:strVal val="1+#ppt_h/2"/>
                                          </p:val>
                                        </p:tav>
                                        <p:tav tm="100000">
                                          <p:val>
                                            <p:strVal val="#ppt_y"/>
                                          </p:val>
                                        </p:tav>
                                      </p:tavLst>
                                    </p:anim>
                                  </p:childTnLst>
                                </p:cTn>
                              </p:par>
                              <p:par>
                                <p:cTn id="75" presetID="2" presetClass="entr" presetSubtype="4" fill="hold" nodeType="withEffect">
                                  <p:stCondLst>
                                    <p:cond delay="0"/>
                                  </p:stCondLst>
                                  <p:childTnLst>
                                    <p:set>
                                      <p:cBhvr>
                                        <p:cTn id="76" dur="1" fill="hold">
                                          <p:stCondLst>
                                            <p:cond delay="0"/>
                                          </p:stCondLst>
                                        </p:cTn>
                                        <p:tgtEl>
                                          <p:spTgt spid="57"/>
                                        </p:tgtEl>
                                        <p:attrNameLst>
                                          <p:attrName>style.visibility</p:attrName>
                                        </p:attrNameLst>
                                      </p:cBhvr>
                                      <p:to>
                                        <p:strVal val="visible"/>
                                      </p:to>
                                    </p:set>
                                    <p:anim calcmode="lin" valueType="num">
                                      <p:cBhvr additive="base">
                                        <p:cTn id="77" dur="500" fill="hold"/>
                                        <p:tgtEl>
                                          <p:spTgt spid="57"/>
                                        </p:tgtEl>
                                        <p:attrNameLst>
                                          <p:attrName>ppt_x</p:attrName>
                                        </p:attrNameLst>
                                      </p:cBhvr>
                                      <p:tavLst>
                                        <p:tav tm="0">
                                          <p:val>
                                            <p:strVal val="#ppt_x"/>
                                          </p:val>
                                        </p:tav>
                                        <p:tav tm="100000">
                                          <p:val>
                                            <p:strVal val="#ppt_x"/>
                                          </p:val>
                                        </p:tav>
                                      </p:tavLst>
                                    </p:anim>
                                    <p:anim calcmode="lin" valueType="num">
                                      <p:cBhvr additive="base">
                                        <p:cTn id="78" dur="500" fill="hold"/>
                                        <p:tgtEl>
                                          <p:spTgt spid="57"/>
                                        </p:tgtEl>
                                        <p:attrNameLst>
                                          <p:attrName>ppt_y</p:attrName>
                                        </p:attrNameLst>
                                      </p:cBhvr>
                                      <p:tavLst>
                                        <p:tav tm="0">
                                          <p:val>
                                            <p:strVal val="1+#ppt_h/2"/>
                                          </p:val>
                                        </p:tav>
                                        <p:tav tm="100000">
                                          <p:val>
                                            <p:strVal val="#ppt_y"/>
                                          </p:val>
                                        </p:tav>
                                      </p:tavLst>
                                    </p:anim>
                                  </p:childTnLst>
                                </p:cTn>
                              </p:par>
                              <p:par>
                                <p:cTn id="79" presetID="2" presetClass="entr" presetSubtype="4" fill="hold" grpId="0" nodeType="withEffect">
                                  <p:stCondLst>
                                    <p:cond delay="0"/>
                                  </p:stCondLst>
                                  <p:childTnLst>
                                    <p:set>
                                      <p:cBhvr>
                                        <p:cTn id="80" dur="1" fill="hold">
                                          <p:stCondLst>
                                            <p:cond delay="0"/>
                                          </p:stCondLst>
                                        </p:cTn>
                                        <p:tgtEl>
                                          <p:spTgt spid="59"/>
                                        </p:tgtEl>
                                        <p:attrNameLst>
                                          <p:attrName>style.visibility</p:attrName>
                                        </p:attrNameLst>
                                      </p:cBhvr>
                                      <p:to>
                                        <p:strVal val="visible"/>
                                      </p:to>
                                    </p:set>
                                    <p:anim calcmode="lin" valueType="num">
                                      <p:cBhvr additive="base">
                                        <p:cTn id="81" dur="500" fill="hold"/>
                                        <p:tgtEl>
                                          <p:spTgt spid="59"/>
                                        </p:tgtEl>
                                        <p:attrNameLst>
                                          <p:attrName>ppt_x</p:attrName>
                                        </p:attrNameLst>
                                      </p:cBhvr>
                                      <p:tavLst>
                                        <p:tav tm="0">
                                          <p:val>
                                            <p:strVal val="#ppt_x"/>
                                          </p:val>
                                        </p:tav>
                                        <p:tav tm="100000">
                                          <p:val>
                                            <p:strVal val="#ppt_x"/>
                                          </p:val>
                                        </p:tav>
                                      </p:tavLst>
                                    </p:anim>
                                    <p:anim calcmode="lin" valueType="num">
                                      <p:cBhvr additive="base">
                                        <p:cTn id="82" dur="500" fill="hold"/>
                                        <p:tgtEl>
                                          <p:spTgt spid="59"/>
                                        </p:tgtEl>
                                        <p:attrNameLst>
                                          <p:attrName>ppt_y</p:attrName>
                                        </p:attrNameLst>
                                      </p:cBhvr>
                                      <p:tavLst>
                                        <p:tav tm="0">
                                          <p:val>
                                            <p:strVal val="1+#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2" presetClass="entr" presetSubtype="4" fill="hold" nodeType="clickEffect">
                                  <p:stCondLst>
                                    <p:cond delay="0"/>
                                  </p:stCondLst>
                                  <p:childTnLst>
                                    <p:set>
                                      <p:cBhvr>
                                        <p:cTn id="86" dur="1" fill="hold">
                                          <p:stCondLst>
                                            <p:cond delay="0"/>
                                          </p:stCondLst>
                                        </p:cTn>
                                        <p:tgtEl>
                                          <p:spTgt spid="44"/>
                                        </p:tgtEl>
                                        <p:attrNameLst>
                                          <p:attrName>style.visibility</p:attrName>
                                        </p:attrNameLst>
                                      </p:cBhvr>
                                      <p:to>
                                        <p:strVal val="visible"/>
                                      </p:to>
                                    </p:set>
                                    <p:anim calcmode="lin" valueType="num">
                                      <p:cBhvr additive="base">
                                        <p:cTn id="87" dur="500" fill="hold"/>
                                        <p:tgtEl>
                                          <p:spTgt spid="44"/>
                                        </p:tgtEl>
                                        <p:attrNameLst>
                                          <p:attrName>ppt_x</p:attrName>
                                        </p:attrNameLst>
                                      </p:cBhvr>
                                      <p:tavLst>
                                        <p:tav tm="0">
                                          <p:val>
                                            <p:strVal val="#ppt_x"/>
                                          </p:val>
                                        </p:tav>
                                        <p:tav tm="100000">
                                          <p:val>
                                            <p:strVal val="#ppt_x"/>
                                          </p:val>
                                        </p:tav>
                                      </p:tavLst>
                                    </p:anim>
                                    <p:anim calcmode="lin" valueType="num">
                                      <p:cBhvr additive="base">
                                        <p:cTn id="88" dur="500" fill="hold"/>
                                        <p:tgtEl>
                                          <p:spTgt spid="44"/>
                                        </p:tgtEl>
                                        <p:attrNameLst>
                                          <p:attrName>ppt_y</p:attrName>
                                        </p:attrNameLst>
                                      </p:cBhvr>
                                      <p:tavLst>
                                        <p:tav tm="0">
                                          <p:val>
                                            <p:strVal val="1+#ppt_h/2"/>
                                          </p:val>
                                        </p:tav>
                                        <p:tav tm="100000">
                                          <p:val>
                                            <p:strVal val="#ppt_y"/>
                                          </p:val>
                                        </p:tav>
                                      </p:tavLst>
                                    </p:anim>
                                  </p:childTnLst>
                                </p:cTn>
                              </p:par>
                              <p:par>
                                <p:cTn id="89" presetID="2" presetClass="entr" presetSubtype="4" fill="hold" grpId="0" nodeType="withEffect">
                                  <p:stCondLst>
                                    <p:cond delay="0"/>
                                  </p:stCondLst>
                                  <p:childTnLst>
                                    <p:set>
                                      <p:cBhvr>
                                        <p:cTn id="90" dur="1" fill="hold">
                                          <p:stCondLst>
                                            <p:cond delay="0"/>
                                          </p:stCondLst>
                                        </p:cTn>
                                        <p:tgtEl>
                                          <p:spTgt spid="43"/>
                                        </p:tgtEl>
                                        <p:attrNameLst>
                                          <p:attrName>style.visibility</p:attrName>
                                        </p:attrNameLst>
                                      </p:cBhvr>
                                      <p:to>
                                        <p:strVal val="visible"/>
                                      </p:to>
                                    </p:set>
                                    <p:anim calcmode="lin" valueType="num">
                                      <p:cBhvr additive="base">
                                        <p:cTn id="91" dur="500" fill="hold"/>
                                        <p:tgtEl>
                                          <p:spTgt spid="43"/>
                                        </p:tgtEl>
                                        <p:attrNameLst>
                                          <p:attrName>ppt_x</p:attrName>
                                        </p:attrNameLst>
                                      </p:cBhvr>
                                      <p:tavLst>
                                        <p:tav tm="0">
                                          <p:val>
                                            <p:strVal val="#ppt_x"/>
                                          </p:val>
                                        </p:tav>
                                        <p:tav tm="100000">
                                          <p:val>
                                            <p:strVal val="#ppt_x"/>
                                          </p:val>
                                        </p:tav>
                                      </p:tavLst>
                                    </p:anim>
                                    <p:anim calcmode="lin" valueType="num">
                                      <p:cBhvr additive="base">
                                        <p:cTn id="92" dur="500" fill="hold"/>
                                        <p:tgtEl>
                                          <p:spTgt spid="43"/>
                                        </p:tgtEl>
                                        <p:attrNameLst>
                                          <p:attrName>ppt_y</p:attrName>
                                        </p:attrNameLst>
                                      </p:cBhvr>
                                      <p:tavLst>
                                        <p:tav tm="0">
                                          <p:val>
                                            <p:strVal val="1+#ppt_h/2"/>
                                          </p:val>
                                        </p:tav>
                                        <p:tav tm="100000">
                                          <p:val>
                                            <p:strVal val="#ppt_y"/>
                                          </p:val>
                                        </p:tav>
                                      </p:tavLst>
                                    </p:anim>
                                  </p:childTnLst>
                                </p:cTn>
                              </p:par>
                              <p:par>
                                <p:cTn id="93" presetID="2" presetClass="entr" presetSubtype="4" fill="hold" grpId="0" nodeType="withEffect">
                                  <p:stCondLst>
                                    <p:cond delay="0"/>
                                  </p:stCondLst>
                                  <p:childTnLst>
                                    <p:set>
                                      <p:cBhvr>
                                        <p:cTn id="94" dur="1" fill="hold">
                                          <p:stCondLst>
                                            <p:cond delay="0"/>
                                          </p:stCondLst>
                                        </p:cTn>
                                        <p:tgtEl>
                                          <p:spTgt spid="47"/>
                                        </p:tgtEl>
                                        <p:attrNameLst>
                                          <p:attrName>style.visibility</p:attrName>
                                        </p:attrNameLst>
                                      </p:cBhvr>
                                      <p:to>
                                        <p:strVal val="visible"/>
                                      </p:to>
                                    </p:set>
                                    <p:anim calcmode="lin" valueType="num">
                                      <p:cBhvr additive="base">
                                        <p:cTn id="95" dur="500" fill="hold"/>
                                        <p:tgtEl>
                                          <p:spTgt spid="47"/>
                                        </p:tgtEl>
                                        <p:attrNameLst>
                                          <p:attrName>ppt_x</p:attrName>
                                        </p:attrNameLst>
                                      </p:cBhvr>
                                      <p:tavLst>
                                        <p:tav tm="0">
                                          <p:val>
                                            <p:strVal val="#ppt_x"/>
                                          </p:val>
                                        </p:tav>
                                        <p:tav tm="100000">
                                          <p:val>
                                            <p:strVal val="#ppt_x"/>
                                          </p:val>
                                        </p:tav>
                                      </p:tavLst>
                                    </p:anim>
                                    <p:anim calcmode="lin" valueType="num">
                                      <p:cBhvr additive="base">
                                        <p:cTn id="96" dur="500" fill="hold"/>
                                        <p:tgtEl>
                                          <p:spTgt spid="47"/>
                                        </p:tgtEl>
                                        <p:attrNameLst>
                                          <p:attrName>ppt_y</p:attrName>
                                        </p:attrNameLst>
                                      </p:cBhvr>
                                      <p:tavLst>
                                        <p:tav tm="0">
                                          <p:val>
                                            <p:strVal val="1+#ppt_h/2"/>
                                          </p:val>
                                        </p:tav>
                                        <p:tav tm="100000">
                                          <p:val>
                                            <p:strVal val="#ppt_y"/>
                                          </p:val>
                                        </p:tav>
                                      </p:tavLst>
                                    </p:anim>
                                  </p:childTnLst>
                                </p:cTn>
                              </p:par>
                              <p:par>
                                <p:cTn id="97" presetID="1" presetClass="entr" presetSubtype="0" fill="hold" grpId="0" nodeType="withEffect">
                                  <p:stCondLst>
                                    <p:cond delay="0"/>
                                  </p:stCondLst>
                                  <p:childTnLst>
                                    <p:set>
                                      <p:cBhvr>
                                        <p:cTn id="98" dur="1" fill="hold">
                                          <p:stCondLst>
                                            <p:cond delay="0"/>
                                          </p:stCondLst>
                                        </p:cTn>
                                        <p:tgtEl>
                                          <p:spTgt spid="69"/>
                                        </p:tgtEl>
                                        <p:attrNameLst>
                                          <p:attrName>style.visibility</p:attrName>
                                        </p:attrNameLst>
                                      </p:cBhvr>
                                      <p:to>
                                        <p:strVal val="visible"/>
                                      </p:to>
                                    </p:set>
                                  </p:childTnLst>
                                </p:cTn>
                              </p:par>
                              <p:par>
                                <p:cTn id="99" presetID="1" presetClass="entr" presetSubtype="0" fill="hold" nodeType="withEffect">
                                  <p:stCondLst>
                                    <p:cond delay="0"/>
                                  </p:stCondLst>
                                  <p:childTnLst>
                                    <p:set>
                                      <p:cBhvr>
                                        <p:cTn id="100" dur="1" fill="hold">
                                          <p:stCondLst>
                                            <p:cond delay="0"/>
                                          </p:stCondLst>
                                        </p:cTn>
                                        <p:tgtEl>
                                          <p:spTgt spid="33"/>
                                        </p:tgtEl>
                                        <p:attrNameLst>
                                          <p:attrName>style.visibility</p:attrName>
                                        </p:attrNameLst>
                                      </p:cBhvr>
                                      <p:to>
                                        <p:strVal val="visible"/>
                                      </p:to>
                                    </p:set>
                                  </p:childTnLst>
                                </p:cTn>
                              </p:par>
                              <p:par>
                                <p:cTn id="101" presetID="1" presetClass="entr" presetSubtype="0" fill="hold" nodeType="withEffect">
                                  <p:stCondLst>
                                    <p:cond delay="0"/>
                                  </p:stCondLst>
                                  <p:childTnLst>
                                    <p:set>
                                      <p:cBhvr>
                                        <p:cTn id="102" dur="1" fill="hold">
                                          <p:stCondLst>
                                            <p:cond delay="0"/>
                                          </p:stCondLst>
                                        </p:cTn>
                                        <p:tgtEl>
                                          <p:spTgt spid="34"/>
                                        </p:tgtEl>
                                        <p:attrNameLst>
                                          <p:attrName>style.visibility</p:attrName>
                                        </p:attrNameLst>
                                      </p:cBhvr>
                                      <p:to>
                                        <p:strVal val="visible"/>
                                      </p:to>
                                    </p:set>
                                  </p:childTnLst>
                                </p:cTn>
                              </p:par>
                              <p:par>
                                <p:cTn id="103" presetID="1" presetClass="entr" presetSubtype="0" fill="hold" grpId="0" nodeType="withEffect">
                                  <p:stCondLst>
                                    <p:cond delay="0"/>
                                  </p:stCondLst>
                                  <p:childTnLst>
                                    <p:set>
                                      <p:cBhvr>
                                        <p:cTn id="104" dur="1" fill="hold">
                                          <p:stCondLst>
                                            <p:cond delay="0"/>
                                          </p:stCondLst>
                                        </p:cTn>
                                        <p:tgtEl>
                                          <p:spTgt spid="46"/>
                                        </p:tgtEl>
                                        <p:attrNameLst>
                                          <p:attrName>style.visibility</p:attrName>
                                        </p:attrNameLst>
                                      </p:cBhvr>
                                      <p:to>
                                        <p:strVal val="visible"/>
                                      </p:to>
                                    </p:set>
                                  </p:childTnLst>
                                </p:cTn>
                              </p:par>
                              <p:par>
                                <p:cTn id="105" presetID="1" presetClass="entr" presetSubtype="0" fill="hold" nodeType="withEffect">
                                  <p:stCondLst>
                                    <p:cond delay="0"/>
                                  </p:stCondLst>
                                  <p:childTnLst>
                                    <p:set>
                                      <p:cBhvr>
                                        <p:cTn id="106" dur="1" fill="hold">
                                          <p:stCondLst>
                                            <p:cond delay="0"/>
                                          </p:stCondLst>
                                        </p:cTn>
                                        <p:tgtEl>
                                          <p:spTgt spid="49"/>
                                        </p:tgtEl>
                                        <p:attrNameLst>
                                          <p:attrName>style.visibility</p:attrName>
                                        </p:attrNameLst>
                                      </p:cBhvr>
                                      <p:to>
                                        <p:strVal val="visible"/>
                                      </p:to>
                                    </p:set>
                                  </p:childTnLst>
                                </p:cTn>
                              </p:par>
                              <p:par>
                                <p:cTn id="107" presetID="1" presetClass="entr" presetSubtype="0" fill="hold" nodeType="withEffect">
                                  <p:stCondLst>
                                    <p:cond delay="0"/>
                                  </p:stCondLst>
                                  <p:childTnLst>
                                    <p:set>
                                      <p:cBhvr>
                                        <p:cTn id="108" dur="1" fill="hold">
                                          <p:stCondLst>
                                            <p:cond delay="0"/>
                                          </p:stCondLst>
                                        </p:cTn>
                                        <p:tgtEl>
                                          <p:spTgt spid="35"/>
                                        </p:tgtEl>
                                        <p:attrNameLst>
                                          <p:attrName>style.visibility</p:attrName>
                                        </p:attrNameLst>
                                      </p:cBhvr>
                                      <p:to>
                                        <p:strVal val="visible"/>
                                      </p:to>
                                    </p:set>
                                  </p:childTnLst>
                                </p:cTn>
                              </p:par>
                            </p:childTnLst>
                          </p:cTn>
                        </p:par>
                      </p:childTnLst>
                    </p:cTn>
                  </p:par>
                  <p:par>
                    <p:cTn id="109" fill="hold">
                      <p:stCondLst>
                        <p:cond delay="indefinite"/>
                      </p:stCondLst>
                      <p:childTnLst>
                        <p:par>
                          <p:cTn id="110" fill="hold">
                            <p:stCondLst>
                              <p:cond delay="0"/>
                            </p:stCondLst>
                            <p:childTnLst>
                              <p:par>
                                <p:cTn id="111" presetID="2" presetClass="entr" presetSubtype="4" fill="hold" nodeType="clickEffect">
                                  <p:stCondLst>
                                    <p:cond delay="0"/>
                                  </p:stCondLst>
                                  <p:childTnLst>
                                    <p:set>
                                      <p:cBhvr>
                                        <p:cTn id="112" dur="1" fill="hold">
                                          <p:stCondLst>
                                            <p:cond delay="0"/>
                                          </p:stCondLst>
                                        </p:cTn>
                                        <p:tgtEl>
                                          <p:spTgt spid="36"/>
                                        </p:tgtEl>
                                        <p:attrNameLst>
                                          <p:attrName>style.visibility</p:attrName>
                                        </p:attrNameLst>
                                      </p:cBhvr>
                                      <p:to>
                                        <p:strVal val="visible"/>
                                      </p:to>
                                    </p:set>
                                    <p:anim calcmode="lin" valueType="num">
                                      <p:cBhvr additive="base">
                                        <p:cTn id="113" dur="500" fill="hold"/>
                                        <p:tgtEl>
                                          <p:spTgt spid="36"/>
                                        </p:tgtEl>
                                        <p:attrNameLst>
                                          <p:attrName>ppt_x</p:attrName>
                                        </p:attrNameLst>
                                      </p:cBhvr>
                                      <p:tavLst>
                                        <p:tav tm="0">
                                          <p:val>
                                            <p:strVal val="#ppt_x"/>
                                          </p:val>
                                        </p:tav>
                                        <p:tav tm="100000">
                                          <p:val>
                                            <p:strVal val="#ppt_x"/>
                                          </p:val>
                                        </p:tav>
                                      </p:tavLst>
                                    </p:anim>
                                    <p:anim calcmode="lin" valueType="num">
                                      <p:cBhvr additive="base">
                                        <p:cTn id="114" dur="500" fill="hold"/>
                                        <p:tgtEl>
                                          <p:spTgt spid="36"/>
                                        </p:tgtEl>
                                        <p:attrNameLst>
                                          <p:attrName>ppt_y</p:attrName>
                                        </p:attrNameLst>
                                      </p:cBhvr>
                                      <p:tavLst>
                                        <p:tav tm="0">
                                          <p:val>
                                            <p:strVal val="1+#ppt_h/2"/>
                                          </p:val>
                                        </p:tav>
                                        <p:tav tm="100000">
                                          <p:val>
                                            <p:strVal val="#ppt_y"/>
                                          </p:val>
                                        </p:tav>
                                      </p:tavLst>
                                    </p:anim>
                                  </p:childTnLst>
                                </p:cTn>
                              </p:par>
                              <p:par>
                                <p:cTn id="115" presetID="2" presetClass="entr" presetSubtype="4" fill="hold" nodeType="withEffect">
                                  <p:stCondLst>
                                    <p:cond delay="0"/>
                                  </p:stCondLst>
                                  <p:childTnLst>
                                    <p:set>
                                      <p:cBhvr>
                                        <p:cTn id="116" dur="1" fill="hold">
                                          <p:stCondLst>
                                            <p:cond delay="0"/>
                                          </p:stCondLst>
                                        </p:cTn>
                                        <p:tgtEl>
                                          <p:spTgt spid="66"/>
                                        </p:tgtEl>
                                        <p:attrNameLst>
                                          <p:attrName>style.visibility</p:attrName>
                                        </p:attrNameLst>
                                      </p:cBhvr>
                                      <p:to>
                                        <p:strVal val="visible"/>
                                      </p:to>
                                    </p:set>
                                    <p:anim calcmode="lin" valueType="num">
                                      <p:cBhvr additive="base">
                                        <p:cTn id="117" dur="500" fill="hold"/>
                                        <p:tgtEl>
                                          <p:spTgt spid="66"/>
                                        </p:tgtEl>
                                        <p:attrNameLst>
                                          <p:attrName>ppt_x</p:attrName>
                                        </p:attrNameLst>
                                      </p:cBhvr>
                                      <p:tavLst>
                                        <p:tav tm="0">
                                          <p:val>
                                            <p:strVal val="#ppt_x"/>
                                          </p:val>
                                        </p:tav>
                                        <p:tav tm="100000">
                                          <p:val>
                                            <p:strVal val="#ppt_x"/>
                                          </p:val>
                                        </p:tav>
                                      </p:tavLst>
                                    </p:anim>
                                    <p:anim calcmode="lin" valueType="num">
                                      <p:cBhvr additive="base">
                                        <p:cTn id="118" dur="500" fill="hold"/>
                                        <p:tgtEl>
                                          <p:spTgt spid="66"/>
                                        </p:tgtEl>
                                        <p:attrNameLst>
                                          <p:attrName>ppt_y</p:attrName>
                                        </p:attrNameLst>
                                      </p:cBhvr>
                                      <p:tavLst>
                                        <p:tav tm="0">
                                          <p:val>
                                            <p:strVal val="1+#ppt_h/2"/>
                                          </p:val>
                                        </p:tav>
                                        <p:tav tm="100000">
                                          <p:val>
                                            <p:strVal val="#ppt_y"/>
                                          </p:val>
                                        </p:tav>
                                      </p:tavLst>
                                    </p:anim>
                                  </p:childTnLst>
                                </p:cTn>
                              </p:par>
                              <p:par>
                                <p:cTn id="119" presetID="2" presetClass="entr" presetSubtype="4" fill="hold" grpId="0" nodeType="withEffect">
                                  <p:stCondLst>
                                    <p:cond delay="0"/>
                                  </p:stCondLst>
                                  <p:childTnLst>
                                    <p:set>
                                      <p:cBhvr>
                                        <p:cTn id="120" dur="1" fill="hold">
                                          <p:stCondLst>
                                            <p:cond delay="0"/>
                                          </p:stCondLst>
                                        </p:cTn>
                                        <p:tgtEl>
                                          <p:spTgt spid="65"/>
                                        </p:tgtEl>
                                        <p:attrNameLst>
                                          <p:attrName>style.visibility</p:attrName>
                                        </p:attrNameLst>
                                      </p:cBhvr>
                                      <p:to>
                                        <p:strVal val="visible"/>
                                      </p:to>
                                    </p:set>
                                    <p:anim calcmode="lin" valueType="num">
                                      <p:cBhvr additive="base">
                                        <p:cTn id="121" dur="500" fill="hold"/>
                                        <p:tgtEl>
                                          <p:spTgt spid="65"/>
                                        </p:tgtEl>
                                        <p:attrNameLst>
                                          <p:attrName>ppt_x</p:attrName>
                                        </p:attrNameLst>
                                      </p:cBhvr>
                                      <p:tavLst>
                                        <p:tav tm="0">
                                          <p:val>
                                            <p:strVal val="#ppt_x"/>
                                          </p:val>
                                        </p:tav>
                                        <p:tav tm="100000">
                                          <p:val>
                                            <p:strVal val="#ppt_x"/>
                                          </p:val>
                                        </p:tav>
                                      </p:tavLst>
                                    </p:anim>
                                    <p:anim calcmode="lin" valueType="num">
                                      <p:cBhvr additive="base">
                                        <p:cTn id="122" dur="500" fill="hold"/>
                                        <p:tgtEl>
                                          <p:spTgt spid="65"/>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4" fill="hold" grpId="0" nodeType="clickEffect">
                                  <p:stCondLst>
                                    <p:cond delay="0"/>
                                  </p:stCondLst>
                                  <p:childTnLst>
                                    <p:set>
                                      <p:cBhvr>
                                        <p:cTn id="126" dur="1" fill="hold">
                                          <p:stCondLst>
                                            <p:cond delay="0"/>
                                          </p:stCondLst>
                                        </p:cTn>
                                        <p:tgtEl>
                                          <p:spTgt spid="61"/>
                                        </p:tgtEl>
                                        <p:attrNameLst>
                                          <p:attrName>style.visibility</p:attrName>
                                        </p:attrNameLst>
                                      </p:cBhvr>
                                      <p:to>
                                        <p:strVal val="visible"/>
                                      </p:to>
                                    </p:set>
                                    <p:anim calcmode="lin" valueType="num">
                                      <p:cBhvr additive="base">
                                        <p:cTn id="127" dur="500" fill="hold"/>
                                        <p:tgtEl>
                                          <p:spTgt spid="61"/>
                                        </p:tgtEl>
                                        <p:attrNameLst>
                                          <p:attrName>ppt_x</p:attrName>
                                        </p:attrNameLst>
                                      </p:cBhvr>
                                      <p:tavLst>
                                        <p:tav tm="0">
                                          <p:val>
                                            <p:strVal val="#ppt_x"/>
                                          </p:val>
                                        </p:tav>
                                        <p:tav tm="100000">
                                          <p:val>
                                            <p:strVal val="#ppt_x"/>
                                          </p:val>
                                        </p:tav>
                                      </p:tavLst>
                                    </p:anim>
                                    <p:anim calcmode="lin" valueType="num">
                                      <p:cBhvr additive="base">
                                        <p:cTn id="128" dur="500" fill="hold"/>
                                        <p:tgtEl>
                                          <p:spTgt spid="61"/>
                                        </p:tgtEl>
                                        <p:attrNameLst>
                                          <p:attrName>ppt_y</p:attrName>
                                        </p:attrNameLst>
                                      </p:cBhvr>
                                      <p:tavLst>
                                        <p:tav tm="0">
                                          <p:val>
                                            <p:strVal val="1+#ppt_h/2"/>
                                          </p:val>
                                        </p:tav>
                                        <p:tav tm="100000">
                                          <p:val>
                                            <p:strVal val="#ppt_y"/>
                                          </p:val>
                                        </p:tav>
                                      </p:tavLst>
                                    </p:anim>
                                  </p:childTnLst>
                                </p:cTn>
                              </p:par>
                              <p:par>
                                <p:cTn id="129" presetID="2" presetClass="entr" presetSubtype="4" fill="hold" nodeType="withEffect">
                                  <p:stCondLst>
                                    <p:cond delay="0"/>
                                  </p:stCondLst>
                                  <p:childTnLst>
                                    <p:set>
                                      <p:cBhvr>
                                        <p:cTn id="130" dur="1" fill="hold">
                                          <p:stCondLst>
                                            <p:cond delay="0"/>
                                          </p:stCondLst>
                                        </p:cTn>
                                        <p:tgtEl>
                                          <p:spTgt spid="60"/>
                                        </p:tgtEl>
                                        <p:attrNameLst>
                                          <p:attrName>style.visibility</p:attrName>
                                        </p:attrNameLst>
                                      </p:cBhvr>
                                      <p:to>
                                        <p:strVal val="visible"/>
                                      </p:to>
                                    </p:set>
                                    <p:anim calcmode="lin" valueType="num">
                                      <p:cBhvr additive="base">
                                        <p:cTn id="131" dur="500" fill="hold"/>
                                        <p:tgtEl>
                                          <p:spTgt spid="60"/>
                                        </p:tgtEl>
                                        <p:attrNameLst>
                                          <p:attrName>ppt_x</p:attrName>
                                        </p:attrNameLst>
                                      </p:cBhvr>
                                      <p:tavLst>
                                        <p:tav tm="0">
                                          <p:val>
                                            <p:strVal val="#ppt_x"/>
                                          </p:val>
                                        </p:tav>
                                        <p:tav tm="100000">
                                          <p:val>
                                            <p:strVal val="#ppt_x"/>
                                          </p:val>
                                        </p:tav>
                                      </p:tavLst>
                                    </p:anim>
                                    <p:anim calcmode="lin" valueType="num">
                                      <p:cBhvr additive="base">
                                        <p:cTn id="132" dur="500" fill="hold"/>
                                        <p:tgtEl>
                                          <p:spTgt spid="60"/>
                                        </p:tgtEl>
                                        <p:attrNameLst>
                                          <p:attrName>ppt_y</p:attrName>
                                        </p:attrNameLst>
                                      </p:cBhvr>
                                      <p:tavLst>
                                        <p:tav tm="0">
                                          <p:val>
                                            <p:strVal val="1+#ppt_h/2"/>
                                          </p:val>
                                        </p:tav>
                                        <p:tav tm="100000">
                                          <p:val>
                                            <p:strVal val="#ppt_y"/>
                                          </p:val>
                                        </p:tav>
                                      </p:tavLst>
                                    </p:anim>
                                  </p:childTnLst>
                                </p:cTn>
                              </p:par>
                              <p:par>
                                <p:cTn id="133" presetID="2" presetClass="entr" presetSubtype="4" fill="hold" nodeType="withEffect">
                                  <p:stCondLst>
                                    <p:cond delay="0"/>
                                  </p:stCondLst>
                                  <p:childTnLst>
                                    <p:set>
                                      <p:cBhvr>
                                        <p:cTn id="134" dur="1" fill="hold">
                                          <p:stCondLst>
                                            <p:cond delay="0"/>
                                          </p:stCondLst>
                                        </p:cTn>
                                        <p:tgtEl>
                                          <p:spTgt spid="55"/>
                                        </p:tgtEl>
                                        <p:attrNameLst>
                                          <p:attrName>style.visibility</p:attrName>
                                        </p:attrNameLst>
                                      </p:cBhvr>
                                      <p:to>
                                        <p:strVal val="visible"/>
                                      </p:to>
                                    </p:set>
                                    <p:anim calcmode="lin" valueType="num">
                                      <p:cBhvr additive="base">
                                        <p:cTn id="135" dur="500" fill="hold"/>
                                        <p:tgtEl>
                                          <p:spTgt spid="55"/>
                                        </p:tgtEl>
                                        <p:attrNameLst>
                                          <p:attrName>ppt_x</p:attrName>
                                        </p:attrNameLst>
                                      </p:cBhvr>
                                      <p:tavLst>
                                        <p:tav tm="0">
                                          <p:val>
                                            <p:strVal val="#ppt_x"/>
                                          </p:val>
                                        </p:tav>
                                        <p:tav tm="100000">
                                          <p:val>
                                            <p:strVal val="#ppt_x"/>
                                          </p:val>
                                        </p:tav>
                                      </p:tavLst>
                                    </p:anim>
                                    <p:anim calcmode="lin" valueType="num">
                                      <p:cBhvr additive="base">
                                        <p:cTn id="136" dur="500" fill="hold"/>
                                        <p:tgtEl>
                                          <p:spTgt spid="55"/>
                                        </p:tgtEl>
                                        <p:attrNameLst>
                                          <p:attrName>ppt_y</p:attrName>
                                        </p:attrNameLst>
                                      </p:cBhvr>
                                      <p:tavLst>
                                        <p:tav tm="0">
                                          <p:val>
                                            <p:strVal val="1+#ppt_h/2"/>
                                          </p:val>
                                        </p:tav>
                                        <p:tav tm="100000">
                                          <p:val>
                                            <p:strVal val="#ppt_y"/>
                                          </p:val>
                                        </p:tav>
                                      </p:tavLst>
                                    </p:anim>
                                  </p:childTnLst>
                                </p:cTn>
                              </p:par>
                            </p:childTnLst>
                          </p:cTn>
                        </p:par>
                      </p:childTnLst>
                    </p:cTn>
                  </p:par>
                  <p:par>
                    <p:cTn id="137" fill="hold">
                      <p:stCondLst>
                        <p:cond delay="indefinite"/>
                      </p:stCondLst>
                      <p:childTnLst>
                        <p:par>
                          <p:cTn id="138" fill="hold">
                            <p:stCondLst>
                              <p:cond delay="0"/>
                            </p:stCondLst>
                            <p:childTnLst>
                              <p:par>
                                <p:cTn id="139" presetID="2" presetClass="entr" presetSubtype="4" fill="hold" grpId="0" nodeType="clickEffect">
                                  <p:stCondLst>
                                    <p:cond delay="0"/>
                                  </p:stCondLst>
                                  <p:childTnLst>
                                    <p:set>
                                      <p:cBhvr>
                                        <p:cTn id="140" dur="1" fill="hold">
                                          <p:stCondLst>
                                            <p:cond delay="0"/>
                                          </p:stCondLst>
                                        </p:cTn>
                                        <p:tgtEl>
                                          <p:spTgt spid="83"/>
                                        </p:tgtEl>
                                        <p:attrNameLst>
                                          <p:attrName>style.visibility</p:attrName>
                                        </p:attrNameLst>
                                      </p:cBhvr>
                                      <p:to>
                                        <p:strVal val="visible"/>
                                      </p:to>
                                    </p:set>
                                    <p:anim calcmode="lin" valueType="num">
                                      <p:cBhvr additive="base">
                                        <p:cTn id="141" dur="500" fill="hold"/>
                                        <p:tgtEl>
                                          <p:spTgt spid="83"/>
                                        </p:tgtEl>
                                        <p:attrNameLst>
                                          <p:attrName>ppt_x</p:attrName>
                                        </p:attrNameLst>
                                      </p:cBhvr>
                                      <p:tavLst>
                                        <p:tav tm="0">
                                          <p:val>
                                            <p:strVal val="#ppt_x"/>
                                          </p:val>
                                        </p:tav>
                                        <p:tav tm="100000">
                                          <p:val>
                                            <p:strVal val="#ppt_x"/>
                                          </p:val>
                                        </p:tav>
                                      </p:tavLst>
                                    </p:anim>
                                    <p:anim calcmode="lin" valueType="num">
                                      <p:cBhvr additive="base">
                                        <p:cTn id="142" dur="500" fill="hold"/>
                                        <p:tgtEl>
                                          <p:spTgt spid="83"/>
                                        </p:tgtEl>
                                        <p:attrNameLst>
                                          <p:attrName>ppt_y</p:attrName>
                                        </p:attrNameLst>
                                      </p:cBhvr>
                                      <p:tavLst>
                                        <p:tav tm="0">
                                          <p:val>
                                            <p:strVal val="1+#ppt_h/2"/>
                                          </p:val>
                                        </p:tav>
                                        <p:tav tm="100000">
                                          <p:val>
                                            <p:strVal val="#ppt_y"/>
                                          </p:val>
                                        </p:tav>
                                      </p:tavLst>
                                    </p:anim>
                                  </p:childTnLst>
                                </p:cTn>
                              </p:par>
                              <p:par>
                                <p:cTn id="143" presetID="2" presetClass="entr" presetSubtype="4" fill="hold" nodeType="withEffect">
                                  <p:stCondLst>
                                    <p:cond delay="0"/>
                                  </p:stCondLst>
                                  <p:childTnLst>
                                    <p:set>
                                      <p:cBhvr>
                                        <p:cTn id="144" dur="1" fill="hold">
                                          <p:stCondLst>
                                            <p:cond delay="0"/>
                                          </p:stCondLst>
                                        </p:cTn>
                                        <p:tgtEl>
                                          <p:spTgt spid="86"/>
                                        </p:tgtEl>
                                        <p:attrNameLst>
                                          <p:attrName>style.visibility</p:attrName>
                                        </p:attrNameLst>
                                      </p:cBhvr>
                                      <p:to>
                                        <p:strVal val="visible"/>
                                      </p:to>
                                    </p:set>
                                    <p:anim calcmode="lin" valueType="num">
                                      <p:cBhvr additive="base">
                                        <p:cTn id="145" dur="500" fill="hold"/>
                                        <p:tgtEl>
                                          <p:spTgt spid="86"/>
                                        </p:tgtEl>
                                        <p:attrNameLst>
                                          <p:attrName>ppt_x</p:attrName>
                                        </p:attrNameLst>
                                      </p:cBhvr>
                                      <p:tavLst>
                                        <p:tav tm="0">
                                          <p:val>
                                            <p:strVal val="#ppt_x"/>
                                          </p:val>
                                        </p:tav>
                                        <p:tav tm="100000">
                                          <p:val>
                                            <p:strVal val="#ppt_x"/>
                                          </p:val>
                                        </p:tav>
                                      </p:tavLst>
                                    </p:anim>
                                    <p:anim calcmode="lin" valueType="num">
                                      <p:cBhvr additive="base">
                                        <p:cTn id="146" dur="500" fill="hold"/>
                                        <p:tgtEl>
                                          <p:spTgt spid="86"/>
                                        </p:tgtEl>
                                        <p:attrNameLst>
                                          <p:attrName>ppt_y</p:attrName>
                                        </p:attrNameLst>
                                      </p:cBhvr>
                                      <p:tavLst>
                                        <p:tav tm="0">
                                          <p:val>
                                            <p:strVal val="1+#ppt_h/2"/>
                                          </p:val>
                                        </p:tav>
                                        <p:tav tm="100000">
                                          <p:val>
                                            <p:strVal val="#ppt_y"/>
                                          </p:val>
                                        </p:tav>
                                      </p:tavLst>
                                    </p:anim>
                                  </p:childTnLst>
                                </p:cTn>
                              </p:par>
                              <p:par>
                                <p:cTn id="147" presetID="2" presetClass="entr" presetSubtype="4" fill="hold" grpId="0" nodeType="withEffect">
                                  <p:stCondLst>
                                    <p:cond delay="0"/>
                                  </p:stCondLst>
                                  <p:childTnLst>
                                    <p:set>
                                      <p:cBhvr>
                                        <p:cTn id="148" dur="1" fill="hold">
                                          <p:stCondLst>
                                            <p:cond delay="0"/>
                                          </p:stCondLst>
                                        </p:cTn>
                                        <p:tgtEl>
                                          <p:spTgt spid="84"/>
                                        </p:tgtEl>
                                        <p:attrNameLst>
                                          <p:attrName>style.visibility</p:attrName>
                                        </p:attrNameLst>
                                      </p:cBhvr>
                                      <p:to>
                                        <p:strVal val="visible"/>
                                      </p:to>
                                    </p:set>
                                    <p:anim calcmode="lin" valueType="num">
                                      <p:cBhvr additive="base">
                                        <p:cTn id="149" dur="500" fill="hold"/>
                                        <p:tgtEl>
                                          <p:spTgt spid="84"/>
                                        </p:tgtEl>
                                        <p:attrNameLst>
                                          <p:attrName>ppt_x</p:attrName>
                                        </p:attrNameLst>
                                      </p:cBhvr>
                                      <p:tavLst>
                                        <p:tav tm="0">
                                          <p:val>
                                            <p:strVal val="#ppt_x"/>
                                          </p:val>
                                        </p:tav>
                                        <p:tav tm="100000">
                                          <p:val>
                                            <p:strVal val="#ppt_x"/>
                                          </p:val>
                                        </p:tav>
                                      </p:tavLst>
                                    </p:anim>
                                    <p:anim calcmode="lin" valueType="num">
                                      <p:cBhvr additive="base">
                                        <p:cTn id="150" dur="500" fill="hold"/>
                                        <p:tgtEl>
                                          <p:spTgt spid="84"/>
                                        </p:tgtEl>
                                        <p:attrNameLst>
                                          <p:attrName>ppt_y</p:attrName>
                                        </p:attrNameLst>
                                      </p:cBhvr>
                                      <p:tavLst>
                                        <p:tav tm="0">
                                          <p:val>
                                            <p:strVal val="1+#ppt_h/2"/>
                                          </p:val>
                                        </p:tav>
                                        <p:tav tm="100000">
                                          <p:val>
                                            <p:strVal val="#ppt_y"/>
                                          </p:val>
                                        </p:tav>
                                      </p:tavLst>
                                    </p:anim>
                                  </p:childTnLst>
                                </p:cTn>
                              </p:par>
                            </p:childTnLst>
                          </p:cTn>
                        </p:par>
                      </p:childTnLst>
                    </p:cTn>
                  </p:par>
                  <p:par>
                    <p:cTn id="151" fill="hold">
                      <p:stCondLst>
                        <p:cond delay="indefinite"/>
                      </p:stCondLst>
                      <p:childTnLst>
                        <p:par>
                          <p:cTn id="152" fill="hold">
                            <p:stCondLst>
                              <p:cond delay="0"/>
                            </p:stCondLst>
                            <p:childTnLst>
                              <p:par>
                                <p:cTn id="153" presetID="2" presetClass="entr" presetSubtype="4" fill="hold" grpId="0" nodeType="clickEffect">
                                  <p:stCondLst>
                                    <p:cond delay="0"/>
                                  </p:stCondLst>
                                  <p:childTnLst>
                                    <p:set>
                                      <p:cBhvr>
                                        <p:cTn id="154" dur="1" fill="hold">
                                          <p:stCondLst>
                                            <p:cond delay="0"/>
                                          </p:stCondLst>
                                        </p:cTn>
                                        <p:tgtEl>
                                          <p:spTgt spid="78"/>
                                        </p:tgtEl>
                                        <p:attrNameLst>
                                          <p:attrName>style.visibility</p:attrName>
                                        </p:attrNameLst>
                                      </p:cBhvr>
                                      <p:to>
                                        <p:strVal val="visible"/>
                                      </p:to>
                                    </p:set>
                                    <p:anim calcmode="lin" valueType="num">
                                      <p:cBhvr additive="base">
                                        <p:cTn id="155" dur="500" fill="hold"/>
                                        <p:tgtEl>
                                          <p:spTgt spid="78"/>
                                        </p:tgtEl>
                                        <p:attrNameLst>
                                          <p:attrName>ppt_x</p:attrName>
                                        </p:attrNameLst>
                                      </p:cBhvr>
                                      <p:tavLst>
                                        <p:tav tm="0">
                                          <p:val>
                                            <p:strVal val="#ppt_x"/>
                                          </p:val>
                                        </p:tav>
                                        <p:tav tm="100000">
                                          <p:val>
                                            <p:strVal val="#ppt_x"/>
                                          </p:val>
                                        </p:tav>
                                      </p:tavLst>
                                    </p:anim>
                                    <p:anim calcmode="lin" valueType="num">
                                      <p:cBhvr additive="base">
                                        <p:cTn id="156" dur="500" fill="hold"/>
                                        <p:tgtEl>
                                          <p:spTgt spid="78"/>
                                        </p:tgtEl>
                                        <p:attrNameLst>
                                          <p:attrName>ppt_y</p:attrName>
                                        </p:attrNameLst>
                                      </p:cBhvr>
                                      <p:tavLst>
                                        <p:tav tm="0">
                                          <p:val>
                                            <p:strVal val="1+#ppt_h/2"/>
                                          </p:val>
                                        </p:tav>
                                        <p:tav tm="100000">
                                          <p:val>
                                            <p:strVal val="#ppt_y"/>
                                          </p:val>
                                        </p:tav>
                                      </p:tavLst>
                                    </p:anim>
                                  </p:childTnLst>
                                </p:cTn>
                              </p:par>
                              <p:par>
                                <p:cTn id="157" presetID="2" presetClass="entr" presetSubtype="4" fill="hold" nodeType="withEffect">
                                  <p:stCondLst>
                                    <p:cond delay="0"/>
                                  </p:stCondLst>
                                  <p:childTnLst>
                                    <p:set>
                                      <p:cBhvr>
                                        <p:cTn id="158" dur="1" fill="hold">
                                          <p:stCondLst>
                                            <p:cond delay="0"/>
                                          </p:stCondLst>
                                        </p:cTn>
                                        <p:tgtEl>
                                          <p:spTgt spid="80"/>
                                        </p:tgtEl>
                                        <p:attrNameLst>
                                          <p:attrName>style.visibility</p:attrName>
                                        </p:attrNameLst>
                                      </p:cBhvr>
                                      <p:to>
                                        <p:strVal val="visible"/>
                                      </p:to>
                                    </p:set>
                                    <p:anim calcmode="lin" valueType="num">
                                      <p:cBhvr additive="base">
                                        <p:cTn id="159" dur="500" fill="hold"/>
                                        <p:tgtEl>
                                          <p:spTgt spid="80"/>
                                        </p:tgtEl>
                                        <p:attrNameLst>
                                          <p:attrName>ppt_x</p:attrName>
                                        </p:attrNameLst>
                                      </p:cBhvr>
                                      <p:tavLst>
                                        <p:tav tm="0">
                                          <p:val>
                                            <p:strVal val="#ppt_x"/>
                                          </p:val>
                                        </p:tav>
                                        <p:tav tm="100000">
                                          <p:val>
                                            <p:strVal val="#ppt_x"/>
                                          </p:val>
                                        </p:tav>
                                      </p:tavLst>
                                    </p:anim>
                                    <p:anim calcmode="lin" valueType="num">
                                      <p:cBhvr additive="base">
                                        <p:cTn id="160" dur="500" fill="hold"/>
                                        <p:tgtEl>
                                          <p:spTgt spid="80"/>
                                        </p:tgtEl>
                                        <p:attrNameLst>
                                          <p:attrName>ppt_y</p:attrName>
                                        </p:attrNameLst>
                                      </p:cBhvr>
                                      <p:tavLst>
                                        <p:tav tm="0">
                                          <p:val>
                                            <p:strVal val="1+#ppt_h/2"/>
                                          </p:val>
                                        </p:tav>
                                        <p:tav tm="100000">
                                          <p:val>
                                            <p:strVal val="#ppt_y"/>
                                          </p:val>
                                        </p:tav>
                                      </p:tavLst>
                                    </p:anim>
                                  </p:childTnLst>
                                </p:cTn>
                              </p:par>
                              <p:par>
                                <p:cTn id="161" presetID="2" presetClass="entr" presetSubtype="4" fill="hold" grpId="0" nodeType="withEffect">
                                  <p:stCondLst>
                                    <p:cond delay="0"/>
                                  </p:stCondLst>
                                  <p:childTnLst>
                                    <p:set>
                                      <p:cBhvr>
                                        <p:cTn id="162" dur="1" fill="hold">
                                          <p:stCondLst>
                                            <p:cond delay="0"/>
                                          </p:stCondLst>
                                        </p:cTn>
                                        <p:tgtEl>
                                          <p:spTgt spid="76"/>
                                        </p:tgtEl>
                                        <p:attrNameLst>
                                          <p:attrName>style.visibility</p:attrName>
                                        </p:attrNameLst>
                                      </p:cBhvr>
                                      <p:to>
                                        <p:strVal val="visible"/>
                                      </p:to>
                                    </p:set>
                                    <p:anim calcmode="lin" valueType="num">
                                      <p:cBhvr additive="base">
                                        <p:cTn id="163" dur="500" fill="hold"/>
                                        <p:tgtEl>
                                          <p:spTgt spid="76"/>
                                        </p:tgtEl>
                                        <p:attrNameLst>
                                          <p:attrName>ppt_x</p:attrName>
                                        </p:attrNameLst>
                                      </p:cBhvr>
                                      <p:tavLst>
                                        <p:tav tm="0">
                                          <p:val>
                                            <p:strVal val="#ppt_x"/>
                                          </p:val>
                                        </p:tav>
                                        <p:tav tm="100000">
                                          <p:val>
                                            <p:strVal val="#ppt_x"/>
                                          </p:val>
                                        </p:tav>
                                      </p:tavLst>
                                    </p:anim>
                                    <p:anim calcmode="lin" valueType="num">
                                      <p:cBhvr additive="base">
                                        <p:cTn id="164" dur="500" fill="hold"/>
                                        <p:tgtEl>
                                          <p:spTgt spid="76"/>
                                        </p:tgtEl>
                                        <p:attrNameLst>
                                          <p:attrName>ppt_y</p:attrName>
                                        </p:attrNameLst>
                                      </p:cBhvr>
                                      <p:tavLst>
                                        <p:tav tm="0">
                                          <p:val>
                                            <p:strVal val="1+#ppt_h/2"/>
                                          </p:val>
                                        </p:tav>
                                        <p:tav tm="100000">
                                          <p:val>
                                            <p:strVal val="#ppt_y"/>
                                          </p:val>
                                        </p:tav>
                                      </p:tavLst>
                                    </p:anim>
                                  </p:childTnLst>
                                </p:cTn>
                              </p:par>
                              <p:par>
                                <p:cTn id="165" presetID="2" presetClass="entr" presetSubtype="4" fill="hold" nodeType="withEffect">
                                  <p:stCondLst>
                                    <p:cond delay="0"/>
                                  </p:stCondLst>
                                  <p:childTnLst>
                                    <p:set>
                                      <p:cBhvr>
                                        <p:cTn id="166" dur="1" fill="hold">
                                          <p:stCondLst>
                                            <p:cond delay="0"/>
                                          </p:stCondLst>
                                        </p:cTn>
                                        <p:tgtEl>
                                          <p:spTgt spid="82"/>
                                        </p:tgtEl>
                                        <p:attrNameLst>
                                          <p:attrName>style.visibility</p:attrName>
                                        </p:attrNameLst>
                                      </p:cBhvr>
                                      <p:to>
                                        <p:strVal val="visible"/>
                                      </p:to>
                                    </p:set>
                                    <p:anim calcmode="lin" valueType="num">
                                      <p:cBhvr additive="base">
                                        <p:cTn id="167" dur="500" fill="hold"/>
                                        <p:tgtEl>
                                          <p:spTgt spid="82"/>
                                        </p:tgtEl>
                                        <p:attrNameLst>
                                          <p:attrName>ppt_x</p:attrName>
                                        </p:attrNameLst>
                                      </p:cBhvr>
                                      <p:tavLst>
                                        <p:tav tm="0">
                                          <p:val>
                                            <p:strVal val="#ppt_x"/>
                                          </p:val>
                                        </p:tav>
                                        <p:tav tm="100000">
                                          <p:val>
                                            <p:strVal val="#ppt_x"/>
                                          </p:val>
                                        </p:tav>
                                      </p:tavLst>
                                    </p:anim>
                                    <p:anim calcmode="lin" valueType="num">
                                      <p:cBhvr additive="base">
                                        <p:cTn id="168" dur="500" fill="hold"/>
                                        <p:tgtEl>
                                          <p:spTgt spid="82"/>
                                        </p:tgtEl>
                                        <p:attrNameLst>
                                          <p:attrName>ppt_y</p:attrName>
                                        </p:attrNameLst>
                                      </p:cBhvr>
                                      <p:tavLst>
                                        <p:tav tm="0">
                                          <p:val>
                                            <p:strVal val="1+#ppt_h/2"/>
                                          </p:val>
                                        </p:tav>
                                        <p:tav tm="100000">
                                          <p:val>
                                            <p:strVal val="#ppt_y"/>
                                          </p:val>
                                        </p:tav>
                                      </p:tavLst>
                                    </p:anim>
                                  </p:childTnLst>
                                </p:cTn>
                              </p:par>
                              <p:par>
                                <p:cTn id="169" presetID="2" presetClass="entr" presetSubtype="4" fill="hold" grpId="0" nodeType="withEffect">
                                  <p:stCondLst>
                                    <p:cond delay="0"/>
                                  </p:stCondLst>
                                  <p:childTnLst>
                                    <p:set>
                                      <p:cBhvr>
                                        <p:cTn id="170" dur="1" fill="hold">
                                          <p:stCondLst>
                                            <p:cond delay="0"/>
                                          </p:stCondLst>
                                        </p:cTn>
                                        <p:tgtEl>
                                          <p:spTgt spid="77"/>
                                        </p:tgtEl>
                                        <p:attrNameLst>
                                          <p:attrName>style.visibility</p:attrName>
                                        </p:attrNameLst>
                                      </p:cBhvr>
                                      <p:to>
                                        <p:strVal val="visible"/>
                                      </p:to>
                                    </p:set>
                                    <p:anim calcmode="lin" valueType="num">
                                      <p:cBhvr additive="base">
                                        <p:cTn id="171" dur="500" fill="hold"/>
                                        <p:tgtEl>
                                          <p:spTgt spid="77"/>
                                        </p:tgtEl>
                                        <p:attrNameLst>
                                          <p:attrName>ppt_x</p:attrName>
                                        </p:attrNameLst>
                                      </p:cBhvr>
                                      <p:tavLst>
                                        <p:tav tm="0">
                                          <p:val>
                                            <p:strVal val="#ppt_x"/>
                                          </p:val>
                                        </p:tav>
                                        <p:tav tm="100000">
                                          <p:val>
                                            <p:strVal val="#ppt_x"/>
                                          </p:val>
                                        </p:tav>
                                      </p:tavLst>
                                    </p:anim>
                                    <p:anim calcmode="lin" valueType="num">
                                      <p:cBhvr additive="base">
                                        <p:cTn id="172" dur="500" fill="hold"/>
                                        <p:tgtEl>
                                          <p:spTgt spid="7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 grpId="0" animBg="1"/>
      <p:bldP spid="77" grpId="0" animBg="1"/>
      <p:bldP spid="76" grpId="0" animBg="1"/>
      <p:bldP spid="22" grpId="0"/>
      <p:bldP spid="23" grpId="0"/>
      <p:bldP spid="26" grpId="0"/>
      <p:bldP spid="27" grpId="0"/>
      <p:bldP spid="28" grpId="0"/>
      <p:bldP spid="43" grpId="0"/>
      <p:bldP spid="46" grpId="0"/>
      <p:bldP spid="47" grpId="0"/>
      <p:bldP spid="52" grpId="0"/>
      <p:bldP spid="59" grpId="0"/>
      <p:bldP spid="61" grpId="0"/>
      <p:bldP spid="65" grpId="0"/>
      <p:bldP spid="69" grpId="0"/>
      <p:bldP spid="73" grpId="0"/>
      <p:bldP spid="78" grpId="0"/>
      <p:bldP spid="8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179388"/>
            <a:ext cx="8459787" cy="461962"/>
          </a:xfrm>
        </p:spPr>
        <p:txBody>
          <a:bodyPr/>
          <a:lstStyle/>
          <a:p>
            <a:pPr eaLnBrk="1" fontAlgn="auto" hangingPunct="1">
              <a:spcAft>
                <a:spcPts val="0"/>
              </a:spcAft>
              <a:defRPr/>
            </a:pPr>
            <a:r>
              <a:rPr lang="en-US" dirty="0" smtClean="0">
                <a:solidFill>
                  <a:schemeClr val="accent2">
                    <a:lumMod val="75000"/>
                  </a:schemeClr>
                </a:solidFill>
              </a:rPr>
              <a:t>RT Energy + Ancillary Service Co-Optimization</a:t>
            </a:r>
            <a:endParaRPr lang="en-US" dirty="0">
              <a:solidFill>
                <a:schemeClr val="accent2">
                  <a:lumMod val="75000"/>
                </a:schemeClr>
              </a:solidFill>
            </a:endParaRPr>
          </a:p>
        </p:txBody>
      </p:sp>
      <p:sp>
        <p:nvSpPr>
          <p:cNvPr id="3" name="TextBox 2"/>
          <p:cNvSpPr txBox="1"/>
          <p:nvPr/>
        </p:nvSpPr>
        <p:spPr>
          <a:xfrm>
            <a:off x="690508" y="782426"/>
            <a:ext cx="8095456" cy="4801314"/>
          </a:xfrm>
          <a:prstGeom prst="rect">
            <a:avLst/>
          </a:prstGeom>
          <a:noFill/>
        </p:spPr>
        <p:txBody>
          <a:bodyPr wrap="square" rtlCol="0">
            <a:normAutofit/>
          </a:bodyPr>
          <a:lstStyle/>
          <a:p>
            <a:pPr marL="285750" indent="-285750">
              <a:buFont typeface="Arial" panose="020B0604020202020204" pitchFamily="34" charset="0"/>
              <a:buChar char="•"/>
            </a:pPr>
            <a:r>
              <a:rPr lang="en-US" b="1" dirty="0" smtClean="0"/>
              <a:t>Points to note :</a:t>
            </a:r>
            <a:endParaRPr lang="en-US" dirty="0" smtClean="0"/>
          </a:p>
          <a:p>
            <a:pPr marL="742950" lvl="1" indent="-285750">
              <a:buFont typeface="Arial" panose="020B0604020202020204" pitchFamily="34" charset="0"/>
              <a:buChar char="•"/>
            </a:pPr>
            <a:endParaRPr lang="en-US" dirty="0" smtClean="0"/>
          </a:p>
          <a:p>
            <a:pPr marL="742950" lvl="1" indent="-285750">
              <a:buFont typeface="Arial" panose="020B0604020202020204" pitchFamily="34" charset="0"/>
              <a:buChar char="•"/>
            </a:pPr>
            <a:r>
              <a:rPr lang="en-US" dirty="0" smtClean="0"/>
              <a:t>Without congestion the maximum energy price (LMP) is set by the Power Balance Penalty Curve = VOLL+1 $/</a:t>
            </a:r>
            <a:r>
              <a:rPr lang="en-US" dirty="0" err="1" smtClean="0"/>
              <a:t>MWh</a:t>
            </a:r>
            <a:endParaRPr lang="en-US" dirty="0" smtClean="0"/>
          </a:p>
          <a:p>
            <a:pPr marL="1200150" lvl="2" indent="-285750">
              <a:buFont typeface="Arial" panose="020B0604020202020204" pitchFamily="34" charset="0"/>
              <a:buChar char="•"/>
            </a:pPr>
            <a:r>
              <a:rPr lang="en-US" dirty="0" smtClean="0"/>
              <a:t>Occurs when there is insufficient real supply to meet demand (GTBD)</a:t>
            </a:r>
          </a:p>
          <a:p>
            <a:pPr marL="742950" lvl="1" indent="-285750">
              <a:buFont typeface="Arial" panose="020B0604020202020204" pitchFamily="34" charset="0"/>
              <a:buChar char="•"/>
            </a:pPr>
            <a:endParaRPr lang="en-US" dirty="0"/>
          </a:p>
          <a:p>
            <a:pPr marL="742950" lvl="1" indent="-285750">
              <a:buFont typeface="Arial" panose="020B0604020202020204" pitchFamily="34" charset="0"/>
              <a:buChar char="•"/>
            </a:pPr>
            <a:r>
              <a:rPr lang="en-US" dirty="0" smtClean="0"/>
              <a:t>The maximum AS price (MCPC) is the highest price (bid to buy) on the AS Demand Curve</a:t>
            </a:r>
          </a:p>
          <a:p>
            <a:pPr marL="1200150" lvl="2" indent="-285750">
              <a:buFont typeface="Arial" panose="020B0604020202020204" pitchFamily="34" charset="0"/>
              <a:buChar char="•"/>
            </a:pPr>
            <a:r>
              <a:rPr lang="en-US" dirty="0" smtClean="0"/>
              <a:t>Occurs when there is insufficient supply to meet AS demand and the AS Demand Curve sets the price (MCPC)</a:t>
            </a:r>
          </a:p>
          <a:p>
            <a:pPr marL="742950" lvl="1" indent="-285750">
              <a:buFont typeface="Arial" panose="020B0604020202020204" pitchFamily="34" charset="0"/>
              <a:buChar char="•"/>
            </a:pPr>
            <a:endParaRPr lang="en-US" dirty="0" smtClean="0"/>
          </a:p>
          <a:p>
            <a:pPr marL="742950" lvl="1" indent="-285750">
              <a:buFont typeface="Arial" panose="020B0604020202020204" pitchFamily="34" charset="0"/>
              <a:buChar char="•"/>
            </a:pPr>
            <a:r>
              <a:rPr lang="en-US" dirty="0" smtClean="0"/>
              <a:t>Optimization maximizes the area between the supply and demand curves for energy and AS </a:t>
            </a:r>
            <a:r>
              <a:rPr lang="en-US" dirty="0" err="1" smtClean="0"/>
              <a:t>as</a:t>
            </a:r>
            <a:r>
              <a:rPr lang="en-US" dirty="0" smtClean="0"/>
              <a:t> long as constraints are satisfied</a:t>
            </a:r>
          </a:p>
          <a:p>
            <a:pPr marL="742950" lvl="1" indent="-285750">
              <a:buFont typeface="Arial" panose="020B0604020202020204" pitchFamily="34" charset="0"/>
              <a:buChar char="•"/>
            </a:pPr>
            <a:endParaRPr lang="en-US" dirty="0"/>
          </a:p>
        </p:txBody>
      </p:sp>
    </p:spTree>
    <p:extLst>
      <p:ext uri="{BB962C8B-B14F-4D97-AF65-F5344CB8AC3E}">
        <p14:creationId xmlns:p14="http://schemas.microsoft.com/office/powerpoint/2010/main" val="35569192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179388"/>
            <a:ext cx="8459787" cy="461962"/>
          </a:xfrm>
        </p:spPr>
        <p:txBody>
          <a:bodyPr/>
          <a:lstStyle/>
          <a:p>
            <a:pPr eaLnBrk="1" fontAlgn="auto" hangingPunct="1">
              <a:spcAft>
                <a:spcPts val="0"/>
              </a:spcAft>
              <a:defRPr/>
            </a:pPr>
            <a:r>
              <a:rPr lang="en-US" dirty="0" smtClean="0">
                <a:solidFill>
                  <a:schemeClr val="accent2">
                    <a:lumMod val="75000"/>
                  </a:schemeClr>
                </a:solidFill>
              </a:rPr>
              <a:t>RT Energy + Ancillary Service Co-Optimization</a:t>
            </a:r>
            <a:endParaRPr lang="en-US" dirty="0">
              <a:solidFill>
                <a:schemeClr val="accent2">
                  <a:lumMod val="75000"/>
                </a:schemeClr>
              </a:solidFill>
            </a:endParaRPr>
          </a:p>
        </p:txBody>
      </p:sp>
      <p:sp>
        <p:nvSpPr>
          <p:cNvPr id="3" name="TextBox 2"/>
          <p:cNvSpPr txBox="1"/>
          <p:nvPr/>
        </p:nvSpPr>
        <p:spPr>
          <a:xfrm>
            <a:off x="690508" y="782426"/>
            <a:ext cx="8095456" cy="4801314"/>
          </a:xfrm>
          <a:prstGeom prst="rect">
            <a:avLst/>
          </a:prstGeom>
          <a:noFill/>
        </p:spPr>
        <p:txBody>
          <a:bodyPr wrap="square" rtlCol="0">
            <a:normAutofit/>
          </a:bodyPr>
          <a:lstStyle/>
          <a:p>
            <a:pPr marL="285750" indent="-285750">
              <a:buFont typeface="Arial" panose="020B0604020202020204" pitchFamily="34" charset="0"/>
              <a:buChar char="•"/>
            </a:pPr>
            <a:r>
              <a:rPr lang="en-US" b="1" dirty="0" smtClean="0"/>
              <a:t>Points to note (continued):</a:t>
            </a:r>
            <a:endParaRPr lang="en-US" dirty="0" smtClean="0"/>
          </a:p>
          <a:p>
            <a:pPr marL="742950" lvl="1" indent="-285750">
              <a:buFont typeface="Arial" panose="020B0604020202020204" pitchFamily="34" charset="0"/>
              <a:buChar char="•"/>
            </a:pPr>
            <a:endParaRPr lang="en-US" dirty="0" smtClean="0"/>
          </a:p>
          <a:p>
            <a:pPr marL="742950" lvl="1" indent="-285750">
              <a:buFont typeface="Arial" panose="020B0604020202020204" pitchFamily="34" charset="0"/>
              <a:buChar char="•"/>
            </a:pPr>
            <a:r>
              <a:rPr lang="en-US" dirty="0" smtClean="0"/>
              <a:t>The result of the energy and AS co-optimization should be such that:</a:t>
            </a:r>
          </a:p>
          <a:p>
            <a:pPr marL="1200150" lvl="2" indent="-285750">
              <a:buFont typeface="Arial" panose="020B0604020202020204" pitchFamily="34" charset="0"/>
              <a:buChar char="•"/>
            </a:pPr>
            <a:r>
              <a:rPr lang="en-US" dirty="0" smtClean="0"/>
              <a:t>Procurement of energy and AS from supply side must be at least cost</a:t>
            </a:r>
          </a:p>
          <a:p>
            <a:pPr marL="1200150" lvl="2" indent="-285750">
              <a:buFont typeface="Arial" panose="020B0604020202020204" pitchFamily="34" charset="0"/>
              <a:buChar char="•"/>
            </a:pPr>
            <a:endParaRPr lang="en-US" b="1" u="sng" dirty="0" smtClean="0"/>
          </a:p>
          <a:p>
            <a:pPr marL="1200150" lvl="2" indent="-285750">
              <a:buFont typeface="Arial" panose="020B0604020202020204" pitchFamily="34" charset="0"/>
              <a:buChar char="•"/>
            </a:pPr>
            <a:r>
              <a:rPr lang="en-US" b="1" u="sng" dirty="0" smtClean="0"/>
              <a:t>Given</a:t>
            </a:r>
            <a:r>
              <a:rPr lang="en-US" dirty="0" smtClean="0"/>
              <a:t> the prices (LMP, MCPC) and the respective awards (energy, AS) to each supply side resource, the resource has the maximum revenue</a:t>
            </a:r>
          </a:p>
          <a:p>
            <a:pPr marL="1200150" lvl="2" indent="-285750">
              <a:buFont typeface="Arial" panose="020B0604020202020204" pitchFamily="34" charset="0"/>
              <a:buChar char="•"/>
            </a:pPr>
            <a:endParaRPr lang="en-US" dirty="0" smtClean="0"/>
          </a:p>
          <a:p>
            <a:pPr marL="1200150" lvl="2" indent="-285750">
              <a:buFont typeface="Arial" panose="020B0604020202020204" pitchFamily="34" charset="0"/>
              <a:buChar char="•"/>
            </a:pPr>
            <a:r>
              <a:rPr lang="en-US" dirty="0" smtClean="0"/>
              <a:t>For example, if the energy price (LMP) = 60 $/</a:t>
            </a:r>
            <a:r>
              <a:rPr lang="en-US" dirty="0" err="1" smtClean="0"/>
              <a:t>MWh</a:t>
            </a:r>
            <a:r>
              <a:rPr lang="en-US" dirty="0" smtClean="0"/>
              <a:t> and AS price (MCPC) = 8 $/MW/h and the resource submitted a energy offer for 59$/</a:t>
            </a:r>
            <a:r>
              <a:rPr lang="en-US" dirty="0" err="1" smtClean="0"/>
              <a:t>MWh</a:t>
            </a:r>
            <a:r>
              <a:rPr lang="en-US" dirty="0" smtClean="0"/>
              <a:t> and AS offer for 6 $/MW/h, then the awards to this resource should be for AS </a:t>
            </a:r>
            <a:r>
              <a:rPr lang="en-US" dirty="0" err="1" smtClean="0"/>
              <a:t>as</a:t>
            </a:r>
            <a:r>
              <a:rPr lang="en-US" dirty="0" smtClean="0"/>
              <a:t> much as possible (limited by the AS Offer MW/h) and then energy (</a:t>
            </a:r>
            <a:r>
              <a:rPr lang="en-US" dirty="0" err="1" smtClean="0"/>
              <a:t>MWh</a:t>
            </a:r>
            <a:r>
              <a:rPr lang="en-US" dirty="0" smtClean="0"/>
              <a:t>)</a:t>
            </a:r>
          </a:p>
        </p:txBody>
      </p:sp>
    </p:spTree>
    <p:extLst>
      <p:ext uri="{BB962C8B-B14F-4D97-AF65-F5344CB8AC3E}">
        <p14:creationId xmlns:p14="http://schemas.microsoft.com/office/powerpoint/2010/main" val="8172945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179388"/>
            <a:ext cx="8459787" cy="461962"/>
          </a:xfrm>
        </p:spPr>
        <p:txBody>
          <a:bodyPr/>
          <a:lstStyle/>
          <a:p>
            <a:pPr eaLnBrk="1" fontAlgn="auto" hangingPunct="1">
              <a:spcAft>
                <a:spcPts val="0"/>
              </a:spcAft>
              <a:defRPr/>
            </a:pPr>
            <a:r>
              <a:rPr lang="en-US" dirty="0" smtClean="0">
                <a:solidFill>
                  <a:schemeClr val="accent2">
                    <a:lumMod val="75000"/>
                  </a:schemeClr>
                </a:solidFill>
              </a:rPr>
              <a:t>RT Energy + Ancillary Service Co-Optimization</a:t>
            </a:r>
            <a:endParaRPr lang="en-US" dirty="0">
              <a:solidFill>
                <a:schemeClr val="accent2">
                  <a:lumMod val="75000"/>
                </a:schemeClr>
              </a:solidFill>
            </a:endParaRPr>
          </a:p>
        </p:txBody>
      </p:sp>
      <p:sp>
        <p:nvSpPr>
          <p:cNvPr id="3" name="TextBox 2"/>
          <p:cNvSpPr txBox="1"/>
          <p:nvPr/>
        </p:nvSpPr>
        <p:spPr>
          <a:xfrm>
            <a:off x="690508" y="782426"/>
            <a:ext cx="8095456" cy="4801314"/>
          </a:xfrm>
          <a:prstGeom prst="rect">
            <a:avLst/>
          </a:prstGeom>
          <a:noFill/>
        </p:spPr>
        <p:txBody>
          <a:bodyPr wrap="square" rtlCol="0">
            <a:normAutofit/>
          </a:bodyPr>
          <a:lstStyle/>
          <a:p>
            <a:pPr marL="285750" indent="-285750">
              <a:buFont typeface="Arial" panose="020B0604020202020204" pitchFamily="34" charset="0"/>
              <a:buChar char="•"/>
            </a:pPr>
            <a:r>
              <a:rPr lang="en-US" b="1" dirty="0" smtClean="0"/>
              <a:t>Points to note (continued):</a:t>
            </a:r>
            <a:endParaRPr lang="en-US" dirty="0" smtClean="0"/>
          </a:p>
          <a:p>
            <a:pPr lvl="1"/>
            <a:endParaRPr lang="en-US" dirty="0"/>
          </a:p>
          <a:p>
            <a:pPr marL="742950" lvl="1" indent="-285750">
              <a:buFont typeface="Arial" panose="020B0604020202020204" pitchFamily="34" charset="0"/>
              <a:buChar char="•"/>
            </a:pPr>
            <a:r>
              <a:rPr lang="en-US" dirty="0" smtClean="0"/>
              <a:t>In Real-Time, the results should be such that meeting the energy demand (GTBD) is given higher priority than meeting the AS demand</a:t>
            </a:r>
          </a:p>
          <a:p>
            <a:pPr marL="742950" lvl="1" indent="-285750">
              <a:buFont typeface="Arial" panose="020B0604020202020204" pitchFamily="34" charset="0"/>
              <a:buChar char="•"/>
            </a:pPr>
            <a:endParaRPr lang="en-US" dirty="0"/>
          </a:p>
          <a:p>
            <a:pPr marL="1200150" lvl="2" indent="-285750">
              <a:buFont typeface="Arial" panose="020B0604020202020204" pitchFamily="34" charset="0"/>
              <a:buChar char="•"/>
            </a:pPr>
            <a:r>
              <a:rPr lang="en-US" b="1" dirty="0" smtClean="0"/>
              <a:t>This requires co-ordination between the maximum price (bid to buy) on the AS demand curve, System Wide Offer Cap (SWOC), Power Balance Penalty Curve and VOLL</a:t>
            </a:r>
          </a:p>
          <a:p>
            <a:pPr marL="1200150" lvl="2" indent="-285750">
              <a:buFont typeface="Arial" panose="020B0604020202020204" pitchFamily="34" charset="0"/>
              <a:buChar char="•"/>
            </a:pPr>
            <a:endParaRPr lang="en-US" dirty="0" smtClean="0"/>
          </a:p>
          <a:p>
            <a:endParaRPr lang="en-US" dirty="0" smtClean="0"/>
          </a:p>
        </p:txBody>
      </p:sp>
    </p:spTree>
    <p:extLst>
      <p:ext uri="{BB962C8B-B14F-4D97-AF65-F5344CB8AC3E}">
        <p14:creationId xmlns:p14="http://schemas.microsoft.com/office/powerpoint/2010/main" val="16419165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179388"/>
            <a:ext cx="8459787" cy="461962"/>
          </a:xfrm>
        </p:spPr>
        <p:txBody>
          <a:bodyPr/>
          <a:lstStyle/>
          <a:p>
            <a:pPr eaLnBrk="1" fontAlgn="auto" hangingPunct="1">
              <a:spcAft>
                <a:spcPts val="0"/>
              </a:spcAft>
              <a:defRPr/>
            </a:pPr>
            <a:r>
              <a:rPr lang="en-US" dirty="0" smtClean="0">
                <a:solidFill>
                  <a:schemeClr val="accent2">
                    <a:lumMod val="75000"/>
                  </a:schemeClr>
                </a:solidFill>
              </a:rPr>
              <a:t>Example 1:</a:t>
            </a:r>
            <a:endParaRPr lang="en-US" dirty="0">
              <a:solidFill>
                <a:schemeClr val="accent2">
                  <a:lumMod val="75000"/>
                </a:schemeClr>
              </a:solidFill>
            </a:endParaRPr>
          </a:p>
        </p:txBody>
      </p:sp>
      <p:sp>
        <p:nvSpPr>
          <p:cNvPr id="3" name="TextBox 2"/>
          <p:cNvSpPr txBox="1"/>
          <p:nvPr/>
        </p:nvSpPr>
        <p:spPr>
          <a:xfrm>
            <a:off x="690508" y="782426"/>
            <a:ext cx="8095456" cy="4801314"/>
          </a:xfrm>
          <a:prstGeom prst="rect">
            <a:avLst/>
          </a:prstGeom>
          <a:noFill/>
        </p:spPr>
        <p:txBody>
          <a:bodyPr wrap="square" rtlCol="0">
            <a:normAutofit/>
          </a:bodyPr>
          <a:lstStyle/>
          <a:p>
            <a:endParaRPr lang="en-US" dirty="0" smtClean="0"/>
          </a:p>
        </p:txBody>
      </p:sp>
      <p:graphicFrame>
        <p:nvGraphicFramePr>
          <p:cNvPr id="4" name="Table 3"/>
          <p:cNvGraphicFramePr>
            <a:graphicFrameLocks noGrp="1"/>
          </p:cNvGraphicFramePr>
          <p:nvPr>
            <p:extLst>
              <p:ext uri="{D42A27DB-BD31-4B8C-83A1-F6EECF244321}">
                <p14:modId xmlns:p14="http://schemas.microsoft.com/office/powerpoint/2010/main" val="552521789"/>
              </p:ext>
            </p:extLst>
          </p:nvPr>
        </p:nvGraphicFramePr>
        <p:xfrm>
          <a:off x="690508" y="782426"/>
          <a:ext cx="7789817" cy="1737360"/>
        </p:xfrm>
        <a:graphic>
          <a:graphicData uri="http://schemas.openxmlformats.org/drawingml/2006/table">
            <a:tbl>
              <a:tblPr bandRow="1">
                <a:tableStyleId>{5C22544A-7EE6-4342-B048-85BDC9FD1C3A}</a:tableStyleId>
              </a:tblPr>
              <a:tblGrid>
                <a:gridCol w="740086"/>
                <a:gridCol w="722671"/>
                <a:gridCol w="1032387"/>
                <a:gridCol w="1401096"/>
                <a:gridCol w="781665"/>
                <a:gridCol w="560439"/>
                <a:gridCol w="1004563"/>
                <a:gridCol w="1546910"/>
              </a:tblGrid>
              <a:tr h="325375">
                <a:tc rowSpan="2">
                  <a:txBody>
                    <a:bodyPr/>
                    <a:lstStyle/>
                    <a:p>
                      <a:r>
                        <a:rPr lang="en-US" sz="1600" dirty="0" smtClean="0">
                          <a:solidFill>
                            <a:schemeClr val="tx1"/>
                          </a:solidFill>
                        </a:rPr>
                        <a:t>VOLL</a:t>
                      </a:r>
                    </a:p>
                    <a:p>
                      <a:r>
                        <a:rPr lang="en-US" sz="1600" dirty="0" smtClean="0">
                          <a:solidFill>
                            <a:schemeClr val="tx1"/>
                          </a:solidFill>
                        </a:rPr>
                        <a:t>$/</a:t>
                      </a:r>
                      <a:r>
                        <a:rPr lang="en-US" sz="1600" dirty="0" err="1" smtClean="0">
                          <a:solidFill>
                            <a:schemeClr val="tx1"/>
                          </a:solidFill>
                        </a:rPr>
                        <a:t>MWh</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r>
                        <a:rPr lang="en-US" sz="1600" dirty="0" smtClean="0">
                          <a:solidFill>
                            <a:schemeClr val="tx1"/>
                          </a:solidFill>
                        </a:rPr>
                        <a:t>PBPC</a:t>
                      </a:r>
                    </a:p>
                    <a:p>
                      <a:r>
                        <a:rPr lang="en-US" sz="1600" dirty="0" smtClean="0">
                          <a:solidFill>
                            <a:schemeClr val="tx1"/>
                          </a:solidFill>
                        </a:rPr>
                        <a:t>$/</a:t>
                      </a:r>
                      <a:r>
                        <a:rPr lang="en-US" sz="1600" dirty="0" err="1" smtClean="0">
                          <a:solidFill>
                            <a:schemeClr val="tx1"/>
                          </a:solidFill>
                        </a:rPr>
                        <a:t>MWh</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r>
                        <a:rPr lang="en-US" sz="1600" dirty="0" smtClean="0">
                          <a:solidFill>
                            <a:schemeClr val="tx1"/>
                          </a:solidFill>
                        </a:rPr>
                        <a:t>SWOC</a:t>
                      </a:r>
                    </a:p>
                    <a:p>
                      <a:r>
                        <a:rPr lang="en-US" sz="1600" dirty="0" smtClean="0">
                          <a:solidFill>
                            <a:schemeClr val="tx1"/>
                          </a:solidFill>
                        </a:rPr>
                        <a:t>$/</a:t>
                      </a:r>
                      <a:r>
                        <a:rPr lang="en-US" sz="1600" dirty="0" err="1" smtClean="0">
                          <a:solidFill>
                            <a:schemeClr val="tx1"/>
                          </a:solidFill>
                        </a:rPr>
                        <a:t>MWh</a:t>
                      </a:r>
                      <a:r>
                        <a:rPr lang="en-US" sz="1600" dirty="0" smtClean="0">
                          <a:solidFill>
                            <a:schemeClr val="tx1"/>
                          </a:solidFill>
                        </a:rPr>
                        <a:t> or</a:t>
                      </a:r>
                    </a:p>
                    <a:p>
                      <a:r>
                        <a:rPr lang="en-US" sz="1600" dirty="0" smtClean="0">
                          <a:solidFill>
                            <a:schemeClr val="tx1"/>
                          </a:solidFill>
                        </a:rPr>
                        <a:t>$/MW/h</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r>
                        <a:rPr lang="en-US" sz="1600" dirty="0" smtClean="0">
                          <a:solidFill>
                            <a:schemeClr val="tx1"/>
                          </a:solidFill>
                        </a:rPr>
                        <a:t>AS Demand Curve</a:t>
                      </a: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r>
                        <a:rPr lang="en-US" sz="1600" dirty="0" smtClean="0">
                          <a:solidFill>
                            <a:schemeClr val="tx1"/>
                          </a:solidFill>
                        </a:rPr>
                        <a:t>GTBD</a:t>
                      </a:r>
                    </a:p>
                    <a:p>
                      <a:r>
                        <a:rPr lang="en-US" sz="1600" dirty="0" smtClean="0">
                          <a:solidFill>
                            <a:schemeClr val="tx1"/>
                          </a:solidFill>
                        </a:rPr>
                        <a:t>$/</a:t>
                      </a:r>
                      <a:r>
                        <a:rPr lang="en-US" sz="1600" dirty="0" err="1" smtClean="0">
                          <a:solidFill>
                            <a:schemeClr val="tx1"/>
                          </a:solidFill>
                        </a:rPr>
                        <a:t>MWh</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r>
                        <a:rPr lang="en-US" sz="1600" dirty="0" smtClean="0">
                          <a:solidFill>
                            <a:schemeClr val="tx1"/>
                          </a:solidFill>
                        </a:rPr>
                        <a:t>Generator Parameters</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tc>
                <a:tc hMerge="1">
                  <a:txBody>
                    <a:bodyPr/>
                    <a:lstStyle/>
                    <a:p>
                      <a:endParaRPr lang="en-US" dirty="0"/>
                    </a:p>
                  </a:txBody>
                  <a:tcPr/>
                </a:tc>
              </a:tr>
              <a:tr h="325375">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r>
                        <a:rPr lang="en-US" sz="1600" dirty="0" smtClean="0">
                          <a:solidFill>
                            <a:schemeClr val="tx1"/>
                          </a:solidFill>
                        </a:rPr>
                        <a:t>HSL</a:t>
                      </a:r>
                    </a:p>
                    <a:p>
                      <a:r>
                        <a:rPr lang="en-US" sz="1600" dirty="0" smtClean="0">
                          <a:solidFill>
                            <a:schemeClr val="tx1"/>
                          </a:solidFill>
                        </a:rPr>
                        <a:t>MW</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smtClean="0">
                          <a:solidFill>
                            <a:schemeClr val="tx1"/>
                          </a:solidFill>
                        </a:rPr>
                        <a:t>EOC</a:t>
                      </a: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smtClean="0">
                          <a:solidFill>
                            <a:schemeClr val="tx1"/>
                          </a:solidFill>
                        </a:rPr>
                        <a:t>AS Offer</a:t>
                      </a: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13437">
                <a:tc>
                  <a:txBody>
                    <a:bodyPr/>
                    <a:lstStyle/>
                    <a:p>
                      <a:r>
                        <a:rPr lang="en-US" sz="1600" dirty="0" smtClean="0">
                          <a:solidFill>
                            <a:schemeClr val="tx1"/>
                          </a:solidFill>
                        </a:rPr>
                        <a:t>9000</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smtClean="0">
                          <a:solidFill>
                            <a:schemeClr val="tx1"/>
                          </a:solidFill>
                        </a:rPr>
                        <a:t>9001</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smtClean="0">
                          <a:solidFill>
                            <a:schemeClr val="tx1"/>
                          </a:solidFill>
                        </a:rPr>
                        <a:t>9000</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smtClean="0">
                          <a:solidFill>
                            <a:schemeClr val="tx1"/>
                          </a:solidFill>
                        </a:rPr>
                        <a:t>9000 $/MW/h  for 10 MW</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smtClean="0">
                          <a:solidFill>
                            <a:schemeClr val="tx1"/>
                          </a:solidFill>
                        </a:rPr>
                        <a:t>111</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smtClean="0">
                          <a:solidFill>
                            <a:schemeClr val="tx1"/>
                          </a:solidFill>
                        </a:rPr>
                        <a:t>120</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smtClean="0">
                          <a:solidFill>
                            <a:schemeClr val="tx1"/>
                          </a:solidFill>
                        </a:rPr>
                        <a:t>50 $/</a:t>
                      </a:r>
                      <a:r>
                        <a:rPr lang="en-US" sz="1600" dirty="0" err="1" smtClean="0">
                          <a:solidFill>
                            <a:schemeClr val="tx1"/>
                          </a:solidFill>
                        </a:rPr>
                        <a:t>MWh</a:t>
                      </a:r>
                      <a:r>
                        <a:rPr lang="en-US" sz="1600" dirty="0" smtClean="0">
                          <a:solidFill>
                            <a:schemeClr val="tx1"/>
                          </a:solidFill>
                        </a:rPr>
                        <a:t> for</a:t>
                      </a:r>
                      <a:r>
                        <a:rPr lang="en-US" sz="1600" baseline="0" dirty="0" smtClean="0">
                          <a:solidFill>
                            <a:schemeClr val="tx1"/>
                          </a:solidFill>
                        </a:rPr>
                        <a:t> 120 MW</a:t>
                      </a:r>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smtClean="0">
                          <a:solidFill>
                            <a:schemeClr val="tx1"/>
                          </a:solidFill>
                        </a:rPr>
                        <a:t>8$/MW/h for 20 MW</a:t>
                      </a:r>
                    </a:p>
                    <a:p>
                      <a:endParaRPr lang="en-US" sz="1600" dirty="0">
                        <a:solidFill>
                          <a:schemeClr val="tx1"/>
                        </a:solidFill>
                      </a:endParaRPr>
                    </a:p>
                  </a:txBody>
                  <a:tcPr marL="4572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pSp>
        <p:nvGrpSpPr>
          <p:cNvPr id="32" name="Group 31"/>
          <p:cNvGrpSpPr/>
          <p:nvPr/>
        </p:nvGrpSpPr>
        <p:grpSpPr>
          <a:xfrm>
            <a:off x="331942" y="2802347"/>
            <a:ext cx="4580103" cy="1970163"/>
            <a:chOff x="447095" y="2949678"/>
            <a:chExt cx="5201537" cy="1970163"/>
          </a:xfrm>
        </p:grpSpPr>
        <p:grpSp>
          <p:nvGrpSpPr>
            <p:cNvPr id="7" name="Group 6"/>
            <p:cNvGrpSpPr/>
            <p:nvPr/>
          </p:nvGrpSpPr>
          <p:grpSpPr>
            <a:xfrm>
              <a:off x="447095" y="2949678"/>
              <a:ext cx="5201537" cy="1970163"/>
              <a:chOff x="333164" y="1188213"/>
              <a:chExt cx="5651440" cy="1970163"/>
            </a:xfrm>
          </p:grpSpPr>
          <p:cxnSp>
            <p:nvCxnSpPr>
              <p:cNvPr id="8" name="Straight Arrow Connector 7"/>
              <p:cNvCxnSpPr/>
              <p:nvPr/>
            </p:nvCxnSpPr>
            <p:spPr>
              <a:xfrm flipV="1">
                <a:off x="1179871" y="1188213"/>
                <a:ext cx="14748" cy="156973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3406877" y="1188213"/>
                <a:ext cx="0" cy="1569735"/>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1194619" y="2389239"/>
                <a:ext cx="269895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flipV="1">
                <a:off x="3893574" y="1504335"/>
                <a:ext cx="0" cy="884904"/>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3893574" y="1504335"/>
                <a:ext cx="14158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H="1">
                <a:off x="1194619" y="1504335"/>
                <a:ext cx="2698955" cy="0"/>
              </a:xfrm>
              <a:prstGeom prst="line">
                <a:avLst/>
              </a:prstGeom>
              <a:ln>
                <a:prstDash val="sysDash"/>
              </a:ln>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333164" y="1348506"/>
                <a:ext cx="582211" cy="307777"/>
              </a:xfrm>
              <a:prstGeom prst="rect">
                <a:avLst/>
              </a:prstGeom>
              <a:noFill/>
            </p:spPr>
            <p:txBody>
              <a:bodyPr wrap="none" rtlCol="0">
                <a:spAutoFit/>
              </a:bodyPr>
              <a:lstStyle/>
              <a:p>
                <a:r>
                  <a:rPr lang="en-US" sz="1400" dirty="0" smtClean="0"/>
                  <a:t>9001</a:t>
                </a:r>
                <a:endParaRPr lang="en-US" sz="1400" dirty="0"/>
              </a:p>
            </p:txBody>
          </p:sp>
          <p:sp>
            <p:nvSpPr>
              <p:cNvPr id="17" name="TextBox 16"/>
              <p:cNvSpPr txBox="1"/>
              <p:nvPr/>
            </p:nvSpPr>
            <p:spPr>
              <a:xfrm>
                <a:off x="5309419" y="1718187"/>
                <a:ext cx="675185" cy="307777"/>
              </a:xfrm>
              <a:prstGeom prst="rect">
                <a:avLst/>
              </a:prstGeom>
              <a:noFill/>
            </p:spPr>
            <p:txBody>
              <a:bodyPr wrap="none" rtlCol="0">
                <a:spAutoFit/>
              </a:bodyPr>
              <a:lstStyle/>
              <a:p>
                <a:r>
                  <a:rPr lang="en-US" sz="1400" dirty="0" smtClean="0"/>
                  <a:t>PBPC</a:t>
                </a:r>
                <a:endParaRPr lang="en-US" sz="1400" dirty="0"/>
              </a:p>
            </p:txBody>
          </p:sp>
          <p:cxnSp>
            <p:nvCxnSpPr>
              <p:cNvPr id="18" name="Straight Arrow Connector 17"/>
              <p:cNvCxnSpPr/>
              <p:nvPr/>
            </p:nvCxnSpPr>
            <p:spPr>
              <a:xfrm flipH="1" flipV="1">
                <a:off x="4738236" y="1504335"/>
                <a:ext cx="571183" cy="36774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1916606" y="2850599"/>
                <a:ext cx="1058880" cy="307777"/>
              </a:xfrm>
              <a:prstGeom prst="rect">
                <a:avLst/>
              </a:prstGeom>
              <a:noFill/>
            </p:spPr>
            <p:txBody>
              <a:bodyPr wrap="none" rtlCol="0">
                <a:spAutoFit/>
              </a:bodyPr>
              <a:lstStyle/>
              <a:p>
                <a:r>
                  <a:rPr lang="en-US" sz="1400" dirty="0" smtClean="0"/>
                  <a:t>GTBD=111</a:t>
                </a:r>
                <a:endParaRPr lang="en-US" sz="1400" dirty="0"/>
              </a:p>
            </p:txBody>
          </p:sp>
          <p:sp>
            <p:nvSpPr>
              <p:cNvPr id="20" name="TextBox 19"/>
              <p:cNvSpPr txBox="1"/>
              <p:nvPr/>
            </p:nvSpPr>
            <p:spPr>
              <a:xfrm>
                <a:off x="5056096" y="2604059"/>
                <a:ext cx="603050" cy="307777"/>
              </a:xfrm>
              <a:prstGeom prst="rect">
                <a:avLst/>
              </a:prstGeom>
              <a:noFill/>
            </p:spPr>
            <p:txBody>
              <a:bodyPr wrap="none" rtlCol="0">
                <a:spAutoFit/>
              </a:bodyPr>
              <a:lstStyle/>
              <a:p>
                <a:r>
                  <a:rPr lang="en-US" sz="1400" dirty="0" err="1" smtClean="0"/>
                  <a:t>MWh</a:t>
                </a:r>
                <a:endParaRPr lang="en-US" sz="1400" dirty="0"/>
              </a:p>
            </p:txBody>
          </p:sp>
          <p:sp>
            <p:nvSpPr>
              <p:cNvPr id="21" name="TextBox 20"/>
              <p:cNvSpPr txBox="1"/>
              <p:nvPr/>
            </p:nvSpPr>
            <p:spPr>
              <a:xfrm>
                <a:off x="363037" y="1665303"/>
                <a:ext cx="752129" cy="307777"/>
              </a:xfrm>
              <a:prstGeom prst="rect">
                <a:avLst/>
              </a:prstGeom>
              <a:noFill/>
            </p:spPr>
            <p:txBody>
              <a:bodyPr wrap="none" rtlCol="0">
                <a:spAutoFit/>
              </a:bodyPr>
              <a:lstStyle/>
              <a:p>
                <a:r>
                  <a:rPr lang="en-US" sz="1400" dirty="0" smtClean="0"/>
                  <a:t>$/</a:t>
                </a:r>
                <a:r>
                  <a:rPr lang="en-US" sz="1400" dirty="0" err="1" smtClean="0"/>
                  <a:t>MWh</a:t>
                </a:r>
                <a:endParaRPr lang="en-US" sz="1400" dirty="0"/>
              </a:p>
            </p:txBody>
          </p:sp>
          <p:cxnSp>
            <p:nvCxnSpPr>
              <p:cNvPr id="22" name="Straight Arrow Connector 21"/>
              <p:cNvCxnSpPr/>
              <p:nvPr/>
            </p:nvCxnSpPr>
            <p:spPr>
              <a:xfrm>
                <a:off x="1194619" y="2757948"/>
                <a:ext cx="3864078"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sp>
          <p:nvSpPr>
            <p:cNvPr id="25" name="TextBox 24"/>
            <p:cNvSpPr txBox="1"/>
            <p:nvPr/>
          </p:nvSpPr>
          <p:spPr>
            <a:xfrm>
              <a:off x="783405" y="3996814"/>
              <a:ext cx="383438" cy="307777"/>
            </a:xfrm>
            <a:prstGeom prst="rect">
              <a:avLst/>
            </a:prstGeom>
            <a:noFill/>
          </p:spPr>
          <p:txBody>
            <a:bodyPr wrap="none" rtlCol="0">
              <a:spAutoFit/>
            </a:bodyPr>
            <a:lstStyle/>
            <a:p>
              <a:r>
                <a:rPr lang="en-US" sz="1400" dirty="0" smtClean="0"/>
                <a:t>50</a:t>
              </a:r>
              <a:endParaRPr lang="en-US" sz="1400" dirty="0"/>
            </a:p>
          </p:txBody>
        </p:sp>
        <p:cxnSp>
          <p:nvCxnSpPr>
            <p:cNvPr id="27" name="Straight Arrow Connector 26"/>
            <p:cNvCxnSpPr/>
            <p:nvPr/>
          </p:nvCxnSpPr>
          <p:spPr>
            <a:xfrm flipV="1">
              <a:off x="2658027" y="4335057"/>
              <a:ext cx="618087" cy="28006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3727293" y="4150703"/>
              <a:ext cx="0" cy="368709"/>
            </a:xfrm>
            <a:prstGeom prst="line">
              <a:avLst/>
            </a:prstGeom>
            <a:ln>
              <a:prstDash val="sysDash"/>
            </a:ln>
          </p:spPr>
          <p:style>
            <a:lnRef idx="2">
              <a:schemeClr val="accent1"/>
            </a:lnRef>
            <a:fillRef idx="0">
              <a:schemeClr val="accent1"/>
            </a:fillRef>
            <a:effectRef idx="1">
              <a:schemeClr val="accent1"/>
            </a:effectRef>
            <a:fontRef idx="minor">
              <a:schemeClr val="tx1"/>
            </a:fontRef>
          </p:style>
        </p:cxnSp>
        <p:sp>
          <p:nvSpPr>
            <p:cNvPr id="30" name="TextBox 29"/>
            <p:cNvSpPr txBox="1"/>
            <p:nvPr/>
          </p:nvSpPr>
          <p:spPr>
            <a:xfrm>
              <a:off x="3520808" y="4527592"/>
              <a:ext cx="936475" cy="307777"/>
            </a:xfrm>
            <a:prstGeom prst="rect">
              <a:avLst/>
            </a:prstGeom>
            <a:noFill/>
          </p:spPr>
          <p:txBody>
            <a:bodyPr wrap="none" rtlCol="0">
              <a:spAutoFit/>
            </a:bodyPr>
            <a:lstStyle/>
            <a:p>
              <a:r>
                <a:rPr lang="en-US" sz="1400" dirty="0" smtClean="0"/>
                <a:t>HSL=120</a:t>
              </a:r>
              <a:endParaRPr lang="en-US" sz="1400" dirty="0"/>
            </a:p>
          </p:txBody>
        </p:sp>
      </p:grpSp>
      <p:sp>
        <p:nvSpPr>
          <p:cNvPr id="33" name="TextBox 32"/>
          <p:cNvSpPr txBox="1"/>
          <p:nvPr/>
        </p:nvSpPr>
        <p:spPr>
          <a:xfrm>
            <a:off x="1272048" y="4758384"/>
            <a:ext cx="2647655" cy="369332"/>
          </a:xfrm>
          <a:prstGeom prst="rect">
            <a:avLst/>
          </a:prstGeom>
          <a:noFill/>
          <a:ln w="3175">
            <a:solidFill>
              <a:schemeClr val="tx1"/>
            </a:solidFill>
          </a:ln>
        </p:spPr>
        <p:txBody>
          <a:bodyPr wrap="square" rtlCol="0">
            <a:spAutoFit/>
          </a:bodyPr>
          <a:lstStyle/>
          <a:p>
            <a:r>
              <a:rPr lang="en-US" dirty="0" smtClean="0"/>
              <a:t>Energy Supply/Demand</a:t>
            </a:r>
            <a:endParaRPr lang="en-US" dirty="0"/>
          </a:p>
        </p:txBody>
      </p:sp>
      <p:cxnSp>
        <p:nvCxnSpPr>
          <p:cNvPr id="35" name="Straight Arrow Connector 34"/>
          <p:cNvCxnSpPr/>
          <p:nvPr/>
        </p:nvCxnSpPr>
        <p:spPr>
          <a:xfrm flipH="1" flipV="1">
            <a:off x="5840361" y="3560921"/>
            <a:ext cx="29497" cy="182224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7" name="Straight Arrow Connector 36"/>
          <p:cNvCxnSpPr/>
          <p:nvPr/>
        </p:nvCxnSpPr>
        <p:spPr>
          <a:xfrm>
            <a:off x="5869858" y="5383161"/>
            <a:ext cx="2330245"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8" name="TextBox 37"/>
          <p:cNvSpPr txBox="1"/>
          <p:nvPr/>
        </p:nvSpPr>
        <p:spPr>
          <a:xfrm>
            <a:off x="8200103" y="5229272"/>
            <a:ext cx="652743" cy="307777"/>
          </a:xfrm>
          <a:prstGeom prst="rect">
            <a:avLst/>
          </a:prstGeom>
          <a:noFill/>
        </p:spPr>
        <p:txBody>
          <a:bodyPr wrap="none" rtlCol="0">
            <a:spAutoFit/>
          </a:bodyPr>
          <a:lstStyle/>
          <a:p>
            <a:r>
              <a:rPr lang="en-US" sz="1400" dirty="0" smtClean="0"/>
              <a:t>MW/h</a:t>
            </a:r>
            <a:endParaRPr lang="en-US" sz="1400" dirty="0"/>
          </a:p>
        </p:txBody>
      </p:sp>
      <p:cxnSp>
        <p:nvCxnSpPr>
          <p:cNvPr id="39" name="Straight Connector 38"/>
          <p:cNvCxnSpPr/>
          <p:nvPr/>
        </p:nvCxnSpPr>
        <p:spPr>
          <a:xfrm flipV="1">
            <a:off x="5840361" y="4003371"/>
            <a:ext cx="457200" cy="2"/>
          </a:xfrm>
          <a:prstGeom prst="line">
            <a:avLst/>
          </a:prstGeom>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6297561" y="3987642"/>
            <a:ext cx="0" cy="1395519"/>
          </a:xfrm>
          <a:prstGeom prst="line">
            <a:avLst/>
          </a:prstGeom>
        </p:spPr>
        <p:style>
          <a:lnRef idx="2">
            <a:schemeClr val="accent1"/>
          </a:lnRef>
          <a:fillRef idx="0">
            <a:schemeClr val="accent1"/>
          </a:fillRef>
          <a:effectRef idx="1">
            <a:schemeClr val="accent1"/>
          </a:effectRef>
          <a:fontRef idx="minor">
            <a:schemeClr val="tx1"/>
          </a:fontRef>
        </p:style>
      </p:cxnSp>
      <p:cxnSp>
        <p:nvCxnSpPr>
          <p:cNvPr id="43" name="Straight Connector 42"/>
          <p:cNvCxnSpPr/>
          <p:nvPr/>
        </p:nvCxnSpPr>
        <p:spPr>
          <a:xfrm>
            <a:off x="5869858" y="5109695"/>
            <a:ext cx="9586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a:off x="6828503" y="5109695"/>
            <a:ext cx="0" cy="273465"/>
          </a:xfrm>
          <a:prstGeom prst="line">
            <a:avLst/>
          </a:prstGeom>
        </p:spPr>
        <p:style>
          <a:lnRef idx="2">
            <a:schemeClr val="accent1"/>
          </a:lnRef>
          <a:fillRef idx="0">
            <a:schemeClr val="accent1"/>
          </a:fillRef>
          <a:effectRef idx="1">
            <a:schemeClr val="accent1"/>
          </a:effectRef>
          <a:fontRef idx="minor">
            <a:schemeClr val="tx1"/>
          </a:fontRef>
        </p:style>
      </p:cxnSp>
      <p:sp>
        <p:nvSpPr>
          <p:cNvPr id="47" name="TextBox 46"/>
          <p:cNvSpPr txBox="1"/>
          <p:nvPr/>
        </p:nvSpPr>
        <p:spPr>
          <a:xfrm>
            <a:off x="5258150" y="3833753"/>
            <a:ext cx="582211" cy="307777"/>
          </a:xfrm>
          <a:prstGeom prst="rect">
            <a:avLst/>
          </a:prstGeom>
          <a:noFill/>
        </p:spPr>
        <p:txBody>
          <a:bodyPr wrap="none" rtlCol="0">
            <a:spAutoFit/>
          </a:bodyPr>
          <a:lstStyle/>
          <a:p>
            <a:r>
              <a:rPr lang="en-US" sz="1400" dirty="0" smtClean="0"/>
              <a:t>9000</a:t>
            </a:r>
            <a:endParaRPr lang="en-US" sz="1400" dirty="0"/>
          </a:p>
        </p:txBody>
      </p:sp>
      <p:sp>
        <p:nvSpPr>
          <p:cNvPr id="48" name="TextBox 47"/>
          <p:cNvSpPr txBox="1"/>
          <p:nvPr/>
        </p:nvSpPr>
        <p:spPr>
          <a:xfrm>
            <a:off x="5502733" y="4921495"/>
            <a:ext cx="284052" cy="307777"/>
          </a:xfrm>
          <a:prstGeom prst="rect">
            <a:avLst/>
          </a:prstGeom>
          <a:noFill/>
        </p:spPr>
        <p:txBody>
          <a:bodyPr wrap="none" rtlCol="0">
            <a:spAutoFit/>
          </a:bodyPr>
          <a:lstStyle/>
          <a:p>
            <a:r>
              <a:rPr lang="en-US" sz="1400" dirty="0"/>
              <a:t>8</a:t>
            </a:r>
          </a:p>
        </p:txBody>
      </p:sp>
      <p:sp>
        <p:nvSpPr>
          <p:cNvPr id="49" name="TextBox 48"/>
          <p:cNvSpPr txBox="1"/>
          <p:nvPr/>
        </p:nvSpPr>
        <p:spPr>
          <a:xfrm>
            <a:off x="6068961" y="5429851"/>
            <a:ext cx="383438" cy="307777"/>
          </a:xfrm>
          <a:prstGeom prst="rect">
            <a:avLst/>
          </a:prstGeom>
          <a:noFill/>
        </p:spPr>
        <p:txBody>
          <a:bodyPr wrap="none" rtlCol="0">
            <a:spAutoFit/>
          </a:bodyPr>
          <a:lstStyle/>
          <a:p>
            <a:r>
              <a:rPr lang="en-US" sz="1400" dirty="0" smtClean="0"/>
              <a:t>10</a:t>
            </a:r>
            <a:endParaRPr lang="en-US" sz="1400" dirty="0"/>
          </a:p>
        </p:txBody>
      </p:sp>
      <p:sp>
        <p:nvSpPr>
          <p:cNvPr id="50" name="TextBox 49"/>
          <p:cNvSpPr txBox="1"/>
          <p:nvPr/>
        </p:nvSpPr>
        <p:spPr>
          <a:xfrm>
            <a:off x="6651542" y="5429851"/>
            <a:ext cx="383438" cy="307777"/>
          </a:xfrm>
          <a:prstGeom prst="rect">
            <a:avLst/>
          </a:prstGeom>
          <a:noFill/>
        </p:spPr>
        <p:txBody>
          <a:bodyPr wrap="none" rtlCol="0">
            <a:spAutoFit/>
          </a:bodyPr>
          <a:lstStyle/>
          <a:p>
            <a:r>
              <a:rPr lang="en-US" sz="1400" dirty="0"/>
              <a:t>2</a:t>
            </a:r>
            <a:r>
              <a:rPr lang="en-US" sz="1400" dirty="0" smtClean="0"/>
              <a:t>0</a:t>
            </a:r>
            <a:endParaRPr lang="en-US" sz="1400" dirty="0"/>
          </a:p>
        </p:txBody>
      </p:sp>
      <p:sp>
        <p:nvSpPr>
          <p:cNvPr id="51" name="TextBox 50"/>
          <p:cNvSpPr txBox="1"/>
          <p:nvPr/>
        </p:nvSpPr>
        <p:spPr>
          <a:xfrm>
            <a:off x="6496345" y="4189673"/>
            <a:ext cx="2289619" cy="369332"/>
          </a:xfrm>
          <a:prstGeom prst="rect">
            <a:avLst/>
          </a:prstGeom>
          <a:noFill/>
          <a:ln w="3175">
            <a:solidFill>
              <a:schemeClr val="tx1"/>
            </a:solidFill>
          </a:ln>
        </p:spPr>
        <p:txBody>
          <a:bodyPr wrap="square" rtlCol="0">
            <a:spAutoFit/>
          </a:bodyPr>
          <a:lstStyle/>
          <a:p>
            <a:r>
              <a:rPr lang="en-US" dirty="0" smtClean="0"/>
              <a:t>AS Supply/Demand</a:t>
            </a:r>
            <a:endParaRPr lang="en-US" dirty="0"/>
          </a:p>
        </p:txBody>
      </p:sp>
    </p:spTree>
    <p:extLst>
      <p:ext uri="{BB962C8B-B14F-4D97-AF65-F5344CB8AC3E}">
        <p14:creationId xmlns:p14="http://schemas.microsoft.com/office/powerpoint/2010/main" val="22247246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179388"/>
            <a:ext cx="8459787" cy="461962"/>
          </a:xfrm>
        </p:spPr>
        <p:txBody>
          <a:bodyPr/>
          <a:lstStyle/>
          <a:p>
            <a:pPr eaLnBrk="1" fontAlgn="auto" hangingPunct="1">
              <a:spcAft>
                <a:spcPts val="0"/>
              </a:spcAft>
              <a:defRPr/>
            </a:pPr>
            <a:r>
              <a:rPr lang="en-US" dirty="0" smtClean="0">
                <a:solidFill>
                  <a:schemeClr val="accent2">
                    <a:lumMod val="75000"/>
                  </a:schemeClr>
                </a:solidFill>
              </a:rPr>
              <a:t>Example 1:</a:t>
            </a:r>
            <a:endParaRPr lang="en-US" dirty="0">
              <a:solidFill>
                <a:schemeClr val="accent2">
                  <a:lumMod val="75000"/>
                </a:schemeClr>
              </a:solidFill>
            </a:endParaRPr>
          </a:p>
        </p:txBody>
      </p:sp>
      <p:sp>
        <p:nvSpPr>
          <p:cNvPr id="3" name="TextBox 2"/>
          <p:cNvSpPr txBox="1"/>
          <p:nvPr/>
        </p:nvSpPr>
        <p:spPr>
          <a:xfrm>
            <a:off x="690508" y="4008582"/>
            <a:ext cx="8095456" cy="1889298"/>
          </a:xfrm>
          <a:prstGeom prst="rect">
            <a:avLst/>
          </a:prstGeom>
          <a:noFill/>
        </p:spPr>
        <p:txBody>
          <a:bodyPr wrap="square" rtlCol="0">
            <a:normAutofit lnSpcReduction="10000"/>
          </a:bodyPr>
          <a:lstStyle/>
          <a:p>
            <a:pPr marL="285750" indent="-285750">
              <a:buFont typeface="Arial" panose="020B0604020202020204" pitchFamily="34" charset="0"/>
              <a:buChar char="•"/>
            </a:pPr>
            <a:r>
              <a:rPr lang="en-US" dirty="0" smtClean="0"/>
              <a:t>Generator Net Revenue per MW capacity</a:t>
            </a:r>
          </a:p>
          <a:p>
            <a:pPr marL="742950" lvl="1" indent="-285750">
              <a:buFont typeface="Arial" panose="020B0604020202020204" pitchFamily="34" charset="0"/>
              <a:buChar char="•"/>
            </a:pPr>
            <a:r>
              <a:rPr lang="en-US" dirty="0" smtClean="0"/>
              <a:t>Energy: LMP-EOC = 9001-50 = 8951 $/</a:t>
            </a:r>
            <a:r>
              <a:rPr lang="en-US" dirty="0" err="1" smtClean="0"/>
              <a:t>MWh</a:t>
            </a:r>
            <a:endParaRPr lang="en-US" dirty="0" smtClean="0"/>
          </a:p>
          <a:p>
            <a:pPr marL="742950" lvl="1" indent="-285750">
              <a:buFont typeface="Arial" panose="020B0604020202020204" pitchFamily="34" charset="0"/>
              <a:buChar char="•"/>
            </a:pPr>
            <a:r>
              <a:rPr lang="en-US" dirty="0" smtClean="0"/>
              <a:t>AS: AS_MCPC-</a:t>
            </a:r>
            <a:r>
              <a:rPr lang="en-US" dirty="0" err="1" smtClean="0"/>
              <a:t>ASOffer</a:t>
            </a:r>
            <a:r>
              <a:rPr lang="en-US" dirty="0" smtClean="0"/>
              <a:t> = 8959-8 = 8951 $/MW/h</a:t>
            </a:r>
          </a:p>
          <a:p>
            <a:pPr marL="285750" indent="-285750">
              <a:buFont typeface="Arial" panose="020B0604020202020204" pitchFamily="34" charset="0"/>
              <a:buChar char="•"/>
            </a:pPr>
            <a:r>
              <a:rPr lang="en-US" dirty="0" smtClean="0"/>
              <a:t>Generator indifferent to whether its capacity is procured for energy or AS</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However, Power Balance is NOT met and will have to rely on deploying AS  or perform load shed to achieve power balance</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914892759"/>
              </p:ext>
            </p:extLst>
          </p:nvPr>
        </p:nvGraphicFramePr>
        <p:xfrm>
          <a:off x="690508" y="822575"/>
          <a:ext cx="6096000" cy="1102360"/>
        </p:xfrm>
        <a:graphic>
          <a:graphicData uri="http://schemas.openxmlformats.org/drawingml/2006/table">
            <a:tbl>
              <a:tblPr bandRow="1">
                <a:tableStyleId>{5C22544A-7EE6-4342-B048-85BDC9FD1C3A}</a:tableStyleId>
              </a:tblPr>
              <a:tblGrid>
                <a:gridCol w="2032000"/>
                <a:gridCol w="2032000"/>
                <a:gridCol w="2032000"/>
              </a:tblGrid>
              <a:tr h="185420">
                <a:tc gridSpan="2">
                  <a:txBody>
                    <a:bodyPr/>
                    <a:lstStyle/>
                    <a:p>
                      <a:r>
                        <a:rPr lang="en-US" dirty="0" smtClean="0"/>
                        <a:t>Desired Awards</a:t>
                      </a:r>
                      <a:r>
                        <a:rPr lang="en-US" baseline="0" dirty="0" smtClean="0"/>
                        <a:t> to Generator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Power Balance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85420">
                <a:tc>
                  <a:txBody>
                    <a:bodyPr/>
                    <a:lstStyle/>
                    <a:p>
                      <a:r>
                        <a:rPr lang="en-US" dirty="0" smtClean="0"/>
                        <a:t>Energy Award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AS Award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Energy Award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n-US" dirty="0" smtClean="0"/>
                        <a:t>111 </a:t>
                      </a:r>
                      <a:r>
                        <a:rPr lang="en-US" dirty="0" err="1" smtClean="0"/>
                        <a:t>MWh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9 MW/h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0 </a:t>
                      </a:r>
                      <a:r>
                        <a:rPr lang="en-US" dirty="0" err="1" smtClean="0"/>
                        <a:t>MWh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92710037"/>
              </p:ext>
            </p:extLst>
          </p:nvPr>
        </p:nvGraphicFramePr>
        <p:xfrm>
          <a:off x="690508" y="2357583"/>
          <a:ext cx="7185130" cy="1651000"/>
        </p:xfrm>
        <a:graphic>
          <a:graphicData uri="http://schemas.openxmlformats.org/drawingml/2006/table">
            <a:tbl>
              <a:tblPr bandRow="1">
                <a:tableStyleId>{5C22544A-7EE6-4342-B048-85BDC9FD1C3A}</a:tableStyleId>
              </a:tblPr>
              <a:tblGrid>
                <a:gridCol w="1437026"/>
                <a:gridCol w="1437026"/>
                <a:gridCol w="1437026"/>
                <a:gridCol w="1437026"/>
                <a:gridCol w="1437026"/>
              </a:tblGrid>
              <a:tr h="185420">
                <a:tc gridSpan="2">
                  <a:txBody>
                    <a:bodyPr/>
                    <a:lstStyle/>
                    <a:p>
                      <a:r>
                        <a:rPr lang="en-US" dirty="0" smtClean="0"/>
                        <a:t>Actual Award</a:t>
                      </a:r>
                      <a:r>
                        <a:rPr lang="en-US" baseline="0" dirty="0" smtClean="0"/>
                        <a:t> to Generator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Power Balance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lang="en-US" dirty="0" smtClean="0"/>
                        <a:t>Prices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85420">
                <a:tc>
                  <a:txBody>
                    <a:bodyPr/>
                    <a:lstStyle/>
                    <a:p>
                      <a:r>
                        <a:rPr lang="en-US" dirty="0" smtClean="0"/>
                        <a:t>Energy Award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AS Award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Energy Award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Energy LMP</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AS</a:t>
                      </a:r>
                      <a:r>
                        <a:rPr lang="en-US" baseline="0" dirty="0" smtClean="0"/>
                        <a:t> MCPC</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n-US" dirty="0" smtClean="0"/>
                        <a:t>110 </a:t>
                      </a:r>
                      <a:r>
                        <a:rPr lang="en-US" dirty="0" err="1" smtClean="0"/>
                        <a:t>MWh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10 MW/h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1 </a:t>
                      </a:r>
                      <a:r>
                        <a:rPr lang="en-US" dirty="0" err="1" smtClean="0"/>
                        <a:t>MWh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en-US" dirty="0" smtClean="0"/>
                        <a:t>9001</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8959</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1292446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179388"/>
            <a:ext cx="8459787" cy="461962"/>
          </a:xfrm>
        </p:spPr>
        <p:txBody>
          <a:bodyPr/>
          <a:lstStyle/>
          <a:p>
            <a:pPr eaLnBrk="1" fontAlgn="auto" hangingPunct="1">
              <a:spcAft>
                <a:spcPts val="0"/>
              </a:spcAft>
              <a:defRPr/>
            </a:pPr>
            <a:r>
              <a:rPr lang="en-US" sz="1800" dirty="0" smtClean="0">
                <a:solidFill>
                  <a:schemeClr val="accent2">
                    <a:lumMod val="75000"/>
                  </a:schemeClr>
                </a:solidFill>
              </a:rPr>
              <a:t>Co Ordination of the SWOC, Power Balance Penalty Curve, VOLL and AS Demand Curve prices</a:t>
            </a:r>
            <a:endParaRPr lang="en-US" sz="1800" dirty="0">
              <a:solidFill>
                <a:schemeClr val="accent2">
                  <a:lumMod val="75000"/>
                </a:schemeClr>
              </a:solidFill>
            </a:endParaRPr>
          </a:p>
        </p:txBody>
      </p:sp>
      <p:sp>
        <p:nvSpPr>
          <p:cNvPr id="3" name="TextBox 2"/>
          <p:cNvSpPr txBox="1"/>
          <p:nvPr/>
        </p:nvSpPr>
        <p:spPr>
          <a:xfrm>
            <a:off x="690508" y="782426"/>
            <a:ext cx="8095456" cy="4801314"/>
          </a:xfrm>
          <a:prstGeom prst="rect">
            <a:avLst/>
          </a:prstGeom>
          <a:noFill/>
        </p:spPr>
        <p:txBody>
          <a:bodyPr wrap="square" rtlCol="0">
            <a:normAutofit lnSpcReduction="10000"/>
          </a:bodyPr>
          <a:lstStyle/>
          <a:p>
            <a:pPr marL="285750" indent="-285750">
              <a:buFont typeface="Arial" panose="020B0604020202020204" pitchFamily="34" charset="0"/>
              <a:buChar char="•"/>
            </a:pPr>
            <a:r>
              <a:rPr lang="en-US" dirty="0" smtClean="0"/>
              <a:t>If under all possible scenarios, the net revenue per MW capacity for energy is higher than the net revenue per MW capacity for AS, then, one can satisfy the requirement of giving priority to meeting energy demand (GTBD) over meeting AS demand</a:t>
            </a:r>
          </a:p>
          <a:p>
            <a:pPr marL="285750" indent="-285750">
              <a:buFont typeface="Arial" panose="020B0604020202020204" pitchFamily="34" charset="0"/>
              <a:buChar char="•"/>
            </a:pPr>
            <a:endParaRPr lang="en-US" dirty="0"/>
          </a:p>
          <a:p>
            <a:pPr marL="742950" lvl="1" indent="-285750">
              <a:buFont typeface="Arial" panose="020B0604020202020204" pitchFamily="34" charset="0"/>
              <a:buChar char="•"/>
            </a:pPr>
            <a:r>
              <a:rPr lang="en-US" dirty="0" smtClean="0"/>
              <a:t>LMP-EOC &gt; AS_MCPC – </a:t>
            </a:r>
            <a:r>
              <a:rPr lang="en-US" dirty="0" err="1" smtClean="0"/>
              <a:t>ASOffer</a:t>
            </a:r>
            <a:endParaRPr lang="en-US" dirty="0" smtClean="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In the extreme case: </a:t>
            </a:r>
          </a:p>
          <a:p>
            <a:pPr marL="742950" lvl="1" indent="-285750">
              <a:buFont typeface="Arial" panose="020B0604020202020204" pitchFamily="34" charset="0"/>
              <a:buChar char="•"/>
            </a:pPr>
            <a:r>
              <a:rPr lang="en-US" dirty="0" smtClean="0"/>
              <a:t>LMP = Power Balance Penalty = VOLL+1</a:t>
            </a:r>
          </a:p>
          <a:p>
            <a:pPr marL="742950" lvl="1" indent="-285750">
              <a:buFont typeface="Arial" panose="020B0604020202020204" pitchFamily="34" charset="0"/>
              <a:buChar char="•"/>
            </a:pPr>
            <a:r>
              <a:rPr lang="en-US" dirty="0" smtClean="0"/>
              <a:t>EOC = SWOC</a:t>
            </a:r>
          </a:p>
          <a:p>
            <a:pPr marL="742950" lvl="1" indent="-285750">
              <a:buFont typeface="Arial" panose="020B0604020202020204" pitchFamily="34" charset="0"/>
              <a:buChar char="•"/>
            </a:pPr>
            <a:r>
              <a:rPr lang="en-US" dirty="0" err="1" smtClean="0"/>
              <a:t>ASOffer</a:t>
            </a:r>
            <a:r>
              <a:rPr lang="en-US" dirty="0" smtClean="0"/>
              <a:t> = 0 $/MW/h</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The upper limit on AS_MCPC (</a:t>
            </a:r>
            <a:r>
              <a:rPr lang="en-US" dirty="0" err="1" smtClean="0"/>
              <a:t>AS_MCPC</a:t>
            </a:r>
            <a:r>
              <a:rPr lang="en-US" baseline="-25000" dirty="0" err="1" smtClean="0"/>
              <a:t>max</a:t>
            </a:r>
            <a:r>
              <a:rPr lang="en-US" dirty="0" smtClean="0"/>
              <a:t>) under these extreme conditions needs to satisfy:</a:t>
            </a:r>
          </a:p>
          <a:p>
            <a:pPr marL="742950" lvl="1" indent="-285750">
              <a:buFont typeface="Arial" panose="020B0604020202020204" pitchFamily="34" charset="0"/>
              <a:buChar char="•"/>
            </a:pPr>
            <a:r>
              <a:rPr lang="en-US" dirty="0" smtClean="0"/>
              <a:t>VOLL+1-SWOC &gt; </a:t>
            </a:r>
            <a:r>
              <a:rPr lang="en-US" dirty="0" err="1" smtClean="0"/>
              <a:t>AS_MCPC</a:t>
            </a:r>
            <a:r>
              <a:rPr lang="en-US" baseline="-25000" dirty="0" err="1" smtClean="0"/>
              <a:t>max</a:t>
            </a:r>
            <a:r>
              <a:rPr lang="en-US" dirty="0" smtClean="0"/>
              <a:t> – 0</a:t>
            </a:r>
          </a:p>
          <a:p>
            <a:pPr marL="742950" lvl="1" indent="-285750">
              <a:buFont typeface="Arial" panose="020B0604020202020204" pitchFamily="34" charset="0"/>
              <a:buChar char="•"/>
            </a:pPr>
            <a:endParaRPr lang="en-US" dirty="0" smtClean="0"/>
          </a:p>
          <a:p>
            <a:pPr marL="742950" lvl="1" indent="-285750">
              <a:buFont typeface="Arial" panose="020B0604020202020204" pitchFamily="34" charset="0"/>
              <a:buChar char="•"/>
            </a:pPr>
            <a:r>
              <a:rPr lang="en-US" b="1" dirty="0" err="1" smtClean="0"/>
              <a:t>AS_MCPC</a:t>
            </a:r>
            <a:r>
              <a:rPr lang="en-US" b="1" baseline="-25000" dirty="0" err="1" smtClean="0"/>
              <a:t>max</a:t>
            </a:r>
            <a:r>
              <a:rPr lang="en-US" b="1" dirty="0" smtClean="0"/>
              <a:t> = VOLL – SWOC</a:t>
            </a:r>
          </a:p>
          <a:p>
            <a:pPr marL="742950" lvl="1" indent="-285750">
              <a:buFont typeface="Arial" panose="020B0604020202020204" pitchFamily="34" charset="0"/>
              <a:buChar char="•"/>
            </a:pPr>
            <a:endParaRPr lang="en-US" b="1" dirty="0">
              <a:sym typeface="Wingdings" panose="05000000000000000000" pitchFamily="2" charset="2"/>
            </a:endParaRPr>
          </a:p>
          <a:p>
            <a:pPr marL="742950" lvl="1" indent="-285750">
              <a:buFont typeface="Arial" panose="020B0604020202020204" pitchFamily="34" charset="0"/>
              <a:buChar char="•"/>
            </a:pPr>
            <a:r>
              <a:rPr lang="en-US" b="1" dirty="0" smtClean="0">
                <a:sym typeface="Wingdings" panose="05000000000000000000" pitchFamily="2" charset="2"/>
              </a:rPr>
              <a:t>This </a:t>
            </a:r>
            <a:r>
              <a:rPr lang="en-US" b="1" dirty="0" err="1"/>
              <a:t>AS_MCPC</a:t>
            </a:r>
            <a:r>
              <a:rPr lang="en-US" b="1" baseline="-25000" dirty="0" err="1"/>
              <a:t>max</a:t>
            </a:r>
            <a:r>
              <a:rPr lang="en-US" b="1" dirty="0" smtClean="0">
                <a:sym typeface="Wingdings" panose="05000000000000000000" pitchFamily="2" charset="2"/>
              </a:rPr>
              <a:t> is the maximum price on the AS Demand Curve</a:t>
            </a:r>
            <a:endParaRPr lang="en-US" b="1" dirty="0" smtClean="0"/>
          </a:p>
          <a:p>
            <a:pPr marL="742950" lvl="1" indent="-285750">
              <a:buFont typeface="Arial" panose="020B0604020202020204" pitchFamily="34" charset="0"/>
              <a:buChar char="•"/>
            </a:pPr>
            <a:endParaRPr lang="en-US" dirty="0"/>
          </a:p>
          <a:p>
            <a:pPr marL="1200150" lvl="2" indent="-285750">
              <a:buFont typeface="Arial" panose="020B0604020202020204" pitchFamily="34" charset="0"/>
              <a:buChar char="•"/>
            </a:pPr>
            <a:endParaRPr lang="en-US" dirty="0" smtClean="0"/>
          </a:p>
          <a:p>
            <a:endParaRPr lang="en-US" dirty="0" smtClean="0"/>
          </a:p>
        </p:txBody>
      </p:sp>
    </p:spTree>
    <p:extLst>
      <p:ext uri="{BB962C8B-B14F-4D97-AF65-F5344CB8AC3E}">
        <p14:creationId xmlns:p14="http://schemas.microsoft.com/office/powerpoint/2010/main" val="61474265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362&quot;/&gt;&lt;/object&gt;&lt;object type=&quot;3&quot; unique_id=&quot;10005&quot;&gt;&lt;property id=&quot;20148&quot; value=&quot;5&quot;/&gt;&lt;property id=&quot;20300&quot; value=&quot;Slide 2 - &amp;quot;Agenda for Today’s Workshop&amp;quot;&quot;/&gt;&lt;property id=&quot;20307&quot; value=&quot;391&quot;/&gt;&lt;/object&gt;&lt;object type=&quot;3&quot; unique_id=&quot;10006&quot;&gt;&lt;property id=&quot;20148&quot; value=&quot;5&quot;/&gt;&lt;property id=&quot;20300&quot; value=&quot;Slide 3&quot;/&gt;&lt;property id=&quot;20307&quot; value=&quot;390&quot;/&gt;&lt;/object&gt;&lt;object type=&quot;3&quot; unique_id=&quot;10007&quot;&gt;&lt;property id=&quot;20148&quot; value=&quot;5&quot;/&gt;&lt;property id=&quot;20300&quot; value=&quot;Slide 4 - &amp;quot;Why “Ancillary” Services&amp;quot;&quot;/&gt;&lt;property id=&quot;20307&quot; value=&quot;363&quot;/&gt;&lt;/object&gt;&lt;object type=&quot;3&quot; unique_id=&quot;10008&quot;&gt;&lt;property id=&quot;20148&quot; value=&quot;5&quot;/&gt;&lt;property id=&quot;20300&quot; value=&quot;Slide 5 - &amp;quot;Frequency Control&amp;quot;&quot;/&gt;&lt;property id=&quot;20307&quot; value=&quot;364&quot;/&gt;&lt;/object&gt;&lt;object type=&quot;3&quot; unique_id=&quot;10009&quot;&gt;&lt;property id=&quot;20148&quot; value=&quot;5&quot;/&gt;&lt;property id=&quot;20300&quot; value=&quot;Slide 6 - &amp;quot;Why is a change in the AS framework being proposed?&amp;quot;&quot;/&gt;&lt;property id=&quot;20307&quot; value=&quot;365&quot;/&gt;&lt;/object&gt;&lt;object type=&quot;3&quot; unique_id=&quot;10010&quot;&gt;&lt;property id=&quot;20148&quot; value=&quot;5&quot;/&gt;&lt;property id=&quot;20300&quot; value=&quot;Slide 7 - &amp;quot;Drivers for new AS framework&amp;quot;&quot;/&gt;&lt;property id=&quot;20307&quot; value=&quot;366&quot;/&gt;&lt;/object&gt;&lt;object type=&quot;3&quot; unique_id=&quot;10011&quot;&gt;&lt;property id=&quot;20148&quot; value=&quot;5&quot;/&gt;&lt;property id=&quot;20300&quot; value=&quot;Slide 8 - &amp;quot;Goal&amp;quot;&quot;/&gt;&lt;property id=&quot;20307&quot; value=&quot;367&quot;/&gt;&lt;/object&gt;&lt;object type=&quot;3&quot; unique_id=&quot;10012&quot;&gt;&lt;property id=&quot;20148&quot; value=&quot;5&quot;/&gt;&lt;property id=&quot;20300&quot; value=&quot;Slide 9 - &amp;quot;Scope&amp;quot;&quot;/&gt;&lt;property id=&quot;20307&quot; value=&quot;368&quot;/&gt;&lt;/object&gt;&lt;object type=&quot;3&quot; unique_id=&quot;10013&quot;&gt;&lt;property id=&quot;20148&quot; value=&quot;5&quot;/&gt;&lt;property id=&quot;20300&quot; value=&quot;Slide 10 - &amp;quot;ERCOT Proposal&amp;quot;&quot;/&gt;&lt;property id=&quot;20307&quot; value=&quot;369&quot;/&gt;&lt;/object&gt;&lt;object type=&quot;3&quot; unique_id=&quot;10014&quot;&gt;&lt;property id=&quot;20148&quot; value=&quot;5&quot;/&gt;&lt;property id=&quot;20300&quot; value=&quot;Slide 11 - &amp;quot;Synchronous InertiaL Response(SIR)  service&amp;quot;&quot;/&gt;&lt;property id=&quot;20307&quot; value=&quot;348&quot;/&gt;&lt;/object&gt;&lt;object type=&quot;3&quot; unique_id=&quot;10015&quot;&gt;&lt;property id=&quot;20148&quot; value=&quot;5&quot;/&gt;&lt;property id=&quot;20300&quot; value=&quot;Slide 12 - &amp;quot;Synchronous Inertial Response (SIR) Service, Purpose&amp;quot;&quot;/&gt;&lt;property id=&quot;20307&quot; value=&quot;328&quot;/&gt;&lt;/object&gt;&lt;object type=&quot;3&quot; unique_id=&quot;10016&quot;&gt;&lt;property id=&quot;20148&quot; value=&quot;5&quot;/&gt;&lt;property id=&quot;20300&quot; value=&quot;Slide 13 - &amp;quot;Synchronous Inertial Response Service, Need&amp;quot;&quot;/&gt;&lt;property id=&quot;20307&quot; value=&quot;329&quot;/&gt;&lt;/object&gt;&lt;object type=&quot;3&quot; unique_id=&quot;10017&quot;&gt;&lt;property id=&quot;20148&quot; value=&quot;5&quot;/&gt;&lt;property id=&quot;20300&quot; value=&quot;Slide 14 - &amp;quot;Synchronous Inertial Response Service, Need&amp;quot;&quot;/&gt;&lt;property id=&quot;20307&quot; value=&quot;330&quot;/&gt;&lt;/object&gt;&lt;object type=&quot;3&quot; unique_id=&quot;10018&quot;&gt;&lt;property id=&quot;20148&quot; value=&quot;5&quot;/&gt;&lt;property id=&quot;20300&quot; value=&quot;Slide 15 - &amp;quot;SIR, Qualification and Resource Limit&amp;quot;&quot;/&gt;&lt;property id=&quot;20307&quot; value=&quot;331&quot;/&gt;&lt;/object&gt;&lt;object type=&quot;3&quot; unique_id=&quot;10019&quot;&gt;&lt;property id=&quot;20148&quot; value=&quot;5&quot;/&gt;&lt;property id=&quot;20300&quot; value=&quot;Slide 16 - &amp;quot;SIR, Deployment / Performance&amp;quot;&quot;/&gt;&lt;property id=&quot;20307&quot; value=&quot;332&quot;/&gt;&lt;/object&gt;&lt;object type=&quot;3&quot; unique_id=&quot;10020&quot;&gt;&lt;property id=&quot;20148&quot; value=&quot;5&quot;/&gt;&lt;property id=&quot;20300&quot; value=&quot;Slide 17 - &amp;quot;SIR, Future work&amp;quot;&quot;/&gt;&lt;property id=&quot;20307&quot; value=&quot;335&quot;/&gt;&lt;/object&gt;&lt;object type=&quot;3&quot; unique_id=&quot;10021&quot;&gt;&lt;property id=&quot;20148&quot; value=&quot;5&quot;/&gt;&lt;property id=&quot;20300&quot; value=&quot;Slide 18 - &amp;quot;Fast frequency response (ffr) service&amp;quot;&quot;/&gt;&lt;property id=&quot;20307&quot; value=&quot;349&quot;/&gt;&lt;/object&gt;&lt;object type=&quot;3&quot; unique_id=&quot;10022&quot;&gt;&lt;property id=&quot;20148&quot; value=&quot;5&quot;/&gt;&lt;property id=&quot;20300&quot; value=&quot;Slide 19 - &amp;quot;Fast Frequency Response (FFR) Service&amp;quot;&quot;/&gt;&lt;property id=&quot;20307&quot; value=&quot;371&quot;/&gt;&lt;/object&gt;&lt;object type=&quot;3&quot; unique_id=&quot;10023&quot;&gt;&lt;property id=&quot;20148&quot; value=&quot;5&quot;/&gt;&lt;property id=&quot;20300&quot; value=&quot;Slide 20 - &amp;quot;Fast Frequency Response (FFR) Service&amp;quot;&quot;/&gt;&lt;property id=&quot;20307&quot; value=&quot;373&quot;/&gt;&lt;/object&gt;&lt;object type=&quot;3&quot; unique_id=&quot;10024&quot;&gt;&lt;property id=&quot;20148&quot; value=&quot;5&quot;/&gt;&lt;property id=&quot;20300&quot; value=&quot;Slide 21 - &amp;quot;Primary frequency response (Pfr) service&amp;quot;&quot;/&gt;&lt;property id=&quot;20307&quot; value=&quot;350&quot;/&gt;&lt;/object&gt;&lt;object type=&quot;3&quot; unique_id=&quot;10025&quot;&gt;&lt;property id=&quot;20148&quot; value=&quot;5&quot;/&gt;&lt;property id=&quot;20300&quot; value=&quot;Slide 22 - &amp;quot;Definition of PFR Service&amp;quot;&quot;/&gt;&lt;property id=&quot;20307&quot; value=&quot;347&quot;/&gt;&lt;/object&gt;&lt;object type=&quot;3&quot; unique_id=&quot;10026&quot;&gt;&lt;property id=&quot;20148&quot; value=&quot;5&quot;/&gt;&lt;property id=&quot;20300&quot; value=&quot;Slide 23 - &amp;quot;Primary Frequency Response (PFR) Service- Need&amp;quot;&quot;/&gt;&lt;property id=&quot;20307&quot; value=&quot;342&quot;/&gt;&lt;/object&gt;&lt;object type=&quot;3&quot; unique_id=&quot;10027&quot;&gt;&lt;property id=&quot;20148&quot; value=&quot;5&quot;/&gt;&lt;property id=&quot;20300&quot; value=&quot;Slide 24 - &amp;quot;Primary Frequency Response (PFR) Service&amp;quot;&quot;/&gt;&lt;property id=&quot;20307&quot; value=&quot;345&quot;/&gt;&lt;/object&gt;&lt;object type=&quot;3&quot; unique_id=&quot;10028&quot;&gt;&lt;property id=&quot;20148&quot; value=&quot;5&quot;/&gt;&lt;property id=&quot;20300&quot; value=&quot;Slide 25 - &amp;quot;Qualification and Resource Limit on PFR&amp;quot;&quot;/&gt;&lt;property id=&quot;20307&quot; value=&quot;354&quot;/&gt;&lt;/object&gt;&lt;object type=&quot;3&quot; unique_id=&quot;10029&quot;&gt;&lt;property id=&quot;20148&quot; value=&quot;5&quot;/&gt;&lt;property id=&quot;20300&quot; value=&quot;Slide 26 - &amp;quot;Determination of the Amount of FFR and PFR Reserves&amp;quot;&quot;/&gt;&lt;property id=&quot;20307&quot; value=&quot;343&quot;/&gt;&lt;/object&gt;&lt;object type=&quot;3&quot; unique_id=&quot;10030&quot;&gt;&lt;property id=&quot;20148&quot; value=&quot;5&quot;/&gt;&lt;property id=&quot;20300&quot; value=&quot;Slide 27 - &amp;quot;Determination of the Amount of FFR and PFR Reserves&amp;quot;&quot;/&gt;&lt;property id=&quot;20307&quot; value=&quot;353&quot;/&gt;&lt;/object&gt;&lt;object type=&quot;3&quot; unique_id=&quot;10031&quot;&gt;&lt;property id=&quot;20148&quot; value=&quot;5&quot;/&gt;&lt;property id=&quot;20300&quot; value=&quot;Slide 28 - &amp;quot;Regulating Reserve (rr) service&amp;quot;&quot;/&gt;&lt;property id=&quot;20307&quot; value=&quot;351&quot;/&gt;&lt;/object&gt;&lt;object type=&quot;3&quot; unique_id=&quot;10032&quot;&gt;&lt;property id=&quot;20148&quot; value=&quot;5&quot;/&gt;&lt;property id=&quot;20300&quot; value=&quot;Slide 29 - &amp;quot;Regulating Reserve (RR) Service – Up &amp;amp; Down&amp;quot;&quot;/&gt;&lt;property id=&quot;20307&quot; value=&quot;344&quot;/&gt;&lt;/object&gt;&lt;object type=&quot;3&quot; unique_id=&quot;10033&quot;&gt;&lt;property id=&quot;20148&quot; value=&quot;5&quot;/&gt;&lt;property id=&quot;20300&quot; value=&quot;Slide 30 - &amp;quot;Regulating Reserve (RR) Service – Up &amp;amp; Down&amp;quot;&quot;/&gt;&lt;property id=&quot;20307&quot; value=&quot;370&quot;/&gt;&lt;/object&gt;&lt;object type=&quot;3&quot; unique_id=&quot;10034&quot;&gt;&lt;property id=&quot;20148&quot; value=&quot;5&quot;/&gt;&lt;property id=&quot;20300&quot; value=&quot;Slide 31 - &amp;quot;Contingency reserve (cr) service&amp;quot;&quot;/&gt;&lt;property id=&quot;20307&quot; value=&quot;352&quot;/&gt;&lt;/object&gt;&lt;object type=&quot;3&quot; unique_id=&quot;10035&quot;&gt;&lt;property id=&quot;20148&quot; value=&quot;5&quot;/&gt;&lt;property id=&quot;20300&quot; value=&quot;Slide 32 - &amp;quot;Contingency Reserve (CR) Service – Need &amp;amp; Purpose&amp;quot;&quot;/&gt;&lt;property id=&quot;20307&quot; value=&quot;356&quot;/&gt;&lt;/object&gt;&lt;object type=&quot;3&quot; unique_id=&quot;10036&quot;&gt;&lt;property id=&quot;20148&quot; value=&quot;5&quot;/&gt;&lt;property id=&quot;20300&quot; value=&quot;Slide 33 - &amp;quot;Contingency Reserve&amp;quot;&quot;/&gt;&lt;property id=&quot;20307&quot; value=&quot;337&quot;/&gt;&lt;/object&gt;&lt;object type=&quot;3&quot; unique_id=&quot;10037&quot;&gt;&lt;property id=&quot;20148&quot; value=&quot;5&quot;/&gt;&lt;property id=&quot;20300&quot; value=&quot;Slide 34&quot;/&gt;&lt;property id=&quot;20307&quot; value=&quot;374&quot;/&gt;&lt;/object&gt;&lt;object type=&quot;3&quot; unique_id=&quot;10038&quot;&gt;&lt;property id=&quot;20148&quot; value=&quot;5&quot;/&gt;&lt;property id=&quot;20300&quot; value=&quot;Slide 35 - &amp;quot;Market Topics&amp;quot;&quot;/&gt;&lt;property id=&quot;20307&quot; value=&quot;376&quot;/&gt;&lt;/object&gt;&lt;object type=&quot;3&quot; unique_id=&quot;10039&quot;&gt;&lt;property id=&quot;20148&quot; value=&quot;5&quot;/&gt;&lt;property id=&quot;20300&quot; value=&quot;Slide 36 - &amp;quot;Procurement&amp;quot;&quot;/&gt;&lt;property id=&quot;20307&quot; value=&quot;378&quot;/&gt;&lt;/object&gt;&lt;object type=&quot;3&quot; unique_id=&quot;10040&quot;&gt;&lt;property id=&quot;20148&quot; value=&quot;5&quot;/&gt;&lt;property id=&quot;20300&quot; value=&quot;Slide 37 - &amp;quot;Fast Frequency Response (FFR), Primary Frequency Response (PFR) &amp;amp; Contingency Reserve (CR) - Procurement&amp;quot;&quot;/&gt;&lt;property id=&quot;20307&quot; value=&quot;382&quot;/&gt;&lt;/object&gt;&lt;object type=&quot;3&quot; unique_id=&quot;10041&quot;&gt;&lt;property id=&quot;20148&quot; value=&quot;5&quot;/&gt;&lt;property id=&quot;20300&quot; value=&quot;Slide 38 - &amp;quot;Regulation Reserve Up &amp;amp; Down (RR) - Procurement&amp;quot;&quot;/&gt;&lt;property id=&quot;20307&quot; value=&quot;383&quot;/&gt;&lt;/object&gt;&lt;object type=&quot;3&quot; unique_id=&quot;10042&quot;&gt;&lt;property id=&quot;20148&quot; value=&quot;5&quot;/&gt;&lt;property id=&quot;20300&quot; value=&quot;Slide 39 - &amp;quot;Synchronous Inertial Response (SIR) - Procurement&amp;quot;&quot;/&gt;&lt;property id=&quot;20307&quot; value=&quot;385&quot;/&gt;&lt;/object&gt;&lt;object type=&quot;3&quot; unique_id=&quot;10043&quot;&gt;&lt;property id=&quot;20148&quot; value=&quot;5&quot;/&gt;&lt;property id=&quot;20300&quot; value=&quot;Slide 40 - &amp;quot;Market Transition and Implementation Considerations&amp;quot;&quot;/&gt;&lt;property id=&quot;20307&quot; value=&quot;387&quot;/&gt;&lt;/object&gt;&lt;object type=&quot;3&quot; unique_id=&quot;10044&quot;&gt;&lt;property id=&quot;20148&quot; value=&quot;5&quot;/&gt;&lt;property id=&quot;20300&quot; value=&quot;Slide 41 - &amp;quot;Market Transition and Implementation Considerations&amp;quot;&quot;/&gt;&lt;property id=&quot;20307&quot; value=&quot;388&quot;/&gt;&lt;/object&gt;&lt;object type=&quot;3&quot; unique_id=&quot;10045&quot;&gt;&lt;property id=&quot;20148&quot; value=&quot;5&quot;/&gt;&lt;property id=&quot;20300&quot; value=&quot;Slide 42 - &amp;quot;Market Transition and Implementation Considerations&amp;quot;&quot;/&gt;&lt;property id=&quot;20307&quot; value=&quot;389&quot;/&gt;&lt;/object&gt;&lt;object type=&quot;3&quot; unique_id=&quot;10046&quot;&gt;&lt;property id=&quot;20148&quot; value=&quot;5&quot;/&gt;&lt;property id=&quot;20300&quot; value=&quot;Slide 43 - &amp;quot;Market Topics for Future Discussions&amp;quot;&quot;/&gt;&lt;property id=&quot;20307&quot; value=&quot;393&quot;/&gt;&lt;/object&gt;&lt;object type=&quot;3&quot; unique_id=&quot;10047&quot;&gt;&lt;property id=&quot;20148&quot; value=&quot;5&quot;/&gt;&lt;property id=&quot;20300&quot; value=&quot;Slide 44 - &amp;quot;Discuss and Summarize Today’s Highlights&amp;quot;&quot;/&gt;&lt;property id=&quot;20307&quot; value=&quot;392&quot;/&gt;&lt;/object&gt;&lt;object type=&quot;3&quot; unique_id=&quot;10048&quot;&gt;&lt;property id=&quot;20148&quot; value=&quot;5&quot;/&gt;&lt;property id=&quot;20300&quot; value=&quot;Slide 45 - &amp;quot;Appendix&amp;quot;&quot;/&gt;&lt;property id=&quot;20307&quot; value=&quot;358&quot;/&gt;&lt;/object&gt;&lt;object type=&quot;3&quot; unique_id=&quot;10049&quot;&gt;&lt;property id=&quot;20148&quot; value=&quot;5&quot;/&gt;&lt;property id=&quot;20300&quot; value=&quot;Slide 46 - &amp;quot;Synthetic IR&amp;quot;&quot;/&gt;&lt;property id=&quot;20307&quot; value=&quot;359&quot;/&gt;&lt;/object&gt;&lt;object type=&quot;3&quot; unique_id=&quot;10050&quot;&gt;&lt;property id=&quot;20148&quot; value=&quot;5&quot;/&gt;&lt;property id=&quot;20300&quot; value=&quot;Slide 47 - &amp;quot;Synthetic IR, example from Hydro-Quebec&amp;quot;&quot;/&gt;&lt;property id=&quot;20307&quot; value=&quot;360&quot;/&gt;&lt;/object&gt;&lt;/object&gt;&lt;/object&gt;&lt;/database&gt;"/>
  <p:tag name="SECTOMILLISECCONVERTED" val="1"/>
</p:tagLst>
</file>

<file path=ppt/theme/theme1.xml><?xml version="1.0" encoding="utf-8"?>
<a:theme xmlns:a="http://schemas.openxmlformats.org/drawingml/2006/main" name="Office Theme">
  <a:themeElements>
    <a:clrScheme name="ERCOT Colors">
      <a:dk1>
        <a:sysClr val="windowText" lastClr="000000"/>
      </a:dk1>
      <a:lt1>
        <a:sysClr val="window" lastClr="FFFFFF"/>
      </a:lt1>
      <a:dk2>
        <a:srgbClr val="00385E"/>
      </a:dk2>
      <a:lt2>
        <a:srgbClr val="EEECE1"/>
      </a:lt2>
      <a:accent1>
        <a:srgbClr val="008373"/>
      </a:accent1>
      <a:accent2>
        <a:srgbClr val="056BB8"/>
      </a:accent2>
      <a:accent3>
        <a:srgbClr val="680546"/>
      </a:accent3>
      <a:accent4>
        <a:srgbClr val="FDC709"/>
      </a:accent4>
      <a:accent5>
        <a:srgbClr val="E5E5E2"/>
      </a:accent5>
      <a:accent6>
        <a:srgbClr val="1F8A45"/>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ERCOT">
      <a:dk1>
        <a:sysClr val="windowText" lastClr="000000"/>
      </a:dk1>
      <a:lt1>
        <a:sysClr val="window" lastClr="FFFFFF"/>
      </a:lt1>
      <a:dk2>
        <a:srgbClr val="00385E"/>
      </a:dk2>
      <a:lt2>
        <a:srgbClr val="EEECE1"/>
      </a:lt2>
      <a:accent1>
        <a:srgbClr val="008373"/>
      </a:accent1>
      <a:accent2>
        <a:srgbClr val="1B5026"/>
      </a:accent2>
      <a:accent3>
        <a:srgbClr val="0F1423"/>
      </a:accent3>
      <a:accent4>
        <a:srgbClr val="400E22"/>
      </a:accent4>
      <a:accent5>
        <a:srgbClr val="E5E5E2"/>
      </a:accent5>
      <a:accent6>
        <a:srgbClr val="86878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3_Office Theme">
  <a:themeElements>
    <a:clrScheme name="ERCOT Colors">
      <a:dk1>
        <a:sysClr val="windowText" lastClr="000000"/>
      </a:dk1>
      <a:lt1>
        <a:sysClr val="window" lastClr="FFFFFF"/>
      </a:lt1>
      <a:dk2>
        <a:srgbClr val="00385E"/>
      </a:dk2>
      <a:lt2>
        <a:srgbClr val="EEECE1"/>
      </a:lt2>
      <a:accent1>
        <a:srgbClr val="008373"/>
      </a:accent1>
      <a:accent2>
        <a:srgbClr val="056BB8"/>
      </a:accent2>
      <a:accent3>
        <a:srgbClr val="680546"/>
      </a:accent3>
      <a:accent4>
        <a:srgbClr val="FDC709"/>
      </a:accent4>
      <a:accent5>
        <a:srgbClr val="E5E5E2"/>
      </a:accent5>
      <a:accent6>
        <a:srgbClr val="1F8A45"/>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EB6C32BA7893B4D8D08DA703C6B8599" ma:contentTypeVersion="0" ma:contentTypeDescription="Create a new document." ma:contentTypeScope="" ma:versionID="438847a72b75665982a8a359f97ca60b">
  <xsd:schema xmlns:xsd="http://www.w3.org/2001/XMLSchema" xmlns:xs="http://www.w3.org/2001/XMLSchema" xmlns:p="http://schemas.microsoft.com/office/2006/metadata/properties" xmlns:ns2="c34af464-7aa1-4edd-9be4-83dffc1cb926" targetNamespace="http://schemas.microsoft.com/office/2006/metadata/properties" ma:root="true" ma:fieldsID="429eac13a7923d6b47fc28e8f4096b10"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649AF9F-8566-4ED3-8964-3F12F147C60A}">
  <ds:schemaRefs>
    <ds:schemaRef ds:uri="http://purl.org/dc/elements/1.1/"/>
    <ds:schemaRef ds:uri="http://www.w3.org/XML/1998/namespace"/>
    <ds:schemaRef ds:uri="http://purl.org/dc/terms/"/>
    <ds:schemaRef ds:uri="c34af464-7aa1-4edd-9be4-83dffc1cb926"/>
    <ds:schemaRef ds:uri="http://schemas.microsoft.com/office/2006/metadata/properties"/>
    <ds:schemaRef ds:uri="http://purl.org/dc/dcmitype/"/>
    <ds:schemaRef ds:uri="http://schemas.microsoft.com/office/infopath/2007/PartnerControls"/>
    <ds:schemaRef ds:uri="http://schemas.microsoft.com/office/2006/documentManagement/types"/>
    <ds:schemaRef ds:uri="http://schemas.openxmlformats.org/package/2006/metadata/core-properties"/>
  </ds:schemaRefs>
</ds:datastoreItem>
</file>

<file path=customXml/itemProps2.xml><?xml version="1.0" encoding="utf-8"?>
<ds:datastoreItem xmlns:ds="http://schemas.openxmlformats.org/officeDocument/2006/customXml" ds:itemID="{6C9659B9-8752-4DC3-8CFE-950F74D5E77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7D2A1B0-FF3E-4009-940D-AED0EB70AA2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13035</TotalTime>
  <Words>1178</Words>
  <Application>Microsoft Office PowerPoint</Application>
  <PresentationFormat>On-screen Show (4:3)</PresentationFormat>
  <Paragraphs>313</Paragraphs>
  <Slides>13</Slides>
  <Notes>13</Notes>
  <HiddenSlides>0</HiddenSlides>
  <MMClips>0</MMClips>
  <ScaleCrop>false</ScaleCrop>
  <HeadingPairs>
    <vt:vector size="4" baseType="variant">
      <vt:variant>
        <vt:lpstr>Theme</vt:lpstr>
      </vt:variant>
      <vt:variant>
        <vt:i4>3</vt:i4>
      </vt:variant>
      <vt:variant>
        <vt:lpstr>Slide Titles</vt:lpstr>
      </vt:variant>
      <vt:variant>
        <vt:i4>13</vt:i4>
      </vt:variant>
    </vt:vector>
  </HeadingPairs>
  <TitlesOfParts>
    <vt:vector size="16" baseType="lpstr">
      <vt:lpstr>Office Theme</vt:lpstr>
      <vt:lpstr>Custom Design</vt:lpstr>
      <vt:lpstr>3_Office Theme</vt:lpstr>
      <vt:lpstr>PowerPoint Presentation</vt:lpstr>
      <vt:lpstr>RT Energy + Ancillary Service Co-Optimization</vt:lpstr>
      <vt:lpstr>RT Energy + Ancillary Service Co-Optimization</vt:lpstr>
      <vt:lpstr>RT Energy + Ancillary Service Co-Optimization</vt:lpstr>
      <vt:lpstr>RT Energy + Ancillary Service Co-Optimization</vt:lpstr>
      <vt:lpstr>RT Energy + Ancillary Service Co-Optimization</vt:lpstr>
      <vt:lpstr>Example 1:</vt:lpstr>
      <vt:lpstr>Example 1:</vt:lpstr>
      <vt:lpstr>Co Ordination of the SWOC, Power Balance Penalty Curve, VOLL and AS Demand Curve prices</vt:lpstr>
      <vt:lpstr>Example 2:</vt:lpstr>
      <vt:lpstr>Example 2:</vt:lpstr>
      <vt:lpstr>Example 3:</vt:lpstr>
      <vt:lpstr>Example 3:</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FileNewTemplate</dc:title>
  <dc:creator>Diana</dc:creator>
  <cp:lastModifiedBy>Moorty, Sai</cp:lastModifiedBy>
  <cp:revision>526</cp:revision>
  <cp:lastPrinted>2014-03-01T00:46:40Z</cp:lastPrinted>
  <dcterms:created xsi:type="dcterms:W3CDTF">2010-04-12T23:12:02Z</dcterms:created>
  <dcterms:modified xsi:type="dcterms:W3CDTF">2015-07-07T21:45:48Z</dcterms:modified>
  <cp:contentStatus>Draft</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0x0101000EB6C32BA7893B4D8D08DA703C6B8599</vt:lpwstr>
  </property>
</Properties>
</file>