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" id="{1A91A2CC-7BF6-437B-8882-0FB8F9AD3074}">
          <p14:sldIdLst>
            <p14:sldId id="381"/>
            <p14:sldId id="382"/>
          </p14:sldIdLst>
        </p14:section>
        <p14:section name="CMPs an Intro" id="{2BC9384D-24E5-4375-A91C-5A464958018E}">
          <p14:sldIdLst>
            <p14:sldId id="383"/>
            <p14:sldId id="384"/>
          </p14:sldIdLst>
        </p14:section>
        <p14:section name="Annual Review an Intro" id="{30AF875C-B281-4CDB-B8B6-CF145FB73EFC}">
          <p14:sldIdLst>
            <p14:sldId id="385"/>
            <p14:sldId id="386"/>
            <p14:sldId id="387"/>
          </p14:sldIdLst>
        </p14:section>
        <p14:section name="Annual Review Highlights" id="{E915A0C1-8D4D-4CF6-99A7-AC9082F7CFB0}">
          <p14:sldIdLst>
            <p14:sldId id="388"/>
            <p14:sldId id="389"/>
            <p14:sldId id="390"/>
            <p14:sldId id="391"/>
            <p14:sldId id="392"/>
            <p14:sldId id="393"/>
          </p14:sldIdLst>
        </p14:section>
        <p14:section name="The End" id="{189B6869-59C1-4E48-A2E4-3A6673BFAA2F}">
          <p14:sldIdLst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Horne" initials="" lastIdx="1" clrIdx="0"/>
  <p:cmAuthor id="1" name="shuang" initials="s" lastIdx="1" clrIdx="1"/>
  <p:cmAuthor id="2" name="ssharma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FF9999"/>
    <a:srgbClr val="FF5050"/>
    <a:srgbClr val="FF3300"/>
    <a:srgbClr val="40949A"/>
    <a:srgbClr val="0000CC"/>
    <a:srgbClr val="5469A2"/>
    <a:srgbClr val="29417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>
      <p:cViewPr>
        <p:scale>
          <a:sx n="100" d="100"/>
          <a:sy n="100" d="100"/>
        </p:scale>
        <p:origin x="792" y="570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265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C4943-94A6-4602-A96A-8B70931E189E}" type="datetimeFigureOut">
              <a:rPr lang="en-US" smtClean="0">
                <a:latin typeface="Calibri" panose="020F0502020204030204" pitchFamily="34" charset="0"/>
              </a:rPr>
              <a:pPr/>
              <a:t>7/2/2015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4E59AF-A8B7-43FB-845E-8352E4A055D8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6B0B5AD-B77E-4652-B893-BACBC4A29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10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5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5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3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1295400" cy="519113"/>
          </a:xfrm>
          <a:prstGeom prst="rect">
            <a:avLst/>
          </a:prstGeom>
          <a:noFill/>
        </p:spPr>
      </p:pic>
      <p:sp>
        <p:nvSpPr>
          <p:cNvPr id="43021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22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49" y="3581400"/>
            <a:ext cx="6343651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1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2333626" y="5467350"/>
            <a:ext cx="6276975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333626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C9F89-4210-4216-BC7E-DCCB0E5B3B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1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AD3478-3B91-450E-AEE6-FCDE5046EB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For the purpose of discussion only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4831"/>
            <a:ext cx="2133600" cy="46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7094002C-46FD-4674-B962-EC5DC691E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D63AB-26FA-4990-A1F8-E4B538D5FB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75BAC-74D7-43DA-9DE7-3912ED22B4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5608B3-4772-4E0A-9B7E-6E0BF32434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92ACA2-ED51-4819-9A16-7BC6DF80AB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6070E-DC0E-426B-B622-BBDC6281C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46821-B5EB-4594-8AAF-A20BC93E5E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69ACA-22C8-44EA-99D1-53011021F9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559" name="Rectangle 7"/>
          <p:cNvSpPr>
            <a:spLocks noChangeArrowheads="1"/>
          </p:cNvSpPr>
          <p:nvPr userDrawn="1"/>
        </p:nvSpPr>
        <p:spPr bwMode="auto">
          <a:xfrm>
            <a:off x="0" y="6378957"/>
            <a:ext cx="9144000" cy="479044"/>
          </a:xfrm>
          <a:prstGeom prst="rect">
            <a:avLst/>
          </a:prstGeom>
          <a:solidFill>
            <a:srgbClr val="ECE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3560" name="Picture 8" descr="logo_C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t="-1" b="15894"/>
          <a:stretch/>
        </p:blipFill>
        <p:spPr bwMode="auto">
          <a:xfrm>
            <a:off x="60325" y="6378575"/>
            <a:ext cx="854075" cy="4032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For the purpose of discussion only</a:t>
            </a:r>
            <a:endParaRPr lang="en-US" dirty="0"/>
          </a:p>
        </p:txBody>
      </p:sp>
      <p:sp>
        <p:nvSpPr>
          <p:cNvPr id="2356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4831"/>
            <a:ext cx="2133600" cy="46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7094002C-46FD-4674-B962-EC5DC691E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p.ercot.com/oa/Remedial%20Action%20Plans/Minerva%20138,69%20kV%20Autotransformer.doc" TargetMode="External"/><Relationship Id="rId13" Type="http://schemas.openxmlformats.org/officeDocument/2006/relationships/hyperlink" Target="http://ep.ercot.com/oa/Remedial%20Action%20Plans/MP_Fort_Lancaster_-_Mesa_View_Switch_138kV_line.docx" TargetMode="External"/><Relationship Id="rId18" Type="http://schemas.openxmlformats.org/officeDocument/2006/relationships/hyperlink" Target="http://ep.ercot.com/oa/Remedial%20Action%20Plans/MP_WillsPoint_XTRL89.docx" TargetMode="External"/><Relationship Id="rId26" Type="http://schemas.openxmlformats.org/officeDocument/2006/relationships/hyperlink" Target="http://ep.ercot.com/oa/Remedial%20Action%20Plans/Elgin%20Switch%20(ELGSW)%20138%2069%20kV%20Autotransformer.doc" TargetMode="External"/><Relationship Id="rId3" Type="http://schemas.openxmlformats.org/officeDocument/2006/relationships/hyperlink" Target="http://ep.ercot.com/oa/Remedial%20Action%20Plans/Edison_Orsted_SSR_.doc" TargetMode="External"/><Relationship Id="rId21" Type="http://schemas.openxmlformats.org/officeDocument/2006/relationships/hyperlink" Target="http://ep.ercot.com/oa/Remedial%20Action%20Plans/SRULASP9_MP.doc" TargetMode="External"/><Relationship Id="rId34" Type="http://schemas.openxmlformats.org/officeDocument/2006/relationships/hyperlink" Target="http://ep.ercot.com/oa/Remedial%20Action%20Plans/RAP_Salem_-_Fayette_Power_Plant_345kV_line.docx" TargetMode="External"/><Relationship Id="rId7" Type="http://schemas.openxmlformats.org/officeDocument/2006/relationships/hyperlink" Target="http://ep.ercot.com/oa/Remedial%20Action%20Plans/Lon%20Hill%20-%20Smith%2069kV%20line%20(LON_HI_SMITH1)%20rev%202.doc" TargetMode="External"/><Relationship Id="rId12" Type="http://schemas.openxmlformats.org/officeDocument/2006/relationships/hyperlink" Target="http://ep.ercot.com/oa/Remedial%20Action%20Plans/MP_Forest_Hill_138_69_kV_XF.docx" TargetMode="External"/><Relationship Id="rId17" Type="http://schemas.openxmlformats.org/officeDocument/2006/relationships/hyperlink" Target="http://ep.ercot.com/oa/Remedial%20Action%20Plans/MP_Turtle_Creek_to_Uvalde_OR_Crystal_City_69kV.doc" TargetMode="External"/><Relationship Id="rId25" Type="http://schemas.openxmlformats.org/officeDocument/2006/relationships/hyperlink" Target="http://ep.ercot.com/oa/Remedial%20Action%20Plans/DBIGKEN5_PCAP.doc" TargetMode="External"/><Relationship Id="rId33" Type="http://schemas.openxmlformats.org/officeDocument/2006/relationships/hyperlink" Target="http://ep.ercot.com/oa/Remedial%20Action%20Plans/RAP_Navarro_Limestone_Plant_345_kV_Double_Circuit_Lines.docx" TargetMode="External"/><Relationship Id="rId2" Type="http://schemas.openxmlformats.org/officeDocument/2006/relationships/hyperlink" Target="http://ep.ercot.com/oa/Remedial%20Action%20Plans/Alice%20(ALICE)%20138-69%20kV%20transformer.doc" TargetMode="External"/><Relationship Id="rId16" Type="http://schemas.openxmlformats.org/officeDocument/2006/relationships/hyperlink" Target="http://ep.ercot.com/oa/Remedial%20Action%20Plans/MP_Permian_Basin_138_69_kV_Autotransformer.docx" TargetMode="External"/><Relationship Id="rId20" Type="http://schemas.openxmlformats.org/officeDocument/2006/relationships/hyperlink" Target="http://ep.ercot.com/oa/Remedial%20Action%20Plans/SLIVGIL9_MP.doc" TargetMode="External"/><Relationship Id="rId29" Type="http://schemas.openxmlformats.org/officeDocument/2006/relationships/hyperlink" Target="http://ep.ercot.com/oa/Remedial%20Action%20Plans/LOBO%20to%20San%20Miguel%20345kV%20Line%20or%20Lobo%20345,138%20kV%20Autotransformer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.ercot.com/oa/Remedial%20Action%20Plans/FormosaAuto%2021and22_hi-IMPORT.docx" TargetMode="External"/><Relationship Id="rId11" Type="http://schemas.openxmlformats.org/officeDocument/2006/relationships/hyperlink" Target="http://ep.ercot.com/oa/Remedial%20Action%20Plans/MP_Bruni_Auto_138kV_69_XF.docx" TargetMode="External"/><Relationship Id="rId24" Type="http://schemas.openxmlformats.org/officeDocument/2006/relationships/hyperlink" Target="http://ep.ercot.com/oa/Remedial%20Action%20Plans/XAND189_MP_rev2.doc" TargetMode="External"/><Relationship Id="rId32" Type="http://schemas.openxmlformats.org/officeDocument/2006/relationships/hyperlink" Target="http://ep.ercot.com/oa/Remedial%20Action%20Plans/Lewisville%20Switch%20-Autotransformer%202.doc" TargetMode="External"/><Relationship Id="rId5" Type="http://schemas.openxmlformats.org/officeDocument/2006/relationships/hyperlink" Target="http://ep.ercot.com/oa/Remedial%20Action%20Plans/FormosaAuto%2021%20and%2022_hi%20EXPORT.docx" TargetMode="External"/><Relationship Id="rId15" Type="http://schemas.openxmlformats.org/officeDocument/2006/relationships/hyperlink" Target="http://ep.ercot.com/oa/Remedial%20Action%20Plans/MP_Hutto_-_Round_Rock_Gabriel_138kV_Double_Circuit_Line_rev.docx" TargetMode="External"/><Relationship Id="rId23" Type="http://schemas.openxmlformats.org/officeDocument/2006/relationships/hyperlink" Target="http://ep.ercot.com/oa/Remedial%20Action%20Plans/Valley%20Import%20-%20loss%20of%20the%20North%20Edinburg%20to%20Lon%20Hill%20345%20kV%20line%20the%20Rio%20Hondo%20to%20Ajo%20345%20kV%20line_R14.doc" TargetMode="External"/><Relationship Id="rId28" Type="http://schemas.openxmlformats.org/officeDocument/2006/relationships/hyperlink" Target="http://ep.ercot.com/oa/Remedial%20Action%20Plans/LCRA%20Fort%20Mason%20-%20Yellow%20Jacket%20138%20kV%20Circuit.doc" TargetMode="External"/><Relationship Id="rId10" Type="http://schemas.openxmlformats.org/officeDocument/2006/relationships/hyperlink" Target="http://ep.ercot.com/oa/Remedial%20Action%20Plans/MP_BigLakeAuto_XBGL89_XBG2L89.docx" TargetMode="External"/><Relationship Id="rId19" Type="http://schemas.openxmlformats.org/officeDocument/2006/relationships/hyperlink" Target="http://ep.ercot.com/oa/Remedial%20Action%20Plans/MP_Wink_138_69_kV_XF_OR_Wink_TNMP_Wink_138kV_LN.docx" TargetMode="External"/><Relationship Id="rId31" Type="http://schemas.openxmlformats.org/officeDocument/2006/relationships/hyperlink" Target="http://ep.ercot.com/oa/Remedial%20Action%20Plans/Baytown%20Autotransformers%20AT1%20and%20AT2.doc" TargetMode="External"/><Relationship Id="rId4" Type="http://schemas.openxmlformats.org/officeDocument/2006/relationships/hyperlink" Target="http://ep.ercot.com/oa/Remedial%20Action%20Plans/Eskota%20Sw%20138-69%20kV%20Autotransformer.docx" TargetMode="External"/><Relationship Id="rId9" Type="http://schemas.openxmlformats.org/officeDocument/2006/relationships/hyperlink" Target="http://ep.ercot.com/oa/Remedial%20Action%20Plans/Monticello%20Area.doc" TargetMode="External"/><Relationship Id="rId14" Type="http://schemas.openxmlformats.org/officeDocument/2006/relationships/hyperlink" Target="http://ep.ercot.com/oa/Remedial%20Action%20Plans/MP_Hillsboro_138_69_kV_XF.docx" TargetMode="External"/><Relationship Id="rId22" Type="http://schemas.openxmlformats.org/officeDocument/2006/relationships/hyperlink" Target="http://ep.ercot.com/oa/Remedial%20Action%20Plans/SSIGSAN8_MP.doc" TargetMode="External"/><Relationship Id="rId27" Type="http://schemas.openxmlformats.org/officeDocument/2006/relationships/hyperlink" Target="http://ep.ercot.com/oa/Remedial%20Action%20Plans/FREER%20to%20LOBO%2069kV.doc" TargetMode="External"/><Relationship Id="rId30" Type="http://schemas.openxmlformats.org/officeDocument/2006/relationships/hyperlink" Target="http://ep.ercot.com/oa/Remedial%20Action%20Plans/Allen%20Sw.%20-%20RoyseMonticello%20Double-Circuit%20345%20kV%20Line.docx" TargetMode="External"/><Relationship Id="rId35" Type="http://schemas.openxmlformats.org/officeDocument/2006/relationships/hyperlink" Target="http://ep.ercot.com/oa/Remedial%20Action%20Plans/RAP_Salem_-_Fayette_Power_Plant_345kV_line_Fayettevill_138kV_line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mago@erco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Constraint Management Plans (CMPs)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 Ops Planning Perspective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371600" y="38862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Nitika Mago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Planning, ERCOT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917" t="12759" r="9583" b="3103"/>
          <a:stretch/>
        </p:blipFill>
        <p:spPr>
          <a:xfrm>
            <a:off x="2743200" y="749808"/>
            <a:ext cx="6298367" cy="556812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749808"/>
            <a:ext cx="9143999" cy="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Submittals</a:t>
            </a:r>
          </a:p>
          <a:p>
            <a:pPr marL="347663" lvl="1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Reviewed 196 Proposals</a:t>
            </a:r>
          </a:p>
          <a:p>
            <a:pPr marL="347663" lvl="1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Submitters included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4625" indent="-174625" algn="just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74675" lvl="1" indent="-174625" algn="just">
              <a:lnSpc>
                <a:spcPct val="90000"/>
              </a:lnSpc>
              <a:buFont typeface="Arial" pitchFamily="34" charset="0"/>
              <a:buChar char="•"/>
            </a:pPr>
            <a:endParaRPr lang="en-US" sz="1800" b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4625" indent="-174625" algn="just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574675" lvl="1" indent="-174625" algn="just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1431925" lvl="3" indent="-174625" algn="just">
              <a:lnSpc>
                <a:spcPct val="90000"/>
              </a:lnSpc>
              <a:buFont typeface="Arial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174625" indent="-174625" algn="just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" y="-12700"/>
            <a:ext cx="9160710" cy="469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</a:rPr>
              <a:t>2015 Review Highlights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981200"/>
            <a:ext cx="4584589" cy="2755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1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834" t="12759" r="20000" b="3103"/>
          <a:stretch/>
        </p:blipFill>
        <p:spPr>
          <a:xfrm>
            <a:off x="3200400" y="779207"/>
            <a:ext cx="5386115" cy="556869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749808"/>
            <a:ext cx="3886199" cy="56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Approvals</a:t>
            </a:r>
          </a:p>
          <a:p>
            <a:pPr marL="347663" lvl="1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Approved </a:t>
            </a:r>
            <a:r>
              <a:rPr lang="en-US" sz="1800" dirty="0" smtClean="0">
                <a:latin typeface="Calibri" panose="020F0502020204030204" pitchFamily="34" charset="0"/>
              </a:rPr>
              <a:t>55 </a:t>
            </a:r>
            <a:r>
              <a:rPr lang="en-US" sz="1800" dirty="0">
                <a:latin typeface="Calibri" panose="020F0502020204030204" pitchFamily="34" charset="0"/>
              </a:rPr>
              <a:t>CMPs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747713" lvl="2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</a:rPr>
              <a:t>21 Existing, 11 New)</a:t>
            </a:r>
          </a:p>
          <a:p>
            <a:pPr marL="347663" lvl="1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Removed 25 CMP</a:t>
            </a:r>
          </a:p>
          <a:p>
            <a:pPr marL="347663" lvl="1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On-Shelf </a:t>
            </a:r>
            <a:r>
              <a:rPr lang="en-US" sz="1800" dirty="0" smtClean="0">
                <a:latin typeface="Calibri" panose="020F0502020204030204" pitchFamily="34" charset="0"/>
              </a:rPr>
              <a:t>40 </a:t>
            </a:r>
            <a:r>
              <a:rPr lang="en-US" sz="1800" dirty="0">
                <a:latin typeface="Calibri" panose="020F0502020204030204" pitchFamily="34" charset="0"/>
              </a:rPr>
              <a:t>CMPs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747713" lvl="2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9</a:t>
            </a:r>
            <a:r>
              <a:rPr lang="en-US" sz="1400" dirty="0" smtClean="0">
                <a:latin typeface="Calibri" panose="020F0502020204030204" pitchFamily="34" charset="0"/>
              </a:rPr>
              <a:t> N-1 (</a:t>
            </a:r>
            <a:r>
              <a:rPr lang="en-US" sz="1400" dirty="0">
                <a:latin typeface="Calibri" panose="020F0502020204030204" pitchFamily="34" charset="0"/>
              </a:rPr>
              <a:t>3 Existing, </a:t>
            </a:r>
            <a:r>
              <a:rPr lang="en-US" sz="1400" dirty="0" smtClean="0">
                <a:latin typeface="Calibri" panose="020F0502020204030204" pitchFamily="34" charset="0"/>
              </a:rPr>
              <a:t>8 </a:t>
            </a:r>
            <a:r>
              <a:rPr lang="en-US" sz="1400" dirty="0">
                <a:latin typeface="Calibri" panose="020F0502020204030204" pitchFamily="34" charset="0"/>
              </a:rPr>
              <a:t>New)</a:t>
            </a:r>
          </a:p>
          <a:p>
            <a:pPr lvl="1" indent="-174625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31 N-</a:t>
            </a:r>
            <a:r>
              <a:rPr lang="en-US" sz="1400" dirty="0" err="1">
                <a:latin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</a:rPr>
              <a:t> related </a:t>
            </a:r>
            <a:r>
              <a:rPr lang="en-US" sz="1400" dirty="0" smtClean="0">
                <a:latin typeface="Calibri" panose="020F0502020204030204" pitchFamily="34" charset="0"/>
              </a:rPr>
              <a:t>CMPs</a:t>
            </a:r>
            <a:endParaRPr lang="en-US" sz="1400" b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3334" t="12759" r="13333" b="3103"/>
          <a:stretch/>
        </p:blipFill>
        <p:spPr>
          <a:xfrm>
            <a:off x="3200400" y="749808"/>
            <a:ext cx="5842566" cy="55686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" y="63500"/>
            <a:ext cx="9160710" cy="469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2015 Review Highlights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56" y="841248"/>
            <a:ext cx="4584589" cy="27556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8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81805"/>
              </p:ext>
            </p:extLst>
          </p:nvPr>
        </p:nvGraphicFramePr>
        <p:xfrm>
          <a:off x="381000" y="760887"/>
          <a:ext cx="8305799" cy="5526121"/>
        </p:xfrm>
        <a:graphic>
          <a:graphicData uri="http://schemas.openxmlformats.org/drawingml/2006/table">
            <a:tbl>
              <a:tblPr/>
              <a:tblGrid>
                <a:gridCol w="406192"/>
                <a:gridCol w="889208"/>
                <a:gridCol w="3429000"/>
                <a:gridCol w="1676400"/>
                <a:gridCol w="1498807"/>
                <a:gridCol w="406192"/>
              </a:tblGrid>
              <a:tr h="152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TSP/MP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MP_2013_29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Alice (ALICE) 138-69 kV transformer.doc</a:t>
                      </a:r>
                      <a:endParaRPr lang="pt-BR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XALI89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MP_2014_49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Edison_Orsted_SSR_.doc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Multiple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ETT/AEP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MP_2013_07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Eskota</a:t>
                      </a:r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 </a:t>
                      </a:r>
                      <a:r>
                        <a:rPr lang="en-US" sz="9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Sw</a:t>
                      </a:r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 138-69 kV Autotransformer.docx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XESK89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MP_2012_07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FormosaAuto</a:t>
                      </a:r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 21 and 22_hi EXPORT.docx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XFO2R89 or XFO3R89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N/A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MP_2012_08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FormosaAuto</a:t>
                      </a:r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 21and22_hi-IMPORT.docx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XFO2R89 or XFO3R89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N/A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MP_2014_01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Lon Hill - Smith 69kV line (LON_HI_SMITH1) rev 2.doc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SORNLON8, DLONOR58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MP_2010_22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Minerva 138,69 kV Autotransformer.doc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XMNR89T1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MP_2013_27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Monticello Area.doc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MNSES gen OFFLINE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AEP, 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MP_2014_25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MP_BigLakeAuto_XBGL89_XBG2L89.docx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XBGL89 or XBG2L89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MP_2014_53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MP_Bruni_Auto_138kV_69_XF.docx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SLAQLOB8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STEC, 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MP_Forest_Hill_138_69_kV_XF.docx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XFHL89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MP_2015_02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MP_Fort_Lancaster_-_Mesa_View_Switch_138kV_line.docx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SFTLMES8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MP_Hillsboro_138_69_kV_XF.docx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XHL2S89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MP_Hutto_-_Rnd_Rck_Gabriel_138kV_Double_Circuit_Line_rev.docx</a:t>
                      </a:r>
                      <a:endParaRPr lang="en-US" sz="9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DHUTGAB8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MP_2015_07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MP_Permian_Basin_138_69_kV_Autotransformer.docx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XPB2S89 or XPB1S89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MP_2014_22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MP_Turtle_Creek_to_Uvalde_OR_Crystal_City_69kV.doc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SLA_UVA9 or SCRYTUR9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MP_2014_30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MP_WillsPoint_XTRL89.docx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XTRL89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MP_Wink_138_69_kV_XF_OR_Wink_TNMP_Wink_138kV_LN.docx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XWI2N89 or SWINWIN8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TNMP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MP_2015_02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SLIVGIL9_MP.doc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SLIVGIL9 &amp; DGILFR89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LCRA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MP_2014_52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SRULASP9_MP.doc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SRULASP9, SHSKRUL9, SGILROC9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AEP, BEPC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MP080214-0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SSIGSAN8_MP.doc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SSIGSAN8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32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MP_2011_08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Valley Import.doc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Multiple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AEP, STEC, BPUB, SHARYLAND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MP_2015_01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XAND189_MP_rev2.doc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XAND189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11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PCAP_2010_02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DBIGKEN5_PCAP.doc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DBIGKEN5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11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PCAP_2013_03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Elgin Switch (ELGSW) 138 69 kV Autotransformer.doc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XELG89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11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PCAP_2014_01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7"/>
                        </a:rPr>
                        <a:t>FREER to LOBO 69kV.doc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SSANALI9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11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PCAP_2010_01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8"/>
                        </a:rPr>
                        <a:t>LCRA Fort Mason - Yellow Jacket 138 kV Circuit.doc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SFORYLJ8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11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PCAP_2013_01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9"/>
                        </a:rPr>
                        <a:t>LOBO to San Miguel 345kV Line or Lobo 345,138 kV Autotransformer.doc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SLOBSAN5 or XLOB58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AEP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RAP_2012_01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0"/>
                        </a:rPr>
                        <a:t>Allen Sw. - RoyseMonticello Double-Circuit 345 kV Line.docx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DALNRYS5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RAP_2012_05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1"/>
                        </a:rPr>
                        <a:t>Baytown Autotransformers AT1 and AT2.doc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SBTECH25 or SBTECHB5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CALPINE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RAP_2012_04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2"/>
                        </a:rPr>
                        <a:t>Lewisville Switch -Autotransformer 2.doc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XLWS58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BEPC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Maintain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RAP_2015_07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3"/>
                        </a:rPr>
                        <a:t>RAP_Navarro_Limestone_Plant_345_kV_Double_Circuit_Lines.docx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DNAVLEG5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ONCOR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40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RAP_2015_06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4"/>
                        </a:rPr>
                        <a:t>RAP_Salem_-_Fayette_Power_Plant_345kV_line.docx</a:t>
                      </a:r>
                      <a:endParaRPr lang="en-US" sz="9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SSALFPP5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LCRA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47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RAPs</a:t>
                      </a:r>
                    </a:p>
                  </a:txBody>
                  <a:tcPr marL="5588" marR="5588" marT="5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RAP_2015_08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5"/>
                        </a:rPr>
                        <a:t>RAP_Salem_-_Fayette_Power_Plant_345kV.docx</a:t>
                      </a:r>
                      <a:endParaRPr lang="en-US" sz="9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DSALFA58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LCRA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New</a:t>
                      </a:r>
                    </a:p>
                  </a:txBody>
                  <a:tcPr marL="5588" marR="5588" marT="5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070E-DC0E-426B-B622-BBDC6281C19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3500"/>
            <a:ext cx="9160710" cy="469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Pick-list of Approved CMPs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50" t="39655" r="72143" b="14306"/>
          <a:stretch/>
        </p:blipFill>
        <p:spPr>
          <a:xfrm>
            <a:off x="3733800" y="749808"/>
            <a:ext cx="5254752" cy="5493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749808"/>
            <a:ext cx="4267199" cy="56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74625" indent="-174625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1"/>
            </a:lvl1pPr>
            <a:lvl2pPr marL="347663" lvl="1" indent="-174625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6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Completion</a:t>
            </a:r>
            <a:endParaRPr lang="en-US" b="0" dirty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June </a:t>
            </a:r>
            <a:r>
              <a:rPr lang="en-US" dirty="0">
                <a:latin typeface="Calibri" panose="020F0502020204030204" pitchFamily="34" charset="0"/>
              </a:rPr>
              <a:t>1, </a:t>
            </a:r>
            <a:r>
              <a:rPr lang="en-US" dirty="0" smtClean="0">
                <a:latin typeface="Calibri" panose="020F0502020204030204" pitchFamily="34" charset="0"/>
              </a:rPr>
              <a:t>2015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 Review Highlights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8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 Introduction to Constraint Management Plans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What/Why, Types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Overview of the Annual CMP Review Process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What/Why, When, Who’s involved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Study Case, Contingency Definitions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Criteria Used in Studies</a:t>
            </a:r>
          </a:p>
          <a:p>
            <a:endParaRPr lang="en-US" sz="2400" dirty="0" smtClean="0"/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2015 Review Summary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Initial Details – kick off, case used, case changes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Highlights of the Review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 Pick-list of plans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dirty="0" smtClean="0"/>
              <a:t>Questions?</a:t>
            </a:r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0" y="41148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Nitika Mago</a:t>
                      </a:r>
                      <a:br>
                        <a:rPr lang="en-US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hlinkClick r:id="rId2"/>
                        </a:rPr>
                        <a:t>nmago@ercot.com</a:t>
                      </a:r>
                      <a:endParaRPr lang="en-US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512-248-6600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Introduction to Constraint Management Plans</a:t>
            </a:r>
          </a:p>
          <a:p>
            <a:pPr lvl="1"/>
            <a:r>
              <a:rPr lang="en-US" sz="1800" dirty="0" smtClean="0"/>
              <a:t>What/Why, Types</a:t>
            </a:r>
          </a:p>
          <a:p>
            <a:endParaRPr lang="en-US" sz="2400" dirty="0" smtClean="0"/>
          </a:p>
          <a:p>
            <a:r>
              <a:rPr lang="en-US" sz="2400" dirty="0" smtClean="0"/>
              <a:t>Overview of the Annual CMP Review Process</a:t>
            </a:r>
          </a:p>
          <a:p>
            <a:pPr lvl="1"/>
            <a:r>
              <a:rPr lang="en-US" sz="1800" dirty="0" smtClean="0"/>
              <a:t>What/Why, When, Who’s involved</a:t>
            </a:r>
          </a:p>
          <a:p>
            <a:pPr lvl="1"/>
            <a:r>
              <a:rPr lang="en-US" sz="1800" dirty="0" smtClean="0"/>
              <a:t>Study Case, Contingency Definitions</a:t>
            </a:r>
          </a:p>
          <a:p>
            <a:pPr lvl="1"/>
            <a:r>
              <a:rPr lang="en-US" sz="1800" dirty="0" smtClean="0"/>
              <a:t>Criteria Used in Studies</a:t>
            </a:r>
          </a:p>
          <a:p>
            <a:endParaRPr lang="en-US" sz="2400" dirty="0" smtClean="0"/>
          </a:p>
          <a:p>
            <a:r>
              <a:rPr lang="en-US" sz="2400" dirty="0" smtClean="0"/>
              <a:t>2015 Review Summary</a:t>
            </a:r>
          </a:p>
          <a:p>
            <a:pPr lvl="1"/>
            <a:r>
              <a:rPr lang="en-US" sz="1800" dirty="0" smtClean="0"/>
              <a:t>Initial Details – kick off, case used, case changes</a:t>
            </a:r>
          </a:p>
          <a:p>
            <a:pPr lvl="1"/>
            <a:r>
              <a:rPr lang="en-US" sz="1800" dirty="0" smtClean="0"/>
              <a:t>Highlights of the Review</a:t>
            </a:r>
          </a:p>
          <a:p>
            <a:pPr lvl="1"/>
            <a:r>
              <a:rPr lang="en-US" sz="1800" dirty="0" smtClean="0"/>
              <a:t>A Pick-list of plans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2475"/>
            <a:ext cx="3886200" cy="5440363"/>
          </a:xfrm>
        </p:spPr>
        <p:txBody>
          <a:bodyPr>
            <a:normAutofit/>
          </a:bodyPr>
          <a:lstStyle/>
          <a:p>
            <a:pPr algn="just"/>
            <a:r>
              <a:rPr lang="en-US" sz="1800" b="0" dirty="0" smtClean="0"/>
              <a:t>Set </a:t>
            </a:r>
            <a:r>
              <a:rPr lang="en-US" sz="1800" b="0" dirty="0"/>
              <a:t>of pre-defined actions executed in response to system </a:t>
            </a:r>
            <a:r>
              <a:rPr lang="en-US" sz="1800" b="0" dirty="0" smtClean="0"/>
              <a:t>conditions</a:t>
            </a:r>
          </a:p>
          <a:p>
            <a:pPr algn="just"/>
            <a:endParaRPr lang="en-US" sz="1800" b="0" dirty="0" smtClean="0"/>
          </a:p>
          <a:p>
            <a:pPr algn="just"/>
            <a:r>
              <a:rPr lang="en-US" sz="1800" b="0" dirty="0" smtClean="0"/>
              <a:t>To prevent or to resolve one or more thermal or non-thermal transmission security violations or to optimize transmission.</a:t>
            </a:r>
          </a:p>
          <a:p>
            <a:pPr algn="just"/>
            <a:endParaRPr lang="en-US" sz="1800" b="0" dirty="0" smtClean="0"/>
          </a:p>
          <a:p>
            <a:pPr algn="just"/>
            <a:r>
              <a:rPr lang="en-US" sz="1800" b="0" dirty="0" smtClean="0"/>
              <a:t>Typically developed in cases </a:t>
            </a:r>
            <a:r>
              <a:rPr lang="en-US" sz="1800" b="0" dirty="0"/>
              <a:t>where studies indicate economic dispatch alone may be unable to resolve a transmission security violation </a:t>
            </a:r>
            <a:endParaRPr lang="en-US" sz="1800" b="0" dirty="0" smtClean="0"/>
          </a:p>
          <a:p>
            <a:pPr lvl="2"/>
            <a:endParaRPr lang="en-US" sz="1000" dirty="0"/>
          </a:p>
          <a:p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What are CMPs? Why are CMPs needed?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033" t="35616" r="6847" b="24658"/>
          <a:stretch/>
        </p:blipFill>
        <p:spPr>
          <a:xfrm>
            <a:off x="4343400" y="2839366"/>
            <a:ext cx="4674769" cy="35709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257" t="37671" r="10166" b="41781"/>
          <a:stretch/>
        </p:blipFill>
        <p:spPr>
          <a:xfrm>
            <a:off x="4343400" y="743685"/>
            <a:ext cx="4678025" cy="2037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Remedial </a:t>
            </a:r>
            <a:r>
              <a:rPr lang="en-US" sz="1800" dirty="0"/>
              <a:t>Action Plans (RAPs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/>
              <a:t>may be relied upon for allowing additional use of transmission system in SCED</a:t>
            </a:r>
          </a:p>
          <a:p>
            <a:pPr lvl="1"/>
            <a:r>
              <a:rPr lang="en-US" sz="1400" b="1" dirty="0" smtClean="0"/>
              <a:t>are modeled in CIM.</a:t>
            </a:r>
          </a:p>
          <a:p>
            <a:pPr lvl="1"/>
            <a:r>
              <a:rPr lang="en-US" sz="1400" dirty="0" smtClean="0"/>
              <a:t>constrained element </a:t>
            </a:r>
            <a:r>
              <a:rPr lang="en-US" sz="1400" b="1" dirty="0" smtClean="0"/>
              <a:t>must have a 15-minute rating </a:t>
            </a:r>
            <a:r>
              <a:rPr lang="en-US" sz="1400" dirty="0" smtClean="0"/>
              <a:t>&gt;= its normal &amp; emergency rating </a:t>
            </a:r>
          </a:p>
          <a:p>
            <a:pPr lvl="1"/>
            <a:r>
              <a:rPr lang="en-US" sz="1400" b="1" dirty="0" smtClean="0"/>
              <a:t>must not include load shed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Mitigation Plans (MPs)</a:t>
            </a:r>
          </a:p>
          <a:p>
            <a:pPr lvl="1"/>
            <a:r>
              <a:rPr lang="en-US" sz="1400" b="1" dirty="0"/>
              <a:t>s</a:t>
            </a:r>
            <a:r>
              <a:rPr lang="en-US" sz="1400" b="1" dirty="0" smtClean="0"/>
              <a:t>hall not be used to manage constraints in SCED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ust be implemented in a timeframe that will not result in loss of the constrained element/facility</a:t>
            </a:r>
          </a:p>
          <a:p>
            <a:pPr lvl="1"/>
            <a:r>
              <a:rPr lang="en-US" sz="1400" b="1" dirty="0" smtClean="0"/>
              <a:t>may include load shed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r>
              <a:rPr lang="en-US" sz="1800" dirty="0"/>
              <a:t>Pre-Contingency Action Plans (PCAPs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may be implemented </a:t>
            </a:r>
            <a:r>
              <a:rPr lang="en-US" sz="1400" b="1" dirty="0" smtClean="0"/>
              <a:t>in anticipation </a:t>
            </a:r>
            <a:r>
              <a:rPr lang="en-US" sz="1400" dirty="0" smtClean="0"/>
              <a:t>of a contingency</a:t>
            </a:r>
          </a:p>
          <a:p>
            <a:pPr lvl="1"/>
            <a:r>
              <a:rPr lang="en-US" sz="1400" b="1" dirty="0"/>
              <a:t>must not include load shed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r>
              <a:rPr lang="en-US" sz="1800" dirty="0" smtClean="0"/>
              <a:t>Temporary Outage Action Plans (TOAPs)</a:t>
            </a:r>
          </a:p>
          <a:p>
            <a:pPr lvl="1"/>
            <a:r>
              <a:rPr lang="en-US" sz="1400" dirty="0" smtClean="0"/>
              <a:t>Temporary CMP, live &amp; die with an outage.</a:t>
            </a:r>
          </a:p>
          <a:p>
            <a:pPr lvl="1"/>
            <a:r>
              <a:rPr lang="en-US" sz="1400" b="1" dirty="0" smtClean="0"/>
              <a:t>shall </a:t>
            </a:r>
            <a:r>
              <a:rPr lang="en-US" sz="1400" b="1" dirty="0"/>
              <a:t>not be used to manage constraints in </a:t>
            </a:r>
            <a:r>
              <a:rPr lang="en-US" sz="1400" b="1" dirty="0" smtClean="0"/>
              <a:t>SCED</a:t>
            </a:r>
          </a:p>
          <a:p>
            <a:pPr lvl="1"/>
            <a:r>
              <a:rPr lang="en-US" sz="1400" dirty="0"/>
              <a:t>must be implemented in a timeframe that will not result in loss of the constrained element/facility</a:t>
            </a:r>
          </a:p>
          <a:p>
            <a:pPr lvl="1"/>
            <a:r>
              <a:rPr lang="en-US" sz="1400" dirty="0"/>
              <a:t>may include load shed</a:t>
            </a:r>
            <a:r>
              <a:rPr lang="en-US" sz="1400" dirty="0" smtClean="0"/>
              <a:t>.</a:t>
            </a:r>
            <a:endParaRPr lang="en-US" sz="1400" dirty="0"/>
          </a:p>
          <a:p>
            <a:pPr lvl="2"/>
            <a:endParaRPr lang="en-US" sz="10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762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Common Types of CMPs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 Introduction to Constraint Management Plans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What/Why, Types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Overview of the Annual CMP Review Process</a:t>
            </a:r>
          </a:p>
          <a:p>
            <a:pPr lvl="1"/>
            <a:r>
              <a:rPr lang="en-US" sz="1800" dirty="0" smtClean="0"/>
              <a:t>What/Why, When, Who’s involved</a:t>
            </a:r>
          </a:p>
          <a:p>
            <a:pPr lvl="1"/>
            <a:r>
              <a:rPr lang="en-US" sz="1800" dirty="0" smtClean="0"/>
              <a:t>Study Case, Contingency Definitions</a:t>
            </a:r>
          </a:p>
          <a:p>
            <a:pPr lvl="1"/>
            <a:r>
              <a:rPr lang="en-US" sz="1800" dirty="0" smtClean="0"/>
              <a:t>Criteria Used for selection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2015 Review Summary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Initial Details – kick off, case used, case changes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Highlights of the Review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 Pick-list of plans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Objective</a:t>
            </a:r>
            <a:endParaRPr lang="en-US" sz="1800" dirty="0"/>
          </a:p>
          <a:p>
            <a:pPr lvl="1"/>
            <a:r>
              <a:rPr lang="en-US" sz="1400" dirty="0" smtClean="0"/>
              <a:t>Generate a set of CMPs to address anticipated reliability issues in the upcoming year.</a:t>
            </a:r>
            <a:endParaRPr lang="en-US" sz="1400" dirty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Scope</a:t>
            </a:r>
          </a:p>
          <a:p>
            <a:pPr lvl="1"/>
            <a:r>
              <a:rPr lang="en-US" sz="1400" dirty="0" smtClean="0"/>
              <a:t>Existing CMPs </a:t>
            </a:r>
          </a:p>
          <a:p>
            <a:pPr lvl="1"/>
            <a:r>
              <a:rPr lang="en-US" sz="1400" dirty="0" smtClean="0"/>
              <a:t>CMPs proposals (may include plans emanating from system planning studies)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Time Frame for Review</a:t>
            </a:r>
          </a:p>
          <a:p>
            <a:pPr lvl="1"/>
            <a:r>
              <a:rPr lang="en-US" sz="1400" dirty="0" smtClean="0"/>
              <a:t>March to May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Participants</a:t>
            </a:r>
          </a:p>
          <a:p>
            <a:pPr lvl="1"/>
            <a:r>
              <a:rPr lang="en-US" sz="1400" dirty="0" smtClean="0"/>
              <a:t>All Market Participants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Study Case</a:t>
            </a:r>
          </a:p>
          <a:p>
            <a:pPr lvl="1"/>
            <a:r>
              <a:rPr lang="en-US" sz="1400" dirty="0" smtClean="0"/>
              <a:t>SSWG Planning Cases are relied upon (Summer Peak)</a:t>
            </a:r>
          </a:p>
          <a:p>
            <a:pPr lvl="1"/>
            <a:r>
              <a:rPr lang="en-US" sz="1400" dirty="0" smtClean="0"/>
              <a:t>Load &amp; Generation in this case are analyzed and may be altered as necessary to build a scenario that is reflective of (extreme) peak conditions anticipated in the upcoming Summer season.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Overview of Annual CMP Review Process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/>
              <a:t>Contingency</a:t>
            </a:r>
          </a:p>
          <a:p>
            <a:pPr lvl="1"/>
            <a:r>
              <a:rPr lang="en-US" sz="1400" dirty="0"/>
              <a:t>For CMP replication purposes</a:t>
            </a:r>
          </a:p>
          <a:p>
            <a:pPr lvl="2"/>
            <a:r>
              <a:rPr lang="en-US" sz="1400" dirty="0"/>
              <a:t>Operations Contingency (Breaker-to-Breaker) are overlaid on the planning case.</a:t>
            </a:r>
          </a:p>
          <a:p>
            <a:pPr lvl="1"/>
            <a:r>
              <a:rPr lang="en-US" sz="1400" dirty="0"/>
              <a:t>For CMP viability (i.e. N-1 studies post CTG &amp; CMP action; to ensure no new violation is created)</a:t>
            </a:r>
          </a:p>
          <a:p>
            <a:pPr lvl="2"/>
            <a:r>
              <a:rPr lang="en-US" sz="1400" dirty="0"/>
              <a:t>A blend of contingencies posted by SSWG are used.</a:t>
            </a:r>
            <a:endParaRPr lang="en-US" sz="3200" dirty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Criteria </a:t>
            </a:r>
            <a:r>
              <a:rPr lang="en-US" sz="1800" dirty="0"/>
              <a:t>for </a:t>
            </a:r>
            <a:r>
              <a:rPr lang="en-US" sz="1800" dirty="0" smtClean="0"/>
              <a:t>CMP Selection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Approval Process (applicable for </a:t>
            </a:r>
            <a:r>
              <a:rPr lang="en-US" sz="1800" dirty="0"/>
              <a:t>CMPs that meet the </a:t>
            </a:r>
            <a:r>
              <a:rPr lang="en-US" sz="1800" dirty="0" smtClean="0"/>
              <a:t>Activate criteria)</a:t>
            </a:r>
            <a:endParaRPr lang="en-US" sz="1800" dirty="0"/>
          </a:p>
          <a:p>
            <a:pPr lvl="1"/>
            <a:r>
              <a:rPr lang="en-US" sz="1400" dirty="0"/>
              <a:t>Coordinated process </a:t>
            </a:r>
            <a:r>
              <a:rPr lang="en-US" sz="1400" dirty="0" smtClean="0"/>
              <a:t>involves </a:t>
            </a:r>
            <a:r>
              <a:rPr lang="en-US" sz="1400" dirty="0"/>
              <a:t>soliciting review &amp; approval from </a:t>
            </a:r>
            <a:r>
              <a:rPr lang="en-US" sz="1400" dirty="0" smtClean="0"/>
              <a:t>all involved TSPs and REs as applicable.</a:t>
            </a:r>
            <a:endParaRPr lang="en-US" sz="1400" dirty="0"/>
          </a:p>
          <a:p>
            <a:pPr lvl="1"/>
            <a:endParaRPr lang="en-US" sz="1400" dirty="0" smtClean="0"/>
          </a:p>
          <a:p>
            <a:pPr lvl="3"/>
            <a:endParaRPr lang="en-US" sz="600" dirty="0"/>
          </a:p>
          <a:p>
            <a:pPr lvl="1"/>
            <a:endParaRPr lang="en-US" sz="1400" dirty="0" smtClean="0"/>
          </a:p>
          <a:p>
            <a:pPr lvl="2"/>
            <a:endParaRPr lang="en-US" sz="1000" dirty="0"/>
          </a:p>
          <a:p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Overview of Annual CMP Review Process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776702"/>
              </p:ext>
            </p:extLst>
          </p:nvPr>
        </p:nvGraphicFramePr>
        <p:xfrm>
          <a:off x="457200" y="2716403"/>
          <a:ext cx="85248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4" imgW="8525003" imgH="1571553" progId="Excel.Sheet.12">
                  <p:embed/>
                </p:oleObj>
              </mc:Choice>
              <mc:Fallback>
                <p:oleObj name="Worksheet" r:id="rId4" imgW="8525003" imgH="1571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716403"/>
                        <a:ext cx="8524875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08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 Introduction to Constraint Management Plans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What/Why, Types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Overview of the Annual CMP Review Process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What/Why, When, Who’s involved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Study Case, Contingency Definitions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Criteria Used in Studies</a:t>
            </a:r>
          </a:p>
          <a:p>
            <a:endParaRPr lang="en-US" sz="2400" dirty="0" smtClean="0"/>
          </a:p>
          <a:p>
            <a:r>
              <a:rPr lang="en-US" sz="2400" dirty="0" smtClean="0"/>
              <a:t>2015 Review Summary</a:t>
            </a:r>
          </a:p>
          <a:p>
            <a:pPr lvl="1"/>
            <a:r>
              <a:rPr lang="en-US" sz="1800" dirty="0" smtClean="0"/>
              <a:t>Initial Details – kick off, case used, case changes</a:t>
            </a:r>
          </a:p>
          <a:p>
            <a:pPr lvl="1"/>
            <a:r>
              <a:rPr lang="en-US" sz="1800" dirty="0" smtClean="0"/>
              <a:t>Highlights of the Review</a:t>
            </a:r>
          </a:p>
          <a:p>
            <a:pPr lvl="1"/>
            <a:r>
              <a:rPr lang="en-US" sz="1800" dirty="0" smtClean="0"/>
              <a:t>A Pick-list of plans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0" t="39655" r="69834" b="10245"/>
          <a:stretch/>
        </p:blipFill>
        <p:spPr>
          <a:xfrm>
            <a:off x="3730752" y="749808"/>
            <a:ext cx="5249905" cy="5495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749808"/>
            <a:ext cx="4267199" cy="56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74625" indent="-174625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1"/>
            </a:lvl1pPr>
            <a:lvl2pPr marL="347663" lvl="1" indent="-174625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6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/>
            </a:lvl9pPr>
          </a:lstStyle>
          <a:p>
            <a:r>
              <a:rPr lang="en-US" dirty="0">
                <a:latin typeface="Calibri" panose="020F0502020204030204" pitchFamily="34" charset="0"/>
              </a:rPr>
              <a:t>Kick </a:t>
            </a:r>
            <a:r>
              <a:rPr lang="en-US" dirty="0" smtClean="0">
                <a:latin typeface="Calibri" panose="020F0502020204030204" pitchFamily="34" charset="0"/>
              </a:rPr>
              <a:t>Off</a:t>
            </a:r>
            <a:endParaRPr lang="en-US" dirty="0" smtClean="0">
              <a:latin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March 11, 2015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" y="63500"/>
            <a:ext cx="9160710" cy="5461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 Review Highlights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002C-46FD-4674-B962-EC5DC691EF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C7200-C73F-43F6-840C-0C0A497B4F59}">
  <ds:schemaRefs>
    <ds:schemaRef ds:uri="http://www.w3.org/XML/1998/namespace"/>
    <ds:schemaRef ds:uri="http://purl.org/dc/elements/1.1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25E013-A11A-4E41-BBD9-78105CDE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91161-3323-48F3-8EC8-C98D5648D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27630</TotalTime>
  <Words>1037</Words>
  <Application>Microsoft Office PowerPoint</Application>
  <PresentationFormat>On-screen Show (4:3)</PresentationFormat>
  <Paragraphs>380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MS Sans Serif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Sharma, Sandip</dc:creator>
  <cp:lastModifiedBy>Mago, Nitika</cp:lastModifiedBy>
  <cp:revision>399</cp:revision>
  <cp:lastPrinted>2013-09-25T22:30:28Z</cp:lastPrinted>
  <dcterms:created xsi:type="dcterms:W3CDTF">2005-04-21T14:28:35Z</dcterms:created>
  <dcterms:modified xsi:type="dcterms:W3CDTF">2015-07-02T20:10:36Z</dcterms:modified>
</cp:coreProperties>
</file>