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13"/>
  </p:notesMasterIdLst>
  <p:handoutMasterIdLst>
    <p:handoutMasterId r:id="rId14"/>
  </p:handoutMasterIdLst>
  <p:sldIdLst>
    <p:sldId id="263" r:id="rId6"/>
    <p:sldId id="264" r:id="rId7"/>
    <p:sldId id="265" r:id="rId8"/>
    <p:sldId id="266" r:id="rId9"/>
    <p:sldId id="268" r:id="rId10"/>
    <p:sldId id="267" r:id="rId11"/>
    <p:sldId id="262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4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264" y="-27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81" d="100"/>
          <a:sy n="81" d="100"/>
        </p:scale>
        <p:origin x="-204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21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21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21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21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21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869414"/>
            <a:ext cx="7727950" cy="4385092"/>
            <a:chOff x="603250" y="546100"/>
            <a:chExt cx="7727950" cy="438509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800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Ancillary Services </a:t>
              </a:r>
              <a:r>
                <a:rPr lang="en-US" sz="3200" dirty="0" smtClean="0"/>
                <a:t>Replacement</a:t>
              </a:r>
              <a:r>
                <a:rPr lang="en-US" sz="3200" dirty="0"/>
                <a:t/>
              </a:r>
              <a:br>
                <a:rPr lang="en-US" sz="3200" dirty="0"/>
              </a:br>
              <a:endParaRPr lang="en-US" sz="3200" b="1" dirty="0" smtClean="0"/>
            </a:p>
            <a:p>
              <a:endParaRPr lang="en-US" b="1" dirty="0" smtClean="0"/>
            </a:p>
            <a:p>
              <a:r>
                <a:rPr lang="en-US" sz="2000" i="1" dirty="0" smtClean="0"/>
                <a:t>Presenter:  Ino González</a:t>
              </a:r>
            </a:p>
            <a:p>
              <a:endParaRPr lang="en-US" sz="2000" i="1" dirty="0" smtClean="0"/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Wholesale Market Subcommittee</a:t>
              </a:r>
            </a:p>
            <a:p>
              <a:r>
                <a:rPr lang="en-US" dirty="0" smtClean="0"/>
                <a:t>July 8, 2015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23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/>
              <a:t>Replacement of Undeliverable Ancillary Services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000" b="1" kern="0" dirty="0" smtClean="0">
                <a:latin typeface="Arial" pitchFamily="34" charset="0"/>
              </a:rPr>
              <a:t>NP 6.4.9.1.2  	</a:t>
            </a:r>
            <a:r>
              <a:rPr lang="en-US" sz="2000" b="1" i="1" dirty="0" smtClean="0"/>
              <a:t>Replacement </a:t>
            </a:r>
            <a:r>
              <a:rPr lang="en-US" sz="2000" b="1" i="1" dirty="0"/>
              <a:t>of Undeliverable Ancillary Service Due </a:t>
            </a:r>
            <a:r>
              <a:rPr lang="en-US" sz="2000" b="1" i="1" dirty="0" smtClean="0"/>
              <a:t>					to </a:t>
            </a:r>
            <a:r>
              <a:rPr lang="en-US" sz="2000" b="1" i="1" dirty="0"/>
              <a:t>Transmission Constraints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b="1" kern="0" dirty="0" smtClean="0">
              <a:latin typeface="Arial" pitchFamily="34" charset="0"/>
            </a:endParaRPr>
          </a:p>
          <a:p>
            <a:pPr marL="457200" indent="-457200" eaLnBrk="0" hangingPunct="0">
              <a:spcBef>
                <a:spcPct val="20000"/>
              </a:spcBef>
              <a:buAutoNum type="arabicParenBoth" startAt="2"/>
              <a:defRPr/>
            </a:pPr>
            <a:r>
              <a:rPr lang="en-US" sz="2000" dirty="0" smtClean="0"/>
              <a:t>  	Within </a:t>
            </a:r>
            <a:r>
              <a:rPr lang="en-US" sz="2000" dirty="0"/>
              <a:t>the two-hour advance notice period, each affected </a:t>
            </a:r>
            <a:r>
              <a:rPr lang="en-US" sz="2000" dirty="0" smtClean="0"/>
              <a:t>			QSE </a:t>
            </a:r>
            <a:r>
              <a:rPr lang="en-US" sz="2000" u="sng" dirty="0" smtClean="0">
                <a:solidFill>
                  <a:srgbClr val="0000CC"/>
                </a:solidFill>
              </a:rPr>
              <a:t>may</a:t>
            </a:r>
            <a:r>
              <a:rPr lang="en-US" sz="2000" dirty="0" smtClean="0">
                <a:solidFill>
                  <a:srgbClr val="0000CC"/>
                </a:solidFill>
              </a:rPr>
              <a:t> </a:t>
            </a:r>
            <a:r>
              <a:rPr lang="en-US" sz="2000" dirty="0"/>
              <a:t>do one or more of the following</a:t>
            </a:r>
            <a:r>
              <a:rPr lang="en-US" sz="2000" dirty="0" smtClean="0"/>
              <a:t>:</a:t>
            </a:r>
          </a:p>
          <a:p>
            <a:pPr marL="457200" indent="-457200" eaLnBrk="0" hangingPunct="0">
              <a:spcBef>
                <a:spcPct val="20000"/>
              </a:spcBef>
              <a:buAutoNum type="arabicParenBoth" startAt="2"/>
              <a:defRPr/>
            </a:pPr>
            <a:endParaRPr lang="en-US" sz="2000" dirty="0"/>
          </a:p>
          <a:p>
            <a:r>
              <a:rPr lang="en-US" sz="2000" dirty="0" smtClean="0"/>
              <a:t>		(a)		Substitute </a:t>
            </a:r>
            <a:r>
              <a:rPr lang="en-US" sz="2000" dirty="0"/>
              <a:t>capacity from other Resources represented by </a:t>
            </a:r>
            <a:r>
              <a:rPr lang="en-US" sz="2000" dirty="0" smtClean="0"/>
              <a:t>				that QSE </a:t>
            </a:r>
            <a:r>
              <a:rPr lang="en-US" sz="2000" dirty="0"/>
              <a:t>to meet its Ancillary Services Supply </a:t>
            </a:r>
            <a:r>
              <a:rPr lang="en-US" sz="2000" dirty="0" smtClean="0"/>
              <a:t>							Responsibility;</a:t>
            </a:r>
          </a:p>
          <a:p>
            <a:endParaRPr lang="en-US" sz="2000" dirty="0"/>
          </a:p>
          <a:p>
            <a:r>
              <a:rPr lang="en-US" sz="2000" dirty="0" smtClean="0"/>
              <a:t>		(b)		Substitute </a:t>
            </a:r>
            <a:r>
              <a:rPr lang="en-US" sz="2000" dirty="0"/>
              <a:t>capacity from other QSEs using Ancillary </a:t>
            </a:r>
            <a:r>
              <a:rPr lang="en-US" sz="2000" dirty="0" smtClean="0"/>
              <a:t>						Service </a:t>
            </a:r>
            <a:r>
              <a:rPr lang="en-US" sz="2000" dirty="0"/>
              <a:t>Trades; </a:t>
            </a:r>
            <a:r>
              <a:rPr lang="en-US" sz="2000" dirty="0" smtClean="0"/>
              <a:t>or</a:t>
            </a:r>
          </a:p>
          <a:p>
            <a:endParaRPr lang="en-US" sz="2000" dirty="0"/>
          </a:p>
          <a:p>
            <a:r>
              <a:rPr lang="en-US" sz="2000" dirty="0" smtClean="0"/>
              <a:t>		(c)		</a:t>
            </a:r>
            <a:r>
              <a:rPr lang="en-US" sz="2000" dirty="0" smtClean="0">
                <a:solidFill>
                  <a:srgbClr val="294171"/>
                </a:solidFill>
              </a:rPr>
              <a:t>Inform </a:t>
            </a:r>
            <a:r>
              <a:rPr lang="en-US" sz="2000" dirty="0">
                <a:solidFill>
                  <a:srgbClr val="294171"/>
                </a:solidFill>
              </a:rPr>
              <a:t>ERCOT that all or part of the Ancillary Services </a:t>
            </a:r>
            <a:r>
              <a:rPr lang="en-US" sz="2000" dirty="0" smtClean="0">
                <a:solidFill>
                  <a:srgbClr val="294171"/>
                </a:solidFill>
              </a:rPr>
              <a:t>					capacity </a:t>
            </a:r>
            <a:r>
              <a:rPr lang="en-US" sz="2000" dirty="0">
                <a:solidFill>
                  <a:srgbClr val="294171"/>
                </a:solidFill>
              </a:rPr>
              <a:t>needs to be replaced.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5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/>
              <a:t>Replacement of Undeliverable Ancillary Services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Arial" pitchFamily="34" charset="0"/>
              </a:rPr>
              <a:t>NP 6.4.9.1.2  </a:t>
            </a:r>
            <a:r>
              <a:rPr lang="en-US" sz="2000" b="1" kern="0" dirty="0" smtClean="0">
                <a:latin typeface="Arial" pitchFamily="34" charset="0"/>
              </a:rPr>
              <a:t>	</a:t>
            </a:r>
            <a:r>
              <a:rPr lang="en-US" sz="2000" b="1" i="1" dirty="0" smtClean="0"/>
              <a:t>Replacement </a:t>
            </a:r>
            <a:r>
              <a:rPr lang="en-US" sz="2000" b="1" i="1" dirty="0"/>
              <a:t>of Undeliverable Ancillary Service Due 			</a:t>
            </a:r>
            <a:r>
              <a:rPr lang="en-US" sz="2000" b="1" i="1" dirty="0" smtClean="0"/>
              <a:t>		to </a:t>
            </a:r>
            <a:r>
              <a:rPr lang="en-US" sz="2000" b="1" i="1" dirty="0"/>
              <a:t>Transmission Constraints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r>
              <a:rPr lang="en-US" sz="2000" dirty="0" smtClean="0"/>
              <a:t>(4)		</a:t>
            </a:r>
            <a:r>
              <a:rPr lang="en-US" sz="2000" i="1" dirty="0" smtClean="0">
                <a:solidFill>
                  <a:srgbClr val="40949A"/>
                </a:solidFill>
              </a:rPr>
              <a:t>If </a:t>
            </a:r>
            <a:r>
              <a:rPr lang="en-US" sz="2000" i="1" dirty="0">
                <a:solidFill>
                  <a:srgbClr val="40949A"/>
                </a:solidFill>
              </a:rPr>
              <a:t>ERCOT procures additional Ancillary Services for the </a:t>
            </a:r>
            <a:r>
              <a:rPr lang="en-US" sz="2000" i="1" dirty="0" smtClean="0">
                <a:solidFill>
                  <a:srgbClr val="40949A"/>
                </a:solidFill>
              </a:rPr>
              <a:t>					amount </a:t>
            </a:r>
            <a:r>
              <a:rPr lang="en-US" sz="2000" i="1" dirty="0">
                <a:solidFill>
                  <a:srgbClr val="40949A"/>
                </a:solidFill>
              </a:rPr>
              <a:t>of substituted capacity that is deemed infeasible </a:t>
            </a:r>
            <a:r>
              <a:rPr lang="en-US" sz="2000" i="1" dirty="0" smtClean="0">
                <a:solidFill>
                  <a:srgbClr val="40949A"/>
                </a:solidFill>
              </a:rPr>
              <a:t>					</a:t>
            </a:r>
            <a:r>
              <a:rPr lang="en-US" sz="2000" i="1" dirty="0" smtClean="0">
                <a:solidFill>
                  <a:srgbClr val="FF0000"/>
                </a:solidFill>
              </a:rPr>
              <a:t>or </a:t>
            </a:r>
            <a:r>
              <a:rPr lang="en-US" sz="2000" i="1" dirty="0">
                <a:solidFill>
                  <a:srgbClr val="FF0000"/>
                </a:solidFill>
              </a:rPr>
              <a:t>the amount of Ancillary Services capacity that each </a:t>
            </a:r>
            <a:r>
              <a:rPr lang="en-US" sz="2000" i="1" dirty="0" smtClean="0">
                <a:solidFill>
                  <a:srgbClr val="FF0000"/>
                </a:solidFill>
              </a:rPr>
              <a:t>					affected </a:t>
            </a:r>
            <a:r>
              <a:rPr lang="en-US" sz="2000" i="1" dirty="0">
                <a:solidFill>
                  <a:srgbClr val="FF0000"/>
                </a:solidFill>
              </a:rPr>
              <a:t>QSE does not replace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00CC"/>
                </a:solidFill>
              </a:rPr>
              <a:t>then all QSEs that bought </a:t>
            </a:r>
            <a:r>
              <a:rPr lang="en-US" sz="2000" dirty="0" smtClean="0">
                <a:solidFill>
                  <a:srgbClr val="0000CC"/>
                </a:solidFill>
              </a:rPr>
              <a:t>				the </a:t>
            </a:r>
            <a:r>
              <a:rPr lang="en-US" sz="2000" dirty="0">
                <a:solidFill>
                  <a:srgbClr val="0000CC"/>
                </a:solidFill>
              </a:rPr>
              <a:t>specific Ancillary Service in the DAM are charged for </a:t>
            </a:r>
            <a:r>
              <a:rPr lang="en-US" sz="2000" dirty="0" smtClean="0">
                <a:solidFill>
                  <a:srgbClr val="0000CC"/>
                </a:solidFill>
              </a:rPr>
              <a:t>					their </a:t>
            </a:r>
            <a:r>
              <a:rPr lang="en-US" sz="2000" dirty="0">
                <a:solidFill>
                  <a:srgbClr val="0000CC"/>
                </a:solidFill>
              </a:rPr>
              <a:t>share of the net cost incurred for the Ancillary </a:t>
            </a:r>
            <a:r>
              <a:rPr lang="en-US" sz="2000" dirty="0" smtClean="0">
                <a:solidFill>
                  <a:srgbClr val="0000CC"/>
                </a:solidFill>
              </a:rPr>
              <a:t>Service 				procured </a:t>
            </a:r>
            <a:r>
              <a:rPr lang="en-US" sz="2000" dirty="0">
                <a:solidFill>
                  <a:srgbClr val="0000CC"/>
                </a:solidFill>
              </a:rPr>
              <a:t>by ERCOT as part of the multiple </a:t>
            </a:r>
            <a:r>
              <a:rPr lang="en-US" sz="2000" dirty="0" smtClean="0">
                <a:solidFill>
                  <a:srgbClr val="0000CC"/>
                </a:solidFill>
              </a:rPr>
              <a:t>procurement 					processes </a:t>
            </a:r>
            <a:r>
              <a:rPr lang="en-US" sz="2000" dirty="0">
                <a:solidFill>
                  <a:srgbClr val="0000CC"/>
                </a:solidFill>
              </a:rPr>
              <a:t>(DAM and SASMs) </a:t>
            </a:r>
            <a:r>
              <a:rPr lang="en-US" sz="2000" dirty="0"/>
              <a:t>, in </a:t>
            </a:r>
            <a:r>
              <a:rPr lang="en-US" sz="2000" dirty="0" smtClean="0"/>
              <a:t>accordance </a:t>
            </a:r>
            <a:r>
              <a:rPr lang="en-US" sz="2000" dirty="0"/>
              <a:t>with Section </a:t>
            </a:r>
            <a:r>
              <a:rPr lang="en-US" sz="2000" dirty="0">
                <a:solidFill>
                  <a:srgbClr val="0000CC"/>
                </a:solidFill>
              </a:rPr>
              <a:t>6.7.3, </a:t>
            </a:r>
            <a:r>
              <a:rPr lang="en-US" sz="2000" dirty="0" smtClean="0">
                <a:solidFill>
                  <a:srgbClr val="0000CC"/>
                </a:solidFill>
              </a:rPr>
              <a:t>		</a:t>
            </a:r>
            <a:r>
              <a:rPr lang="en-US" sz="2000" dirty="0" smtClean="0"/>
              <a:t>Adjustments </a:t>
            </a:r>
            <a:r>
              <a:rPr lang="en-US" sz="2000" dirty="0"/>
              <a:t>to Cost </a:t>
            </a:r>
            <a:r>
              <a:rPr lang="en-US" sz="2000" dirty="0" smtClean="0"/>
              <a:t>Allocations </a:t>
            </a:r>
            <a:r>
              <a:rPr lang="en-US" sz="2000" dirty="0"/>
              <a:t>for Ancillary </a:t>
            </a:r>
            <a:r>
              <a:rPr lang="en-US" sz="2000" dirty="0" smtClean="0"/>
              <a:t>Services 					Procurement</a:t>
            </a:r>
            <a:r>
              <a:rPr lang="en-US" sz="2000" dirty="0"/>
              <a:t>.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pPr marL="800100" lvl="1" indent="-342900" eaLnBrk="0" hangingPunct="0">
              <a:spcBef>
                <a:spcPct val="20000"/>
              </a:spcBef>
              <a:defRPr/>
            </a:pPr>
            <a:endParaRPr lang="en-US" sz="2000" i="1" dirty="0"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49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/>
              <a:t>Replacement of Undeliverable Ancillary Services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Arial" pitchFamily="34" charset="0"/>
              </a:rPr>
              <a:t>NP 6.4.9.1.2  	</a:t>
            </a:r>
            <a:r>
              <a:rPr lang="en-US" sz="2000" b="1" i="1" dirty="0"/>
              <a:t>Replacement of Undeliverable Ancillary Service Due 		</a:t>
            </a:r>
            <a:r>
              <a:rPr lang="en-US" sz="2000" b="1" i="1" dirty="0" smtClean="0"/>
              <a:t>			to </a:t>
            </a:r>
            <a:r>
              <a:rPr lang="en-US" sz="2000" b="1" i="1" dirty="0"/>
              <a:t>Transmission Constraints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r>
              <a:rPr lang="en-US" sz="2000" dirty="0" smtClean="0"/>
              <a:t>(6)		If </a:t>
            </a:r>
            <a:r>
              <a:rPr lang="en-US" sz="2000" dirty="0"/>
              <a:t>the QSE’s Ancillary Service capacity that is </a:t>
            </a:r>
            <a:r>
              <a:rPr lang="en-US" sz="2000" dirty="0" smtClean="0"/>
              <a:t>							undeliverable </a:t>
            </a:r>
            <a:r>
              <a:rPr lang="en-US" sz="2000" dirty="0"/>
              <a:t>because of a transmission constraint </a:t>
            </a:r>
            <a:r>
              <a:rPr lang="en-US" sz="2000" dirty="0" smtClean="0"/>
              <a:t>						identified </a:t>
            </a:r>
            <a:r>
              <a:rPr lang="en-US" sz="2000" dirty="0"/>
              <a:t>by ERCOT, as set forth in (1) above, </a:t>
            </a:r>
            <a:r>
              <a:rPr lang="en-US" sz="2000" dirty="0">
                <a:solidFill>
                  <a:srgbClr val="0000CC"/>
                </a:solidFill>
              </a:rPr>
              <a:t>was </a:t>
            </a:r>
            <a:r>
              <a:rPr lang="en-US" sz="2000" dirty="0" smtClean="0">
                <a:solidFill>
                  <a:srgbClr val="0000CC"/>
                </a:solidFill>
              </a:rPr>
              <a:t>						awarded </a:t>
            </a:r>
            <a:r>
              <a:rPr lang="en-US" sz="2000" dirty="0">
                <a:solidFill>
                  <a:srgbClr val="0000CC"/>
                </a:solidFill>
              </a:rPr>
              <a:t>in the DAM or any SASM, then the QSE is not </a:t>
            </a:r>
            <a:r>
              <a:rPr lang="en-US" sz="2000" dirty="0" smtClean="0">
                <a:solidFill>
                  <a:srgbClr val="0000CC"/>
                </a:solidFill>
              </a:rPr>
              <a:t>					compensated </a:t>
            </a:r>
            <a:r>
              <a:rPr lang="en-US" sz="2000" dirty="0">
                <a:solidFill>
                  <a:srgbClr val="0000CC"/>
                </a:solidFill>
              </a:rPr>
              <a:t>for the quantity of the Ancillary Service </a:t>
            </a:r>
            <a:r>
              <a:rPr lang="en-US" sz="2000" dirty="0" smtClean="0">
                <a:solidFill>
                  <a:srgbClr val="0000CC"/>
                </a:solidFill>
              </a:rPr>
              <a:t>					capacity </a:t>
            </a:r>
            <a:r>
              <a:rPr lang="en-US" sz="2000" dirty="0">
                <a:solidFill>
                  <a:srgbClr val="0000CC"/>
                </a:solidFill>
              </a:rPr>
              <a:t>that is undeliverable</a:t>
            </a:r>
            <a:r>
              <a:rPr lang="en-US" sz="2000" dirty="0"/>
              <a:t>.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pPr marL="800100" lvl="1" indent="-342900" eaLnBrk="0" hangingPunct="0">
              <a:spcBef>
                <a:spcPct val="20000"/>
              </a:spcBef>
              <a:defRPr/>
            </a:pPr>
            <a:endParaRPr lang="en-US" sz="2000" i="1" dirty="0"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81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/>
              <a:t>Replacement of Undeliverable Ancillary Services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Arial" pitchFamily="34" charset="0"/>
              </a:rPr>
              <a:t>NP </a:t>
            </a:r>
            <a:r>
              <a:rPr lang="en-US" sz="2000" b="1" kern="0" dirty="0" smtClean="0">
                <a:latin typeface="Arial" pitchFamily="34" charset="0"/>
              </a:rPr>
              <a:t>6.7.3  </a:t>
            </a:r>
            <a:r>
              <a:rPr lang="en-US" sz="2000" b="1" kern="0" dirty="0">
                <a:latin typeface="Arial" pitchFamily="34" charset="0"/>
              </a:rPr>
              <a:t>	</a:t>
            </a:r>
            <a:r>
              <a:rPr lang="en-US" sz="2000" b="1" i="1" dirty="0" smtClean="0"/>
              <a:t>Adjustments to Cost Allocations for Ancillary 						Procurement </a:t>
            </a:r>
            <a:endParaRPr lang="en-US" sz="2000" b="1" i="1" dirty="0"/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pPr marL="342900" indent="-342900">
              <a:buAutoNum type="alphaLcParenBoth" startAt="2"/>
            </a:pPr>
            <a:r>
              <a:rPr lang="en-US" sz="1400" dirty="0" smtClean="0"/>
              <a:t>            	Each </a:t>
            </a:r>
            <a:r>
              <a:rPr lang="en-US" sz="1400" dirty="0"/>
              <a:t>QSE’s share of the net total costs for </a:t>
            </a:r>
            <a:r>
              <a:rPr lang="en-US" sz="1400" dirty="0" err="1"/>
              <a:t>Reg</a:t>
            </a:r>
            <a:r>
              <a:rPr lang="en-US" sz="1400" dirty="0"/>
              <a:t>-Up for the Operating Hour is calculated </a:t>
            </a:r>
            <a:r>
              <a:rPr lang="en-US" sz="1400" dirty="0" smtClean="0"/>
              <a:t>			as follows:</a:t>
            </a:r>
          </a:p>
          <a:p>
            <a:pPr marL="342900" indent="-342900">
              <a:buAutoNum type="alphaLcParenBoth" startAt="2"/>
            </a:pPr>
            <a:endParaRPr lang="en-US" sz="1400" dirty="0"/>
          </a:p>
          <a:p>
            <a:r>
              <a:rPr lang="en-US" sz="1400" b="1" dirty="0" smtClean="0"/>
              <a:t>			RUCOST </a:t>
            </a:r>
            <a:r>
              <a:rPr lang="en-US" sz="1400" b="1" i="1" baseline="-25000" dirty="0"/>
              <a:t>q</a:t>
            </a:r>
            <a:r>
              <a:rPr lang="en-US" sz="1400" b="1" dirty="0"/>
              <a:t>	=	RUPR * RUQ </a:t>
            </a:r>
            <a:r>
              <a:rPr lang="en-US" sz="1400" b="1" i="1" baseline="-25000" dirty="0"/>
              <a:t>q</a:t>
            </a:r>
            <a:endParaRPr lang="en-US" sz="1400" b="1" dirty="0"/>
          </a:p>
          <a:p>
            <a:r>
              <a:rPr lang="en-US" sz="1400" dirty="0"/>
              <a:t>Where:</a:t>
            </a:r>
          </a:p>
          <a:p>
            <a:r>
              <a:rPr lang="en-US" sz="1400" dirty="0" smtClean="0"/>
              <a:t>			RUPR</a:t>
            </a:r>
            <a:r>
              <a:rPr lang="en-US" sz="1400" dirty="0"/>
              <a:t>	=	RUCOSTTOT / RUQTOT</a:t>
            </a:r>
          </a:p>
          <a:p>
            <a:r>
              <a:rPr lang="en-US" sz="1400" dirty="0" smtClean="0"/>
              <a:t>			RUQTOT</a:t>
            </a:r>
            <a:r>
              <a:rPr lang="en-US" sz="1400" dirty="0"/>
              <a:t>	=	</a:t>
            </a:r>
            <a:r>
              <a:rPr lang="en-US" sz="1400" dirty="0" smtClean="0"/>
              <a:t>RUQ </a:t>
            </a:r>
            <a:r>
              <a:rPr lang="en-US" sz="1400" i="1" baseline="-25000" dirty="0"/>
              <a:t>q</a:t>
            </a:r>
            <a:endParaRPr lang="en-US" sz="1400" dirty="0"/>
          </a:p>
          <a:p>
            <a:r>
              <a:rPr lang="en-US" sz="1400" dirty="0" smtClean="0"/>
              <a:t>			RUQ </a:t>
            </a:r>
            <a:r>
              <a:rPr lang="en-US" sz="1400" i="1" baseline="-25000" dirty="0"/>
              <a:t>q</a:t>
            </a:r>
            <a:r>
              <a:rPr lang="en-US" sz="1400" dirty="0"/>
              <a:t>	=	RUO </a:t>
            </a:r>
            <a:r>
              <a:rPr lang="en-US" sz="1400" i="1" baseline="-25000" dirty="0"/>
              <a:t>q</a:t>
            </a:r>
            <a:r>
              <a:rPr lang="en-US" sz="1400" dirty="0"/>
              <a:t> – SARUQ </a:t>
            </a:r>
            <a:r>
              <a:rPr lang="en-US" sz="1400" i="1" baseline="-25000" dirty="0"/>
              <a:t>q</a:t>
            </a:r>
            <a:endParaRPr lang="en-US" sz="1400" dirty="0"/>
          </a:p>
          <a:p>
            <a:r>
              <a:rPr lang="en-US" sz="1400" dirty="0" smtClean="0"/>
              <a:t>			RUO </a:t>
            </a:r>
            <a:r>
              <a:rPr lang="en-US" sz="1400" i="1" baseline="-25000" dirty="0"/>
              <a:t>q</a:t>
            </a:r>
            <a:r>
              <a:rPr lang="en-US" sz="1400" dirty="0"/>
              <a:t>	=	</a:t>
            </a:r>
            <a:r>
              <a:rPr lang="pt-BR" sz="1400" dirty="0" smtClean="0"/>
              <a:t>Sum</a:t>
            </a:r>
            <a:r>
              <a:rPr lang="en-US" sz="1400" dirty="0"/>
              <a:t>[</a:t>
            </a:r>
            <a:r>
              <a:rPr lang="en-US" sz="1400" dirty="0" smtClean="0"/>
              <a:t>SARUQ </a:t>
            </a:r>
            <a:r>
              <a:rPr lang="en-US" sz="1400" i="1" baseline="-25000" dirty="0"/>
              <a:t>q</a:t>
            </a:r>
            <a:r>
              <a:rPr lang="en-US" sz="1400" dirty="0"/>
              <a:t> + (RTPCRU </a:t>
            </a:r>
            <a:r>
              <a:rPr lang="en-US" sz="1400" i="1" baseline="-25000" dirty="0"/>
              <a:t>q, m</a:t>
            </a:r>
            <a:r>
              <a:rPr lang="en-US" sz="1400" dirty="0"/>
              <a:t>)</a:t>
            </a:r>
            <a:r>
              <a:rPr lang="en-US" sz="1400" i="1" dirty="0"/>
              <a:t> </a:t>
            </a:r>
            <a:r>
              <a:rPr lang="en-US" sz="1400" dirty="0"/>
              <a:t>+ PCRU </a:t>
            </a:r>
            <a:r>
              <a:rPr lang="en-US" sz="1400" i="1" baseline="-25000" dirty="0"/>
              <a:t>q</a:t>
            </a:r>
            <a:r>
              <a:rPr lang="en-US" sz="1400" dirty="0"/>
              <a:t> – RURP </a:t>
            </a:r>
            <a:r>
              <a:rPr lang="en-US" sz="1400" i="1" baseline="-25000" dirty="0"/>
              <a:t>q </a:t>
            </a:r>
            <a:r>
              <a:rPr lang="en-US" sz="1400" dirty="0"/>
              <a:t>– RUFQ</a:t>
            </a:r>
            <a:r>
              <a:rPr lang="en-US" sz="1400" i="1" dirty="0"/>
              <a:t> </a:t>
            </a:r>
            <a:r>
              <a:rPr lang="en-US" sz="1400" i="1" baseline="-25000" dirty="0" smtClean="0"/>
              <a:t>q</a:t>
            </a:r>
            <a:r>
              <a:rPr lang="en-US" sz="1400" dirty="0"/>
              <a:t>]</a:t>
            </a:r>
            <a:r>
              <a:rPr lang="en-US" sz="1400" dirty="0" smtClean="0"/>
              <a:t> </a:t>
            </a:r>
            <a:r>
              <a:rPr lang="en-US" sz="1400" dirty="0"/>
              <a:t>* </a:t>
            </a:r>
            <a:r>
              <a:rPr lang="en-US" sz="1400" dirty="0" smtClean="0"/>
              <a:t>							HLRS</a:t>
            </a:r>
            <a:r>
              <a:rPr lang="en-US" sz="1400" i="1" dirty="0" smtClean="0"/>
              <a:t> </a:t>
            </a:r>
            <a:r>
              <a:rPr lang="en-US" sz="1400" i="1" baseline="-25000" dirty="0"/>
              <a:t>q</a:t>
            </a:r>
            <a:r>
              <a:rPr lang="en-US" sz="1400" baseline="-25000" dirty="0"/>
              <a:t> </a:t>
            </a:r>
            <a:r>
              <a:rPr lang="en-US" sz="1400" dirty="0">
                <a:solidFill>
                  <a:srgbClr val="0000CC"/>
                </a:solidFill>
              </a:rPr>
              <a:t>+</a:t>
            </a:r>
            <a:r>
              <a:rPr lang="en-US" sz="1400" dirty="0"/>
              <a:t> </a:t>
            </a:r>
            <a:r>
              <a:rPr lang="en-US" sz="1400" dirty="0" smtClean="0">
                <a:solidFill>
                  <a:srgbClr val="0000CC"/>
                </a:solidFill>
              </a:rPr>
              <a:t>RURP </a:t>
            </a:r>
            <a:r>
              <a:rPr lang="en-US" sz="1400" i="1" baseline="-25000" dirty="0">
                <a:solidFill>
                  <a:srgbClr val="0000CC"/>
                </a:solidFill>
              </a:rPr>
              <a:t>q</a:t>
            </a:r>
            <a:endParaRPr lang="en-US" sz="1400" dirty="0">
              <a:solidFill>
                <a:srgbClr val="0000CC"/>
              </a:solidFill>
            </a:endParaRPr>
          </a:p>
          <a:p>
            <a:r>
              <a:rPr lang="fr-FR" sz="1400" dirty="0" smtClean="0"/>
              <a:t>			</a:t>
            </a:r>
          </a:p>
          <a:p>
            <a:r>
              <a:rPr lang="fr-FR" sz="1400" dirty="0"/>
              <a:t>	</a:t>
            </a:r>
            <a:r>
              <a:rPr lang="fr-FR" sz="1400" dirty="0" smtClean="0"/>
              <a:t>		SARUQ </a:t>
            </a:r>
            <a:r>
              <a:rPr lang="fr-FR" sz="1400" i="1" baseline="-25000" dirty="0"/>
              <a:t>q</a:t>
            </a:r>
            <a:r>
              <a:rPr lang="fr-FR" sz="1400" baseline="-25000" dirty="0"/>
              <a:t>	</a:t>
            </a:r>
            <a:r>
              <a:rPr lang="fr-FR" sz="1400" dirty="0"/>
              <a:t>=	DASARUQ </a:t>
            </a:r>
            <a:r>
              <a:rPr lang="fr-FR" sz="1400" i="1" baseline="-25000" dirty="0"/>
              <a:t>q</a:t>
            </a:r>
            <a:r>
              <a:rPr lang="fr-FR" sz="1400" dirty="0"/>
              <a:t> + RTSARUQ </a:t>
            </a:r>
            <a:r>
              <a:rPr lang="fr-FR" sz="1400" i="1" baseline="-25000" dirty="0"/>
              <a:t>q</a:t>
            </a:r>
            <a:endParaRPr lang="en-US" sz="1400" dirty="0"/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pPr marL="800100" lvl="1" indent="-342900" eaLnBrk="0" hangingPunct="0">
              <a:spcBef>
                <a:spcPct val="20000"/>
              </a:spcBef>
              <a:defRPr/>
            </a:pPr>
            <a:endParaRPr lang="en-US" sz="2000" i="1" dirty="0"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9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/>
              <a:t>Replacement of Undeliverable Ancillary Services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8125" y="1271885"/>
            <a:ext cx="858622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NP </a:t>
            </a:r>
            <a:r>
              <a:rPr lang="en-US" sz="1600" b="1" kern="0" dirty="0" smtClean="0">
                <a:latin typeface="Arial" pitchFamily="34" charset="0"/>
              </a:rPr>
              <a:t>6.4.9.1.2 </a:t>
            </a:r>
          </a:p>
          <a:p>
            <a:endParaRPr lang="en-US" sz="1600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QSEs with DAM </a:t>
            </a:r>
            <a:r>
              <a:rPr lang="en-US" sz="1600" dirty="0" smtClean="0"/>
              <a:t>AS </a:t>
            </a:r>
            <a:r>
              <a:rPr lang="en-US" sz="1600" dirty="0"/>
              <a:t>obligations are charged as per section 6.7.3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QSEs with undeliverable AS “are not compensated” (intent: claw back AS payments)</a:t>
            </a:r>
            <a:endParaRPr lang="en-US" sz="1600" dirty="0"/>
          </a:p>
          <a:p>
            <a:endParaRPr lang="en-US" sz="1600" b="1" kern="0" dirty="0" smtClean="0">
              <a:latin typeface="Arial" pitchFamily="34" charset="0"/>
            </a:endParaRPr>
          </a:p>
          <a:p>
            <a:r>
              <a:rPr lang="en-US" sz="1600" b="1" kern="0" dirty="0" smtClean="0">
                <a:latin typeface="Arial" pitchFamily="34" charset="0"/>
              </a:rPr>
              <a:t> </a:t>
            </a:r>
            <a:r>
              <a:rPr lang="en-US" sz="1600" b="1" dirty="0"/>
              <a:t>NP </a:t>
            </a:r>
            <a:r>
              <a:rPr lang="en-US" sz="1600" b="1" kern="0" dirty="0" smtClean="0">
                <a:latin typeface="Arial" pitchFamily="34" charset="0"/>
              </a:rPr>
              <a:t>6.7.3 </a:t>
            </a:r>
            <a:endParaRPr lang="en-US" sz="1600" b="1" kern="0" dirty="0">
              <a:latin typeface="Arial" pitchFamily="34" charset="0"/>
            </a:endParaRPr>
          </a:p>
          <a:p>
            <a:endParaRPr lang="en-US" sz="160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Divides costs between all QSEs with DAM AS obligations and any QSE with undeliverable AS </a:t>
            </a:r>
            <a:endParaRPr lang="en-US" sz="1600" dirty="0"/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Generally, equation charges QSEs </a:t>
            </a:r>
            <a:r>
              <a:rPr lang="en-US" sz="1600" dirty="0"/>
              <a:t>with undeliverable AS </a:t>
            </a:r>
            <a:r>
              <a:rPr lang="en-US" sz="1600" dirty="0" smtClean="0"/>
              <a:t>more than the value of the QSE’s DAM AS payment.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QSEs with DAM AS obligations only pay for </a:t>
            </a:r>
            <a:r>
              <a:rPr lang="en-US" sz="1600" u="sng" dirty="0" smtClean="0"/>
              <a:t>some part</a:t>
            </a:r>
            <a:r>
              <a:rPr lang="en-US" sz="1600" dirty="0" smtClean="0"/>
              <a:t> of the net costs of AS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This result is workable, but it is also internally inconsistent because it reflects both an uplift principle and a direct-assignment principle. 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This result is also inconsistent with NP 6.4.9.1.2 to the extent it directly assigns, rather than uplifts, the additional AS cost</a:t>
            </a:r>
            <a:r>
              <a:rPr lang="en-US" sz="1600" dirty="0" smtClean="0"/>
              <a:t>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ERCOT settles per section 6.7.3.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lvl="1" algn="ctr"/>
            <a:r>
              <a:rPr lang="en-US" b="1" dirty="0" smtClean="0"/>
              <a:t>NPRR needed to clarify market intent.</a:t>
            </a:r>
            <a:endParaRPr lang="en-US" b="1" dirty="0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11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09800" y="2543175"/>
            <a:ext cx="3286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Any Questions?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4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www.w3.org/XML/1998/namespace"/>
    <ds:schemaRef ds:uri="http://schemas.microsoft.com/office/2006/metadata/properties"/>
    <ds:schemaRef ds:uri="c34af464-7aa1-4edd-9be4-83dffc1cb92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919</TotalTime>
  <Words>202</Words>
  <Application>Microsoft Office PowerPoint</Application>
  <PresentationFormat>On-screen Show (4:3)</PresentationFormat>
  <Paragraphs>68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Custom Design</vt:lpstr>
      <vt:lpstr>PowerPoint Presentation</vt:lpstr>
      <vt:lpstr>Replacement of Undeliverable Ancillary Services</vt:lpstr>
      <vt:lpstr>Replacement of Undeliverable Ancillary Services</vt:lpstr>
      <vt:lpstr>Replacement of Undeliverable Ancillary Services</vt:lpstr>
      <vt:lpstr>Replacement of Undeliverable Ancillary Services</vt:lpstr>
      <vt:lpstr>Replacement of Undeliverable Ancillary Services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Gonzalez, Ino</cp:lastModifiedBy>
  <cp:revision>122</cp:revision>
  <cp:lastPrinted>2013-01-30T23:16:36Z</cp:lastPrinted>
  <dcterms:created xsi:type="dcterms:W3CDTF">2010-04-12T23:12:02Z</dcterms:created>
  <dcterms:modified xsi:type="dcterms:W3CDTF">2015-07-07T20:37:07Z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