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89" r:id="rId4"/>
    <p:sldMasterId id="2147493467" r:id="rId5"/>
  </p:sldMasterIdLst>
  <p:notesMasterIdLst>
    <p:notesMasterId r:id="rId13"/>
  </p:notesMasterIdLst>
  <p:handoutMasterIdLst>
    <p:handoutMasterId r:id="rId14"/>
  </p:handoutMasterIdLst>
  <p:sldIdLst>
    <p:sldId id="263" r:id="rId6"/>
    <p:sldId id="264" r:id="rId7"/>
    <p:sldId id="265" r:id="rId8"/>
    <p:sldId id="266" r:id="rId9"/>
    <p:sldId id="268" r:id="rId10"/>
    <p:sldId id="267" r:id="rId11"/>
    <p:sldId id="262" r:id="rId1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386"/>
    <a:srgbClr val="55BAB7"/>
    <a:srgbClr val="00385E"/>
    <a:srgbClr val="C4E3E1"/>
    <a:srgbClr val="C0D1E2"/>
    <a:srgbClr val="0083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84" autoAdjust="0"/>
    <p:restoredTop sz="94595" autoAdjust="0"/>
  </p:normalViewPr>
  <p:slideViewPr>
    <p:cSldViewPr snapToGrid="0" snapToObjects="1">
      <p:cViewPr>
        <p:scale>
          <a:sx n="100" d="100"/>
          <a:sy n="100" d="100"/>
        </p:scale>
        <p:origin x="-264" y="-276"/>
      </p:cViewPr>
      <p:guideLst>
        <p:guide orient="horz" pos="403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notesViewPr>
    <p:cSldViewPr snapToGrid="0" snapToObjects="1" showGuides="1">
      <p:cViewPr varScale="1">
        <p:scale>
          <a:sx n="81" d="100"/>
          <a:sy n="81" d="100"/>
        </p:scale>
        <p:origin x="-204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DE495-51AC-4723-A7B4-B1B58AAC8C5A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0D1E90-E9C6-42A2-8EB7-24DAC221AC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8787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DF52B9-7E6C-4146-83FC-76B5AB271E46}" type="datetimeFigureOut">
              <a:rPr lang="en-US" smtClean="0"/>
              <a:t>7/7/2015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B3D22-F502-4A52-A06E-717BD3D70E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38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6587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1B3D22-F502-4A52-A06E-717BD3D70E2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21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664" y="828675"/>
            <a:ext cx="8229600" cy="51165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1010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6971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1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2475" y="800100"/>
            <a:ext cx="40386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71475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963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9664" y="9255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664" y="1565275"/>
            <a:ext cx="4040188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255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65275"/>
            <a:ext cx="4041775" cy="43703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Title Placeholder 1"/>
          <p:cNvSpPr>
            <a:spLocks noGrp="1"/>
          </p:cNvSpPr>
          <p:nvPr>
            <p:ph type="title"/>
          </p:nvPr>
        </p:nvSpPr>
        <p:spPr>
          <a:xfrm>
            <a:off x="379664" y="179143"/>
            <a:ext cx="8459536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224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>
            <a:off x="247650" y="640808"/>
            <a:ext cx="8648700" cy="0"/>
          </a:xfrm>
          <a:prstGeom prst="line">
            <a:avLst/>
          </a:prstGeom>
          <a:ln w="15875">
            <a:solidFill>
              <a:schemeClr val="tx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202150"/>
            <a:ext cx="2133600" cy="1825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58200" cy="4616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787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540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71474"/>
            <a:ext cx="3008313" cy="892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71474"/>
            <a:ext cx="5111750" cy="55832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6365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08444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6311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Cov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6"/>
          <p:cNvSpPr txBox="1">
            <a:spLocks/>
          </p:cNvSpPr>
          <p:nvPr userDrawn="1"/>
        </p:nvSpPr>
        <p:spPr>
          <a:xfrm>
            <a:off x="6705600" y="6068799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066355A-084C-D24E-9AD2-7E4FC41EA627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94425"/>
            <a:ext cx="2895600" cy="1998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3480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/>
          <p:cNvPicPr>
            <a:picLocks noChangeAspect="1" noChangeArrowheads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9" name="Picture 8" descr="ERCOT cmyk-01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650" y="6024691"/>
            <a:ext cx="817615" cy="346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016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90" r:id="rId1"/>
    <p:sldLayoutId id="2147493491" r:id="rId2"/>
    <p:sldLayoutId id="2147493492" r:id="rId3"/>
    <p:sldLayoutId id="2147493493" r:id="rId4"/>
    <p:sldLayoutId id="2147493494" r:id="rId5"/>
    <p:sldLayoutId id="2147493495" r:id="rId6"/>
    <p:sldLayoutId id="2147493496" r:id="rId7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3337" y="-138112"/>
            <a:ext cx="9210675" cy="713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975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975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1B48D-6708-5141-8A45-C2E8F9E8331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3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74" r:id="rId1"/>
    <p:sldLayoutId id="2147493475" r:id="rId2"/>
    <p:sldLayoutId id="2147493476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603250" y="869414"/>
            <a:ext cx="7727950" cy="4385092"/>
            <a:chOff x="603250" y="546100"/>
            <a:chExt cx="7727950" cy="4385092"/>
          </a:xfrm>
        </p:grpSpPr>
        <p:pic>
          <p:nvPicPr>
            <p:cNvPr id="9" name="Picture 8" descr="ERCOT cmyk-01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250" y="546100"/>
              <a:ext cx="2457704" cy="1041400"/>
            </a:xfrm>
            <a:prstGeom prst="rect">
              <a:avLst/>
            </a:prstGeom>
          </p:spPr>
        </p:pic>
        <p:sp>
          <p:nvSpPr>
            <p:cNvPr id="10" name="TextBox 9"/>
            <p:cNvSpPr txBox="1"/>
            <p:nvPr/>
          </p:nvSpPr>
          <p:spPr>
            <a:xfrm>
              <a:off x="787400" y="2130425"/>
              <a:ext cx="7543800" cy="280076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200" dirty="0"/>
                <a:t>Ancillary Services </a:t>
              </a:r>
              <a:r>
                <a:rPr lang="en-US" sz="3200" dirty="0" smtClean="0"/>
                <a:t>Replacement</a:t>
              </a:r>
              <a:r>
                <a:rPr lang="en-US" sz="3200" dirty="0"/>
                <a:t/>
              </a:r>
              <a:br>
                <a:rPr lang="en-US" sz="3200" dirty="0"/>
              </a:br>
              <a:endParaRPr lang="en-US" sz="3200" b="1" dirty="0" smtClean="0"/>
            </a:p>
            <a:p>
              <a:endParaRPr lang="en-US" b="1" dirty="0" smtClean="0"/>
            </a:p>
            <a:p>
              <a:r>
                <a:rPr lang="en-US" sz="2000" i="1" dirty="0" smtClean="0"/>
                <a:t>Presenter:  Ino González</a:t>
              </a:r>
            </a:p>
            <a:p>
              <a:endParaRPr lang="en-US" sz="2000" i="1" dirty="0" smtClean="0"/>
            </a:p>
            <a:p>
              <a:r>
                <a:rPr lang="en-US" dirty="0" smtClean="0"/>
                <a:t> </a:t>
              </a:r>
            </a:p>
            <a:p>
              <a:r>
                <a:rPr lang="en-US" dirty="0" smtClean="0"/>
                <a:t>Wholesale Market Subcommittee</a:t>
              </a:r>
            </a:p>
            <a:p>
              <a:r>
                <a:rPr lang="en-US" dirty="0" smtClean="0"/>
                <a:t>July 8, 2015</a:t>
              </a: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V="1">
              <a:off x="787400" y="1852613"/>
              <a:ext cx="6286500" cy="12700"/>
            </a:xfrm>
            <a:prstGeom prst="line">
              <a:avLst/>
            </a:prstGeom>
            <a:ln>
              <a:solidFill>
                <a:srgbClr val="00385E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8230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 smtClean="0">
                <a:latin typeface="Arial" pitchFamily="34" charset="0"/>
              </a:rPr>
              <a:t>NP 6.4.9.1.2  	</a:t>
            </a:r>
            <a:r>
              <a:rPr lang="en-US" sz="2000" b="1" i="1" dirty="0" smtClean="0"/>
              <a:t>Replacement </a:t>
            </a:r>
            <a:r>
              <a:rPr lang="en-US" sz="2000" b="1" i="1" dirty="0"/>
              <a:t>of Undeliverable Ancillary Service Due </a:t>
            </a:r>
            <a:r>
              <a:rPr lang="en-US" sz="2000" b="1" i="1" dirty="0" smtClean="0"/>
              <a:t>					to </a:t>
            </a:r>
            <a:r>
              <a:rPr lang="en-US" sz="2000" b="1" i="1" dirty="0"/>
              <a:t>Transmission Constraints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b="1" kern="0" dirty="0" smtClean="0">
              <a:latin typeface="Arial" pitchFamily="34" charset="0"/>
            </a:endParaRPr>
          </a:p>
          <a:p>
            <a:pPr marL="457200" indent="-457200" eaLnBrk="0" hangingPunct="0">
              <a:spcBef>
                <a:spcPct val="20000"/>
              </a:spcBef>
              <a:buAutoNum type="arabicParenBoth" startAt="2"/>
              <a:defRPr/>
            </a:pPr>
            <a:r>
              <a:rPr lang="en-US" sz="2000" dirty="0" smtClean="0"/>
              <a:t>  	Within </a:t>
            </a:r>
            <a:r>
              <a:rPr lang="en-US" sz="2000" dirty="0"/>
              <a:t>the two-hour advance notice period, each affected </a:t>
            </a:r>
            <a:r>
              <a:rPr lang="en-US" sz="2000" dirty="0" smtClean="0"/>
              <a:t>			QSE </a:t>
            </a:r>
            <a:r>
              <a:rPr lang="en-US" sz="2000" u="sng" dirty="0" smtClean="0">
                <a:solidFill>
                  <a:srgbClr val="0000CC"/>
                </a:solidFill>
              </a:rPr>
              <a:t>may</a:t>
            </a:r>
            <a:r>
              <a:rPr lang="en-US" sz="2000" dirty="0" smtClean="0">
                <a:solidFill>
                  <a:srgbClr val="0000CC"/>
                </a:solidFill>
              </a:rPr>
              <a:t> </a:t>
            </a:r>
            <a:r>
              <a:rPr lang="en-US" sz="2000" dirty="0"/>
              <a:t>do one or more of the following</a:t>
            </a:r>
            <a:r>
              <a:rPr lang="en-US" sz="2000" dirty="0" smtClean="0"/>
              <a:t>:</a:t>
            </a:r>
          </a:p>
          <a:p>
            <a:pPr marL="457200" indent="-457200" eaLnBrk="0" hangingPunct="0">
              <a:spcBef>
                <a:spcPct val="20000"/>
              </a:spcBef>
              <a:buAutoNum type="arabicParenBoth" startAt="2"/>
              <a:defRPr/>
            </a:pPr>
            <a:endParaRPr lang="en-US" sz="2000" dirty="0"/>
          </a:p>
          <a:p>
            <a:r>
              <a:rPr lang="en-US" sz="2000" dirty="0" smtClean="0"/>
              <a:t>		(a)		Substitute </a:t>
            </a:r>
            <a:r>
              <a:rPr lang="en-US" sz="2000" dirty="0"/>
              <a:t>capacity from other Resources represented by </a:t>
            </a:r>
            <a:r>
              <a:rPr lang="en-US" sz="2000" dirty="0" smtClean="0"/>
              <a:t>				that QSE </a:t>
            </a:r>
            <a:r>
              <a:rPr lang="en-US" sz="2000" dirty="0"/>
              <a:t>to meet its Ancillary Services Supply </a:t>
            </a:r>
            <a:r>
              <a:rPr lang="en-US" sz="2000" dirty="0" smtClean="0"/>
              <a:t>							Responsibility;</a:t>
            </a:r>
          </a:p>
          <a:p>
            <a:endParaRPr lang="en-US" sz="2000" dirty="0"/>
          </a:p>
          <a:p>
            <a:r>
              <a:rPr lang="en-US" sz="2000" dirty="0" smtClean="0"/>
              <a:t>		(b)		Substitute </a:t>
            </a:r>
            <a:r>
              <a:rPr lang="en-US" sz="2000" dirty="0"/>
              <a:t>capacity from other QSEs using Ancillary </a:t>
            </a:r>
            <a:r>
              <a:rPr lang="en-US" sz="2000" dirty="0" smtClean="0"/>
              <a:t>						Service </a:t>
            </a:r>
            <a:r>
              <a:rPr lang="en-US" sz="2000" dirty="0"/>
              <a:t>Trades; </a:t>
            </a:r>
            <a:r>
              <a:rPr lang="en-US" sz="2000" dirty="0" smtClean="0"/>
              <a:t>or</a:t>
            </a:r>
          </a:p>
          <a:p>
            <a:endParaRPr lang="en-US" sz="2000" dirty="0"/>
          </a:p>
          <a:p>
            <a:r>
              <a:rPr lang="en-US" sz="2000" dirty="0" smtClean="0"/>
              <a:t>		(c)		</a:t>
            </a:r>
            <a:r>
              <a:rPr lang="en-US" sz="2000" dirty="0" smtClean="0">
                <a:solidFill>
                  <a:srgbClr val="294171"/>
                </a:solidFill>
              </a:rPr>
              <a:t>Inform </a:t>
            </a:r>
            <a:r>
              <a:rPr lang="en-US" sz="2000" dirty="0">
                <a:solidFill>
                  <a:srgbClr val="294171"/>
                </a:solidFill>
              </a:rPr>
              <a:t>ERCOT that all or part of the Ancillary Services </a:t>
            </a:r>
            <a:r>
              <a:rPr lang="en-US" sz="2000" dirty="0" smtClean="0">
                <a:solidFill>
                  <a:srgbClr val="294171"/>
                </a:solidFill>
              </a:rPr>
              <a:t>					capacity </a:t>
            </a:r>
            <a:r>
              <a:rPr lang="en-US" sz="2000" dirty="0">
                <a:solidFill>
                  <a:srgbClr val="294171"/>
                </a:solidFill>
              </a:rPr>
              <a:t>needs to be replaced.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5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Arial" pitchFamily="34" charset="0"/>
              </a:rPr>
              <a:t>NP 6.4.9.1.2  </a:t>
            </a:r>
            <a:r>
              <a:rPr lang="en-US" sz="2000" b="1" kern="0" dirty="0" smtClean="0">
                <a:latin typeface="Arial" pitchFamily="34" charset="0"/>
              </a:rPr>
              <a:t>	</a:t>
            </a:r>
            <a:r>
              <a:rPr lang="en-US" sz="2000" b="1" i="1" dirty="0" smtClean="0"/>
              <a:t>Replacement </a:t>
            </a:r>
            <a:r>
              <a:rPr lang="en-US" sz="2000" b="1" i="1" dirty="0"/>
              <a:t>of Undeliverable Ancillary Service Due 			</a:t>
            </a:r>
            <a:r>
              <a:rPr lang="en-US" sz="2000" b="1" i="1" dirty="0" smtClean="0"/>
              <a:t>		to </a:t>
            </a:r>
            <a:r>
              <a:rPr lang="en-US" sz="2000" b="1" i="1" dirty="0"/>
              <a:t>Transmission Constraints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r>
              <a:rPr lang="en-US" sz="2000" dirty="0" smtClean="0"/>
              <a:t>(4)		</a:t>
            </a:r>
            <a:r>
              <a:rPr lang="en-US" sz="2000" i="1" dirty="0" smtClean="0">
                <a:solidFill>
                  <a:srgbClr val="40949A"/>
                </a:solidFill>
              </a:rPr>
              <a:t>If </a:t>
            </a:r>
            <a:r>
              <a:rPr lang="en-US" sz="2000" i="1" dirty="0">
                <a:solidFill>
                  <a:srgbClr val="40949A"/>
                </a:solidFill>
              </a:rPr>
              <a:t>ERCOT procures additional Ancillary Services for the </a:t>
            </a:r>
            <a:r>
              <a:rPr lang="en-US" sz="2000" i="1" dirty="0" smtClean="0">
                <a:solidFill>
                  <a:srgbClr val="40949A"/>
                </a:solidFill>
              </a:rPr>
              <a:t>					amount </a:t>
            </a:r>
            <a:r>
              <a:rPr lang="en-US" sz="2000" i="1" dirty="0">
                <a:solidFill>
                  <a:srgbClr val="40949A"/>
                </a:solidFill>
              </a:rPr>
              <a:t>of substituted capacity that is deemed infeasible </a:t>
            </a:r>
            <a:r>
              <a:rPr lang="en-US" sz="2000" i="1" dirty="0" smtClean="0">
                <a:solidFill>
                  <a:srgbClr val="40949A"/>
                </a:solidFill>
              </a:rPr>
              <a:t>					</a:t>
            </a:r>
            <a:r>
              <a:rPr lang="en-US" sz="2000" i="1" dirty="0" smtClean="0">
                <a:solidFill>
                  <a:srgbClr val="FF0000"/>
                </a:solidFill>
              </a:rPr>
              <a:t>or </a:t>
            </a:r>
            <a:r>
              <a:rPr lang="en-US" sz="2000" i="1" dirty="0">
                <a:solidFill>
                  <a:srgbClr val="FF0000"/>
                </a:solidFill>
              </a:rPr>
              <a:t>the amount of Ancillary Services capacity that each </a:t>
            </a:r>
            <a:r>
              <a:rPr lang="en-US" sz="2000" i="1" dirty="0" smtClean="0">
                <a:solidFill>
                  <a:srgbClr val="FF0000"/>
                </a:solidFill>
              </a:rPr>
              <a:t>					affected </a:t>
            </a:r>
            <a:r>
              <a:rPr lang="en-US" sz="2000" i="1" dirty="0">
                <a:solidFill>
                  <a:srgbClr val="FF0000"/>
                </a:solidFill>
              </a:rPr>
              <a:t>QSE does not replace</a:t>
            </a:r>
            <a:r>
              <a:rPr lang="en-US" sz="2000" dirty="0"/>
              <a:t>, </a:t>
            </a:r>
            <a:r>
              <a:rPr lang="en-US" sz="2000" dirty="0">
                <a:solidFill>
                  <a:srgbClr val="0000CC"/>
                </a:solidFill>
              </a:rPr>
              <a:t>then all QSEs that bought </a:t>
            </a:r>
            <a:r>
              <a:rPr lang="en-US" sz="2000" dirty="0" smtClean="0">
                <a:solidFill>
                  <a:srgbClr val="0000CC"/>
                </a:solidFill>
              </a:rPr>
              <a:t>				the </a:t>
            </a:r>
            <a:r>
              <a:rPr lang="en-US" sz="2000" dirty="0">
                <a:solidFill>
                  <a:srgbClr val="0000CC"/>
                </a:solidFill>
              </a:rPr>
              <a:t>specific Ancillary Service in the DAM are charged for </a:t>
            </a:r>
            <a:r>
              <a:rPr lang="en-US" sz="2000" dirty="0" smtClean="0">
                <a:solidFill>
                  <a:srgbClr val="0000CC"/>
                </a:solidFill>
              </a:rPr>
              <a:t>					their </a:t>
            </a:r>
            <a:r>
              <a:rPr lang="en-US" sz="2000" dirty="0">
                <a:solidFill>
                  <a:srgbClr val="0000CC"/>
                </a:solidFill>
              </a:rPr>
              <a:t>share of the net cost incurred for the Ancillary </a:t>
            </a:r>
            <a:r>
              <a:rPr lang="en-US" sz="2000" dirty="0" smtClean="0">
                <a:solidFill>
                  <a:srgbClr val="0000CC"/>
                </a:solidFill>
              </a:rPr>
              <a:t>Service 				procured </a:t>
            </a:r>
            <a:r>
              <a:rPr lang="en-US" sz="2000" dirty="0">
                <a:solidFill>
                  <a:srgbClr val="0000CC"/>
                </a:solidFill>
              </a:rPr>
              <a:t>by ERCOT as part of the multiple </a:t>
            </a:r>
            <a:r>
              <a:rPr lang="en-US" sz="2000" dirty="0" smtClean="0">
                <a:solidFill>
                  <a:srgbClr val="0000CC"/>
                </a:solidFill>
              </a:rPr>
              <a:t>procurement 					processes </a:t>
            </a:r>
            <a:r>
              <a:rPr lang="en-US" sz="2000" dirty="0">
                <a:solidFill>
                  <a:srgbClr val="0000CC"/>
                </a:solidFill>
              </a:rPr>
              <a:t>(DAM and SASMs) </a:t>
            </a:r>
            <a:r>
              <a:rPr lang="en-US" sz="2000" dirty="0"/>
              <a:t>, in </a:t>
            </a:r>
            <a:r>
              <a:rPr lang="en-US" sz="2000" dirty="0" smtClean="0"/>
              <a:t>accordance </a:t>
            </a:r>
            <a:r>
              <a:rPr lang="en-US" sz="2000" dirty="0"/>
              <a:t>with Section </a:t>
            </a:r>
            <a:r>
              <a:rPr lang="en-US" sz="2000" dirty="0">
                <a:solidFill>
                  <a:srgbClr val="0000CC"/>
                </a:solidFill>
              </a:rPr>
              <a:t>6.7.3, </a:t>
            </a:r>
            <a:r>
              <a:rPr lang="en-US" sz="2000" dirty="0" smtClean="0">
                <a:solidFill>
                  <a:srgbClr val="0000CC"/>
                </a:solidFill>
              </a:rPr>
              <a:t>		</a:t>
            </a:r>
            <a:r>
              <a:rPr lang="en-US" sz="2000" dirty="0" smtClean="0"/>
              <a:t>Adjustments </a:t>
            </a:r>
            <a:r>
              <a:rPr lang="en-US" sz="2000" dirty="0"/>
              <a:t>to Cost </a:t>
            </a:r>
            <a:r>
              <a:rPr lang="en-US" sz="2000" dirty="0" smtClean="0"/>
              <a:t>Allocations </a:t>
            </a:r>
            <a:r>
              <a:rPr lang="en-US" sz="2000" dirty="0"/>
              <a:t>for Ancillary </a:t>
            </a:r>
            <a:r>
              <a:rPr lang="en-US" sz="2000" dirty="0" smtClean="0"/>
              <a:t>Services 					Procurement</a:t>
            </a:r>
            <a:r>
              <a:rPr lang="en-US" sz="2000" dirty="0"/>
              <a:t>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495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3662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Arial" pitchFamily="34" charset="0"/>
              </a:rPr>
              <a:t>NP 6.4.9.1.2  	</a:t>
            </a:r>
            <a:r>
              <a:rPr lang="en-US" sz="2000" b="1" i="1" dirty="0"/>
              <a:t>Replacement of Undeliverable Ancillary Service Due 		</a:t>
            </a:r>
            <a:r>
              <a:rPr lang="en-US" sz="2000" b="1" i="1" dirty="0" smtClean="0"/>
              <a:t>			to </a:t>
            </a:r>
            <a:r>
              <a:rPr lang="en-US" sz="2000" b="1" i="1" dirty="0"/>
              <a:t>Transmission Constraints 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r>
              <a:rPr lang="en-US" sz="2000" dirty="0" smtClean="0"/>
              <a:t>(6)		If </a:t>
            </a:r>
            <a:r>
              <a:rPr lang="en-US" sz="2000" dirty="0"/>
              <a:t>the QSE’s Ancillary Service capacity that is </a:t>
            </a:r>
            <a:r>
              <a:rPr lang="en-US" sz="2000" dirty="0" smtClean="0"/>
              <a:t>							undeliverable </a:t>
            </a:r>
            <a:r>
              <a:rPr lang="en-US" sz="2000" dirty="0"/>
              <a:t>because of a transmission constraint </a:t>
            </a:r>
            <a:r>
              <a:rPr lang="en-US" sz="2000" dirty="0" smtClean="0"/>
              <a:t>						identified </a:t>
            </a:r>
            <a:r>
              <a:rPr lang="en-US" sz="2000" dirty="0"/>
              <a:t>by ERCOT, as set forth in (1) above, </a:t>
            </a:r>
            <a:r>
              <a:rPr lang="en-US" sz="2000" dirty="0">
                <a:solidFill>
                  <a:srgbClr val="0000CC"/>
                </a:solidFill>
              </a:rPr>
              <a:t>was </a:t>
            </a:r>
            <a:r>
              <a:rPr lang="en-US" sz="2000" dirty="0" smtClean="0">
                <a:solidFill>
                  <a:srgbClr val="0000CC"/>
                </a:solidFill>
              </a:rPr>
              <a:t>						awarded </a:t>
            </a:r>
            <a:r>
              <a:rPr lang="en-US" sz="2000" dirty="0">
                <a:solidFill>
                  <a:srgbClr val="0000CC"/>
                </a:solidFill>
              </a:rPr>
              <a:t>in the DAM or any SASM, then the QSE is not </a:t>
            </a:r>
            <a:r>
              <a:rPr lang="en-US" sz="2000" dirty="0" smtClean="0">
                <a:solidFill>
                  <a:srgbClr val="0000CC"/>
                </a:solidFill>
              </a:rPr>
              <a:t>					compensated </a:t>
            </a:r>
            <a:r>
              <a:rPr lang="en-US" sz="2000" dirty="0">
                <a:solidFill>
                  <a:srgbClr val="0000CC"/>
                </a:solidFill>
              </a:rPr>
              <a:t>for the quantity of the Ancillary Service </a:t>
            </a:r>
            <a:r>
              <a:rPr lang="en-US" sz="2000" dirty="0" smtClean="0">
                <a:solidFill>
                  <a:srgbClr val="0000CC"/>
                </a:solidFill>
              </a:rPr>
              <a:t>					capacity </a:t>
            </a:r>
            <a:r>
              <a:rPr lang="en-US" sz="2000" dirty="0">
                <a:solidFill>
                  <a:srgbClr val="0000CC"/>
                </a:solidFill>
              </a:rPr>
              <a:t>that is undeliverable</a:t>
            </a:r>
            <a:r>
              <a:rPr lang="en-US" sz="2000" dirty="0"/>
              <a:t>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814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304800" y="838200"/>
            <a:ext cx="85344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sz="2000" b="1" kern="0" dirty="0">
                <a:latin typeface="Arial" pitchFamily="34" charset="0"/>
              </a:rPr>
              <a:t>NP </a:t>
            </a:r>
            <a:r>
              <a:rPr lang="en-US" sz="2000" b="1" kern="0" dirty="0" smtClean="0">
                <a:latin typeface="Arial" pitchFamily="34" charset="0"/>
              </a:rPr>
              <a:t>6.7.3  </a:t>
            </a:r>
            <a:r>
              <a:rPr lang="en-US" sz="2000" b="1" kern="0" dirty="0">
                <a:latin typeface="Arial" pitchFamily="34" charset="0"/>
              </a:rPr>
              <a:t>	</a:t>
            </a:r>
            <a:r>
              <a:rPr lang="en-US" sz="2000" b="1" i="1" dirty="0" smtClean="0"/>
              <a:t>Adjustments to Cost Allocations for Ancillary 						Procurement </a:t>
            </a:r>
            <a:endParaRPr lang="en-US" sz="2000" b="1" i="1" dirty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342900" indent="-342900">
              <a:buAutoNum type="alphaLcParenBoth" startAt="2"/>
            </a:pPr>
            <a:r>
              <a:rPr lang="en-US" sz="1400" dirty="0" smtClean="0"/>
              <a:t>            	Each </a:t>
            </a:r>
            <a:r>
              <a:rPr lang="en-US" sz="1400" dirty="0"/>
              <a:t>QSE’s share of the net total costs for </a:t>
            </a:r>
            <a:r>
              <a:rPr lang="en-US" sz="1400" dirty="0" err="1"/>
              <a:t>Reg</a:t>
            </a:r>
            <a:r>
              <a:rPr lang="en-US" sz="1400" dirty="0"/>
              <a:t>-Up for the Operating Hour is calculated </a:t>
            </a:r>
            <a:r>
              <a:rPr lang="en-US" sz="1400" dirty="0" smtClean="0"/>
              <a:t>			as follows:</a:t>
            </a:r>
          </a:p>
          <a:p>
            <a:pPr marL="342900" indent="-342900">
              <a:buAutoNum type="alphaLcParenBoth" startAt="2"/>
            </a:pPr>
            <a:endParaRPr lang="en-US" sz="1400" dirty="0"/>
          </a:p>
          <a:p>
            <a:r>
              <a:rPr lang="en-US" sz="1400" b="1" dirty="0" smtClean="0"/>
              <a:t>			RUCOST </a:t>
            </a:r>
            <a:r>
              <a:rPr lang="en-US" sz="1400" b="1" i="1" baseline="-25000" dirty="0"/>
              <a:t>q</a:t>
            </a:r>
            <a:r>
              <a:rPr lang="en-US" sz="1400" b="1" dirty="0"/>
              <a:t>	=	RUPR * RUQ </a:t>
            </a:r>
            <a:r>
              <a:rPr lang="en-US" sz="1400" b="1" i="1" baseline="-25000" dirty="0"/>
              <a:t>q</a:t>
            </a:r>
            <a:endParaRPr lang="en-US" sz="1400" b="1" dirty="0"/>
          </a:p>
          <a:p>
            <a:r>
              <a:rPr lang="en-US" sz="1400" dirty="0"/>
              <a:t>Where:</a:t>
            </a:r>
          </a:p>
          <a:p>
            <a:r>
              <a:rPr lang="en-US" sz="1400" dirty="0" smtClean="0"/>
              <a:t>			RUPR</a:t>
            </a:r>
            <a:r>
              <a:rPr lang="en-US" sz="1400" dirty="0"/>
              <a:t>	=	RUCOSTTOT / RUQTOT</a:t>
            </a:r>
          </a:p>
          <a:p>
            <a:r>
              <a:rPr lang="en-US" sz="1400" dirty="0" smtClean="0"/>
              <a:t>			RUQTOT</a:t>
            </a:r>
            <a:r>
              <a:rPr lang="en-US" sz="1400" dirty="0"/>
              <a:t>	=	</a:t>
            </a:r>
            <a:r>
              <a:rPr lang="en-US" sz="1400" dirty="0" smtClean="0"/>
              <a:t>RUQ </a:t>
            </a:r>
            <a:r>
              <a:rPr lang="en-US" sz="1400" i="1" baseline="-25000" dirty="0"/>
              <a:t>q</a:t>
            </a:r>
            <a:endParaRPr lang="en-US" sz="1400" dirty="0"/>
          </a:p>
          <a:p>
            <a:r>
              <a:rPr lang="en-US" sz="1400" dirty="0" smtClean="0"/>
              <a:t>			RUQ </a:t>
            </a:r>
            <a:r>
              <a:rPr lang="en-US" sz="1400" i="1" baseline="-25000" dirty="0"/>
              <a:t>q</a:t>
            </a:r>
            <a:r>
              <a:rPr lang="en-US" sz="1400" dirty="0"/>
              <a:t>	=	RUO </a:t>
            </a:r>
            <a:r>
              <a:rPr lang="en-US" sz="1400" i="1" baseline="-25000" dirty="0"/>
              <a:t>q</a:t>
            </a:r>
            <a:r>
              <a:rPr lang="en-US" sz="1400" dirty="0"/>
              <a:t> – SARUQ </a:t>
            </a:r>
            <a:r>
              <a:rPr lang="en-US" sz="1400" i="1" baseline="-25000" dirty="0"/>
              <a:t>q</a:t>
            </a:r>
            <a:endParaRPr lang="en-US" sz="1400" dirty="0"/>
          </a:p>
          <a:p>
            <a:r>
              <a:rPr lang="en-US" sz="1400" dirty="0" smtClean="0"/>
              <a:t>			RUO </a:t>
            </a:r>
            <a:r>
              <a:rPr lang="en-US" sz="1400" i="1" baseline="-25000" dirty="0"/>
              <a:t>q</a:t>
            </a:r>
            <a:r>
              <a:rPr lang="en-US" sz="1400" dirty="0"/>
              <a:t>	=	</a:t>
            </a:r>
            <a:r>
              <a:rPr lang="pt-BR" sz="1400" dirty="0" smtClean="0"/>
              <a:t>Sum</a:t>
            </a:r>
            <a:r>
              <a:rPr lang="en-US" sz="1400" dirty="0"/>
              <a:t>[</a:t>
            </a:r>
            <a:r>
              <a:rPr lang="en-US" sz="1400" dirty="0" smtClean="0"/>
              <a:t>SARUQ </a:t>
            </a:r>
            <a:r>
              <a:rPr lang="en-US" sz="1400" i="1" baseline="-25000" dirty="0"/>
              <a:t>q</a:t>
            </a:r>
            <a:r>
              <a:rPr lang="en-US" sz="1400" dirty="0"/>
              <a:t> + (RTPCRU </a:t>
            </a:r>
            <a:r>
              <a:rPr lang="en-US" sz="1400" i="1" baseline="-25000" dirty="0"/>
              <a:t>q, m</a:t>
            </a:r>
            <a:r>
              <a:rPr lang="en-US" sz="1400" dirty="0"/>
              <a:t>)</a:t>
            </a:r>
            <a:r>
              <a:rPr lang="en-US" sz="1400" i="1" dirty="0"/>
              <a:t> </a:t>
            </a:r>
            <a:r>
              <a:rPr lang="en-US" sz="1400" dirty="0"/>
              <a:t>+ PCRU </a:t>
            </a:r>
            <a:r>
              <a:rPr lang="en-US" sz="1400" i="1" baseline="-25000" dirty="0"/>
              <a:t>q</a:t>
            </a:r>
            <a:r>
              <a:rPr lang="en-US" sz="1400" dirty="0"/>
              <a:t> – RURP </a:t>
            </a:r>
            <a:r>
              <a:rPr lang="en-US" sz="1400" i="1" baseline="-25000" dirty="0"/>
              <a:t>q </a:t>
            </a:r>
            <a:r>
              <a:rPr lang="en-US" sz="1400" dirty="0"/>
              <a:t>– RUFQ</a:t>
            </a:r>
            <a:r>
              <a:rPr lang="en-US" sz="1400" i="1" dirty="0"/>
              <a:t> </a:t>
            </a:r>
            <a:r>
              <a:rPr lang="en-US" sz="1400" i="1" baseline="-25000" dirty="0" smtClean="0"/>
              <a:t>q</a:t>
            </a:r>
            <a:r>
              <a:rPr lang="en-US" sz="1400" dirty="0"/>
              <a:t>]</a:t>
            </a:r>
            <a:r>
              <a:rPr lang="en-US" sz="1400" dirty="0" smtClean="0"/>
              <a:t> </a:t>
            </a:r>
            <a:r>
              <a:rPr lang="en-US" sz="1400" dirty="0"/>
              <a:t>* </a:t>
            </a:r>
            <a:r>
              <a:rPr lang="en-US" sz="1400" dirty="0" smtClean="0"/>
              <a:t>							HLRS</a:t>
            </a:r>
            <a:r>
              <a:rPr lang="en-US" sz="1400" i="1" dirty="0" smtClean="0"/>
              <a:t> </a:t>
            </a:r>
            <a:r>
              <a:rPr lang="en-US" sz="1400" i="1" baseline="-25000" dirty="0"/>
              <a:t>q</a:t>
            </a:r>
            <a:r>
              <a:rPr lang="en-US" sz="1400" baseline="-25000" dirty="0"/>
              <a:t> </a:t>
            </a:r>
            <a:r>
              <a:rPr lang="en-US" sz="1400" dirty="0">
                <a:solidFill>
                  <a:srgbClr val="0000CC"/>
                </a:solidFill>
              </a:rPr>
              <a:t>+</a:t>
            </a:r>
            <a:r>
              <a:rPr lang="en-US" sz="1400" dirty="0"/>
              <a:t> </a:t>
            </a:r>
            <a:r>
              <a:rPr lang="en-US" sz="1400" dirty="0" smtClean="0">
                <a:solidFill>
                  <a:srgbClr val="0000CC"/>
                </a:solidFill>
              </a:rPr>
              <a:t>RURP </a:t>
            </a:r>
            <a:r>
              <a:rPr lang="en-US" sz="1400" i="1" baseline="-25000" dirty="0">
                <a:solidFill>
                  <a:srgbClr val="0000CC"/>
                </a:solidFill>
              </a:rPr>
              <a:t>q</a:t>
            </a:r>
            <a:endParaRPr lang="en-US" sz="1400" dirty="0">
              <a:solidFill>
                <a:srgbClr val="0000CC"/>
              </a:solidFill>
            </a:endParaRPr>
          </a:p>
          <a:p>
            <a:r>
              <a:rPr lang="fr-FR" sz="1400" dirty="0" smtClean="0"/>
              <a:t>			</a:t>
            </a:r>
          </a:p>
          <a:p>
            <a:r>
              <a:rPr lang="fr-FR" sz="1400" dirty="0"/>
              <a:t>	</a:t>
            </a:r>
            <a:r>
              <a:rPr lang="fr-FR" sz="1400" dirty="0" smtClean="0"/>
              <a:t>		SARUQ </a:t>
            </a:r>
            <a:r>
              <a:rPr lang="fr-FR" sz="1400" i="1" baseline="-25000" dirty="0"/>
              <a:t>q</a:t>
            </a:r>
            <a:r>
              <a:rPr lang="fr-FR" sz="1400" baseline="-25000" dirty="0"/>
              <a:t>	</a:t>
            </a:r>
            <a:r>
              <a:rPr lang="fr-FR" sz="1400" dirty="0"/>
              <a:t>=	DASARUQ </a:t>
            </a:r>
            <a:r>
              <a:rPr lang="fr-FR" sz="1400" i="1" baseline="-25000" dirty="0"/>
              <a:t>q</a:t>
            </a:r>
            <a:r>
              <a:rPr lang="fr-FR" sz="1400" dirty="0"/>
              <a:t> + RTSARUQ </a:t>
            </a:r>
            <a:r>
              <a:rPr lang="fr-FR" sz="1400" i="1" baseline="-25000" dirty="0"/>
              <a:t>q</a:t>
            </a:r>
            <a:endParaRPr lang="en-US" sz="1400" dirty="0"/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sz="2000" dirty="0" smtClean="0"/>
          </a:p>
          <a:p>
            <a:pPr marL="800100" lvl="1" indent="-342900" eaLnBrk="0" hangingPunct="0">
              <a:spcBef>
                <a:spcPct val="20000"/>
              </a:spcBef>
              <a:defRPr/>
            </a:pPr>
            <a:endParaRPr lang="en-US" sz="2000" i="1" dirty="0">
              <a:latin typeface="Arial" pitchFamily="34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9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79663" y="179143"/>
            <a:ext cx="8444685" cy="461665"/>
          </a:xfrm>
        </p:spPr>
        <p:txBody>
          <a:bodyPr/>
          <a:lstStyle/>
          <a:p>
            <a:r>
              <a:rPr lang="en-US" dirty="0"/>
              <a:t>Replacement of Undeliverable Ancillary Services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8125" y="1271885"/>
            <a:ext cx="858622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NP </a:t>
            </a:r>
            <a:r>
              <a:rPr lang="en-US" sz="1600" b="1" kern="0" dirty="0" smtClean="0">
                <a:latin typeface="Arial" pitchFamily="34" charset="0"/>
              </a:rPr>
              <a:t>6.4.9.1.2 </a:t>
            </a:r>
          </a:p>
          <a:p>
            <a:endParaRPr lang="en-US" sz="1600" dirty="0" smtClean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/>
              <a:t>QSEs with DAM </a:t>
            </a:r>
            <a:r>
              <a:rPr lang="en-US" sz="1600" dirty="0" smtClean="0"/>
              <a:t>AS </a:t>
            </a:r>
            <a:r>
              <a:rPr lang="en-US" sz="1600" dirty="0"/>
              <a:t>obligations are charged as per section 6.7.3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QSEs with undeliverable AS “are not compensated” (intent: claw back AS payments)</a:t>
            </a:r>
            <a:endParaRPr lang="en-US" sz="1600" dirty="0"/>
          </a:p>
          <a:p>
            <a:endParaRPr lang="en-US" sz="1600" b="1" kern="0" dirty="0" smtClean="0">
              <a:latin typeface="Arial" pitchFamily="34" charset="0"/>
            </a:endParaRPr>
          </a:p>
          <a:p>
            <a:r>
              <a:rPr lang="en-US" sz="1600" b="1" kern="0" dirty="0" smtClean="0">
                <a:latin typeface="Arial" pitchFamily="34" charset="0"/>
              </a:rPr>
              <a:t> </a:t>
            </a:r>
            <a:r>
              <a:rPr lang="en-US" sz="1600" b="1" dirty="0"/>
              <a:t>NP </a:t>
            </a:r>
            <a:r>
              <a:rPr lang="en-US" sz="1600" b="1" kern="0" dirty="0" smtClean="0">
                <a:latin typeface="Arial" pitchFamily="34" charset="0"/>
              </a:rPr>
              <a:t>6.7.3 </a:t>
            </a:r>
            <a:endParaRPr lang="en-US" sz="1600" b="1" kern="0" dirty="0">
              <a:latin typeface="Arial" pitchFamily="34" charset="0"/>
            </a:endParaRPr>
          </a:p>
          <a:p>
            <a:endParaRPr lang="en-US" sz="1600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Divides costs between all QSEs with DAM AS obligations and any QSE with undeliverable AS </a:t>
            </a:r>
            <a:endParaRPr lang="en-US" sz="1600" dirty="0"/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Generally, equation charges QSEs </a:t>
            </a:r>
            <a:r>
              <a:rPr lang="en-US" sz="1600" dirty="0"/>
              <a:t>with undeliverable AS </a:t>
            </a:r>
            <a:r>
              <a:rPr lang="en-US" sz="1600" dirty="0" smtClean="0"/>
              <a:t>more than the value of the QSE’s DAM AS payment.</a:t>
            </a:r>
          </a:p>
          <a:p>
            <a:pPr marL="1200150" lvl="2" indent="-285750">
              <a:buFont typeface="Wingdings" panose="05000000000000000000" pitchFamily="2" charset="2"/>
              <a:buChar char="§"/>
            </a:pPr>
            <a:r>
              <a:rPr lang="en-US" sz="1600" dirty="0" smtClean="0"/>
              <a:t>QSEs with DAM AS obligations only pay for </a:t>
            </a:r>
            <a:r>
              <a:rPr lang="en-US" sz="1600" u="sng" dirty="0" smtClean="0"/>
              <a:t>some part</a:t>
            </a:r>
            <a:r>
              <a:rPr lang="en-US" sz="1600" dirty="0" smtClean="0"/>
              <a:t> of the net costs of AS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This result is workable, but it is also internally inconsistent because it reflects both an uplift principle and a direct-assignment principle. 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This result is also inconsistent with NP 6.4.9.1.2 to the extent it directly assigns, rather than uplifts, the additional AS cost</a:t>
            </a:r>
            <a:r>
              <a:rPr lang="en-US" sz="1600" dirty="0" smtClean="0"/>
              <a:t>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en-US" sz="1600" dirty="0" smtClean="0"/>
              <a:t>ERCOT settles per section 6.7.3.</a:t>
            </a:r>
            <a:r>
              <a:rPr lang="en-US" sz="1600" dirty="0" smtClean="0"/>
              <a:t> </a:t>
            </a:r>
            <a:endParaRPr lang="en-US" sz="1600" dirty="0" smtClean="0"/>
          </a:p>
          <a:p>
            <a:pPr marL="1200150" lvl="2" indent="-285750">
              <a:buFont typeface="Wingdings" panose="05000000000000000000" pitchFamily="2" charset="2"/>
              <a:buChar char="Ø"/>
            </a:pPr>
            <a:endParaRPr lang="en-US" sz="1600" dirty="0" smtClean="0"/>
          </a:p>
          <a:p>
            <a:pPr lvl="1" algn="ctr"/>
            <a:r>
              <a:rPr lang="en-US" b="1" dirty="0" smtClean="0"/>
              <a:t>NPRR needed to clarify market intent.</a:t>
            </a:r>
            <a:endParaRPr lang="en-US" b="1" dirty="0"/>
          </a:p>
          <a:p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7111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2543175"/>
            <a:ext cx="32861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Any Questions?</a:t>
            </a:r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ERCOT Public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42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ERCOT Colors">
      <a:dk1>
        <a:sysClr val="windowText" lastClr="000000"/>
      </a:dk1>
      <a:lt1>
        <a:sysClr val="window" lastClr="FFFFFF"/>
      </a:lt1>
      <a:dk2>
        <a:srgbClr val="00385E"/>
      </a:dk2>
      <a:lt2>
        <a:srgbClr val="EEECE1"/>
      </a:lt2>
      <a:accent1>
        <a:srgbClr val="008373"/>
      </a:accent1>
      <a:accent2>
        <a:srgbClr val="056BB8"/>
      </a:accent2>
      <a:accent3>
        <a:srgbClr val="680546"/>
      </a:accent3>
      <a:accent4>
        <a:srgbClr val="FDC709"/>
      </a:accent4>
      <a:accent5>
        <a:srgbClr val="E5E5E2"/>
      </a:accent5>
      <a:accent6>
        <a:srgbClr val="1F8A45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EB6C32BA7893B4D8D08DA703C6B8599" ma:contentTypeVersion="0" ma:contentTypeDescription="Create a new document." ma:contentTypeScope="" ma:versionID="438847a72b75665982a8a359f97ca60b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429eac13a7923d6b47fc28e8f4096b10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B6F2769-7194-4217-93D3-3AF3A4742282}">
  <ds:schemaRefs>
    <ds:schemaRef ds:uri="http://www.w3.org/XML/1998/namespace"/>
    <ds:schemaRef ds:uri="http://schemas.microsoft.com/office/2006/metadata/properties"/>
    <ds:schemaRef ds:uri="c34af464-7aa1-4edd-9be4-83dffc1cb926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purl.org/dc/elements/1.1/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6C9659B9-8752-4DC3-8CFE-950F74D5E7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919</TotalTime>
  <Words>202</Words>
  <Application>Microsoft Office PowerPoint</Application>
  <PresentationFormat>On-screen Show (4:3)</PresentationFormat>
  <Paragraphs>68</Paragraphs>
  <Slides>7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Custom Design</vt:lpstr>
      <vt:lpstr>PowerPoint Presentation</vt:lpstr>
      <vt:lpstr>Replacement of Undeliverable Ancillary Services</vt:lpstr>
      <vt:lpstr>Replacement of Undeliverable Ancillary Services</vt:lpstr>
      <vt:lpstr>Replacement of Undeliverable Ancillary Services</vt:lpstr>
      <vt:lpstr>Replacement of Undeliverable Ancillary Services</vt:lpstr>
      <vt:lpstr>Replacement of Undeliverable Ancillary Services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Gonzalez, Ino</cp:lastModifiedBy>
  <cp:revision>122</cp:revision>
  <cp:lastPrinted>2013-01-30T23:16:36Z</cp:lastPrinted>
  <dcterms:created xsi:type="dcterms:W3CDTF">2010-04-12T23:12:02Z</dcterms:created>
  <dcterms:modified xsi:type="dcterms:W3CDTF">2015-07-07T20:37:07Z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0x0101000EB6C32BA7893B4D8D08DA703C6B8599</vt:lpwstr>
  </property>
</Properties>
</file>