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4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2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3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4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7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0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1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3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0E7A-5CBA-4BC1-8D1C-1AE614D7FE7E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E3269-54A4-492F-B63B-93413024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7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Congestion Management Working Group:</a:t>
            </a:r>
            <a:br>
              <a:rPr lang="en-US" dirty="0" smtClean="0"/>
            </a:br>
            <a:r>
              <a:rPr lang="en-US" dirty="0" smtClean="0"/>
              <a:t>Update to WMS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Mark Soutter</a:t>
            </a:r>
          </a:p>
          <a:p>
            <a:pPr algn="l"/>
            <a:r>
              <a:rPr lang="en-US" dirty="0" smtClean="0"/>
              <a:t>July </a:t>
            </a:r>
            <a:r>
              <a:rPr lang="en-US" dirty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0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CMWG meeting of June 29th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Line Rating Telemetry Procedures</a:t>
            </a:r>
          </a:p>
          <a:p>
            <a:r>
              <a:rPr lang="en-US" dirty="0" smtClean="0"/>
              <a:t>Notice </a:t>
            </a:r>
            <a:r>
              <a:rPr lang="en-US" dirty="0"/>
              <a:t>of GTLs Related to New Generation </a:t>
            </a:r>
            <a:r>
              <a:rPr lang="en-US" dirty="0" smtClean="0"/>
              <a:t>Interconnection</a:t>
            </a:r>
          </a:p>
          <a:p>
            <a:r>
              <a:rPr lang="en-US" dirty="0" smtClean="0"/>
              <a:t>Other business</a:t>
            </a:r>
          </a:p>
          <a:p>
            <a:pPr lvl="1"/>
            <a:r>
              <a:rPr lang="en-US" dirty="0" smtClean="0"/>
              <a:t>Future CRR market updates</a:t>
            </a:r>
          </a:p>
          <a:p>
            <a:pPr lvl="1"/>
            <a:r>
              <a:rPr lang="en-US" dirty="0" smtClean="0"/>
              <a:t>Managing Voltage Stability Limits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0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Line Rating Telemetry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CMWG was tasked with reviewing current procedures and making suggestions for potential improvements</a:t>
            </a:r>
          </a:p>
          <a:p>
            <a:r>
              <a:rPr lang="en-US" dirty="0" smtClean="0"/>
              <a:t>Current process:</a:t>
            </a:r>
          </a:p>
          <a:p>
            <a:pPr lvl="1"/>
            <a:r>
              <a:rPr lang="en-US" dirty="0" smtClean="0"/>
              <a:t>Dynamic </a:t>
            </a:r>
            <a:r>
              <a:rPr lang="en-US" dirty="0"/>
              <a:t>limits – static rating table </a:t>
            </a:r>
            <a:r>
              <a:rPr lang="en-US" dirty="0" smtClean="0"/>
              <a:t>modified by ambient conditions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wice weekly, ERCOT </a:t>
            </a:r>
            <a:r>
              <a:rPr lang="en-US" dirty="0"/>
              <a:t>t</a:t>
            </a:r>
            <a:r>
              <a:rPr lang="en-US" dirty="0" smtClean="0"/>
              <a:t>ool </a:t>
            </a:r>
            <a:r>
              <a:rPr lang="en-US" dirty="0"/>
              <a:t>looks for difference between dynamic ratings table and </a:t>
            </a:r>
            <a:r>
              <a:rPr lang="en-US" dirty="0" smtClean="0"/>
              <a:t>telemetry</a:t>
            </a:r>
            <a:r>
              <a:rPr lang="en-US" dirty="0"/>
              <a:t> </a:t>
            </a:r>
            <a:r>
              <a:rPr lang="en-US" dirty="0" smtClean="0"/>
              <a:t>(looking </a:t>
            </a:r>
            <a:r>
              <a:rPr lang="en-US" dirty="0"/>
              <a:t>for </a:t>
            </a:r>
            <a:r>
              <a:rPr lang="en-US" dirty="0" smtClean="0"/>
              <a:t>difference </a:t>
            </a:r>
            <a:r>
              <a:rPr lang="en-US" dirty="0"/>
              <a:t>of more that 15</a:t>
            </a:r>
            <a:r>
              <a:rPr lang="en-US" dirty="0" smtClean="0"/>
              <a:t>%)</a:t>
            </a:r>
            <a:endParaRPr lang="en-US" dirty="0"/>
          </a:p>
          <a:p>
            <a:pPr lvl="1"/>
            <a:r>
              <a:rPr lang="en-US" dirty="0" smtClean="0"/>
              <a:t>Temperature is not necessarily the only determinate for TSPs in real-time </a:t>
            </a:r>
          </a:p>
          <a:p>
            <a:pPr lvl="2"/>
            <a:r>
              <a:rPr lang="en-US" dirty="0" smtClean="0"/>
              <a:t>Strain gauges, wind speed, wind direction can also be used</a:t>
            </a:r>
          </a:p>
          <a:p>
            <a:pPr lvl="1"/>
            <a:r>
              <a:rPr lang="en-US" dirty="0" smtClean="0"/>
              <a:t>If ERCOT sees </a:t>
            </a:r>
            <a:r>
              <a:rPr lang="en-US" dirty="0"/>
              <a:t>a </a:t>
            </a:r>
            <a:r>
              <a:rPr lang="en-US" dirty="0" smtClean="0"/>
              <a:t>constraint, </a:t>
            </a:r>
            <a:r>
              <a:rPr lang="en-US" dirty="0"/>
              <a:t>the ratings are checked prior to </a:t>
            </a:r>
            <a:r>
              <a:rPr lang="en-US" dirty="0" smtClean="0"/>
              <a:t>activating the constraint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5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Line Rating Telemetry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term </a:t>
            </a:r>
            <a:r>
              <a:rPr lang="en-US" dirty="0" smtClean="0"/>
              <a:t>solution will be </a:t>
            </a:r>
            <a:r>
              <a:rPr lang="en-US" dirty="0"/>
              <a:t>in place in August 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 </a:t>
            </a:r>
            <a:r>
              <a:rPr lang="en-US" dirty="0"/>
              <a:t>of EMS </a:t>
            </a:r>
            <a:r>
              <a:rPr lang="en-US" dirty="0" smtClean="0"/>
              <a:t>R4</a:t>
            </a:r>
          </a:p>
          <a:p>
            <a:r>
              <a:rPr lang="en-US" dirty="0" smtClean="0"/>
              <a:t>Production tool will be doing a similar comparison, but will be running in real-time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 opposed to twice a </a:t>
            </a:r>
            <a:r>
              <a:rPr lang="en-US" smtClean="0"/>
              <a:t>week like </a:t>
            </a:r>
            <a:r>
              <a:rPr lang="en-US" dirty="0" smtClean="0"/>
              <a:t>the interim solution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61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Notice of GTLs Related to New Generation Interconnection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CMWG will be circulating an Issues List via the email exploder</a:t>
            </a:r>
          </a:p>
          <a:p>
            <a:pPr lvl="1"/>
            <a:r>
              <a:rPr lang="en-US" dirty="0" smtClean="0"/>
              <a:t>What should trigger a market notice</a:t>
            </a:r>
          </a:p>
          <a:p>
            <a:pPr lvl="1"/>
            <a:r>
              <a:rPr lang="en-US" dirty="0" smtClean="0"/>
              <a:t>Which information should be included</a:t>
            </a:r>
          </a:p>
          <a:p>
            <a:pPr lvl="1"/>
            <a:r>
              <a:rPr lang="en-US" dirty="0" smtClean="0"/>
              <a:t>What steps need to be taken to protect the Interconnecting Entity’s confidentiality</a:t>
            </a:r>
          </a:p>
          <a:p>
            <a:endParaRPr lang="en-US" dirty="0"/>
          </a:p>
          <a:p>
            <a:r>
              <a:rPr lang="en-US" dirty="0" smtClean="0"/>
              <a:t>CMWG may propose a stand-alone PGRR to address the issue instead of through PGRR 044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62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LTAS results will be out </a:t>
            </a:r>
            <a:r>
              <a:rPr lang="en-US" dirty="0"/>
              <a:t>on or before July 16th  – </a:t>
            </a:r>
            <a:r>
              <a:rPr lang="en-US" dirty="0" smtClean="0"/>
              <a:t>the next CMWG update will include an analysis on the </a:t>
            </a:r>
            <a:r>
              <a:rPr lang="en-US" dirty="0"/>
              <a:t>Impact of NPRR779</a:t>
            </a:r>
          </a:p>
          <a:p>
            <a:r>
              <a:rPr lang="en-US" dirty="0" smtClean="0"/>
              <a:t>Is </a:t>
            </a:r>
            <a:r>
              <a:rPr lang="en-US" dirty="0"/>
              <a:t>there a way to </a:t>
            </a:r>
            <a:r>
              <a:rPr lang="en-US" dirty="0" smtClean="0"/>
              <a:t>give a proper price signal to folks </a:t>
            </a:r>
            <a:r>
              <a:rPr lang="en-US" dirty="0"/>
              <a:t>who are solving a stability problem? </a:t>
            </a:r>
          </a:p>
        </p:txBody>
      </p:sp>
    </p:spTree>
    <p:extLst>
      <p:ext uri="{BB962C8B-B14F-4D97-AF65-F5344CB8AC3E}">
        <p14:creationId xmlns:p14="http://schemas.microsoft.com/office/powerpoint/2010/main" val="2154570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276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Congestion Management Working Group: Update to WMS</vt:lpstr>
      <vt:lpstr>CMWG meeting of June 29th  </vt:lpstr>
      <vt:lpstr>Dynamic Line Rating Telemetry Procedures</vt:lpstr>
      <vt:lpstr>Dynamic Line Rating Telemetry Procedures</vt:lpstr>
      <vt:lpstr>Notice of GTLs Related to New Generation Interconnection </vt:lpstr>
      <vt:lpstr>Other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CMWG Update to WMS</dc:title>
  <dc:creator>Soutter, Mark</dc:creator>
  <cp:lastModifiedBy>Soutter, Mark</cp:lastModifiedBy>
  <cp:revision>21</cp:revision>
  <dcterms:created xsi:type="dcterms:W3CDTF">2015-04-30T20:30:46Z</dcterms:created>
  <dcterms:modified xsi:type="dcterms:W3CDTF">2015-07-01T21:49:17Z</dcterms:modified>
</cp:coreProperties>
</file>