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1"/>
  </p:sldMasterIdLst>
  <p:sldIdLst>
    <p:sldId id="256" r:id="rId2"/>
    <p:sldId id="257" r:id="rId3"/>
    <p:sldId id="263" r:id="rId4"/>
    <p:sldId id="262" r:id="rId5"/>
    <p:sldId id="258" r:id="rId6"/>
    <p:sldId id="264" r:id="rId7"/>
    <p:sldId id="265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nsteffan\_OPS_Analysis\Governors%20Active\Data_and_Figur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nsteffan\_OPS_Analysis\Governors%20Active\Data_and_Figure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nsteffan\_OPS_Analysis\Governors%20Active\Data_and_Figure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nsteffan\_OPS_Analysis\Governors%20Active\Data_and_Figure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nsteffan\_OPS_Analysis\Governors%20Active\Data_and_Figure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Sheet2!$L$4</c:f>
              <c:strCache>
                <c:ptCount val="1"/>
                <c:pt idx="0">
                  <c:v>Jan</c:v>
                </c:pt>
              </c:strCache>
            </c:strRef>
          </c:tx>
          <c:spPr>
            <a:solidFill>
              <a:schemeClr val="accent1">
                <a:tint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Sheet2!$M$4:$O$4</c:f>
              <c:numCache>
                <c:formatCode>0.000%</c:formatCode>
                <c:ptCount val="3"/>
                <c:pt idx="0">
                  <c:v>0.41050925925925924</c:v>
                </c:pt>
                <c:pt idx="1">
                  <c:v>0.4810229988052569</c:v>
                </c:pt>
                <c:pt idx="2">
                  <c:v>0.42428912783751493</c:v>
                </c:pt>
              </c:numCache>
            </c:numRef>
          </c:val>
        </c:ser>
        <c:ser>
          <c:idx val="1"/>
          <c:order val="1"/>
          <c:tx>
            <c:strRef>
              <c:f>Sheet2!$L$5</c:f>
              <c:strCache>
                <c:ptCount val="1"/>
                <c:pt idx="0">
                  <c:v>Feb</c:v>
                </c:pt>
              </c:strCache>
            </c:strRef>
          </c:tx>
          <c:spPr>
            <a:solidFill>
              <a:schemeClr val="accent1">
                <a:tint val="7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Sheet2!$M$5:$O$5</c:f>
              <c:numCache>
                <c:formatCode>0.000%</c:formatCode>
                <c:ptCount val="3"/>
                <c:pt idx="0">
                  <c:v>0.44427414021164019</c:v>
                </c:pt>
                <c:pt idx="1">
                  <c:v>0.5058597883597884</c:v>
                </c:pt>
                <c:pt idx="2">
                  <c:v>0.44148478835978838</c:v>
                </c:pt>
              </c:numCache>
            </c:numRef>
          </c:val>
        </c:ser>
        <c:ser>
          <c:idx val="2"/>
          <c:order val="2"/>
          <c:tx>
            <c:strRef>
              <c:f>Sheet2!$L$6</c:f>
              <c:strCache>
                <c:ptCount val="1"/>
                <c:pt idx="0">
                  <c:v>Mar</c:v>
                </c:pt>
              </c:strCache>
            </c:strRef>
          </c:tx>
          <c:spPr>
            <a:solidFill>
              <a:schemeClr val="accent1">
                <a:tint val="9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Sheet2!$M$6:$O$6</c:f>
              <c:numCache>
                <c:formatCode>0.000%</c:formatCode>
                <c:ptCount val="3"/>
                <c:pt idx="0">
                  <c:v>0.45920592193808885</c:v>
                </c:pt>
                <c:pt idx="1">
                  <c:v>0.52290264692687305</c:v>
                </c:pt>
                <c:pt idx="2">
                  <c:v>0.36275609391356362</c:v>
                </c:pt>
              </c:numCache>
            </c:numRef>
          </c:val>
        </c:ser>
        <c:ser>
          <c:idx val="3"/>
          <c:order val="3"/>
          <c:tx>
            <c:strRef>
              <c:f>Sheet2!$L$7</c:f>
              <c:strCache>
                <c:ptCount val="1"/>
                <c:pt idx="0">
                  <c:v>Apr</c:v>
                </c:pt>
              </c:strCache>
            </c:strRef>
          </c:tx>
          <c:spPr>
            <a:solidFill>
              <a:schemeClr val="accent1">
                <a:shade val="9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Sheet2!$M$7:$O$7</c:f>
              <c:numCache>
                <c:formatCode>0.000%</c:formatCode>
                <c:ptCount val="3"/>
                <c:pt idx="0">
                  <c:v>0.43778703703703703</c:v>
                </c:pt>
                <c:pt idx="1">
                  <c:v>0.52026080246913575</c:v>
                </c:pt>
                <c:pt idx="2">
                  <c:v>0.33607407407407408</c:v>
                </c:pt>
              </c:numCache>
            </c:numRef>
          </c:val>
        </c:ser>
        <c:ser>
          <c:idx val="4"/>
          <c:order val="4"/>
          <c:tx>
            <c:strRef>
              <c:f>Sheet2!$L$8</c:f>
              <c:strCache>
                <c:ptCount val="1"/>
                <c:pt idx="0">
                  <c:v>May</c:v>
                </c:pt>
              </c:strCache>
            </c:strRef>
          </c:tx>
          <c:spPr>
            <a:solidFill>
              <a:schemeClr val="accent1">
                <a:shade val="7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Sheet2!$M$8:$O$8</c:f>
              <c:numCache>
                <c:formatCode>0.000%</c:formatCode>
                <c:ptCount val="3"/>
                <c:pt idx="0">
                  <c:v>0.41288530465949819</c:v>
                </c:pt>
                <c:pt idx="1">
                  <c:v>0.51018966547192357</c:v>
                </c:pt>
                <c:pt idx="2">
                  <c:v>0.33984916367980883</c:v>
                </c:pt>
              </c:numCache>
            </c:numRef>
          </c:val>
        </c:ser>
        <c:ser>
          <c:idx val="5"/>
          <c:order val="5"/>
          <c:tx>
            <c:strRef>
              <c:f>Sheet2!$L$9</c:f>
              <c:strCache>
                <c:ptCount val="1"/>
                <c:pt idx="0">
                  <c:v>Jun</c:v>
                </c:pt>
              </c:strCache>
            </c:strRef>
          </c:tx>
          <c:spPr>
            <a:solidFill>
              <a:schemeClr val="accent1">
                <a:shade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Sheet2!$M$9:$O$9</c:f>
              <c:numCache>
                <c:formatCode>0.000%</c:formatCode>
                <c:ptCount val="3"/>
                <c:pt idx="0">
                  <c:v>0.45053166069295103</c:v>
                </c:pt>
                <c:pt idx="1">
                  <c:v>0.443694743130227</c:v>
                </c:pt>
                <c:pt idx="2">
                  <c:v>0.34039874551971327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8481048"/>
        <c:axId val="198483008"/>
      </c:barChart>
      <c:catAx>
        <c:axId val="198481048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483008"/>
        <c:crosses val="autoZero"/>
        <c:auto val="1"/>
        <c:lblAlgn val="ctr"/>
        <c:lblOffset val="100"/>
        <c:noMultiLvlLbl val="0"/>
      </c:catAx>
      <c:valAx>
        <c:axId val="198483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84810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Sheet2!$L$12</c:f>
              <c:strCache>
                <c:ptCount val="1"/>
                <c:pt idx="0">
                  <c:v>Jan</c:v>
                </c:pt>
              </c:strCache>
            </c:strRef>
          </c:tx>
          <c:spPr>
            <a:solidFill>
              <a:schemeClr val="accent1">
                <a:tint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Sheet2!$M$12:$O$12</c:f>
              <c:numCache>
                <c:formatCode>0.000%</c:formatCode>
                <c:ptCount val="3"/>
                <c:pt idx="0">
                  <c:v>0.20662634408602151</c:v>
                </c:pt>
                <c:pt idx="1">
                  <c:v>0.23659796893667862</c:v>
                </c:pt>
                <c:pt idx="2">
                  <c:v>0.21471027479091995</c:v>
                </c:pt>
              </c:numCache>
            </c:numRef>
          </c:val>
        </c:ser>
        <c:ser>
          <c:idx val="1"/>
          <c:order val="1"/>
          <c:tx>
            <c:strRef>
              <c:f>Sheet2!$L$13</c:f>
              <c:strCache>
                <c:ptCount val="1"/>
                <c:pt idx="0">
                  <c:v>Feb</c:v>
                </c:pt>
              </c:strCache>
            </c:strRef>
          </c:tx>
          <c:spPr>
            <a:solidFill>
              <a:schemeClr val="accent1">
                <a:tint val="7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Sheet2!$M$13:$O$13</c:f>
              <c:numCache>
                <c:formatCode>0.000%</c:formatCode>
                <c:ptCount val="3"/>
                <c:pt idx="0">
                  <c:v>0.22192791005291004</c:v>
                </c:pt>
                <c:pt idx="1">
                  <c:v>0.24860449735449736</c:v>
                </c:pt>
                <c:pt idx="2">
                  <c:v>0.22465112433862433</c:v>
                </c:pt>
              </c:numCache>
            </c:numRef>
          </c:val>
        </c:ser>
        <c:ser>
          <c:idx val="2"/>
          <c:order val="2"/>
          <c:tx>
            <c:strRef>
              <c:f>Sheet2!$L$14</c:f>
              <c:strCache>
                <c:ptCount val="1"/>
                <c:pt idx="0">
                  <c:v>Mar</c:v>
                </c:pt>
              </c:strCache>
            </c:strRef>
          </c:tx>
          <c:spPr>
            <a:solidFill>
              <a:schemeClr val="accent1">
                <a:tint val="9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Sheet2!$M$14:$O$14</c:f>
              <c:numCache>
                <c:formatCode>0.000%</c:formatCode>
                <c:ptCount val="3"/>
                <c:pt idx="0">
                  <c:v>0.22937341109615672</c:v>
                </c:pt>
                <c:pt idx="1">
                  <c:v>0.25803349783161356</c:v>
                </c:pt>
                <c:pt idx="2">
                  <c:v>0.19695678181546283</c:v>
                </c:pt>
              </c:numCache>
            </c:numRef>
          </c:val>
        </c:ser>
        <c:ser>
          <c:idx val="3"/>
          <c:order val="3"/>
          <c:tx>
            <c:strRef>
              <c:f>Sheet2!$L$15</c:f>
              <c:strCache>
                <c:ptCount val="1"/>
                <c:pt idx="0">
                  <c:v>Apr</c:v>
                </c:pt>
              </c:strCache>
            </c:strRef>
          </c:tx>
          <c:spPr>
            <a:solidFill>
              <a:schemeClr val="accent1">
                <a:shade val="9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Sheet2!$M$15:$O$15</c:f>
              <c:numCache>
                <c:formatCode>0.000%</c:formatCode>
                <c:ptCount val="3"/>
                <c:pt idx="0">
                  <c:v>0.21992746913580247</c:v>
                </c:pt>
                <c:pt idx="1">
                  <c:v>0.25479783950617285</c:v>
                </c:pt>
                <c:pt idx="2">
                  <c:v>0.21492592592592594</c:v>
                </c:pt>
              </c:numCache>
            </c:numRef>
          </c:val>
        </c:ser>
        <c:ser>
          <c:idx val="4"/>
          <c:order val="4"/>
          <c:tx>
            <c:strRef>
              <c:f>Sheet2!$L$16</c:f>
              <c:strCache>
                <c:ptCount val="1"/>
                <c:pt idx="0">
                  <c:v>May</c:v>
                </c:pt>
              </c:strCache>
            </c:strRef>
          </c:tx>
          <c:spPr>
            <a:solidFill>
              <a:schemeClr val="accent1">
                <a:shade val="7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Sheet2!$M$16:$O$16</c:f>
              <c:numCache>
                <c:formatCode>0.000%</c:formatCode>
                <c:ptCount val="3"/>
                <c:pt idx="0">
                  <c:v>0.2069399641577061</c:v>
                </c:pt>
                <c:pt idx="1">
                  <c:v>0.2505510752688172</c:v>
                </c:pt>
                <c:pt idx="2">
                  <c:v>0.20792861409796895</c:v>
                </c:pt>
              </c:numCache>
            </c:numRef>
          </c:val>
        </c:ser>
        <c:ser>
          <c:idx val="5"/>
          <c:order val="5"/>
          <c:tx>
            <c:strRef>
              <c:f>Sheet2!$L$17</c:f>
              <c:strCache>
                <c:ptCount val="1"/>
                <c:pt idx="0">
                  <c:v>Jun</c:v>
                </c:pt>
              </c:strCache>
            </c:strRef>
          </c:tx>
          <c:spPr>
            <a:solidFill>
              <a:schemeClr val="accent1">
                <a:shade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Sheet2!$M$17:$O$17</c:f>
              <c:numCache>
                <c:formatCode>0.000%</c:formatCode>
                <c:ptCount val="3"/>
                <c:pt idx="0">
                  <c:v>0.22778375149342892</c:v>
                </c:pt>
                <c:pt idx="1">
                  <c:v>0.2242458183990442</c:v>
                </c:pt>
                <c:pt idx="2">
                  <c:v>0.19394265232974911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0990936"/>
        <c:axId val="380991328"/>
      </c:barChart>
      <c:catAx>
        <c:axId val="380990936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991328"/>
        <c:crosses val="autoZero"/>
        <c:auto val="1"/>
        <c:lblAlgn val="ctr"/>
        <c:lblOffset val="100"/>
        <c:noMultiLvlLbl val="0"/>
      </c:catAx>
      <c:valAx>
        <c:axId val="3809913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990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Sheet2!$L$20</c:f>
              <c:strCache>
                <c:ptCount val="1"/>
                <c:pt idx="0">
                  <c:v>Jan</c:v>
                </c:pt>
              </c:strCache>
            </c:strRef>
          </c:tx>
          <c:spPr>
            <a:solidFill>
              <a:schemeClr val="accent1">
                <a:tint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Sheet2!$M$20:$O$20</c:f>
              <c:numCache>
                <c:formatCode>0.000%</c:formatCode>
                <c:ptCount val="3"/>
                <c:pt idx="0">
                  <c:v>0.20342592592592593</c:v>
                </c:pt>
                <c:pt idx="1">
                  <c:v>0.24361111111111111</c:v>
                </c:pt>
                <c:pt idx="2">
                  <c:v>0.2089799880525687</c:v>
                </c:pt>
              </c:numCache>
            </c:numRef>
          </c:val>
        </c:ser>
        <c:ser>
          <c:idx val="1"/>
          <c:order val="1"/>
          <c:tx>
            <c:strRef>
              <c:f>Sheet2!$L$21</c:f>
              <c:strCache>
                <c:ptCount val="1"/>
                <c:pt idx="0">
                  <c:v>Feb</c:v>
                </c:pt>
              </c:strCache>
            </c:strRef>
          </c:tx>
          <c:spPr>
            <a:solidFill>
              <a:schemeClr val="accent1">
                <a:tint val="7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Sheet2!$M$21:$O$21</c:f>
              <c:numCache>
                <c:formatCode>0.000%</c:formatCode>
                <c:ptCount val="3"/>
                <c:pt idx="0">
                  <c:v>0.22234623015873015</c:v>
                </c:pt>
                <c:pt idx="1">
                  <c:v>0.25725529100529099</c:v>
                </c:pt>
                <c:pt idx="2">
                  <c:v>0.21683366402116402</c:v>
                </c:pt>
              </c:numCache>
            </c:numRef>
          </c:val>
        </c:ser>
        <c:ser>
          <c:idx val="2"/>
          <c:order val="2"/>
          <c:tx>
            <c:strRef>
              <c:f>Sheet2!$L$22</c:f>
              <c:strCache>
                <c:ptCount val="1"/>
                <c:pt idx="0">
                  <c:v>Mar</c:v>
                </c:pt>
              </c:strCache>
            </c:strRef>
          </c:tx>
          <c:spPr>
            <a:solidFill>
              <a:schemeClr val="accent1">
                <a:tint val="9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Sheet2!$M$22:$O$22</c:f>
              <c:numCache>
                <c:formatCode>0.000%</c:formatCode>
                <c:ptCount val="3"/>
                <c:pt idx="0">
                  <c:v>0.2298325108419321</c:v>
                </c:pt>
                <c:pt idx="1">
                  <c:v>0.26486914909525944</c:v>
                </c:pt>
                <c:pt idx="2">
                  <c:v>0.16579931209810078</c:v>
                </c:pt>
              </c:numCache>
            </c:numRef>
          </c:val>
        </c:ser>
        <c:ser>
          <c:idx val="3"/>
          <c:order val="3"/>
          <c:tx>
            <c:strRef>
              <c:f>Sheet2!$L$23</c:f>
              <c:strCache>
                <c:ptCount val="1"/>
                <c:pt idx="0">
                  <c:v>Apr</c:v>
                </c:pt>
              </c:strCache>
            </c:strRef>
          </c:tx>
          <c:spPr>
            <a:solidFill>
              <a:schemeClr val="accent1">
                <a:shade val="9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Sheet2!$M$23:$O$23</c:f>
              <c:numCache>
                <c:formatCode>0.000%</c:formatCode>
                <c:ptCount val="3"/>
                <c:pt idx="0">
                  <c:v>0.21785956790123456</c:v>
                </c:pt>
                <c:pt idx="1">
                  <c:v>0.26546296296296296</c:v>
                </c:pt>
                <c:pt idx="2">
                  <c:v>0.12114814814814814</c:v>
                </c:pt>
              </c:numCache>
            </c:numRef>
          </c:val>
        </c:ser>
        <c:ser>
          <c:idx val="4"/>
          <c:order val="4"/>
          <c:tx>
            <c:strRef>
              <c:f>Sheet2!$L$24</c:f>
              <c:strCache>
                <c:ptCount val="1"/>
                <c:pt idx="0">
                  <c:v>May</c:v>
                </c:pt>
              </c:strCache>
            </c:strRef>
          </c:tx>
          <c:spPr>
            <a:solidFill>
              <a:schemeClr val="accent1">
                <a:shade val="7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Sheet2!$M$24:$O$24</c:f>
              <c:numCache>
                <c:formatCode>0.000%</c:formatCode>
                <c:ptCount val="3"/>
                <c:pt idx="0">
                  <c:v>0.20594534050179211</c:v>
                </c:pt>
                <c:pt idx="1">
                  <c:v>0.25963859020310631</c:v>
                </c:pt>
                <c:pt idx="2">
                  <c:v>0.13192054958183991</c:v>
                </c:pt>
              </c:numCache>
            </c:numRef>
          </c:val>
        </c:ser>
        <c:ser>
          <c:idx val="5"/>
          <c:order val="5"/>
          <c:tx>
            <c:strRef>
              <c:f>Sheet2!$L$25</c:f>
              <c:strCache>
                <c:ptCount val="1"/>
                <c:pt idx="0">
                  <c:v>Jun</c:v>
                </c:pt>
              </c:strCache>
            </c:strRef>
          </c:tx>
          <c:spPr>
            <a:solidFill>
              <a:schemeClr val="accent1">
                <a:shade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Sheet2!$M$3:$O$3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Sheet2!$M$25:$O$25</c:f>
              <c:numCache>
                <c:formatCode>0.000%</c:formatCode>
                <c:ptCount val="3"/>
                <c:pt idx="0">
                  <c:v>0.22274790919952211</c:v>
                </c:pt>
                <c:pt idx="1">
                  <c:v>0.2194489247311828</c:v>
                </c:pt>
                <c:pt idx="2">
                  <c:v>0.14645609318996416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0992112"/>
        <c:axId val="380992504"/>
      </c:barChart>
      <c:catAx>
        <c:axId val="380992112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992504"/>
        <c:crosses val="autoZero"/>
        <c:auto val="1"/>
        <c:lblAlgn val="ctr"/>
        <c:lblOffset val="100"/>
        <c:noMultiLvlLbl val="0"/>
      </c:catAx>
      <c:valAx>
        <c:axId val="380992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992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Sheet2!$L$29</c:f>
              <c:strCache>
                <c:ptCount val="1"/>
                <c:pt idx="0">
                  <c:v>Jan</c:v>
                </c:pt>
              </c:strCache>
            </c:strRef>
          </c:tx>
          <c:spPr>
            <a:solidFill>
              <a:schemeClr val="accent6">
                <a:tint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Sheet2!$M$28:$O$28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Sheet2!$M$29:$O$29</c:f>
              <c:numCache>
                <c:formatCode>0.000%</c:formatCode>
                <c:ptCount val="3"/>
                <c:pt idx="0">
                  <c:v>5.2431302270011949E-2</c:v>
                </c:pt>
                <c:pt idx="1">
                  <c:v>7.237903225806451E-2</c:v>
                </c:pt>
                <c:pt idx="2">
                  <c:v>4.6574074074074073E-2</c:v>
                </c:pt>
              </c:numCache>
            </c:numRef>
          </c:val>
        </c:ser>
        <c:ser>
          <c:idx val="1"/>
          <c:order val="1"/>
          <c:tx>
            <c:strRef>
              <c:f>Sheet2!$L$30</c:f>
              <c:strCache>
                <c:ptCount val="1"/>
                <c:pt idx="0">
                  <c:v>Feb</c:v>
                </c:pt>
              </c:strCache>
            </c:strRef>
          </c:tx>
          <c:spPr>
            <a:solidFill>
              <a:schemeClr val="accent6">
                <a:tint val="7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Sheet2!$M$28:$O$28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Sheet2!$M$30:$O$30</c:f>
              <c:numCache>
                <c:formatCode>0.000%</c:formatCode>
                <c:ptCount val="3"/>
                <c:pt idx="0">
                  <c:v>5.9345238095238097E-2</c:v>
                </c:pt>
                <c:pt idx="1">
                  <c:v>8.0261243386243381E-2</c:v>
                </c:pt>
                <c:pt idx="2">
                  <c:v>5.3715277777777778E-2</c:v>
                </c:pt>
              </c:numCache>
            </c:numRef>
          </c:val>
        </c:ser>
        <c:ser>
          <c:idx val="2"/>
          <c:order val="2"/>
          <c:tx>
            <c:strRef>
              <c:f>Sheet2!$L$31</c:f>
              <c:strCache>
                <c:ptCount val="1"/>
                <c:pt idx="0">
                  <c:v>Mar</c:v>
                </c:pt>
              </c:strCache>
            </c:strRef>
          </c:tx>
          <c:spPr>
            <a:solidFill>
              <a:schemeClr val="accent6">
                <a:tint val="9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Sheet2!$M$28:$O$28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Sheet2!$M$31:$O$31</c:f>
              <c:numCache>
                <c:formatCode>0.000%</c:formatCode>
                <c:ptCount val="3"/>
                <c:pt idx="0">
                  <c:v>6.325108419321071E-2</c:v>
                </c:pt>
                <c:pt idx="1">
                  <c:v>9.5802302975923431E-2</c:v>
                </c:pt>
                <c:pt idx="2">
                  <c:v>3.692986391505907E-2</c:v>
                </c:pt>
              </c:numCache>
            </c:numRef>
          </c:val>
        </c:ser>
        <c:ser>
          <c:idx val="3"/>
          <c:order val="3"/>
          <c:tx>
            <c:strRef>
              <c:f>Sheet2!$L$32</c:f>
              <c:strCache>
                <c:ptCount val="1"/>
                <c:pt idx="0">
                  <c:v>Apr</c:v>
                </c:pt>
              </c:strCache>
            </c:strRef>
          </c:tx>
          <c:spPr>
            <a:solidFill>
              <a:schemeClr val="accent6">
                <a:shade val="9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Sheet2!$M$28:$O$28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Sheet2!$M$32:$O$32</c:f>
              <c:numCache>
                <c:formatCode>0.000%</c:formatCode>
                <c:ptCount val="3"/>
                <c:pt idx="0">
                  <c:v>6.2209876543209877E-2</c:v>
                </c:pt>
                <c:pt idx="1">
                  <c:v>8.934876543209877E-2</c:v>
                </c:pt>
                <c:pt idx="2">
                  <c:v>4.1662037037037039E-2</c:v>
                </c:pt>
              </c:numCache>
            </c:numRef>
          </c:val>
        </c:ser>
        <c:ser>
          <c:idx val="4"/>
          <c:order val="4"/>
          <c:tx>
            <c:strRef>
              <c:f>Sheet2!$L$33</c:f>
              <c:strCache>
                <c:ptCount val="1"/>
                <c:pt idx="0">
                  <c:v>May</c:v>
                </c:pt>
              </c:strCache>
            </c:strRef>
          </c:tx>
          <c:spPr>
            <a:solidFill>
              <a:schemeClr val="accent6">
                <a:shade val="7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Sheet2!$M$28:$O$28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Sheet2!$M$33:$O$33</c:f>
              <c:numCache>
                <c:formatCode>0.000%</c:formatCode>
                <c:ptCount val="3"/>
                <c:pt idx="0">
                  <c:v>5.3106332138590201E-2</c:v>
                </c:pt>
                <c:pt idx="1">
                  <c:v>8.3738052568697735E-2</c:v>
                </c:pt>
                <c:pt idx="2">
                  <c:v>3.4586320191158898E-2</c:v>
                </c:pt>
              </c:numCache>
            </c:numRef>
          </c:val>
        </c:ser>
        <c:ser>
          <c:idx val="5"/>
          <c:order val="5"/>
          <c:tx>
            <c:strRef>
              <c:f>Sheet2!$L$34</c:f>
              <c:strCache>
                <c:ptCount val="1"/>
                <c:pt idx="0">
                  <c:v>Jun</c:v>
                </c:pt>
              </c:strCache>
            </c:strRef>
          </c:tx>
          <c:spPr>
            <a:solidFill>
              <a:schemeClr val="accent6">
                <a:shade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Sheet2!$M$28:$O$28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Sheet2!$M$34:$O$34</c:f>
              <c:numCache>
                <c:formatCode>0.000%</c:formatCode>
                <c:ptCount val="3"/>
                <c:pt idx="0">
                  <c:v>5.5361409796893669E-2</c:v>
                </c:pt>
                <c:pt idx="1">
                  <c:v>4.4879032258064513E-2</c:v>
                </c:pt>
                <c:pt idx="2">
                  <c:v>2.9811827956989247E-2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0993288"/>
        <c:axId val="201375576"/>
      </c:barChart>
      <c:catAx>
        <c:axId val="380993288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375576"/>
        <c:crosses val="autoZero"/>
        <c:auto val="1"/>
        <c:lblAlgn val="ctr"/>
        <c:lblOffset val="100"/>
        <c:noMultiLvlLbl val="0"/>
      </c:catAx>
      <c:valAx>
        <c:axId val="201375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0993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Sheet2!$L$37</c:f>
              <c:strCache>
                <c:ptCount val="1"/>
                <c:pt idx="0">
                  <c:v>Jan</c:v>
                </c:pt>
              </c:strCache>
            </c:strRef>
          </c:tx>
          <c:spPr>
            <a:solidFill>
              <a:schemeClr val="accent6">
                <a:tint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Sheet2!$M$28:$O$28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Sheet2!$M$37:$O$37</c:f>
              <c:numCache>
                <c:formatCode>0.000%</c:formatCode>
                <c:ptCount val="3"/>
                <c:pt idx="0">
                  <c:v>3.581541218637993E-2</c:v>
                </c:pt>
                <c:pt idx="1">
                  <c:v>5.352747909199522E-2</c:v>
                </c:pt>
                <c:pt idx="2">
                  <c:v>3.5330047789725212E-2</c:v>
                </c:pt>
              </c:numCache>
            </c:numRef>
          </c:val>
        </c:ser>
        <c:ser>
          <c:idx val="1"/>
          <c:order val="1"/>
          <c:tx>
            <c:strRef>
              <c:f>Sheet2!$L$38</c:f>
              <c:strCache>
                <c:ptCount val="1"/>
                <c:pt idx="0">
                  <c:v>Feb</c:v>
                </c:pt>
              </c:strCache>
            </c:strRef>
          </c:tx>
          <c:spPr>
            <a:solidFill>
              <a:schemeClr val="accent6">
                <a:tint val="7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Sheet2!$M$28:$O$28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Sheet2!$M$38:$O$38</c:f>
              <c:numCache>
                <c:formatCode>0.000%</c:formatCode>
                <c:ptCount val="3"/>
                <c:pt idx="0">
                  <c:v>4.3368055555555556E-2</c:v>
                </c:pt>
                <c:pt idx="1">
                  <c:v>5.7023809523809525E-2</c:v>
                </c:pt>
                <c:pt idx="2">
                  <c:v>4.1845238095238095E-2</c:v>
                </c:pt>
              </c:numCache>
            </c:numRef>
          </c:val>
        </c:ser>
        <c:ser>
          <c:idx val="2"/>
          <c:order val="2"/>
          <c:tx>
            <c:strRef>
              <c:f>Sheet2!$L$39</c:f>
              <c:strCache>
                <c:ptCount val="1"/>
                <c:pt idx="0">
                  <c:v>Mar</c:v>
                </c:pt>
              </c:strCache>
            </c:strRef>
          </c:tx>
          <c:spPr>
            <a:solidFill>
              <a:schemeClr val="accent6">
                <a:tint val="9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Sheet2!$M$28:$O$28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Sheet2!$M$39:$O$39</c:f>
              <c:numCache>
                <c:formatCode>0.000%</c:formatCode>
                <c:ptCount val="3"/>
                <c:pt idx="0">
                  <c:v>4.582622999850456E-2</c:v>
                </c:pt>
                <c:pt idx="1">
                  <c:v>6.8411843876177658E-2</c:v>
                </c:pt>
                <c:pt idx="2">
                  <c:v>2.7623747569911768E-2</c:v>
                </c:pt>
              </c:numCache>
            </c:numRef>
          </c:val>
        </c:ser>
        <c:ser>
          <c:idx val="3"/>
          <c:order val="3"/>
          <c:tx>
            <c:strRef>
              <c:f>Sheet2!$L$40</c:f>
              <c:strCache>
                <c:ptCount val="1"/>
                <c:pt idx="0">
                  <c:v>Apr</c:v>
                </c:pt>
              </c:strCache>
            </c:strRef>
          </c:tx>
          <c:spPr>
            <a:solidFill>
              <a:schemeClr val="accent6">
                <a:shade val="9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Sheet2!$M$28:$O$28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Sheet2!$M$40:$O$40</c:f>
              <c:numCache>
                <c:formatCode>0.000%</c:formatCode>
                <c:ptCount val="3"/>
                <c:pt idx="0">
                  <c:v>4.5688271604938269E-2</c:v>
                </c:pt>
                <c:pt idx="1">
                  <c:v>6.5762345679012346E-2</c:v>
                </c:pt>
                <c:pt idx="2">
                  <c:v>3.3469135802469137E-2</c:v>
                </c:pt>
              </c:numCache>
            </c:numRef>
          </c:val>
        </c:ser>
        <c:ser>
          <c:idx val="4"/>
          <c:order val="4"/>
          <c:tx>
            <c:strRef>
              <c:f>Sheet2!$L$41</c:f>
              <c:strCache>
                <c:ptCount val="1"/>
                <c:pt idx="0">
                  <c:v>May</c:v>
                </c:pt>
              </c:strCache>
            </c:strRef>
          </c:tx>
          <c:spPr>
            <a:solidFill>
              <a:schemeClr val="accent6">
                <a:shade val="7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Sheet2!$M$28:$O$28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Sheet2!$M$41:$O$41</c:f>
              <c:numCache>
                <c:formatCode>0.000%</c:formatCode>
                <c:ptCount val="3"/>
                <c:pt idx="0">
                  <c:v>4.0080645161290319E-2</c:v>
                </c:pt>
                <c:pt idx="1">
                  <c:v>6.0446535244922342E-2</c:v>
                </c:pt>
                <c:pt idx="2">
                  <c:v>2.8397550776583035E-2</c:v>
                </c:pt>
              </c:numCache>
            </c:numRef>
          </c:val>
        </c:ser>
        <c:ser>
          <c:idx val="5"/>
          <c:order val="5"/>
          <c:tx>
            <c:strRef>
              <c:f>Sheet2!$L$42</c:f>
              <c:strCache>
                <c:ptCount val="1"/>
                <c:pt idx="0">
                  <c:v>Jun</c:v>
                </c:pt>
              </c:strCache>
            </c:strRef>
          </c:tx>
          <c:spPr>
            <a:solidFill>
              <a:schemeClr val="accent6">
                <a:shade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Sheet2!$M$28:$O$28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Sheet2!$M$42:$O$42</c:f>
              <c:numCache>
                <c:formatCode>0.000%</c:formatCode>
                <c:ptCount val="3"/>
                <c:pt idx="0">
                  <c:v>4.0863201911589007E-2</c:v>
                </c:pt>
                <c:pt idx="1">
                  <c:v>3.5023894862604543E-2</c:v>
                </c:pt>
                <c:pt idx="2">
                  <c:v>2.4108422939068102E-2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1383024"/>
        <c:axId val="201375968"/>
      </c:barChart>
      <c:catAx>
        <c:axId val="201383024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375968"/>
        <c:crosses val="autoZero"/>
        <c:auto val="1"/>
        <c:lblAlgn val="ctr"/>
        <c:lblOffset val="100"/>
        <c:noMultiLvlLbl val="0"/>
      </c:catAx>
      <c:valAx>
        <c:axId val="201375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383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Sheet2!$L$45</c:f>
              <c:strCache>
                <c:ptCount val="1"/>
                <c:pt idx="0">
                  <c:v>Jan</c:v>
                </c:pt>
              </c:strCache>
            </c:strRef>
          </c:tx>
          <c:spPr>
            <a:solidFill>
              <a:schemeClr val="accent6">
                <a:tint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Sheet2!$M$28:$O$28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Sheet2!$M$45:$O$45</c:f>
              <c:numCache>
                <c:formatCode>0.000%</c:formatCode>
                <c:ptCount val="3"/>
                <c:pt idx="0">
                  <c:v>1.6605436081242531E-2</c:v>
                </c:pt>
                <c:pt idx="1">
                  <c:v>1.8684289127837515E-2</c:v>
                </c:pt>
                <c:pt idx="2">
                  <c:v>1.1212664277180406E-2</c:v>
                </c:pt>
              </c:numCache>
            </c:numRef>
          </c:val>
        </c:ser>
        <c:ser>
          <c:idx val="1"/>
          <c:order val="1"/>
          <c:tx>
            <c:strRef>
              <c:f>Sheet2!$L$46</c:f>
              <c:strCache>
                <c:ptCount val="1"/>
                <c:pt idx="0">
                  <c:v>Feb</c:v>
                </c:pt>
              </c:strCache>
            </c:strRef>
          </c:tx>
          <c:spPr>
            <a:solidFill>
              <a:schemeClr val="accent6">
                <a:tint val="7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Sheet2!$M$28:$O$28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Sheet2!$M$46:$O$46</c:f>
              <c:numCache>
                <c:formatCode>0.000%</c:formatCode>
                <c:ptCount val="3"/>
                <c:pt idx="0">
                  <c:v>1.5977182539682541E-2</c:v>
                </c:pt>
                <c:pt idx="1">
                  <c:v>2.3237433862433862E-2</c:v>
                </c:pt>
                <c:pt idx="2">
                  <c:v>1.1870039682539683E-2</c:v>
                </c:pt>
              </c:numCache>
            </c:numRef>
          </c:val>
        </c:ser>
        <c:ser>
          <c:idx val="2"/>
          <c:order val="2"/>
          <c:tx>
            <c:strRef>
              <c:f>Sheet2!$L$47</c:f>
              <c:strCache>
                <c:ptCount val="1"/>
                <c:pt idx="0">
                  <c:v>Mar</c:v>
                </c:pt>
              </c:strCache>
            </c:strRef>
          </c:tx>
          <c:spPr>
            <a:solidFill>
              <a:schemeClr val="accent6">
                <a:tint val="9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Sheet2!$M$28:$O$28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Sheet2!$M$47:$O$47</c:f>
              <c:numCache>
                <c:formatCode>0.000%</c:formatCode>
                <c:ptCount val="3"/>
                <c:pt idx="0">
                  <c:v>1.7424854194706147E-2</c:v>
                </c:pt>
                <c:pt idx="1">
                  <c:v>2.7390459099745777E-2</c:v>
                </c:pt>
                <c:pt idx="2">
                  <c:v>9.3061163451473011E-3</c:v>
                </c:pt>
              </c:numCache>
            </c:numRef>
          </c:val>
        </c:ser>
        <c:ser>
          <c:idx val="3"/>
          <c:order val="3"/>
          <c:tx>
            <c:strRef>
              <c:f>Sheet2!$L$48</c:f>
              <c:strCache>
                <c:ptCount val="1"/>
                <c:pt idx="0">
                  <c:v>Apr</c:v>
                </c:pt>
              </c:strCache>
            </c:strRef>
          </c:tx>
          <c:spPr>
            <a:solidFill>
              <a:schemeClr val="accent6">
                <a:shade val="9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Sheet2!$M$28:$O$28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Sheet2!$M$48:$O$48</c:f>
              <c:numCache>
                <c:formatCode>0.000%</c:formatCode>
                <c:ptCount val="3"/>
                <c:pt idx="0">
                  <c:v>1.6521604938271605E-2</c:v>
                </c:pt>
                <c:pt idx="1">
                  <c:v>2.358641975308642E-2</c:v>
                </c:pt>
                <c:pt idx="2">
                  <c:v>8.1929012345679005E-3</c:v>
                </c:pt>
              </c:numCache>
            </c:numRef>
          </c:val>
        </c:ser>
        <c:ser>
          <c:idx val="4"/>
          <c:order val="4"/>
          <c:tx>
            <c:strRef>
              <c:f>Sheet2!$L$49</c:f>
              <c:strCache>
                <c:ptCount val="1"/>
                <c:pt idx="0">
                  <c:v>May</c:v>
                </c:pt>
              </c:strCache>
            </c:strRef>
          </c:tx>
          <c:spPr>
            <a:solidFill>
              <a:schemeClr val="accent6">
                <a:shade val="7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Sheet2!$M$28:$O$28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Sheet2!$M$49:$O$49</c:f>
              <c:numCache>
                <c:formatCode>0.000%</c:formatCode>
                <c:ptCount val="3"/>
                <c:pt idx="0">
                  <c:v>1.302568697729988E-2</c:v>
                </c:pt>
                <c:pt idx="1">
                  <c:v>2.329151732377539E-2</c:v>
                </c:pt>
                <c:pt idx="2">
                  <c:v>6.188769414575866E-3</c:v>
                </c:pt>
              </c:numCache>
            </c:numRef>
          </c:val>
        </c:ser>
        <c:ser>
          <c:idx val="5"/>
          <c:order val="5"/>
          <c:tx>
            <c:strRef>
              <c:f>Sheet2!$L$50</c:f>
              <c:strCache>
                <c:ptCount val="1"/>
                <c:pt idx="0">
                  <c:v>Jun</c:v>
                </c:pt>
              </c:strCache>
            </c:strRef>
          </c:tx>
          <c:spPr>
            <a:solidFill>
              <a:schemeClr val="accent6">
                <a:shade val="5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Sheet2!$M$28:$O$28</c:f>
              <c:numCache>
                <c:formatCode>0</c:formatCode>
                <c:ptCount val="3"/>
                <c:pt idx="0">
                  <c:v>2013</c:v>
                </c:pt>
                <c:pt idx="1">
                  <c:v>2014</c:v>
                </c:pt>
                <c:pt idx="2" formatCode="General">
                  <c:v>2015</c:v>
                </c:pt>
              </c:numCache>
            </c:numRef>
          </c:cat>
          <c:val>
            <c:numRef>
              <c:f>Sheet2!$M$50:$O$50</c:f>
              <c:numCache>
                <c:formatCode>0.000%</c:formatCode>
                <c:ptCount val="3"/>
                <c:pt idx="0">
                  <c:v>1.449820788530466E-2</c:v>
                </c:pt>
                <c:pt idx="1">
                  <c:v>9.8551373954599755E-3</c:v>
                </c:pt>
                <c:pt idx="2">
                  <c:v>5.7034050179211471E-3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1376752"/>
        <c:axId val="201377144"/>
      </c:barChart>
      <c:catAx>
        <c:axId val="201376752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377144"/>
        <c:crosses val="autoZero"/>
        <c:auto val="1"/>
        <c:lblAlgn val="ctr"/>
        <c:lblOffset val="100"/>
        <c:noMultiLvlLbl val="0"/>
      </c:catAx>
      <c:valAx>
        <c:axId val="201377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376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4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5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colors6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CC12-B33C-4DB1-A1A2-A2DC6D415950}" type="datetimeFigureOut">
              <a:rPr lang="en-US" smtClean="0"/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EFF62-3677-42F4-92F4-BA6E1C5EEEC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9581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CC12-B33C-4DB1-A1A2-A2DC6D415950}" type="datetimeFigureOut">
              <a:rPr lang="en-US" smtClean="0"/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EFF62-3677-42F4-92F4-BA6E1C5EE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947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CC12-B33C-4DB1-A1A2-A2DC6D415950}" type="datetimeFigureOut">
              <a:rPr lang="en-US" smtClean="0"/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EFF62-3677-42F4-92F4-BA6E1C5EE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091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CC12-B33C-4DB1-A1A2-A2DC6D415950}" type="datetimeFigureOut">
              <a:rPr lang="en-US" smtClean="0"/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EFF62-3677-42F4-92F4-BA6E1C5EE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13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CC12-B33C-4DB1-A1A2-A2DC6D415950}" type="datetimeFigureOut">
              <a:rPr lang="en-US" smtClean="0"/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EFF62-3677-42F4-92F4-BA6E1C5EEEC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08655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6843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622738"/>
            <a:ext cx="4937760" cy="42463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622738"/>
            <a:ext cx="4937760" cy="42463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CC12-B33C-4DB1-A1A2-A2DC6D415950}" type="datetimeFigureOut">
              <a:rPr lang="en-US" smtClean="0"/>
              <a:t>6/23/2015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EFF62-3677-42F4-92F4-BA6E1C5EE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477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6875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CC12-B33C-4DB1-A1A2-A2DC6D415950}" type="datetimeFigureOut">
              <a:rPr lang="en-US" smtClean="0"/>
              <a:t>6/23/2015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EFF62-3677-42F4-92F4-BA6E1C5EE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3407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CC12-B33C-4DB1-A1A2-A2DC6D415950}" type="datetimeFigureOut">
              <a:rPr lang="en-US" smtClean="0"/>
              <a:t>6/23/2015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EFF62-3677-42F4-92F4-BA6E1C5EE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369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CC12-B33C-4DB1-A1A2-A2DC6D415950}" type="datetimeFigureOut">
              <a:rPr lang="en-US" smtClean="0"/>
              <a:t>6/23/2015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EFF62-3677-42F4-92F4-BA6E1C5EE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46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C6CC12-B33C-4DB1-A1A2-A2DC6D415950}" type="datetimeFigureOut">
              <a:rPr lang="en-US" smtClean="0"/>
              <a:t>6/23/2015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29EFF62-3677-42F4-92F4-BA6E1C5EE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853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6CC12-B33C-4DB1-A1A2-A2DC6D415950}" type="datetimeFigureOut">
              <a:rPr lang="en-US" smtClean="0"/>
              <a:t>6/23/2015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EFF62-3677-42F4-92F4-BA6E1C5EEE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1213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860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674254"/>
            <a:ext cx="10058400" cy="419484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C6CC12-B33C-4DB1-A1A2-A2DC6D415950}" type="datetimeFigureOut">
              <a:rPr lang="en-US" smtClean="0"/>
              <a:t>6/23/2015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29EFF62-3677-42F4-92F4-BA6E1C5EEEC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377233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1083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Governor Deadband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June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82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ontent Placeholder 1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8372401"/>
              </p:ext>
            </p:extLst>
          </p:nvPr>
        </p:nvGraphicFramePr>
        <p:xfrm>
          <a:off x="1096963" y="1622425"/>
          <a:ext cx="4938712" cy="4246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Percent Beyond </a:t>
            </a:r>
            <a:r>
              <a:rPr lang="en-US" dirty="0" smtClean="0"/>
              <a:t>Deadband – 17 </a:t>
            </a:r>
            <a:r>
              <a:rPr lang="en-US" dirty="0" err="1" smtClean="0"/>
              <a:t>mHz</a:t>
            </a:r>
            <a:endParaRPr lang="en-US" dirty="0"/>
          </a:p>
        </p:txBody>
      </p:sp>
      <p:sp>
        <p:nvSpPr>
          <p:cNvPr id="7" name="Right Brace 6"/>
          <p:cNvSpPr/>
          <p:nvPr/>
        </p:nvSpPr>
        <p:spPr>
          <a:xfrm rot="18062940">
            <a:off x="5407812" y="2539339"/>
            <a:ext cx="334975" cy="929797"/>
          </a:xfrm>
          <a:prstGeom prst="rightBrace">
            <a:avLst>
              <a:gd name="adj1" fmla="val 44252"/>
              <a:gd name="adj2" fmla="val 50000"/>
            </a:avLst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>
            <a:stCxn id="7" idx="1"/>
            <a:endCxn id="10" idx="1"/>
          </p:cNvCxnSpPr>
          <p:nvPr/>
        </p:nvCxnSpPr>
        <p:spPr>
          <a:xfrm flipV="1">
            <a:off x="5661685" y="1891604"/>
            <a:ext cx="810552" cy="969143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472237" y="1568438"/>
            <a:ext cx="2797040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Significant improvement in March to June 2015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50900" y="5956300"/>
            <a:ext cx="944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*Any interval outside deadband is counted.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69297777"/>
              </p:ext>
            </p:extLst>
          </p:nvPr>
        </p:nvGraphicFramePr>
        <p:xfrm>
          <a:off x="7096260" y="2702898"/>
          <a:ext cx="4571999" cy="2743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8774"/>
                <a:gridCol w="1425677"/>
                <a:gridCol w="1048774"/>
                <a:gridCol w="1048774"/>
              </a:tblGrid>
              <a:tr h="342900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Percent Beyond </a:t>
                      </a:r>
                      <a:r>
                        <a:rPr lang="en-US" sz="1600" b="1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Deadband</a:t>
                      </a:r>
                      <a:endParaRPr lang="en-US" sz="16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41.051%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48.102%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42.429%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44.427%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50.586%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44.148%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45.921%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52.290%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36.276%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43.779%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52.026%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33.607%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41.289%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51.019%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33.985%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45.053%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44.369%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34.040%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5548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Percent Beyond </a:t>
            </a:r>
            <a:r>
              <a:rPr lang="en-US" sz="4000" dirty="0" err="1" smtClean="0"/>
              <a:t>Deadband</a:t>
            </a:r>
            <a:r>
              <a:rPr lang="en-US" sz="4000" dirty="0" smtClean="0"/>
              <a:t> (negative) </a:t>
            </a:r>
            <a:r>
              <a:rPr lang="en-US" sz="4000" dirty="0"/>
              <a:t>– 17 </a:t>
            </a:r>
            <a:r>
              <a:rPr lang="en-US" sz="4000" dirty="0" err="1" smtClean="0"/>
              <a:t>mHz</a:t>
            </a:r>
            <a:endParaRPr lang="en-US" sz="40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309045299"/>
              </p:ext>
            </p:extLst>
          </p:nvPr>
        </p:nvGraphicFramePr>
        <p:xfrm>
          <a:off x="6921769" y="2107943"/>
          <a:ext cx="4571999" cy="2743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8774"/>
                <a:gridCol w="1425677"/>
                <a:gridCol w="1048774"/>
                <a:gridCol w="1048774"/>
              </a:tblGrid>
              <a:tr h="342900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Negative Percent Beyond </a:t>
                      </a:r>
                      <a:r>
                        <a:rPr lang="en-US" sz="1600" b="1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Deadband</a:t>
                      </a:r>
                      <a:endParaRPr lang="en-US" sz="16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20.663%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23.660%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21.471%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22.193%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24.860%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22.465%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22.937%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25.803%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19.696%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21.993%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25.480%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21.493%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20.694%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25.055%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20.793%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22.778%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22.425%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19.394%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85524105"/>
              </p:ext>
            </p:extLst>
          </p:nvPr>
        </p:nvGraphicFramePr>
        <p:xfrm>
          <a:off x="1096963" y="1622425"/>
          <a:ext cx="4938712" cy="4246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50900" y="5956300"/>
            <a:ext cx="944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*Any interval outside </a:t>
            </a:r>
            <a:r>
              <a:rPr lang="en-US" dirty="0" err="1" smtClean="0"/>
              <a:t>deadband</a:t>
            </a:r>
            <a:r>
              <a:rPr lang="en-US" dirty="0" smtClean="0"/>
              <a:t>  and under 60 Hz is counted.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84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52430332"/>
              </p:ext>
            </p:extLst>
          </p:nvPr>
        </p:nvGraphicFramePr>
        <p:xfrm>
          <a:off x="6921768" y="2107942"/>
          <a:ext cx="4571999" cy="2743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8774"/>
                <a:gridCol w="1425677"/>
                <a:gridCol w="1048774"/>
                <a:gridCol w="1048774"/>
              </a:tblGrid>
              <a:tr h="342900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Positive Percent Beyond </a:t>
                      </a:r>
                      <a:r>
                        <a:rPr lang="en-US" sz="1600" b="1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Deadband</a:t>
                      </a:r>
                      <a:endParaRPr lang="en-US" sz="16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20.343%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24.361%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20.898%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22.235%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25.726%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21.683%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22.983%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26.487%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16.580%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21.786%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26.546%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12.115%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20.595%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25.964%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13.192%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22.275%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21.945%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14.646%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38114262"/>
              </p:ext>
            </p:extLst>
          </p:nvPr>
        </p:nvGraphicFramePr>
        <p:xfrm>
          <a:off x="1096963" y="1622425"/>
          <a:ext cx="4938712" cy="4246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Percent Beyond </a:t>
            </a:r>
            <a:r>
              <a:rPr lang="en-US" sz="4000" dirty="0" err="1" smtClean="0"/>
              <a:t>Deadband</a:t>
            </a:r>
            <a:r>
              <a:rPr lang="en-US" sz="4000" dirty="0" smtClean="0"/>
              <a:t> (positive) </a:t>
            </a:r>
            <a:r>
              <a:rPr lang="en-US" sz="4000" dirty="0"/>
              <a:t>– 17 </a:t>
            </a:r>
            <a:r>
              <a:rPr lang="en-US" sz="4000" dirty="0" err="1" smtClean="0"/>
              <a:t>mHz</a:t>
            </a:r>
            <a:endParaRPr lang="en-US" sz="4000" dirty="0"/>
          </a:p>
        </p:txBody>
      </p:sp>
      <p:sp>
        <p:nvSpPr>
          <p:cNvPr id="9" name="TextBox 8"/>
          <p:cNvSpPr txBox="1"/>
          <p:nvPr/>
        </p:nvSpPr>
        <p:spPr>
          <a:xfrm>
            <a:off x="850900" y="5956300"/>
            <a:ext cx="944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*Any interval outside </a:t>
            </a:r>
            <a:r>
              <a:rPr lang="en-US" dirty="0" err="1" smtClean="0"/>
              <a:t>deadband</a:t>
            </a:r>
            <a:r>
              <a:rPr lang="en-US" dirty="0" smtClean="0"/>
              <a:t> and over 60 Hz is counted.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029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Percent Beyond Deadband </a:t>
            </a:r>
            <a:r>
              <a:rPr lang="en-US" dirty="0" smtClean="0"/>
              <a:t>– 34 </a:t>
            </a:r>
            <a:r>
              <a:rPr lang="en-US" dirty="0" err="1" smtClean="0"/>
              <a:t>mHz</a:t>
            </a:r>
            <a:endParaRPr lang="en-US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71366709"/>
              </p:ext>
            </p:extLst>
          </p:nvPr>
        </p:nvGraphicFramePr>
        <p:xfrm>
          <a:off x="1096963" y="1622425"/>
          <a:ext cx="4938712" cy="4246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26500049"/>
              </p:ext>
            </p:extLst>
          </p:nvPr>
        </p:nvGraphicFramePr>
        <p:xfrm>
          <a:off x="7024799" y="3048100"/>
          <a:ext cx="4571999" cy="2743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8774"/>
                <a:gridCol w="1425677"/>
                <a:gridCol w="1048774"/>
                <a:gridCol w="1048774"/>
              </a:tblGrid>
              <a:tr h="342900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 beyond </a:t>
                      </a:r>
                      <a:r>
                        <a:rPr lang="en-US" sz="1600" b="1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db</a:t>
                      </a:r>
                      <a:endParaRPr lang="en-US" sz="16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5.243%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7.238%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4.657%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5.935%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8.026%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5.372%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6.325%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9.580%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3.693%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6.221%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8.935%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4.166%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5.311%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8.374%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3.459%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5.536%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4.488%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2.981%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026651" y="1874178"/>
            <a:ext cx="2306659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Downward trend for 2015 versus 2014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135907" y="2084543"/>
            <a:ext cx="1807246" cy="1521128"/>
          </a:xfrm>
          <a:prstGeom prst="straightConnector1">
            <a:avLst/>
          </a:prstGeom>
          <a:solidFill>
            <a:schemeClr val="accent1">
              <a:lumMod val="40000"/>
              <a:lumOff val="60000"/>
            </a:schemeClr>
          </a:solidFill>
          <a:ln w="50800">
            <a:solidFill>
              <a:schemeClr val="accent6">
                <a:lumMod val="75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50900" y="5956300"/>
            <a:ext cx="944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*Any interval outside deadband is counted.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6199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Percent Beyond </a:t>
            </a:r>
            <a:r>
              <a:rPr lang="en-US" sz="4000" dirty="0" err="1"/>
              <a:t>Deadband</a:t>
            </a:r>
            <a:r>
              <a:rPr lang="en-US" sz="4000" dirty="0"/>
              <a:t> (negative) – </a:t>
            </a:r>
            <a:r>
              <a:rPr lang="en-US" sz="4000" dirty="0" smtClean="0"/>
              <a:t>34 </a:t>
            </a:r>
            <a:r>
              <a:rPr lang="en-US" sz="4000" dirty="0" err="1" smtClean="0"/>
              <a:t>mHz</a:t>
            </a:r>
            <a:endParaRPr lang="en-US" sz="4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67209856"/>
              </p:ext>
            </p:extLst>
          </p:nvPr>
        </p:nvGraphicFramePr>
        <p:xfrm>
          <a:off x="6934649" y="2146580"/>
          <a:ext cx="4571999" cy="27432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8774"/>
                <a:gridCol w="1425677"/>
                <a:gridCol w="1048774"/>
                <a:gridCol w="1048774"/>
              </a:tblGrid>
              <a:tr h="343733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Negative Percent Beyond </a:t>
                      </a:r>
                      <a:r>
                        <a:rPr lang="en-US" sz="1600" b="1" u="none" strike="noStrike" kern="1200" dirty="0" err="1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Deadband</a:t>
                      </a:r>
                      <a:endParaRPr lang="en-US" sz="16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3707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4373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3.582%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5.353%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3.533%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73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4.337%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5.702%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4.185%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73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4.583%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6.841%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2.762%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73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4.569%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6.576%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3.347%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73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4.008%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6.045%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2.840%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73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4.086%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3.502%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2.411%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6037528"/>
              </p:ext>
            </p:extLst>
          </p:nvPr>
        </p:nvGraphicFramePr>
        <p:xfrm>
          <a:off x="1096963" y="1622425"/>
          <a:ext cx="4938712" cy="4246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50900" y="5956300"/>
            <a:ext cx="944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*Any interval outside </a:t>
            </a:r>
            <a:r>
              <a:rPr lang="en-US" dirty="0" err="1" smtClean="0"/>
              <a:t>deadband</a:t>
            </a:r>
            <a:r>
              <a:rPr lang="en-US" dirty="0" smtClean="0"/>
              <a:t> and under 60 Hz is counted.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391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Percent Beyond </a:t>
            </a:r>
            <a:r>
              <a:rPr lang="en-US" sz="4000" dirty="0" err="1"/>
              <a:t>Deadband</a:t>
            </a:r>
            <a:r>
              <a:rPr lang="en-US" sz="4000" dirty="0"/>
              <a:t> </a:t>
            </a:r>
            <a:r>
              <a:rPr lang="en-US" sz="4000" dirty="0" smtClean="0"/>
              <a:t>(positive) </a:t>
            </a:r>
            <a:r>
              <a:rPr lang="en-US" sz="4000" dirty="0"/>
              <a:t>– 34 </a:t>
            </a:r>
            <a:r>
              <a:rPr lang="en-US" sz="4000" dirty="0" err="1" smtClean="0"/>
              <a:t>mHz</a:t>
            </a:r>
            <a:endParaRPr lang="en-US" sz="40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15636641"/>
              </p:ext>
            </p:extLst>
          </p:nvPr>
        </p:nvGraphicFramePr>
        <p:xfrm>
          <a:off x="6931412" y="2147550"/>
          <a:ext cx="4571999" cy="2743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8774"/>
                <a:gridCol w="1425677"/>
                <a:gridCol w="1048774"/>
                <a:gridCol w="1048774"/>
              </a:tblGrid>
              <a:tr h="3429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Positive Percent Beyond </a:t>
                      </a:r>
                      <a:r>
                        <a:rPr lang="en-US" sz="1600" b="1" u="none" strike="noStrike" dirty="0" err="1">
                          <a:solidFill>
                            <a:schemeClr val="bg1"/>
                          </a:solidFill>
                          <a:effectLst/>
                        </a:rPr>
                        <a:t>Deadband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2013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2014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2015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Jan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1.661%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1.868%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1.121%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Feb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1.598%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2.324%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1.187%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Mar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1.742%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2.739%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0.931%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Apr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1.652%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2.359%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0.819%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May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1.303%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2.329%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0.619%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Jun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1.450%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0.986%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0.570%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47498966"/>
              </p:ext>
            </p:extLst>
          </p:nvPr>
        </p:nvGraphicFramePr>
        <p:xfrm>
          <a:off x="1096963" y="1622425"/>
          <a:ext cx="4938712" cy="4246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50900" y="5956300"/>
            <a:ext cx="944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*Any interval outside </a:t>
            </a:r>
            <a:r>
              <a:rPr lang="en-US" dirty="0" err="1" smtClean="0"/>
              <a:t>deadband</a:t>
            </a:r>
            <a:r>
              <a:rPr lang="en-US" dirty="0" smtClean="0"/>
              <a:t> and over 60 Hz is counted.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46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1097280" y="2935990"/>
            <a:ext cx="10058400" cy="9860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49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Custom 8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76CDEE"/>
      </a:accent1>
      <a:accent2>
        <a:srgbClr val="27304E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Override1.xml><?xml version="1.0" encoding="utf-8"?>
<a:themeOverride xmlns:a="http://schemas.openxmlformats.org/drawingml/2006/main">
  <a:clrScheme name="Custom 8">
    <a:dk1>
      <a:sysClr val="windowText" lastClr="000000"/>
    </a:dk1>
    <a:lt1>
      <a:sysClr val="window" lastClr="FFFFFF"/>
    </a:lt1>
    <a:dk2>
      <a:srgbClr val="344068"/>
    </a:dk2>
    <a:lt2>
      <a:srgbClr val="D9E0E6"/>
    </a:lt2>
    <a:accent1>
      <a:srgbClr val="76CDEE"/>
    </a:accent1>
    <a:accent2>
      <a:srgbClr val="27304E"/>
    </a:accent2>
    <a:accent3>
      <a:srgbClr val="28C4CC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</TotalTime>
  <Words>424</Words>
  <Application>Microsoft Office PowerPoint</Application>
  <PresentationFormat>Widescreen</PresentationFormat>
  <Paragraphs>191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Calibri Light</vt:lpstr>
      <vt:lpstr>Retrospect</vt:lpstr>
      <vt:lpstr>Governor Deadband Analysis</vt:lpstr>
      <vt:lpstr>Percent Beyond Deadband – 17 mHz</vt:lpstr>
      <vt:lpstr>Percent Beyond Deadband (negative) – 17 mHz</vt:lpstr>
      <vt:lpstr>Percent Beyond Deadband (positive) – 17 mHz</vt:lpstr>
      <vt:lpstr>Percent Beyond Deadband – 34 mHz</vt:lpstr>
      <vt:lpstr>Percent Beyond Deadband (negative) – 34 mHz</vt:lpstr>
      <vt:lpstr>Percent Beyond Deadband (positive) – 34 mHz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Governor Deadband Study</dc:title>
  <dc:creator>Steffan, Nick</dc:creator>
  <cp:lastModifiedBy>Giarratano, Alex</cp:lastModifiedBy>
  <cp:revision>18</cp:revision>
  <dcterms:created xsi:type="dcterms:W3CDTF">2015-05-26T13:57:45Z</dcterms:created>
  <dcterms:modified xsi:type="dcterms:W3CDTF">2015-06-23T21:59:22Z</dcterms:modified>
</cp:coreProperties>
</file>