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 id="2147493495" r:id="rId6"/>
  </p:sldMasterIdLst>
  <p:notesMasterIdLst>
    <p:notesMasterId r:id="rId22"/>
  </p:notesMasterIdLst>
  <p:handoutMasterIdLst>
    <p:handoutMasterId r:id="rId23"/>
  </p:handoutMasterIdLst>
  <p:sldIdLst>
    <p:sldId id="437" r:id="rId7"/>
    <p:sldId id="438" r:id="rId8"/>
    <p:sldId id="439" r:id="rId9"/>
    <p:sldId id="449" r:id="rId10"/>
    <p:sldId id="450" r:id="rId11"/>
    <p:sldId id="451" r:id="rId12"/>
    <p:sldId id="445" r:id="rId13"/>
    <p:sldId id="446" r:id="rId14"/>
    <p:sldId id="447" r:id="rId15"/>
    <p:sldId id="444" r:id="rId16"/>
    <p:sldId id="441" r:id="rId17"/>
    <p:sldId id="440" r:id="rId18"/>
    <p:sldId id="448" r:id="rId19"/>
    <p:sldId id="443" r:id="rId20"/>
    <p:sldId id="442" r:id="rId21"/>
  </p:sldIdLst>
  <p:sldSz cx="9144000" cy="6858000" type="screen4x3"/>
  <p:notesSz cx="7010400" cy="9236075"/>
  <p:custDataLst>
    <p:tags r:id="rId24"/>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86"/>
    <a:srgbClr val="55BAB7"/>
    <a:srgbClr val="00385E"/>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8" autoAdjust="0"/>
    <p:restoredTop sz="84400" autoAdjust="0"/>
  </p:normalViewPr>
  <p:slideViewPr>
    <p:cSldViewPr snapToGrid="0" snapToObjects="1">
      <p:cViewPr varScale="1">
        <p:scale>
          <a:sx n="102" d="100"/>
          <a:sy n="102" d="100"/>
        </p:scale>
        <p:origin x="-696" y="-102"/>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85" d="100"/>
          <a:sy n="85" d="100"/>
        </p:scale>
        <p:origin x="-1908"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25" tIns="45712" rIns="91425" bIns="45712"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25" tIns="45712" rIns="91425" bIns="45712" rtlCol="0"/>
          <a:lstStyle>
            <a:lvl1pPr algn="r" fontAlgn="auto">
              <a:spcBef>
                <a:spcPts val="0"/>
              </a:spcBef>
              <a:spcAft>
                <a:spcPts val="0"/>
              </a:spcAft>
              <a:defRPr sz="1200">
                <a:latin typeface="+mn-lt"/>
                <a:cs typeface="+mn-cs"/>
              </a:defRPr>
            </a:lvl1pPr>
          </a:lstStyle>
          <a:p>
            <a:pPr>
              <a:defRPr/>
            </a:pPr>
            <a:fld id="{789CA3BE-7C50-4B7D-85B1-361B1919A293}" type="datetimeFigureOut">
              <a:rPr lang="en-US"/>
              <a:pPr>
                <a:defRPr/>
              </a:pPr>
              <a:t>6/23/2015</a:t>
            </a:fld>
            <a:endParaRPr lang="en-US" dirty="0"/>
          </a:p>
        </p:txBody>
      </p:sp>
      <p:sp>
        <p:nvSpPr>
          <p:cNvPr id="4" name="Footer Placeholder 3"/>
          <p:cNvSpPr>
            <a:spLocks noGrp="1"/>
          </p:cNvSpPr>
          <p:nvPr>
            <p:ph type="ftr" sz="quarter" idx="2"/>
          </p:nvPr>
        </p:nvSpPr>
        <p:spPr>
          <a:xfrm>
            <a:off x="0" y="8772525"/>
            <a:ext cx="3038475" cy="461963"/>
          </a:xfrm>
          <a:prstGeom prst="rect">
            <a:avLst/>
          </a:prstGeom>
        </p:spPr>
        <p:txBody>
          <a:bodyPr vert="horz" lIns="91425" tIns="45712" rIns="91425" bIns="45712"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25" tIns="45712" rIns="91425" bIns="45712" rtlCol="0" anchor="b"/>
          <a:lstStyle>
            <a:lvl1pPr algn="r" fontAlgn="auto">
              <a:spcBef>
                <a:spcPts val="0"/>
              </a:spcBef>
              <a:spcAft>
                <a:spcPts val="0"/>
              </a:spcAft>
              <a:defRPr sz="1200">
                <a:latin typeface="+mn-lt"/>
                <a:cs typeface="+mn-cs"/>
              </a:defRPr>
            </a:lvl1pPr>
          </a:lstStyle>
          <a:p>
            <a:pPr>
              <a:defRPr/>
            </a:pPr>
            <a:fld id="{94DAB454-4155-4450-9445-00A4EB63548A}" type="slidenum">
              <a:rPr lang="en-US"/>
              <a:pPr>
                <a:defRPr/>
              </a:pPr>
              <a:t>‹#›</a:t>
            </a:fld>
            <a:endParaRPr lang="en-US" dirty="0"/>
          </a:p>
        </p:txBody>
      </p:sp>
    </p:spTree>
    <p:extLst>
      <p:ext uri="{BB962C8B-B14F-4D97-AF65-F5344CB8AC3E}">
        <p14:creationId xmlns:p14="http://schemas.microsoft.com/office/powerpoint/2010/main" val="1012804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25" tIns="45712" rIns="91425" bIns="45712"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25" tIns="45712" rIns="91425" bIns="45712" rtlCol="0"/>
          <a:lstStyle>
            <a:lvl1pPr algn="r" fontAlgn="auto">
              <a:spcBef>
                <a:spcPts val="0"/>
              </a:spcBef>
              <a:spcAft>
                <a:spcPts val="0"/>
              </a:spcAft>
              <a:defRPr sz="1200">
                <a:latin typeface="+mn-lt"/>
                <a:cs typeface="+mn-cs"/>
              </a:defRPr>
            </a:lvl1pPr>
          </a:lstStyle>
          <a:p>
            <a:pPr>
              <a:defRPr/>
            </a:pPr>
            <a:fld id="{C650EAC5-C117-443C-8905-16179836CB99}" type="datetimeFigureOut">
              <a:rPr lang="en-US"/>
              <a:pPr>
                <a:defRPr/>
              </a:pPr>
              <a:t>6/23/2015</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25" tIns="45712" rIns="91425" bIns="45712" rtlCol="0" anchor="ctr"/>
          <a:lstStyle/>
          <a:p>
            <a:pPr lvl="0"/>
            <a:endParaRPr lang="en-US" noProof="0" dirty="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25" tIns="45712" rIns="91425" bIns="4571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3038475" cy="461963"/>
          </a:xfrm>
          <a:prstGeom prst="rect">
            <a:avLst/>
          </a:prstGeom>
        </p:spPr>
        <p:txBody>
          <a:bodyPr vert="horz" lIns="91425" tIns="45712" rIns="91425" bIns="45712"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25" tIns="45712" rIns="91425" bIns="45712" rtlCol="0" anchor="b"/>
          <a:lstStyle>
            <a:lvl1pPr algn="r" fontAlgn="auto">
              <a:spcBef>
                <a:spcPts val="0"/>
              </a:spcBef>
              <a:spcAft>
                <a:spcPts val="0"/>
              </a:spcAft>
              <a:defRPr sz="1200">
                <a:latin typeface="+mn-lt"/>
                <a:cs typeface="+mn-cs"/>
              </a:defRPr>
            </a:lvl1pPr>
          </a:lstStyle>
          <a:p>
            <a:pPr>
              <a:defRPr/>
            </a:pPr>
            <a:fld id="{8267943A-98E8-4A11-9370-CC245C3A5CC6}" type="slidenum">
              <a:rPr lang="en-US"/>
              <a:pPr>
                <a:defRPr/>
              </a:pPr>
              <a:t>‹#›</a:t>
            </a:fld>
            <a:endParaRPr lang="en-US" dirty="0"/>
          </a:p>
        </p:txBody>
      </p:sp>
    </p:spTree>
    <p:extLst>
      <p:ext uri="{BB962C8B-B14F-4D97-AF65-F5344CB8AC3E}">
        <p14:creationId xmlns:p14="http://schemas.microsoft.com/office/powerpoint/2010/main" val="4146420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F614665-9394-47B3-A1A2-BE9503AFF6A5}"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000"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ED881FE-2149-448C-B4D6-E878ACBC9506}" type="slidenum">
              <a:rPr lang="en-US" altLang="en-US" smtClean="0">
                <a:latin typeface="Calibri" pitchFamily="34" charset="0"/>
              </a:rPr>
              <a:pPr fontAlgn="base">
                <a:spcBef>
                  <a:spcPct val="0"/>
                </a:spcBef>
                <a:spcAft>
                  <a:spcPct val="0"/>
                </a:spcAft>
                <a:defRPr/>
              </a:pPr>
              <a:t>10</a:t>
            </a:fld>
            <a:endParaRPr lang="en-US" altLang="en-US" dirty="0"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b="0" i="0" u="none" strike="noStrike" kern="1200" baseline="0" dirty="0" smtClean="0">
                <a:solidFill>
                  <a:schemeClr val="tx1"/>
                </a:solidFill>
                <a:latin typeface="+mn-lt"/>
                <a:ea typeface="+mn-ea"/>
                <a:cs typeface="+mn-cs"/>
              </a:rPr>
              <a:t>Zonal requirements are determined 2 days before OP day by an offline study. Zonal requirements may change but not System wide.</a:t>
            </a:r>
          </a:p>
          <a:p>
            <a:r>
              <a:rPr lang="en-US" sz="1000" b="0" i="0" u="none" strike="noStrike" kern="1200" baseline="0" dirty="0" smtClean="0">
                <a:solidFill>
                  <a:schemeClr val="tx1"/>
                </a:solidFill>
                <a:latin typeface="+mn-lt"/>
                <a:ea typeface="+mn-ea"/>
                <a:cs typeface="+mn-cs"/>
              </a:rPr>
              <a:t>Offer caps: $100 Spinning, $100 Supplemental, $500 Regulation</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For cleared Market-Wide Regulating Reserve levels less than the Market-Wide Regulating Reserve Requirement, the Market-Wide Regulating Reserve Demand Curve price is set equal to the average cost per MW of committing and running a peaking unit for an hour ($175)</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For cleared Market-Wide Regulating and Spinning Reserve levels greater than ninety percent (90%) but less than one hundred percent (100%) of the</a:t>
            </a:r>
          </a:p>
          <a:p>
            <a:r>
              <a:rPr lang="en-US" sz="1000" b="0" i="0" u="none" strike="noStrike" kern="1200" baseline="0" dirty="0" smtClean="0">
                <a:solidFill>
                  <a:schemeClr val="tx1"/>
                </a:solidFill>
                <a:latin typeface="+mn-lt"/>
                <a:ea typeface="+mn-ea"/>
                <a:cs typeface="+mn-cs"/>
              </a:rPr>
              <a:t>Market-Wide Regulating and Spinning Reserve, the Market-Wide Regulating and Spinning Reserve Demand Curve price is $65 per </a:t>
            </a:r>
            <a:r>
              <a:rPr lang="en-US" sz="1000" b="0" i="0" u="none" strike="noStrike" kern="1200" baseline="0" dirty="0" err="1" smtClean="0">
                <a:solidFill>
                  <a:schemeClr val="tx1"/>
                </a:solidFill>
                <a:latin typeface="+mn-lt"/>
                <a:ea typeface="+mn-ea"/>
                <a:cs typeface="+mn-cs"/>
              </a:rPr>
              <a:t>MWh</a:t>
            </a:r>
            <a:r>
              <a:rPr lang="en-US" sz="1000" b="0" i="0" u="none" strike="noStrike" kern="1200" baseline="0" dirty="0" smtClean="0">
                <a:solidFill>
                  <a:schemeClr val="tx1"/>
                </a:solidFill>
                <a:latin typeface="+mn-lt"/>
                <a:ea typeface="+mn-ea"/>
                <a:cs typeface="+mn-cs"/>
              </a:rPr>
              <a:t>. For cleared Market-Wide Regulating and Spinning Reserve levels less than ninety percent (90%), of the Market-Wide regulating and Spinning </a:t>
            </a:r>
            <a:r>
              <a:rPr lang="en-US" sz="1000" b="0" i="0" u="none" strike="noStrike" kern="1200" baseline="0" dirty="0" err="1" smtClean="0">
                <a:solidFill>
                  <a:schemeClr val="tx1"/>
                </a:solidFill>
                <a:latin typeface="+mn-lt"/>
                <a:ea typeface="+mn-ea"/>
                <a:cs typeface="+mn-cs"/>
              </a:rPr>
              <a:t>Reserve,the</a:t>
            </a:r>
            <a:r>
              <a:rPr lang="en-US" sz="1000" b="0" i="0" u="none" strike="noStrike" kern="1200" baseline="0" dirty="0" smtClean="0">
                <a:solidFill>
                  <a:schemeClr val="tx1"/>
                </a:solidFill>
                <a:latin typeface="+mn-lt"/>
                <a:ea typeface="+mn-ea"/>
                <a:cs typeface="+mn-cs"/>
              </a:rPr>
              <a:t> Market Wide Regulating and Spinning Reserve Demand Curve price is $98 per </a:t>
            </a:r>
            <a:r>
              <a:rPr lang="en-US" sz="1000" b="0" i="0" u="none" strike="noStrike" kern="1200" baseline="0" dirty="0" err="1" smtClean="0">
                <a:solidFill>
                  <a:schemeClr val="tx1"/>
                </a:solidFill>
                <a:latin typeface="+mn-lt"/>
                <a:ea typeface="+mn-ea"/>
                <a:cs typeface="+mn-cs"/>
              </a:rPr>
              <a:t>MWh</a:t>
            </a:r>
            <a:r>
              <a:rPr lang="en-US" sz="1000" b="0" i="0" u="none" strike="noStrike" kern="1200" baseline="0" dirty="0" smtClean="0">
                <a:solidFill>
                  <a:schemeClr val="tx1"/>
                </a:solidFill>
                <a:latin typeface="+mn-lt"/>
                <a:ea typeface="+mn-ea"/>
                <a:cs typeface="+mn-cs"/>
              </a:rPr>
              <a:t>.</a:t>
            </a:r>
          </a:p>
          <a:p>
            <a:endParaRPr lang="en-US" altLang="en-US" sz="1000" b="0" i="0" u="none" strike="noStrike" kern="1200" baseline="0" dirty="0" smtClean="0">
              <a:solidFill>
                <a:schemeClr val="tx1"/>
              </a:solidFill>
              <a:latin typeface="+mn-lt"/>
              <a:ea typeface="+mn-ea"/>
              <a:cs typeface="+mn-cs"/>
            </a:endParaRPr>
          </a:p>
          <a:p>
            <a:r>
              <a:rPr lang="en-US" altLang="en-US" sz="1000" dirty="0" smtClean="0"/>
              <a:t>The MCP calculations, including Shadow Price descriptions, are described below.</a:t>
            </a:r>
          </a:p>
          <a:p>
            <a:r>
              <a:rPr lang="en-US" altLang="en-US" sz="1000" dirty="0" smtClean="0"/>
              <a:t>Regulation MCPREG = gOR(z) + </a:t>
            </a:r>
            <a:r>
              <a:rPr lang="en-US" altLang="en-US" sz="1000" dirty="0" err="1" smtClean="0"/>
              <a:t>gRS</a:t>
            </a:r>
            <a:r>
              <a:rPr lang="en-US" altLang="en-US" sz="1000" dirty="0" smtClean="0"/>
              <a:t>(z) + </a:t>
            </a:r>
            <a:r>
              <a:rPr lang="en-US" altLang="en-US" sz="1000" dirty="0" err="1" smtClean="0"/>
              <a:t>gRR</a:t>
            </a:r>
            <a:r>
              <a:rPr lang="en-US" altLang="en-US" sz="1000" dirty="0" smtClean="0"/>
              <a:t>(z) + </a:t>
            </a:r>
            <a:r>
              <a:rPr lang="en-US" altLang="en-US" sz="1000" dirty="0" err="1" smtClean="0"/>
              <a:t>gRPOR</a:t>
            </a:r>
            <a:r>
              <a:rPr lang="en-US" altLang="en-US" sz="1000" dirty="0" smtClean="0"/>
              <a:t>(z) + </a:t>
            </a:r>
            <a:r>
              <a:rPr lang="en-US" altLang="en-US" sz="1000" dirty="0" err="1" smtClean="0"/>
              <a:t>gRPRS</a:t>
            </a:r>
            <a:r>
              <a:rPr lang="en-US" altLang="en-US" sz="1000" dirty="0" smtClean="0"/>
              <a:t>(z) + </a:t>
            </a:r>
            <a:r>
              <a:rPr lang="en-US" altLang="en-US" sz="1000" dirty="0" err="1" smtClean="0"/>
              <a:t>gRPRR</a:t>
            </a:r>
            <a:r>
              <a:rPr lang="en-US" altLang="en-US" sz="1000" dirty="0" smtClean="0"/>
              <a:t>(z) + </a:t>
            </a:r>
            <a:r>
              <a:rPr lang="en-US" altLang="en-US" sz="1000" dirty="0" err="1" smtClean="0"/>
              <a:t>gGOR</a:t>
            </a:r>
            <a:r>
              <a:rPr lang="en-US" altLang="en-US" sz="1000" dirty="0" smtClean="0"/>
              <a:t> + </a:t>
            </a:r>
            <a:r>
              <a:rPr lang="en-US" altLang="en-US" sz="1000" dirty="0" err="1" smtClean="0"/>
              <a:t>gGRS</a:t>
            </a:r>
            <a:endParaRPr lang="en-US" altLang="en-US" sz="1000" dirty="0" smtClean="0"/>
          </a:p>
          <a:p>
            <a:r>
              <a:rPr lang="en-US" altLang="en-US" sz="1000" dirty="0" smtClean="0"/>
              <a:t>SER Regulation MCPREGSER = gOR + </a:t>
            </a:r>
            <a:r>
              <a:rPr lang="en-US" altLang="en-US" sz="1000" dirty="0" err="1" smtClean="0"/>
              <a:t>gMSERR</a:t>
            </a:r>
            <a:r>
              <a:rPr lang="en-US" altLang="en-US" sz="1000" dirty="0" smtClean="0"/>
              <a:t> + gRS + </a:t>
            </a:r>
            <a:r>
              <a:rPr lang="en-US" altLang="en-US" sz="1000" dirty="0" err="1" smtClean="0"/>
              <a:t>gRR</a:t>
            </a:r>
            <a:r>
              <a:rPr lang="en-US" altLang="en-US" sz="1000" dirty="0" smtClean="0"/>
              <a:t> + </a:t>
            </a:r>
            <a:r>
              <a:rPr lang="en-US" altLang="en-US" sz="1000" dirty="0" err="1" smtClean="0"/>
              <a:t>gGOR</a:t>
            </a:r>
            <a:endParaRPr lang="en-US" altLang="en-US" sz="1000" dirty="0" smtClean="0"/>
          </a:p>
          <a:p>
            <a:r>
              <a:rPr lang="en-US" altLang="en-US" sz="1000" dirty="0" err="1" smtClean="0"/>
              <a:t>Spinnning</a:t>
            </a:r>
            <a:r>
              <a:rPr lang="en-US" altLang="en-US" sz="1000" dirty="0" smtClean="0"/>
              <a:t> MCPSPING = </a:t>
            </a:r>
            <a:r>
              <a:rPr lang="en-US" altLang="en-US" sz="1000" dirty="0" err="1" smtClean="0"/>
              <a:t>gOR</a:t>
            </a:r>
            <a:r>
              <a:rPr lang="en-US" altLang="en-US" sz="1000" dirty="0" smtClean="0"/>
              <a:t>(z) + </a:t>
            </a:r>
            <a:r>
              <a:rPr lang="en-US" altLang="en-US" sz="1000" dirty="0" err="1" smtClean="0"/>
              <a:t>gRS</a:t>
            </a:r>
            <a:r>
              <a:rPr lang="en-US" altLang="en-US" sz="1000" dirty="0" smtClean="0"/>
              <a:t>(z) + </a:t>
            </a:r>
            <a:r>
              <a:rPr lang="en-US" altLang="en-US" sz="1000" dirty="0" err="1" smtClean="0"/>
              <a:t>gRPOR</a:t>
            </a:r>
            <a:r>
              <a:rPr lang="en-US" altLang="en-US" sz="1000" dirty="0" smtClean="0"/>
              <a:t>(z) + </a:t>
            </a:r>
            <a:r>
              <a:rPr lang="en-US" altLang="en-US" sz="1000" dirty="0" err="1" smtClean="0"/>
              <a:t>gRPRS</a:t>
            </a:r>
            <a:r>
              <a:rPr lang="en-US" altLang="en-US" sz="1000" dirty="0" smtClean="0"/>
              <a:t>(z) + </a:t>
            </a:r>
            <a:r>
              <a:rPr lang="en-US" altLang="en-US" sz="1000" dirty="0" err="1" smtClean="0"/>
              <a:t>gGOR</a:t>
            </a:r>
            <a:r>
              <a:rPr lang="en-US" altLang="en-US" sz="1000" dirty="0" smtClean="0"/>
              <a:t> + </a:t>
            </a:r>
            <a:r>
              <a:rPr lang="en-US" altLang="en-US" sz="1000" dirty="0" err="1" smtClean="0"/>
              <a:t>gGRS</a:t>
            </a:r>
            <a:endParaRPr lang="en-US" altLang="en-US" sz="1000" dirty="0" smtClean="0"/>
          </a:p>
          <a:p>
            <a:r>
              <a:rPr lang="en-US" altLang="en-US" sz="1000" dirty="0" smtClean="0"/>
              <a:t>DR Spinning MCPSPIND = </a:t>
            </a:r>
            <a:r>
              <a:rPr lang="en-US" altLang="en-US" sz="1000" dirty="0" err="1" smtClean="0"/>
              <a:t>gOR</a:t>
            </a:r>
            <a:r>
              <a:rPr lang="en-US" altLang="en-US" sz="1000" dirty="0" smtClean="0"/>
              <a:t>(z) + </a:t>
            </a:r>
            <a:r>
              <a:rPr lang="en-US" altLang="en-US" sz="1000" dirty="0" err="1" smtClean="0"/>
              <a:t>gRS</a:t>
            </a:r>
            <a:r>
              <a:rPr lang="en-US" altLang="en-US" sz="1000" dirty="0" smtClean="0"/>
              <a:t>(z) + </a:t>
            </a:r>
            <a:r>
              <a:rPr lang="en-US" altLang="en-US" sz="1000" dirty="0" err="1" smtClean="0"/>
              <a:t>gRPOR</a:t>
            </a:r>
            <a:r>
              <a:rPr lang="en-US" altLang="en-US" sz="1000" dirty="0" smtClean="0"/>
              <a:t>(z) + </a:t>
            </a:r>
            <a:r>
              <a:rPr lang="en-US" altLang="en-US" sz="1000" dirty="0" err="1" smtClean="0"/>
              <a:t>gRPRS</a:t>
            </a:r>
            <a:r>
              <a:rPr lang="en-US" altLang="en-US" sz="1000" dirty="0" smtClean="0"/>
              <a:t>(z)</a:t>
            </a:r>
          </a:p>
          <a:p>
            <a:r>
              <a:rPr lang="en-US" altLang="en-US" sz="1000" dirty="0" err="1" smtClean="0"/>
              <a:t>Supplm</a:t>
            </a:r>
            <a:r>
              <a:rPr lang="en-US" altLang="en-US" sz="1000" dirty="0" smtClean="0"/>
              <a:t> RSV gen</a:t>
            </a:r>
            <a:r>
              <a:rPr lang="en-US" altLang="en-US" sz="1000" baseline="0" dirty="0" smtClean="0"/>
              <a:t> based </a:t>
            </a:r>
            <a:r>
              <a:rPr lang="en-US" altLang="en-US" sz="1000" dirty="0" smtClean="0"/>
              <a:t>MCPSUPPG = </a:t>
            </a:r>
            <a:r>
              <a:rPr lang="en-US" altLang="en-US" sz="1000" dirty="0" err="1" smtClean="0"/>
              <a:t>gOR</a:t>
            </a:r>
            <a:r>
              <a:rPr lang="en-US" altLang="en-US" sz="1000" dirty="0" smtClean="0"/>
              <a:t>(z) + </a:t>
            </a:r>
            <a:r>
              <a:rPr lang="en-US" altLang="en-US" sz="1000" dirty="0" err="1" smtClean="0"/>
              <a:t>gRPOR</a:t>
            </a:r>
            <a:r>
              <a:rPr lang="en-US" altLang="en-US" sz="1000" dirty="0" smtClean="0"/>
              <a:t>(z) + </a:t>
            </a:r>
            <a:r>
              <a:rPr lang="en-US" altLang="en-US" sz="1000" dirty="0" err="1" smtClean="0"/>
              <a:t>gGOR</a:t>
            </a:r>
            <a:endParaRPr lang="en-US" altLang="en-US" sz="1000" dirty="0" smtClean="0"/>
          </a:p>
          <a:p>
            <a:r>
              <a:rPr lang="en-US" altLang="en-US" sz="1000" dirty="0" err="1" smtClean="0"/>
              <a:t>Supplm</a:t>
            </a:r>
            <a:r>
              <a:rPr lang="en-US" altLang="en-US" sz="1000" dirty="0" smtClean="0"/>
              <a:t> RSV</a:t>
            </a:r>
            <a:r>
              <a:rPr lang="en-US" altLang="en-US" sz="1000" baseline="0" dirty="0" smtClean="0"/>
              <a:t> </a:t>
            </a:r>
            <a:r>
              <a:rPr lang="en-US" altLang="en-US" sz="1000" baseline="0" dirty="0" err="1" smtClean="0"/>
              <a:t>dr</a:t>
            </a:r>
            <a:r>
              <a:rPr lang="en-US" altLang="en-US" sz="1000" baseline="0" dirty="0" smtClean="0"/>
              <a:t> based </a:t>
            </a:r>
            <a:r>
              <a:rPr lang="en-US" altLang="en-US" sz="1000" dirty="0" smtClean="0"/>
              <a:t>MCPSUPPD = </a:t>
            </a:r>
            <a:r>
              <a:rPr lang="en-US" altLang="en-US" sz="1000" dirty="0" err="1" smtClean="0"/>
              <a:t>gOR</a:t>
            </a:r>
            <a:r>
              <a:rPr lang="en-US" altLang="en-US" sz="1000" dirty="0" smtClean="0"/>
              <a:t>(z) + </a:t>
            </a:r>
            <a:r>
              <a:rPr lang="en-US" altLang="en-US" sz="1000" dirty="0" err="1" smtClean="0"/>
              <a:t>gRPOR</a:t>
            </a:r>
            <a:r>
              <a:rPr lang="en-US" altLang="en-US" sz="1000" dirty="0" smtClean="0"/>
              <a:t>(z)</a:t>
            </a:r>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ED881FE-2149-448C-B4D6-E878ACBC9506}" type="slidenum">
              <a:rPr lang="en-US" altLang="en-US" smtClean="0">
                <a:latin typeface="Calibri" pitchFamily="34" charset="0"/>
              </a:rPr>
              <a:pPr fontAlgn="base">
                <a:spcBef>
                  <a:spcPct val="0"/>
                </a:spcBef>
                <a:spcAft>
                  <a:spcPct val="0"/>
                </a:spcAft>
                <a:defRPr/>
              </a:pPr>
              <a:t>11</a:t>
            </a:fld>
            <a:endParaRPr lang="en-US" altLang="en-US" dirty="0"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ED881FE-2149-448C-B4D6-E878ACBC9506}" type="slidenum">
              <a:rPr lang="en-US" altLang="en-US" smtClean="0">
                <a:latin typeface="Calibri" pitchFamily="34" charset="0"/>
              </a:rPr>
              <a:pPr fontAlgn="base">
                <a:spcBef>
                  <a:spcPct val="0"/>
                </a:spcBef>
                <a:spcAft>
                  <a:spcPct val="0"/>
                </a:spcAft>
                <a:defRPr/>
              </a:pPr>
              <a:t>12</a:t>
            </a:fld>
            <a:endParaRPr lang="en-US" altLang="en-US" dirty="0"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t>https://www.ferc.gov/legal/staff-reports/2014/AD14-14-pricing-rto-iso-markets.pdf</a:t>
            </a:r>
          </a:p>
          <a:p>
            <a:endParaRPr lang="en-US" altLang="en-US" sz="1000" dirty="0" smtClean="0"/>
          </a:p>
          <a:p>
            <a:r>
              <a:rPr lang="en-US" altLang="en-US" sz="1000" dirty="0" smtClean="0"/>
              <a:t>We did not look</a:t>
            </a:r>
            <a:r>
              <a:rPr lang="en-US" altLang="en-US" sz="1000" baseline="0" dirty="0" smtClean="0"/>
              <a:t> at ISO-NE but they were covered in the FERC document</a:t>
            </a:r>
          </a:p>
          <a:p>
            <a:endParaRPr lang="en-US" altLang="en-US" sz="1000" baseline="0"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ED881FE-2149-448C-B4D6-E878ACBC9506}" type="slidenum">
              <a:rPr lang="en-US" altLang="en-US" smtClean="0">
                <a:latin typeface="Calibri" pitchFamily="34" charset="0"/>
              </a:rPr>
              <a:pPr fontAlgn="base">
                <a:spcBef>
                  <a:spcPct val="0"/>
                </a:spcBef>
                <a:spcAft>
                  <a:spcPct val="0"/>
                </a:spcAft>
                <a:defRPr/>
              </a:pPr>
              <a:t>13</a:t>
            </a:fld>
            <a:endParaRPr lang="en-US" altLang="en-US" dirty="0"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dirty="0" smtClean="0"/>
              <a:t>Under most conditions, the increased Synchronized Reserve Requirement will be 75% of the larger single contingency during the off-peak period (0000 –0459) and 100% of the larger single contingency during the on-peak period (0500 – 2359). This value may be further adjusted by PJM to meet the system reliability needs</a:t>
            </a:r>
            <a:endParaRPr lang="en-US" altLang="en-US" sz="1000"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ED881FE-2149-448C-B4D6-E878ACBC9506}" type="slidenum">
              <a:rPr lang="en-US" altLang="en-US" smtClean="0">
                <a:latin typeface="Calibri" pitchFamily="34" charset="0"/>
              </a:rPr>
              <a:pPr fontAlgn="base">
                <a:spcBef>
                  <a:spcPct val="0"/>
                </a:spcBef>
                <a:spcAft>
                  <a:spcPct val="0"/>
                </a:spcAft>
                <a:defRPr/>
              </a:pPr>
              <a:t>14</a:t>
            </a:fld>
            <a:endParaRPr lang="en-US" altLang="en-US" dirty="0"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t>Capacity is required by Energy, Regulation-Up Service, Spinning Reserve and Supplemental Reserve and Operating Reserve product pricing rules (“price cascading”) require that the Regulation-Up Service MCP be greater than or equal to Spinning Reserve MCP and that the Spinning Reserve MCP be greater than or equal to the Supplemental Reserve MCP on both a system-wide basis and Reserve Zone basis. Therefore, any shortage in capacity to meet Energy, Regulation-Up and Contingency Reserve (both spinning and supplemental) requirements will be reflected in the pricing of all of these products.</a:t>
            </a:r>
          </a:p>
          <a:p>
            <a:r>
              <a:rPr lang="en-US" sz="1200" kern="1200" dirty="0" smtClean="0">
                <a:solidFill>
                  <a:schemeClr val="tx1"/>
                </a:solidFill>
                <a:effectLst/>
                <a:latin typeface="+mn-lt"/>
                <a:ea typeface="+mn-ea"/>
                <a:cs typeface="+mn-cs"/>
              </a:rPr>
              <a:t> (a) For example, if we assume that there is a 50 MW shortage of Supplemental Reserve, the Supplemental Reserve MCP would be set to $1100/MW and the Spinning Reserve MCP, Regulation-Up Service MCP and the Energy LMP would also reflect the impacts of this $1100/MW price. The Energy LMP is increased by the Operating Reserve shortage price of $1100/MW if the cost of serving an incremental MW of energy worsens the Operating Reserve capacity shortage condition (i.e. Operating Reserve Demand Curve is included in the LMP calculation), otherwise it is not.</a:t>
            </a:r>
          </a:p>
          <a:p>
            <a:r>
              <a:rPr lang="en-US" sz="1200" kern="1200" dirty="0" smtClean="0">
                <a:solidFill>
                  <a:schemeClr val="tx1"/>
                </a:solidFill>
                <a:effectLst/>
                <a:latin typeface="+mn-lt"/>
                <a:ea typeface="+mn-ea"/>
                <a:cs typeface="+mn-cs"/>
              </a:rPr>
              <a:t> </a:t>
            </a:r>
          </a:p>
          <a:p>
            <a:r>
              <a:rPr lang="en-US" altLang="en-US" sz="1000" dirty="0" smtClean="0"/>
              <a:t>Table 3 from the FERC Shortage pricing document</a:t>
            </a:r>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ED881FE-2149-448C-B4D6-E878ACBC9506}" type="slidenum">
              <a:rPr lang="en-US" altLang="en-US" smtClean="0">
                <a:latin typeface="Calibri" pitchFamily="34" charset="0"/>
              </a:rPr>
              <a:pPr fontAlgn="base">
                <a:spcBef>
                  <a:spcPct val="0"/>
                </a:spcBef>
                <a:spcAft>
                  <a:spcPct val="0"/>
                </a:spcAft>
                <a:defRPr/>
              </a:pPr>
              <a:t>15</a:t>
            </a:fld>
            <a:endParaRPr lang="en-US" altLang="en-US" dirty="0"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Slide #5</a:t>
            </a:r>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ED881FE-2149-448C-B4D6-E878ACBC9506}" type="slidenum">
              <a:rPr lang="en-US" altLang="en-US" smtClean="0">
                <a:latin typeface="Calibri" pitchFamily="34" charset="0"/>
              </a:rPr>
              <a:pPr fontAlgn="base">
                <a:spcBef>
                  <a:spcPct val="0"/>
                </a:spcBef>
                <a:spcAft>
                  <a:spcPct val="0"/>
                </a:spcAft>
                <a:defRPr/>
              </a:pPr>
              <a:t>2</a:t>
            </a:fld>
            <a:endParaRPr lang="en-US" altLang="en-US"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Slide #5</a:t>
            </a:r>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ED881FE-2149-448C-B4D6-E878ACBC9506}" type="slidenum">
              <a:rPr lang="en-US" altLang="en-US" smtClean="0">
                <a:latin typeface="Calibri" pitchFamily="34" charset="0"/>
              </a:rPr>
              <a:pPr fontAlgn="base">
                <a:spcBef>
                  <a:spcPct val="0"/>
                </a:spcBef>
                <a:spcAft>
                  <a:spcPct val="0"/>
                </a:spcAft>
                <a:defRPr/>
              </a:pPr>
              <a:t>3</a:t>
            </a:fld>
            <a:endParaRPr lang="en-US" altLang="en-US" dirty="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Slide #5</a:t>
            </a:r>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ED881FE-2149-448C-B4D6-E878ACBC9506}" type="slidenum">
              <a:rPr lang="en-US" altLang="en-US" smtClean="0">
                <a:latin typeface="Calibri" pitchFamily="34" charset="0"/>
              </a:rPr>
              <a:pPr fontAlgn="base">
                <a:spcBef>
                  <a:spcPct val="0"/>
                </a:spcBef>
                <a:spcAft>
                  <a:spcPct val="0"/>
                </a:spcAft>
                <a:defRPr/>
              </a:pPr>
              <a:t>4</a:t>
            </a:fld>
            <a:endParaRPr lang="en-US" altLang="en-US" dirty="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Slide #5</a:t>
            </a:r>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ED881FE-2149-448C-B4D6-E878ACBC9506}" type="slidenum">
              <a:rPr lang="en-US" altLang="en-US" smtClean="0">
                <a:latin typeface="Calibri" pitchFamily="34" charset="0"/>
              </a:rPr>
              <a:pPr fontAlgn="base">
                <a:spcBef>
                  <a:spcPct val="0"/>
                </a:spcBef>
                <a:spcAft>
                  <a:spcPct val="0"/>
                </a:spcAft>
                <a:defRPr/>
              </a:pPr>
              <a:t>5</a:t>
            </a:fld>
            <a:endParaRPr lang="en-US" altLang="en-US" dirty="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Slide #5</a:t>
            </a:r>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ED881FE-2149-448C-B4D6-E878ACBC9506}" type="slidenum">
              <a:rPr lang="en-US" altLang="en-US" smtClean="0">
                <a:latin typeface="Calibri" pitchFamily="34" charset="0"/>
              </a:rPr>
              <a:pPr fontAlgn="base">
                <a:spcBef>
                  <a:spcPct val="0"/>
                </a:spcBef>
                <a:spcAft>
                  <a:spcPct val="0"/>
                </a:spcAft>
                <a:defRPr/>
              </a:pPr>
              <a:t>6</a:t>
            </a:fld>
            <a:endParaRPr lang="en-US" altLang="en-US" dirty="0"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t>https://www.ferc.gov/legal/staff-reports/2014/AD14-14-pricing-rto-iso-markets.pdf</a:t>
            </a:r>
          </a:p>
          <a:p>
            <a:endParaRPr lang="en-US" altLang="en-US" sz="1000" dirty="0" smtClean="0"/>
          </a:p>
          <a:p>
            <a:r>
              <a:rPr lang="en-US" altLang="en-US" sz="1000" dirty="0" smtClean="0"/>
              <a:t>We did not look</a:t>
            </a:r>
            <a:r>
              <a:rPr lang="en-US" altLang="en-US" sz="1000" baseline="0" dirty="0" smtClean="0"/>
              <a:t> at ISO-NE but they were covered in the FERC document</a:t>
            </a:r>
          </a:p>
          <a:p>
            <a:endParaRPr lang="en-US" altLang="en-US" sz="1000" baseline="0"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ED881FE-2149-448C-B4D6-E878ACBC9506}" type="slidenum">
              <a:rPr lang="en-US" altLang="en-US" smtClean="0">
                <a:latin typeface="Calibri" pitchFamily="34" charset="0"/>
              </a:rPr>
              <a:pPr fontAlgn="base">
                <a:spcBef>
                  <a:spcPct val="0"/>
                </a:spcBef>
                <a:spcAft>
                  <a:spcPct val="0"/>
                </a:spcAft>
                <a:defRPr/>
              </a:pPr>
              <a:t>7</a:t>
            </a:fld>
            <a:endParaRPr lang="en-US" altLang="en-US" dirty="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t>https://www.ferc.gov/legal/staff-reports/2014/AD14-14-pricing-rto-iso-markets.pdf</a:t>
            </a:r>
          </a:p>
          <a:p>
            <a:endParaRPr lang="en-US" altLang="en-US" sz="1000" dirty="0" smtClean="0"/>
          </a:p>
          <a:p>
            <a:r>
              <a:rPr lang="en-US" altLang="en-US" sz="1000" dirty="0" smtClean="0"/>
              <a:t>We did not look</a:t>
            </a:r>
            <a:r>
              <a:rPr lang="en-US" altLang="en-US" sz="1000" baseline="0" dirty="0" smtClean="0"/>
              <a:t> at ISO-NE but they were covered in the FERC document</a:t>
            </a:r>
          </a:p>
          <a:p>
            <a:endParaRPr lang="en-US" altLang="en-US" sz="1000" baseline="0"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ED881FE-2149-448C-B4D6-E878ACBC9506}" type="slidenum">
              <a:rPr lang="en-US" altLang="en-US" smtClean="0">
                <a:latin typeface="Calibri" pitchFamily="34" charset="0"/>
              </a:rPr>
              <a:pPr fontAlgn="base">
                <a:spcBef>
                  <a:spcPct val="0"/>
                </a:spcBef>
                <a:spcAft>
                  <a:spcPct val="0"/>
                </a:spcAft>
                <a:defRPr/>
              </a:pPr>
              <a:t>8</a:t>
            </a:fld>
            <a:endParaRPr lang="en-US" altLang="en-US" dirty="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t>https://www.ferc.gov/legal/staff-reports/2014/AD14-14-pricing-rto-iso-markets.pdf</a:t>
            </a:r>
          </a:p>
          <a:p>
            <a:endParaRPr lang="en-US" altLang="en-US" sz="1000" dirty="0" smtClean="0"/>
          </a:p>
          <a:p>
            <a:r>
              <a:rPr lang="en-US" altLang="en-US" sz="1000" dirty="0" smtClean="0"/>
              <a:t>We did not look</a:t>
            </a:r>
            <a:r>
              <a:rPr lang="en-US" altLang="en-US" sz="1000" baseline="0" dirty="0" smtClean="0"/>
              <a:t> at ISO-NE but they were covered in the FERC document</a:t>
            </a:r>
          </a:p>
          <a:p>
            <a:endParaRPr lang="en-US" altLang="en-US" sz="1000" baseline="0"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ED881FE-2149-448C-B4D6-E878ACBC9506}" type="slidenum">
              <a:rPr lang="en-US" altLang="en-US" smtClean="0">
                <a:latin typeface="Calibri" pitchFamily="34" charset="0"/>
              </a:rPr>
              <a:pPr fontAlgn="base">
                <a:spcBef>
                  <a:spcPct val="0"/>
                </a:spcBef>
                <a:spcAft>
                  <a:spcPct val="0"/>
                </a:spcAft>
                <a:defRPr/>
              </a:pPr>
              <a:t>9</a:t>
            </a:fld>
            <a:endParaRPr lang="en-US" altLang="en-US" dirty="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4AD4720-9AE6-41A1-8320-3819C4436E3A}"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Placeholder 1"/>
          <p:cNvSpPr>
            <a:spLocks noGrp="1"/>
          </p:cNvSpPr>
          <p:nvPr>
            <p:ph type="title"/>
          </p:nvPr>
        </p:nvSpPr>
        <p:spPr>
          <a:xfrm>
            <a:off x="379664"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Tree>
    <p:extLst>
      <p:ext uri="{BB962C8B-B14F-4D97-AF65-F5344CB8AC3E}">
        <p14:creationId xmlns:p14="http://schemas.microsoft.com/office/powerpoint/2010/main" val="3695535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6"/>
          <p:cNvSpPr txBox="1">
            <a:spLocks/>
          </p:cNvSpPr>
          <p:nvPr/>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C837CE4-4577-4C26-B3CA-1C078E08B589}"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Placeholder 1"/>
          <p:cNvSpPr>
            <a:spLocks noGrp="1"/>
          </p:cNvSpPr>
          <p:nvPr>
            <p:ph type="title"/>
          </p:nvPr>
        </p:nvSpPr>
        <p:spPr>
          <a:xfrm>
            <a:off x="379664"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243295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6"/>
          <p:cNvSpPr txBox="1">
            <a:spLocks/>
          </p:cNvSpPr>
          <p:nvPr/>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D60384F-6273-4132-A0DD-9B9C6D271AF0}"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36418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6"/>
          <p:cNvSpPr txBox="1">
            <a:spLocks/>
          </p:cNvSpPr>
          <p:nvPr/>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31331E0-4F61-4B66-BF33-B8752BB870B9}"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Placeholder 1"/>
          <p:cNvSpPr>
            <a:spLocks noGrp="1"/>
          </p:cNvSpPr>
          <p:nvPr>
            <p:ph type="title"/>
          </p:nvPr>
        </p:nvSpPr>
        <p:spPr>
          <a:xfrm>
            <a:off x="371475"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3241477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7" name="Straight Connector 6"/>
          <p:cNvCxnSpPr/>
          <p:nvPr/>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7AC30B2-3CC2-426B-86CA-D35C9AF344AF}"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1"/>
          <p:cNvSpPr>
            <a:spLocks noGrp="1"/>
          </p:cNvSpPr>
          <p:nvPr>
            <p:ph type="title"/>
          </p:nvPr>
        </p:nvSpPr>
        <p:spPr>
          <a:xfrm>
            <a:off x="379664"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267917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3" name="Straight Connector 2"/>
          <p:cNvCxnSpPr/>
          <p:nvPr/>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6"/>
          <p:cNvSpPr txBox="1">
            <a:spLocks/>
          </p:cNvSpPr>
          <p:nvPr/>
        </p:nvSpPr>
        <p:spPr>
          <a:xfrm>
            <a:off x="6705600" y="6202363"/>
            <a:ext cx="2133600" cy="182562"/>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88655DB-D75E-4517-8099-F42DA8C69B13}"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11" name="Title Placeholder 1"/>
          <p:cNvSpPr>
            <a:spLocks noGrp="1"/>
          </p:cNvSpPr>
          <p:nvPr>
            <p:ph type="title"/>
          </p:nvPr>
        </p:nvSpPr>
        <p:spPr>
          <a:xfrm>
            <a:off x="379663" y="179143"/>
            <a:ext cx="8458200"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4168511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txBox="1">
            <a:spLocks/>
          </p:cNvSpPr>
          <p:nvPr/>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D347C82-8444-476E-A888-3ACC3765492C}"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Tree>
    <p:extLst>
      <p:ext uri="{BB962C8B-B14F-4D97-AF65-F5344CB8AC3E}">
        <p14:creationId xmlns:p14="http://schemas.microsoft.com/office/powerpoint/2010/main" val="3838045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6"/>
          <p:cNvSpPr txBox="1">
            <a:spLocks/>
          </p:cNvSpPr>
          <p:nvPr/>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85B3C96-124F-4D36-935E-EF917C299B02}" type="slidenum">
              <a:rPr lang="en-US" smtClean="0">
                <a:solidFill>
                  <a:prstClr val="black"/>
                </a:solidFill>
              </a:rPr>
              <a:pPr fontAlgn="auto">
                <a:spcBef>
                  <a:spcPts val="0"/>
                </a:spcBef>
                <a:spcAft>
                  <a:spcPts val="0"/>
                </a:spcAft>
                <a:defRPr/>
              </a:pPr>
              <a:t>‹#›</a:t>
            </a:fld>
            <a:endParaRPr lang="en-US" dirty="0">
              <a:solidFill>
                <a:prstClr val="black"/>
              </a:solidFill>
            </a:endParaRPr>
          </a:p>
        </p:txBody>
      </p:sp>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6888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3429000" y="6511925"/>
            <a:ext cx="2514600" cy="457200"/>
          </a:xfrm>
          <a:prstGeom prst="rect">
            <a:avLst/>
          </a:prstGeom>
          <a:noFill/>
          <a:ln w="9525">
            <a:noFill/>
            <a:miter lim="800000"/>
            <a:headEnd/>
            <a:tailEnd/>
          </a:ln>
          <a:effectLst/>
        </p:spPr>
        <p:txBody>
          <a:bodyPr/>
          <a:lstStyle/>
          <a:p>
            <a:pPr algn="ctr" fontAlgn="auto">
              <a:spcBef>
                <a:spcPts val="0"/>
              </a:spcBef>
              <a:spcAft>
                <a:spcPts val="0"/>
              </a:spcAft>
              <a:defRPr/>
            </a:pPr>
            <a:endParaRPr lang="en-US" sz="1000" b="1" cap="all" dirty="0">
              <a:solidFill>
                <a:prstClr val="black"/>
              </a:solidFill>
              <a:latin typeface="+mn-lt"/>
              <a:cs typeface="+mn-cs"/>
            </a:endParaRPr>
          </a:p>
        </p:txBody>
      </p:sp>
    </p:spTree>
    <p:extLst>
      <p:ext uri="{BB962C8B-B14F-4D97-AF65-F5344CB8AC3E}">
        <p14:creationId xmlns:p14="http://schemas.microsoft.com/office/powerpoint/2010/main" val="4090337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324600"/>
            <a:ext cx="9144000" cy="533400"/>
          </a:xfrm>
          <a:prstGeom prst="rect">
            <a:avLst/>
          </a:prstGeom>
          <a:gradFill flip="none" rotWithShape="1">
            <a:gsLst>
              <a:gs pos="100000">
                <a:schemeClr val="bg1">
                  <a:lumMod val="95000"/>
                </a:schemeClr>
              </a:gs>
              <a:gs pos="0">
                <a:schemeClr val="bg1">
                  <a:lumMod val="65000"/>
                </a:schemeClr>
              </a:gs>
            </a:gsLst>
            <a:lin ang="16200000" scaled="0"/>
            <a:tileRect/>
          </a:gradFill>
          <a:ln w="9525">
            <a:noFill/>
            <a:miter lim="800000"/>
            <a:headEnd/>
            <a:tailEnd/>
          </a:ln>
          <a:effectLst/>
        </p:spPr>
        <p:txBody>
          <a:bodyPr wrap="none" anchor="ctr"/>
          <a:lstStyle/>
          <a:p>
            <a:pPr fontAlgn="auto">
              <a:spcBef>
                <a:spcPts val="0"/>
              </a:spcBef>
              <a:spcAft>
                <a:spcPts val="0"/>
              </a:spcAft>
              <a:defRPr/>
            </a:pPr>
            <a:endParaRPr lang="en-US" dirty="0">
              <a:solidFill>
                <a:prstClr val="white">
                  <a:lumMod val="85000"/>
                </a:prstClr>
              </a:solidFill>
              <a:latin typeface="+mn-lt"/>
              <a:cs typeface="+mn-cs"/>
            </a:endParaRPr>
          </a:p>
        </p:txBody>
      </p:sp>
      <p:sp>
        <p:nvSpPr>
          <p:cNvPr id="5" name="Line 11"/>
          <p:cNvSpPr>
            <a:spLocks noChangeShapeType="1"/>
          </p:cNvSpPr>
          <p:nvPr userDrawn="1"/>
        </p:nvSpPr>
        <p:spPr bwMode="auto">
          <a:xfrm>
            <a:off x="1219200" y="6492875"/>
            <a:ext cx="0" cy="219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5"/>
          <p:cNvSpPr>
            <a:spLocks noChangeArrowheads="1"/>
          </p:cNvSpPr>
          <p:nvPr userDrawn="1"/>
        </p:nvSpPr>
        <p:spPr bwMode="auto">
          <a:xfrm>
            <a:off x="3429000" y="6511925"/>
            <a:ext cx="2514600" cy="457200"/>
          </a:xfrm>
          <a:prstGeom prst="rect">
            <a:avLst/>
          </a:prstGeom>
          <a:noFill/>
          <a:ln w="9525">
            <a:noFill/>
            <a:miter lim="800000"/>
            <a:headEnd/>
            <a:tailEnd/>
          </a:ln>
          <a:effectLst/>
        </p:spPr>
        <p:txBody>
          <a:bodyPr/>
          <a:lstStyle/>
          <a:p>
            <a:pPr algn="ctr" fontAlgn="auto">
              <a:spcBef>
                <a:spcPts val="0"/>
              </a:spcBef>
              <a:spcAft>
                <a:spcPts val="0"/>
              </a:spcAft>
              <a:defRPr/>
            </a:pPr>
            <a:fld id="{75948308-4CDA-4F4B-9932-23BE53C9004A}" type="slidenum">
              <a:rPr lang="en-US" sz="1000" b="1" cap="all">
                <a:solidFill>
                  <a:prstClr val="black"/>
                </a:solidFill>
                <a:latin typeface="+mn-lt"/>
                <a:cs typeface="+mn-cs"/>
              </a:rPr>
              <a:pPr algn="ctr" fontAlgn="auto">
                <a:spcBef>
                  <a:spcPts val="0"/>
                </a:spcBef>
                <a:spcAft>
                  <a:spcPts val="0"/>
                </a:spcAft>
                <a:defRPr/>
              </a:pPr>
              <a:t>‹#›</a:t>
            </a:fld>
            <a:endParaRPr lang="en-US" sz="1000" b="1" cap="all" dirty="0">
              <a:solidFill>
                <a:prstClr val="black"/>
              </a:solidFill>
              <a:latin typeface="+mn-lt"/>
              <a:cs typeface="+mn-cs"/>
            </a:endParaRPr>
          </a:p>
        </p:txBody>
      </p:sp>
      <p:pic>
        <p:nvPicPr>
          <p:cNvPr id="7" name="Picture 13" descr="ERCOT_Logo_2c_no_bckgrnd.eps"/>
          <p:cNvPicPr>
            <a:picLocks noChangeAspect="1"/>
          </p:cNvPicPr>
          <p:nvPr userDrawn="1"/>
        </p:nvPicPr>
        <p:blipFill>
          <a:blip r:embed="rId2">
            <a:extLst>
              <a:ext uri="{28A0092B-C50C-407E-A947-70E740481C1C}">
                <a14:useLocalDpi xmlns:a14="http://schemas.microsoft.com/office/drawing/2010/main" val="0"/>
              </a:ext>
            </a:extLst>
          </a:blip>
          <a:srcRect b="36539"/>
          <a:stretch>
            <a:fillRect/>
          </a:stretch>
        </p:blipFill>
        <p:spPr bwMode="auto">
          <a:xfrm>
            <a:off x="152400" y="6432550"/>
            <a:ext cx="838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400" b="1">
                <a:solidFill>
                  <a:srgbClr val="40949A"/>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200"/>
            </a:lvl1pPr>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5"/>
          <p:cNvSpPr>
            <a:spLocks noGrp="1" noChangeArrowheads="1"/>
          </p:cNvSpPr>
          <p:nvPr>
            <p:ph type="ftr" sz="quarter" idx="10"/>
          </p:nvPr>
        </p:nvSpPr>
        <p:spPr bwMode="auto">
          <a:xfrm>
            <a:off x="6248400" y="6492875"/>
            <a:ext cx="25146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b="1" cap="all" dirty="0">
                <a:solidFill>
                  <a:prstClr val="black"/>
                </a:solidFill>
                <a:latin typeface="+mn-lt"/>
                <a:cs typeface="+mn-cs"/>
              </a:defRPr>
            </a:lvl1pPr>
          </a:lstStyle>
          <a:p>
            <a:pPr>
              <a:defRPr/>
            </a:pPr>
            <a:endParaRPr lang="en-US"/>
          </a:p>
        </p:txBody>
      </p:sp>
      <p:sp>
        <p:nvSpPr>
          <p:cNvPr id="9" name="Rectangle 4"/>
          <p:cNvSpPr>
            <a:spLocks noGrp="1" noChangeArrowheads="1"/>
          </p:cNvSpPr>
          <p:nvPr>
            <p:ph type="dt" sz="half" idx="11"/>
          </p:nvPr>
        </p:nvSpPr>
        <p:spPr bwMode="auto">
          <a:xfrm>
            <a:off x="1295400" y="6492875"/>
            <a:ext cx="21336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b="1" cap="all" dirty="0">
                <a:solidFill>
                  <a:prstClr val="black"/>
                </a:solidFill>
                <a:latin typeface="+mn-lt"/>
                <a:cs typeface="+mn-cs"/>
              </a:defRPr>
            </a:lvl1pPr>
          </a:lstStyle>
          <a:p>
            <a:pPr>
              <a:defRPr/>
            </a:pPr>
            <a:endParaRPr lang="en-US"/>
          </a:p>
        </p:txBody>
      </p:sp>
    </p:spTree>
    <p:extLst>
      <p:ext uri="{BB962C8B-B14F-4D97-AF65-F5344CB8AC3E}">
        <p14:creationId xmlns:p14="http://schemas.microsoft.com/office/powerpoint/2010/main" val="287712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7207EA7-C5C2-4B87-81DB-9E0B75A1005E}"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Tree>
    <p:extLst>
      <p:ext uri="{BB962C8B-B14F-4D97-AF65-F5344CB8AC3E}">
        <p14:creationId xmlns:p14="http://schemas.microsoft.com/office/powerpoint/2010/main" val="292506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551639F-6445-46FE-A005-32C01D6CAE71}"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Placeholder 1"/>
          <p:cNvSpPr>
            <a:spLocks noGrp="1"/>
          </p:cNvSpPr>
          <p:nvPr>
            <p:ph type="title"/>
          </p:nvPr>
        </p:nvSpPr>
        <p:spPr>
          <a:xfrm>
            <a:off x="371475"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7"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Tree>
    <p:extLst>
      <p:ext uri="{BB962C8B-B14F-4D97-AF65-F5344CB8AC3E}">
        <p14:creationId xmlns:p14="http://schemas.microsoft.com/office/powerpoint/2010/main" val="2668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551EE6A-D0AC-4CE3-93CC-1424B364173E}"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1"/>
          <p:cNvSpPr>
            <a:spLocks noGrp="1"/>
          </p:cNvSpPr>
          <p:nvPr>
            <p:ph type="title"/>
          </p:nvPr>
        </p:nvSpPr>
        <p:spPr>
          <a:xfrm>
            <a:off x="379664"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9"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Tree>
    <p:extLst>
      <p:ext uri="{BB962C8B-B14F-4D97-AF65-F5344CB8AC3E}">
        <p14:creationId xmlns:p14="http://schemas.microsoft.com/office/powerpoint/2010/main" val="93734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6"/>
          <p:cNvSpPr txBox="1">
            <a:spLocks/>
          </p:cNvSpPr>
          <p:nvPr userDrawn="1"/>
        </p:nvSpPr>
        <p:spPr>
          <a:xfrm>
            <a:off x="6705600" y="6202363"/>
            <a:ext cx="2133600" cy="182562"/>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24BF8D0-7B87-4239-AC81-58370CF3E386}"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Tree>
    <p:extLst>
      <p:ext uri="{BB962C8B-B14F-4D97-AF65-F5344CB8AC3E}">
        <p14:creationId xmlns:p14="http://schemas.microsoft.com/office/powerpoint/2010/main" val="398926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56479FF-5C81-4368-8576-4034D2008D40}"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Tree>
    <p:extLst>
      <p:ext uri="{BB962C8B-B14F-4D97-AF65-F5344CB8AC3E}">
        <p14:creationId xmlns:p14="http://schemas.microsoft.com/office/powerpoint/2010/main" val="32029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DBB4FD3-700D-44E3-AC93-7EF74EDEEBE6}"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Tree>
    <p:extLst>
      <p:ext uri="{BB962C8B-B14F-4D97-AF65-F5344CB8AC3E}">
        <p14:creationId xmlns:p14="http://schemas.microsoft.com/office/powerpoint/2010/main" val="2713393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124200" y="6194425"/>
            <a:ext cx="2895600" cy="200025"/>
          </a:xfrm>
        </p:spPr>
        <p:txBody>
          <a:bodyPr/>
          <a:lstStyle>
            <a:lvl1pPr algn="ctr">
              <a:defRPr sz="1200" dirty="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208045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390D258-8B94-4FED-AF47-3FBB3D010B55}"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Footer Placeholder 4"/>
          <p:cNvSpPr>
            <a:spLocks noGrp="1"/>
          </p:cNvSpPr>
          <p:nvPr>
            <p:ph type="ftr" sz="quarter" idx="10"/>
          </p:nvPr>
        </p:nvSpPr>
        <p:spPr>
          <a:xfrm>
            <a:off x="3124200" y="6194425"/>
            <a:ext cx="2895600" cy="200025"/>
          </a:xfrm>
        </p:spPr>
        <p:txBody>
          <a:bodyPr/>
          <a:lstStyle>
            <a:lvl1pPr algn="ctr">
              <a:defRPr sz="1200" dirty="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240495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7625" y="0"/>
            <a:ext cx="92392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3" name="Picture 12"/>
          <p:cNvPicPr>
            <a:picLocks/>
          </p:cNvPicPr>
          <p:nvPr/>
        </p:nvPicPr>
        <p:blipFill rotWithShape="1">
          <a:blip r:embed="rId9">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pic>
        <p:nvPicPr>
          <p:cNvPr id="1030" name="Picture 8" descr="ERCOT cmyk-01.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47650" y="6024563"/>
            <a:ext cx="8175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85850" y="6010275"/>
            <a:ext cx="6867525" cy="415925"/>
          </a:xfrm>
          <a:prstGeom prst="rect">
            <a:avLst/>
          </a:prstGeom>
          <a:noFill/>
        </p:spPr>
        <p:txBody>
          <a:bodyPr>
            <a:spAutoFit/>
          </a:bodyPr>
          <a:lstStyle/>
          <a:p>
            <a:pPr fontAlgn="auto">
              <a:spcBef>
                <a:spcPts val="0"/>
              </a:spcBef>
              <a:spcAft>
                <a:spcPts val="0"/>
              </a:spcAft>
              <a:defRPr/>
            </a:pPr>
            <a:endParaRPr lang="en-US" sz="1050" b="1" dirty="0">
              <a:solidFill>
                <a:schemeClr val="accent2">
                  <a:lumMod val="75000"/>
                </a:schemeClr>
              </a:solidFill>
              <a:latin typeface="+mn-lt"/>
              <a:cs typeface="+mn-cs"/>
            </a:endParaRPr>
          </a:p>
          <a:p>
            <a:pPr fontAlgn="auto">
              <a:spcBef>
                <a:spcPts val="0"/>
              </a:spcBef>
              <a:spcAft>
                <a:spcPts val="0"/>
              </a:spcAft>
              <a:defRPr/>
            </a:pPr>
            <a:r>
              <a:rPr lang="en-US" sz="1050" dirty="0">
                <a:solidFill>
                  <a:schemeClr val="accent2">
                    <a:lumMod val="75000"/>
                  </a:schemeClr>
                </a:solidFill>
                <a:latin typeface="+mn-lt"/>
                <a:cs typeface="+mn-cs"/>
              </a:rPr>
              <a:t>ERCOT Public</a:t>
            </a:r>
          </a:p>
        </p:txBody>
      </p:sp>
    </p:spTree>
  </p:cSld>
  <p:clrMap bg1="lt1" tx1="dk1" bg2="lt2" tx2="dk2" accent1="accent1" accent2="accent2" accent3="accent3" accent4="accent4" accent5="accent5" accent6="accent6" hlink="hlink" folHlink="folHlink"/>
  <p:sldLayoutIdLst>
    <p:sldLayoutId id="2147493656" r:id="rId1"/>
    <p:sldLayoutId id="2147493657" r:id="rId2"/>
    <p:sldLayoutId id="2147493658" r:id="rId3"/>
    <p:sldLayoutId id="2147493659" r:id="rId4"/>
    <p:sldLayoutId id="2147493660" r:id="rId5"/>
    <p:sldLayoutId id="2147493661" r:id="rId6"/>
    <p:sldLayoutId id="2147493662" r:id="rId7"/>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68275"/>
            <a:ext cx="9144000" cy="72167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11"/>
          <p:cNvPicPr>
            <a:picLocks/>
          </p:cNvPicPr>
          <p:nvPr/>
        </p:nvPicPr>
        <p:blipFill rotWithShape="1">
          <a:blip r:embed="rId4">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C908239-1FE8-4F49-A3B8-A0F733FD206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3664" r:id="rId1"/>
    <p:sldLayoutId id="2147493665" r:id="rId2"/>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7625" y="0"/>
            <a:ext cx="92392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07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3" name="Picture 12"/>
          <p:cNvPicPr>
            <a:picLocks/>
          </p:cNvPicPr>
          <p:nvPr/>
        </p:nvPicPr>
        <p:blipFill rotWithShape="1">
          <a:blip r:embed="rId11">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pic>
        <p:nvPicPr>
          <p:cNvPr id="3078" name="Picture 8" descr="ERCOT cmyk-01.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47650" y="6024563"/>
            <a:ext cx="8175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85850" y="6010275"/>
            <a:ext cx="6867525" cy="415925"/>
          </a:xfrm>
          <a:prstGeom prst="rect">
            <a:avLst/>
          </a:prstGeom>
          <a:noFill/>
        </p:spPr>
        <p:txBody>
          <a:bodyPr>
            <a:spAutoFit/>
          </a:bodyPr>
          <a:lstStyle/>
          <a:p>
            <a:pPr fontAlgn="auto">
              <a:spcBef>
                <a:spcPts val="0"/>
              </a:spcBef>
              <a:spcAft>
                <a:spcPts val="0"/>
              </a:spcAft>
              <a:defRPr/>
            </a:pPr>
            <a:r>
              <a:rPr lang="en-US" sz="1050" b="1" dirty="0">
                <a:solidFill>
                  <a:prstClr val="black"/>
                </a:solidFill>
                <a:latin typeface="+mn-lt"/>
                <a:cs typeface="+mn-cs"/>
              </a:rPr>
              <a:t>ERCOT PUBLIC</a:t>
            </a:r>
          </a:p>
          <a:p>
            <a:pPr fontAlgn="auto">
              <a:spcBef>
                <a:spcPts val="0"/>
              </a:spcBef>
              <a:spcAft>
                <a:spcPts val="0"/>
              </a:spcAft>
              <a:defRPr/>
            </a:pPr>
            <a:r>
              <a:rPr lang="en-US" sz="1050" dirty="0">
                <a:solidFill>
                  <a:prstClr val="black"/>
                </a:solidFill>
                <a:latin typeface="+mn-lt"/>
                <a:cs typeface="+mn-cs"/>
              </a:rPr>
              <a:t>8/1/2013</a:t>
            </a:r>
          </a:p>
        </p:txBody>
      </p:sp>
    </p:spTree>
  </p:cSld>
  <p:clrMap bg1="lt1" tx1="dk1" bg2="lt2" tx2="dk2" accent1="accent1" accent2="accent2" accent3="accent3" accent4="accent4" accent5="accent5" accent6="accent6" hlink="hlink" folHlink="folHlink"/>
  <p:sldLayoutIdLst>
    <p:sldLayoutId id="2147493666" r:id="rId1"/>
    <p:sldLayoutId id="2147493667" r:id="rId2"/>
    <p:sldLayoutId id="2147493668" r:id="rId3"/>
    <p:sldLayoutId id="2147493669" r:id="rId4"/>
    <p:sldLayoutId id="2147493670" r:id="rId5"/>
    <p:sldLayoutId id="2147493671" r:id="rId6"/>
    <p:sldLayoutId id="2147493672" r:id="rId7"/>
    <p:sldLayoutId id="2147493673" r:id="rId8"/>
    <p:sldLayoutId id="2147493674" r:id="rId9"/>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13"/>
          <p:cNvGrpSpPr>
            <a:grpSpLocks/>
          </p:cNvGrpSpPr>
          <p:nvPr/>
        </p:nvGrpSpPr>
        <p:grpSpPr bwMode="auto">
          <a:xfrm>
            <a:off x="603250" y="1498600"/>
            <a:ext cx="8009808" cy="3738762"/>
            <a:chOff x="603250" y="546100"/>
            <a:chExt cx="7727950" cy="3739215"/>
          </a:xfrm>
        </p:grpSpPr>
        <p:pic>
          <p:nvPicPr>
            <p:cNvPr id="35843" name="Picture 8" descr="ERCOT cmyk-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0" y="546100"/>
              <a:ext cx="2457704"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87400" y="2130618"/>
              <a:ext cx="7543800" cy="2154697"/>
            </a:xfrm>
            <a:prstGeom prst="rect">
              <a:avLst/>
            </a:prstGeom>
            <a:noFill/>
          </p:spPr>
          <p:txBody>
            <a:bodyPr>
              <a:spAutoFit/>
            </a:bodyPr>
            <a:lstStyle/>
            <a:p>
              <a:pPr>
                <a:defRPr/>
              </a:pPr>
              <a:endParaRPr lang="en-US" sz="2400" b="1" i="1" dirty="0" smtClean="0">
                <a:solidFill>
                  <a:schemeClr val="tx2">
                    <a:lumMod val="90000"/>
                    <a:lumOff val="10000"/>
                  </a:schemeClr>
                </a:solidFill>
              </a:endParaRPr>
            </a:p>
            <a:p>
              <a:pPr algn="ctr">
                <a:defRPr/>
              </a:pPr>
              <a:r>
                <a:rPr lang="en-US" sz="2400" b="1" i="1" dirty="0" smtClean="0">
                  <a:solidFill>
                    <a:schemeClr val="tx2">
                      <a:lumMod val="90000"/>
                      <a:lumOff val="10000"/>
                    </a:schemeClr>
                  </a:solidFill>
                </a:rPr>
                <a:t>AS Demand Curves for</a:t>
              </a:r>
            </a:p>
            <a:p>
              <a:pPr algn="ctr">
                <a:defRPr/>
              </a:pPr>
              <a:r>
                <a:rPr lang="en-US" sz="2400" b="1" i="1" dirty="0" smtClean="0">
                  <a:solidFill>
                    <a:schemeClr val="tx2">
                      <a:lumMod val="90000"/>
                      <a:lumOff val="10000"/>
                    </a:schemeClr>
                  </a:solidFill>
                </a:rPr>
                <a:t>Real-Time  Co-optimization of Energy &amp; Ancillary Services</a:t>
              </a:r>
            </a:p>
            <a:p>
              <a:pPr>
                <a:defRPr/>
              </a:pPr>
              <a:endParaRPr lang="en-US" sz="2000" i="1" dirty="0">
                <a:solidFill>
                  <a:schemeClr val="tx2">
                    <a:lumMod val="90000"/>
                    <a:lumOff val="10000"/>
                  </a:schemeClr>
                </a:solidFill>
              </a:endParaRPr>
            </a:p>
            <a:p>
              <a:pPr>
                <a:defRPr/>
              </a:pPr>
              <a:endParaRPr lang="en-US" dirty="0">
                <a:solidFill>
                  <a:schemeClr val="tx2">
                    <a:lumMod val="90000"/>
                    <a:lumOff val="10000"/>
                  </a:schemeClr>
                </a:solidFill>
              </a:endParaRPr>
            </a:p>
          </p:txBody>
        </p:sp>
        <p:cxnSp>
          <p:nvCxnSpPr>
            <p:cNvPr id="13" name="Straight Connector 12"/>
            <p:cNvCxnSpPr/>
            <p:nvPr/>
          </p:nvCxnSpPr>
          <p:spPr>
            <a:xfrm flipV="1">
              <a:off x="787400" y="1852772"/>
              <a:ext cx="6286500" cy="12702"/>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179388"/>
            <a:ext cx="8459787" cy="461962"/>
          </a:xfrm>
        </p:spPr>
        <p:txBody>
          <a:bodyPr/>
          <a:lstStyle/>
          <a:p>
            <a:pPr eaLnBrk="1" fontAlgn="auto" hangingPunct="1">
              <a:spcAft>
                <a:spcPts val="0"/>
              </a:spcAft>
              <a:defRPr/>
            </a:pPr>
            <a:r>
              <a:rPr lang="en-US" dirty="0" smtClean="0">
                <a:solidFill>
                  <a:schemeClr val="accent2">
                    <a:lumMod val="75000"/>
                  </a:schemeClr>
                </a:solidFill>
              </a:rPr>
              <a:t>ISO AS Demand Curves – California ISO</a:t>
            </a:r>
            <a:endParaRPr lang="en-US" dirty="0">
              <a:solidFill>
                <a:schemeClr val="accent2">
                  <a:lumMod val="75000"/>
                </a:schemeClr>
              </a:solidFill>
            </a:endParaRPr>
          </a:p>
        </p:txBody>
      </p:sp>
      <p:sp>
        <p:nvSpPr>
          <p:cNvPr id="4" name="Rectangle 3"/>
          <p:cNvSpPr/>
          <p:nvPr/>
        </p:nvSpPr>
        <p:spPr>
          <a:xfrm>
            <a:off x="795866" y="3926892"/>
            <a:ext cx="8043334" cy="2246769"/>
          </a:xfrm>
          <a:prstGeom prst="rect">
            <a:avLst/>
          </a:prstGeom>
        </p:spPr>
        <p:txBody>
          <a:bodyPr wrap="square">
            <a:spAutoFit/>
          </a:bodyPr>
          <a:lstStyle/>
          <a:p>
            <a:pPr marL="342900" indent="-342900">
              <a:buFont typeface="Arial" panose="020B0604020202020204" pitchFamily="34" charset="0"/>
              <a:buChar char="•"/>
            </a:pPr>
            <a:r>
              <a:rPr lang="en-US" sz="1400" dirty="0" smtClean="0"/>
              <a:t>Higher </a:t>
            </a:r>
            <a:r>
              <a:rPr lang="en-US" sz="1400" dirty="0"/>
              <a:t>quality reserve can satisfy the requirements of lower quality reserves (substitution</a:t>
            </a:r>
            <a:r>
              <a:rPr lang="en-US" sz="1400" dirty="0" smtClean="0"/>
              <a:t>)</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1400" dirty="0" err="1" smtClean="0"/>
              <a:t>Reg</a:t>
            </a:r>
            <a:r>
              <a:rPr lang="en-US" sz="1400" dirty="0" smtClean="0"/>
              <a:t> Up = 20% of Max Energy Bid  = $1000 x .2 = $200</a:t>
            </a:r>
          </a:p>
          <a:p>
            <a:pPr marL="285750" indent="-285750">
              <a:buFont typeface="Arial" panose="020B0604020202020204" pitchFamily="34" charset="0"/>
              <a:buChar char="•"/>
            </a:pPr>
            <a:endParaRPr lang="en-US" sz="1400" dirty="0" smtClean="0"/>
          </a:p>
          <a:p>
            <a:pPr marL="342900" indent="-342900">
              <a:buFont typeface="Arial" panose="020B0604020202020204" pitchFamily="34" charset="0"/>
              <a:buChar char="•"/>
            </a:pPr>
            <a:r>
              <a:rPr lang="en-US" sz="1400" dirty="0" smtClean="0"/>
              <a:t>Spinning = 10 % = $100</a:t>
            </a:r>
          </a:p>
          <a:p>
            <a:pPr marL="285750" indent="-285750">
              <a:buFont typeface="Arial" panose="020B0604020202020204" pitchFamily="34" charset="0"/>
              <a:buChar char="•"/>
            </a:pPr>
            <a:endParaRPr lang="en-US" sz="1400" dirty="0" smtClean="0"/>
          </a:p>
          <a:p>
            <a:pPr marL="342900" indent="-342900">
              <a:buFont typeface="Arial" panose="020B0604020202020204" pitchFamily="34" charset="0"/>
              <a:buChar char="•"/>
            </a:pPr>
            <a:r>
              <a:rPr lang="en-US" sz="1400" dirty="0" smtClean="0"/>
              <a:t>Non-Spinning =  shortage &gt; 210MW = 70% = $700, shortage &gt;70 &amp; &lt; 210 = 60% = $600, shortage &lt; 70 = 50% = $500</a:t>
            </a:r>
          </a:p>
          <a:p>
            <a:pPr marL="342900" indent="-342900">
              <a:buFont typeface="Arial" panose="020B0604020202020204" pitchFamily="34" charset="0"/>
              <a:buChar char="•"/>
            </a:pPr>
            <a:endParaRPr lang="en-US" sz="1400" dirty="0"/>
          </a:p>
          <a:p>
            <a:r>
              <a:rPr lang="en-US" sz="1000" dirty="0" smtClean="0"/>
              <a:t>Table 4 From </a:t>
            </a:r>
            <a:r>
              <a:rPr lang="en-US" altLang="en-US" sz="1000" dirty="0"/>
              <a:t>https://www.ferc.gov/legal/staff-reports/2014/AD14-14-pricing-rto-iso-markets.pdf</a:t>
            </a:r>
            <a:endParaRPr lang="en-US" sz="10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537" y="686503"/>
            <a:ext cx="7359511" cy="3179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897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179388"/>
            <a:ext cx="8459787" cy="461962"/>
          </a:xfrm>
        </p:spPr>
        <p:txBody>
          <a:bodyPr/>
          <a:lstStyle/>
          <a:p>
            <a:pPr eaLnBrk="1" fontAlgn="auto" hangingPunct="1">
              <a:spcAft>
                <a:spcPts val="0"/>
              </a:spcAft>
              <a:defRPr/>
            </a:pPr>
            <a:r>
              <a:rPr lang="en-US" dirty="0" smtClean="0">
                <a:solidFill>
                  <a:schemeClr val="accent2">
                    <a:lumMod val="75000"/>
                  </a:schemeClr>
                </a:solidFill>
              </a:rPr>
              <a:t>ISO AS Demand Curves – Midwest ISO</a:t>
            </a:r>
            <a:endParaRPr lang="en-US" dirty="0">
              <a:solidFill>
                <a:schemeClr val="accent2">
                  <a:lumMod val="75000"/>
                </a:schemeClr>
              </a:solidFill>
            </a:endParaRPr>
          </a:p>
        </p:txBody>
      </p:sp>
      <p:sp>
        <p:nvSpPr>
          <p:cNvPr id="4" name="TextBox 3"/>
          <p:cNvSpPr txBox="1"/>
          <p:nvPr/>
        </p:nvSpPr>
        <p:spPr>
          <a:xfrm>
            <a:off x="298133" y="4262877"/>
            <a:ext cx="8257682" cy="2154436"/>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The Probability of Load shed (LOLP) is based on the probability of load shed given a single forced outage will occur based on how many units will be online &gt; 100 MW (which is determined by a quarterly network model) </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VOLL based on surveys and set by the class that valued load interruption the least (Residential)</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Not much </a:t>
            </a:r>
            <a:r>
              <a:rPr lang="en-US" sz="1400" dirty="0"/>
              <a:t>Demand </a:t>
            </a:r>
            <a:r>
              <a:rPr lang="en-US" sz="1400" dirty="0" smtClean="0"/>
              <a:t>Response - ~</a:t>
            </a:r>
            <a:r>
              <a:rPr lang="en-US" sz="1400" dirty="0"/>
              <a:t>150MW blocky spinning and ~75MW </a:t>
            </a:r>
            <a:r>
              <a:rPr lang="en-US" sz="1400" dirty="0" smtClean="0"/>
              <a:t>regulation (based on DR types that can provide)</a:t>
            </a:r>
            <a:endParaRPr lang="en-US" altLang="en-US" sz="1000" dirty="0" smtClean="0"/>
          </a:p>
          <a:p>
            <a:r>
              <a:rPr lang="en-US" altLang="en-US" sz="1000" dirty="0" smtClean="0"/>
              <a:t>		Table 5 from https</a:t>
            </a:r>
            <a:r>
              <a:rPr lang="en-US" altLang="en-US" sz="1000" dirty="0"/>
              <a:t>://www.ferc.gov/legal/staff-reports/2014/AD14-14-pricing-rto-iso-markets.pdf</a:t>
            </a:r>
            <a:endParaRPr lang="en-US" sz="1000" dirty="0" smtClean="0"/>
          </a:p>
          <a:p>
            <a:pPr marL="228600" indent="-228600">
              <a:buFont typeface="Arial" panose="020B0604020202020204" pitchFamily="34" charset="0"/>
              <a:buChar char="•"/>
            </a:pPr>
            <a:endParaRPr lang="en-US" sz="12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577" y="686505"/>
            <a:ext cx="6960187" cy="347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139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179388"/>
            <a:ext cx="8459787" cy="461962"/>
          </a:xfrm>
        </p:spPr>
        <p:txBody>
          <a:bodyPr/>
          <a:lstStyle/>
          <a:p>
            <a:pPr eaLnBrk="1" fontAlgn="auto" hangingPunct="1">
              <a:spcAft>
                <a:spcPts val="0"/>
              </a:spcAft>
              <a:defRPr/>
            </a:pPr>
            <a:r>
              <a:rPr lang="en-US" dirty="0" smtClean="0">
                <a:solidFill>
                  <a:schemeClr val="accent2">
                    <a:lumMod val="75000"/>
                  </a:schemeClr>
                </a:solidFill>
              </a:rPr>
              <a:t>ISO AS Demand Curves – New York ISO</a:t>
            </a:r>
            <a:endParaRPr lang="en-US" dirty="0">
              <a:solidFill>
                <a:schemeClr val="accent2">
                  <a:lumMod val="75000"/>
                </a:schemeClr>
              </a:solidFill>
            </a:endParaRPr>
          </a:p>
        </p:txBody>
      </p:sp>
      <p:sp>
        <p:nvSpPr>
          <p:cNvPr id="3" name="TextBox 2"/>
          <p:cNvSpPr txBox="1"/>
          <p:nvPr/>
        </p:nvSpPr>
        <p:spPr>
          <a:xfrm>
            <a:off x="466987" y="1984375"/>
            <a:ext cx="8095456" cy="1693545"/>
          </a:xfrm>
          <a:prstGeom prst="rect">
            <a:avLst/>
          </a:prstGeom>
          <a:noFill/>
        </p:spPr>
        <p:txBody>
          <a:bodyPr wrap="square" rtlCol="0">
            <a:normAutofit/>
          </a:bodyPr>
          <a:lstStyle/>
          <a:p>
            <a:pPr marL="342900" indent="-342900">
              <a:buAutoNum type="arabicPeriod"/>
            </a:pPr>
            <a:r>
              <a:rPr lang="en-US" sz="1400" dirty="0" smtClean="0"/>
              <a:t>30 Minute Reserve = 30 Min </a:t>
            </a:r>
            <a:r>
              <a:rPr lang="en-US" sz="1400" dirty="0" err="1" smtClean="0"/>
              <a:t>Rsv</a:t>
            </a:r>
            <a:r>
              <a:rPr lang="en-US" sz="1400" dirty="0" smtClean="0"/>
              <a:t> price = $750</a:t>
            </a:r>
          </a:p>
          <a:p>
            <a:pPr marL="342900" indent="-342900">
              <a:buFontTx/>
              <a:buAutoNum type="arabicPeriod"/>
            </a:pPr>
            <a:r>
              <a:rPr lang="en-US" sz="1400" dirty="0" smtClean="0"/>
              <a:t>10 </a:t>
            </a:r>
            <a:r>
              <a:rPr lang="en-US" sz="1400" dirty="0"/>
              <a:t>Minute </a:t>
            </a:r>
            <a:r>
              <a:rPr lang="en-US" sz="1400" dirty="0" err="1"/>
              <a:t>Rsv</a:t>
            </a:r>
            <a:r>
              <a:rPr lang="en-US" sz="1400" dirty="0"/>
              <a:t> = 30 </a:t>
            </a:r>
            <a:r>
              <a:rPr lang="en-US" sz="1400" dirty="0" smtClean="0"/>
              <a:t>Min </a:t>
            </a:r>
            <a:r>
              <a:rPr lang="en-US" sz="1400" dirty="0" err="1"/>
              <a:t>Rsv</a:t>
            </a:r>
            <a:r>
              <a:rPr lang="en-US" sz="1400" dirty="0"/>
              <a:t> </a:t>
            </a:r>
            <a:r>
              <a:rPr lang="en-US" sz="1400" dirty="0" smtClean="0"/>
              <a:t>price + 10 Min </a:t>
            </a:r>
            <a:r>
              <a:rPr lang="en-US" sz="1400" dirty="0" err="1" smtClean="0"/>
              <a:t>Rsv</a:t>
            </a:r>
            <a:r>
              <a:rPr lang="en-US" sz="1400" dirty="0" smtClean="0"/>
              <a:t> price = $1500</a:t>
            </a:r>
          </a:p>
          <a:p>
            <a:pPr marL="342900" indent="-342900">
              <a:buFontTx/>
              <a:buAutoNum type="arabicPeriod"/>
            </a:pPr>
            <a:r>
              <a:rPr lang="en-US" sz="1400" dirty="0" smtClean="0"/>
              <a:t>Spin </a:t>
            </a:r>
            <a:r>
              <a:rPr lang="en-US" sz="1400" dirty="0" err="1"/>
              <a:t>Rsv</a:t>
            </a:r>
            <a:r>
              <a:rPr lang="en-US" sz="1400" dirty="0"/>
              <a:t> = 30 </a:t>
            </a:r>
            <a:r>
              <a:rPr lang="en-US" sz="1400" dirty="0" smtClean="0"/>
              <a:t>Min </a:t>
            </a:r>
            <a:r>
              <a:rPr lang="en-US" sz="1400" dirty="0" err="1"/>
              <a:t>Rsv</a:t>
            </a:r>
            <a:r>
              <a:rPr lang="en-US" sz="1400" dirty="0"/>
              <a:t> </a:t>
            </a:r>
            <a:r>
              <a:rPr lang="en-US" sz="1400" dirty="0" smtClean="0"/>
              <a:t>price </a:t>
            </a:r>
            <a:r>
              <a:rPr lang="en-US" sz="1400" dirty="0"/>
              <a:t>+ 10 </a:t>
            </a:r>
            <a:r>
              <a:rPr lang="en-US" sz="1400" dirty="0" smtClean="0"/>
              <a:t>Min </a:t>
            </a:r>
            <a:r>
              <a:rPr lang="en-US" sz="1400" dirty="0" err="1"/>
              <a:t>Rsv</a:t>
            </a:r>
            <a:r>
              <a:rPr lang="en-US" sz="1400" dirty="0"/>
              <a:t> </a:t>
            </a:r>
            <a:r>
              <a:rPr lang="en-US" sz="1400" dirty="0" smtClean="0"/>
              <a:t>price + Spin price </a:t>
            </a:r>
            <a:r>
              <a:rPr lang="en-US" sz="1400" dirty="0"/>
              <a:t>= </a:t>
            </a:r>
            <a:r>
              <a:rPr lang="en-US" sz="1400" dirty="0" smtClean="0"/>
              <a:t>$2275</a:t>
            </a:r>
            <a:endParaRPr lang="en-US" sz="1400" dirty="0"/>
          </a:p>
          <a:p>
            <a:pPr marL="342900" indent="-342900">
              <a:buFontTx/>
              <a:buAutoNum type="arabicPeriod"/>
            </a:pPr>
            <a:r>
              <a:rPr lang="en-US" sz="1400" dirty="0"/>
              <a:t>DC determined by most expensive unit on supply curve (SU and ME) multiplied </a:t>
            </a:r>
            <a:r>
              <a:rPr lang="en-US" sz="1400" dirty="0" smtClean="0"/>
              <a:t>by estimated  forward </a:t>
            </a:r>
            <a:r>
              <a:rPr lang="en-US" sz="1400" dirty="0"/>
              <a:t>fuel </a:t>
            </a:r>
            <a:r>
              <a:rPr lang="en-US" sz="1400" dirty="0" smtClean="0"/>
              <a:t>price</a:t>
            </a:r>
          </a:p>
          <a:p>
            <a:pPr marL="342900" indent="-342900">
              <a:buFontTx/>
              <a:buAutoNum type="arabicPeriod"/>
            </a:pPr>
            <a:r>
              <a:rPr lang="en-US" sz="1400" dirty="0" smtClean="0"/>
              <a:t>Utilize shortage pricing for statewide and locational reserves</a:t>
            </a:r>
          </a:p>
          <a:p>
            <a:pPr marL="342900" indent="-342900">
              <a:buFontTx/>
              <a:buAutoNum type="arabicPeriod"/>
            </a:pPr>
            <a:r>
              <a:rPr lang="en-US" sz="1400" dirty="0" smtClean="0"/>
              <a:t>Demand response limited to 5 minute dispatchable Steel Mill</a:t>
            </a:r>
            <a:endParaRPr lang="en-US" sz="1400" dirty="0"/>
          </a:p>
          <a:p>
            <a:pPr marL="342900" indent="-342900">
              <a:buAutoNum type="arabicPeriod"/>
            </a:pP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87" y="641350"/>
            <a:ext cx="8088828" cy="1129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422" y="3945255"/>
            <a:ext cx="8066309" cy="227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638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179388"/>
            <a:ext cx="8459787" cy="461962"/>
          </a:xfrm>
        </p:spPr>
        <p:txBody>
          <a:bodyPr/>
          <a:lstStyle/>
          <a:p>
            <a:pPr eaLnBrk="1" fontAlgn="auto" hangingPunct="1">
              <a:spcAft>
                <a:spcPts val="0"/>
              </a:spcAft>
              <a:defRPr/>
            </a:pPr>
            <a:r>
              <a:rPr lang="en-US" dirty="0" smtClean="0">
                <a:solidFill>
                  <a:schemeClr val="accent2">
                    <a:lumMod val="75000"/>
                  </a:schemeClr>
                </a:solidFill>
              </a:rPr>
              <a:t>ISO AS Demand Curves – New York ISO Regional pricing</a:t>
            </a:r>
            <a:endParaRPr lang="en-US" dirty="0">
              <a:solidFill>
                <a:schemeClr val="accent2">
                  <a:lumMod val="75000"/>
                </a:schemeClr>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80" y="925830"/>
            <a:ext cx="8591412" cy="512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426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179387"/>
            <a:ext cx="8459787" cy="644701"/>
          </a:xfrm>
        </p:spPr>
        <p:txBody>
          <a:bodyPr/>
          <a:lstStyle/>
          <a:p>
            <a:pPr eaLnBrk="1" fontAlgn="auto" hangingPunct="1">
              <a:spcAft>
                <a:spcPts val="0"/>
              </a:spcAft>
              <a:defRPr/>
            </a:pPr>
            <a:r>
              <a:rPr lang="en-US" dirty="0" smtClean="0">
                <a:solidFill>
                  <a:schemeClr val="accent2">
                    <a:lumMod val="75000"/>
                  </a:schemeClr>
                </a:solidFill>
              </a:rPr>
              <a:t>ISO AS </a:t>
            </a:r>
            <a:r>
              <a:rPr lang="en-US" dirty="0">
                <a:solidFill>
                  <a:schemeClr val="accent2">
                    <a:lumMod val="75000"/>
                  </a:schemeClr>
                </a:solidFill>
              </a:rPr>
              <a:t>D</a:t>
            </a:r>
            <a:r>
              <a:rPr lang="en-US" dirty="0" smtClean="0">
                <a:solidFill>
                  <a:schemeClr val="accent2">
                    <a:lumMod val="75000"/>
                  </a:schemeClr>
                </a:solidFill>
              </a:rPr>
              <a:t>emand Curves - PJM </a:t>
            </a:r>
            <a:r>
              <a:rPr lang="en-US" dirty="0" smtClean="0"/>
              <a:t> </a:t>
            </a:r>
            <a:r>
              <a:rPr lang="en-US" dirty="0" smtClean="0">
                <a:solidFill>
                  <a:schemeClr val="accent2">
                    <a:lumMod val="75000"/>
                  </a:schemeClr>
                </a:solidFill>
              </a:rPr>
              <a:t> </a:t>
            </a:r>
            <a:endParaRPr lang="en-US" dirty="0">
              <a:solidFill>
                <a:schemeClr val="accent2">
                  <a:lumMod val="75000"/>
                </a:schemeClr>
              </a:solidFill>
            </a:endParaRPr>
          </a:p>
        </p:txBody>
      </p:sp>
      <p:sp>
        <p:nvSpPr>
          <p:cNvPr id="3" name="Rectangle 2"/>
          <p:cNvSpPr/>
          <p:nvPr/>
        </p:nvSpPr>
        <p:spPr>
          <a:xfrm>
            <a:off x="379413" y="908882"/>
            <a:ext cx="3312054" cy="2462213"/>
          </a:xfrm>
          <a:prstGeom prst="rect">
            <a:avLst/>
          </a:prstGeom>
        </p:spPr>
        <p:txBody>
          <a:bodyPr wrap="square">
            <a:spAutoFit/>
          </a:bodyPr>
          <a:lstStyle/>
          <a:p>
            <a:pPr marL="342900" indent="-342900">
              <a:buFont typeface="Arial" panose="020B0604020202020204" pitchFamily="34" charset="0"/>
              <a:buChar char="•"/>
            </a:pPr>
            <a:r>
              <a:rPr lang="en-US" sz="1400" dirty="0" smtClean="0"/>
              <a:t>PJM does not have a Regulation reserve shortage price.</a:t>
            </a:r>
          </a:p>
          <a:p>
            <a:pPr marL="342900" indent="-342900">
              <a:buFont typeface="Arial" panose="020B0604020202020204" pitchFamily="34" charset="0"/>
              <a:buChar char="•"/>
            </a:pPr>
            <a:endParaRPr lang="en-US" sz="1400" dirty="0" smtClean="0"/>
          </a:p>
          <a:p>
            <a:pPr marL="342900" indent="-342900">
              <a:buFont typeface="Arial" panose="020B0604020202020204" pitchFamily="34" charset="0"/>
              <a:buChar char="•"/>
            </a:pPr>
            <a:r>
              <a:rPr lang="en-US" sz="1400" dirty="0" smtClean="0"/>
              <a:t>$850 penalty factor based on the highest Out of Market payment to maintain reserves</a:t>
            </a:r>
          </a:p>
          <a:p>
            <a:pPr marL="342900" indent="-342900">
              <a:buFont typeface="Arial" panose="020B0604020202020204" pitchFamily="34" charset="0"/>
              <a:buChar char="•"/>
            </a:pPr>
            <a:endParaRPr lang="en-US" sz="1400" dirty="0" smtClean="0"/>
          </a:p>
          <a:p>
            <a:pPr marL="342900" indent="-342900">
              <a:buFont typeface="Arial" panose="020B0604020202020204" pitchFamily="34" charset="0"/>
              <a:buChar char="•"/>
            </a:pPr>
            <a:r>
              <a:rPr lang="en-US" sz="1400" dirty="0" smtClean="0"/>
              <a:t>Demand Response provides ~200 MW reserves and ~8-9000 MW deployable energy (recovery and response time ~10 minutes).</a:t>
            </a:r>
            <a:endParaRPr 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756" y="1213682"/>
            <a:ext cx="4763911" cy="412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11" y="3533245"/>
            <a:ext cx="4610100"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448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179388"/>
            <a:ext cx="8459787" cy="461962"/>
          </a:xfrm>
        </p:spPr>
        <p:txBody>
          <a:bodyPr/>
          <a:lstStyle/>
          <a:p>
            <a:pPr eaLnBrk="1" fontAlgn="auto" hangingPunct="1">
              <a:spcAft>
                <a:spcPts val="0"/>
              </a:spcAft>
              <a:defRPr/>
            </a:pPr>
            <a:r>
              <a:rPr lang="en-US" dirty="0" smtClean="0">
                <a:solidFill>
                  <a:schemeClr val="accent2">
                    <a:lumMod val="75000"/>
                  </a:schemeClr>
                </a:solidFill>
              </a:rPr>
              <a:t>ISO AS Demand Curves – Southwest Power Pool</a:t>
            </a:r>
            <a:endParaRPr lang="en-US" dirty="0">
              <a:solidFill>
                <a:schemeClr val="accent2">
                  <a:lumMod val="75000"/>
                </a:schemeClr>
              </a:solidFill>
            </a:endParaRPr>
          </a:p>
        </p:txBody>
      </p:sp>
      <p:sp>
        <p:nvSpPr>
          <p:cNvPr id="4" name="Rectangle 3"/>
          <p:cNvSpPr/>
          <p:nvPr/>
        </p:nvSpPr>
        <p:spPr>
          <a:xfrm>
            <a:off x="738228" y="3671356"/>
            <a:ext cx="7559105" cy="2462213"/>
          </a:xfrm>
          <a:prstGeom prst="rect">
            <a:avLst/>
          </a:prstGeom>
        </p:spPr>
        <p:txBody>
          <a:bodyPr wrap="square">
            <a:spAutoFit/>
          </a:bodyPr>
          <a:lstStyle/>
          <a:p>
            <a:pPr marL="285750" indent="-285750">
              <a:buFont typeface="Arial" panose="020B0604020202020204" pitchFamily="34" charset="0"/>
              <a:buChar char="•"/>
            </a:pPr>
            <a:r>
              <a:rPr lang="en-US" sz="1400" dirty="0" smtClean="0"/>
              <a:t>The </a:t>
            </a:r>
            <a:r>
              <a:rPr lang="en-US" sz="1400" dirty="0"/>
              <a:t>product substitution logic ensures that, within each reserve zone, the MCP for Regulation-Up </a:t>
            </a:r>
            <a:r>
              <a:rPr lang="en-US" sz="1400" dirty="0" smtClean="0"/>
              <a:t>is always </a:t>
            </a:r>
            <a:r>
              <a:rPr lang="en-US" sz="1400" dirty="0"/>
              <a:t>greater than or equal to the Spinning Reserve MCP and </a:t>
            </a:r>
            <a:r>
              <a:rPr lang="en-US" sz="1400" dirty="0" smtClean="0"/>
              <a:t>that the </a:t>
            </a:r>
            <a:r>
              <a:rPr lang="en-US" sz="1400" dirty="0"/>
              <a:t>Spinning Reserve MCP </a:t>
            </a:r>
            <a:r>
              <a:rPr lang="en-US" sz="1400" dirty="0" smtClean="0"/>
              <a:t>is always </a:t>
            </a:r>
            <a:r>
              <a:rPr lang="en-US" sz="1400" dirty="0"/>
              <a:t>greater than or equal to the Supplemental Reserve MCP</a:t>
            </a:r>
            <a:r>
              <a:rPr lang="en-US" sz="1400" dirty="0" smtClean="0"/>
              <a:t>.</a:t>
            </a:r>
          </a:p>
          <a:p>
            <a:pPr marL="285750" indent="-285750">
              <a:buFont typeface="Arial" panose="020B0604020202020204" pitchFamily="34" charset="0"/>
              <a:buChar char="•"/>
            </a:pPr>
            <a:r>
              <a:rPr lang="en-US" sz="1400" dirty="0" smtClean="0"/>
              <a:t>If an OR shortage is caused by insufficient ramping ability, no shortage price is instituted</a:t>
            </a:r>
            <a:endParaRPr lang="en-US" sz="1400" dirty="0"/>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No Demand Response resource carrying Ancillary Service</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Firm contracts or generation assets must offer in Day Ahead based on next day obligation to cover Load and Reserve requirement.</a:t>
            </a:r>
          </a:p>
          <a:p>
            <a:pPr marL="285750" indent="-285750">
              <a:buFont typeface="Arial" panose="020B0604020202020204" pitchFamily="34" charset="0"/>
              <a:buChar char="•"/>
            </a:pPr>
            <a:endParaRPr lang="en-US" sz="1400" dirty="0" smtClean="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830" y="641350"/>
            <a:ext cx="6105884" cy="306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38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179388"/>
            <a:ext cx="8459787" cy="461962"/>
          </a:xfrm>
        </p:spPr>
        <p:txBody>
          <a:bodyPr/>
          <a:lstStyle/>
          <a:p>
            <a:pPr eaLnBrk="1" fontAlgn="auto" hangingPunct="1">
              <a:spcAft>
                <a:spcPts val="0"/>
              </a:spcAft>
              <a:defRPr/>
            </a:pPr>
            <a:r>
              <a:rPr lang="en-US" dirty="0" smtClean="0">
                <a:solidFill>
                  <a:schemeClr val="accent2">
                    <a:lumMod val="75000"/>
                  </a:schemeClr>
                </a:solidFill>
              </a:rPr>
              <a:t>ISO AS Demand Curves </a:t>
            </a:r>
            <a:endParaRPr lang="en-US" dirty="0">
              <a:solidFill>
                <a:schemeClr val="accent2">
                  <a:lumMod val="75000"/>
                </a:schemeClr>
              </a:solidFill>
            </a:endParaRPr>
          </a:p>
        </p:txBody>
      </p:sp>
      <p:sp>
        <p:nvSpPr>
          <p:cNvPr id="3" name="TextBox 2"/>
          <p:cNvSpPr txBox="1"/>
          <p:nvPr/>
        </p:nvSpPr>
        <p:spPr>
          <a:xfrm>
            <a:off x="466988" y="782426"/>
            <a:ext cx="8095456" cy="4801314"/>
          </a:xfrm>
          <a:prstGeom prst="rect">
            <a:avLst/>
          </a:prstGeom>
          <a:noFill/>
        </p:spPr>
        <p:txBody>
          <a:bodyPr wrap="square" rtlCol="0">
            <a:normAutofit fontScale="92500" lnSpcReduction="20000"/>
          </a:bodyPr>
          <a:lstStyle/>
          <a:p>
            <a:pPr marL="342900" indent="-342900">
              <a:buFont typeface="Arial" panose="020B0604020202020204" pitchFamily="34" charset="0"/>
              <a:buChar char="•"/>
            </a:pPr>
            <a:r>
              <a:rPr lang="en-US" dirty="0" smtClean="0"/>
              <a:t>Review Matrix to compare basic market functionality across all ISO’s</a:t>
            </a:r>
          </a:p>
          <a:p>
            <a:pPr marL="800100" lvl="1" indent="-342900">
              <a:buFont typeface="Arial" panose="020B0604020202020204" pitchFamily="34" charset="0"/>
              <a:buChar char="•"/>
            </a:pPr>
            <a:r>
              <a:rPr lang="en-US" dirty="0" smtClean="0"/>
              <a:t>Reviewed </a:t>
            </a:r>
            <a:r>
              <a:rPr lang="en-US" dirty="0"/>
              <a:t>California </a:t>
            </a:r>
            <a:r>
              <a:rPr lang="en-US" dirty="0" smtClean="0"/>
              <a:t>ISO (CAISO), </a:t>
            </a:r>
            <a:r>
              <a:rPr lang="en-US" dirty="0"/>
              <a:t>Pennsylvania-New Jersey-Maryland </a:t>
            </a:r>
            <a:r>
              <a:rPr lang="en-US" dirty="0" smtClean="0"/>
              <a:t>Interconnection (PJM), Midwest ISO (MISO), New York ISO NYISO), and Southwest Power Pool (SPP)</a:t>
            </a:r>
          </a:p>
          <a:p>
            <a:pPr lvl="1"/>
            <a:endParaRPr lang="en-US" dirty="0" smtClean="0"/>
          </a:p>
          <a:p>
            <a:pPr marL="800100" lvl="1" indent="-342900">
              <a:buAutoNum type="arabicPeriod"/>
            </a:pPr>
            <a:r>
              <a:rPr lang="en-US" dirty="0" smtClean="0"/>
              <a:t>All have Co-optimization of Energy and Reserves in Day Ahead and Real Time</a:t>
            </a:r>
          </a:p>
          <a:p>
            <a:pPr lvl="1"/>
            <a:endParaRPr lang="en-US" dirty="0" smtClean="0"/>
          </a:p>
          <a:p>
            <a:pPr marL="800100" lvl="1" indent="-342900">
              <a:buFont typeface="+mj-lt"/>
              <a:buAutoNum type="arabicPeriod" startAt="2"/>
            </a:pPr>
            <a:r>
              <a:rPr lang="en-US" dirty="0" smtClean="0"/>
              <a:t>Each ISO utilizes the same AS demand curve (MW and $MW) In their Day Ahead market and RT Market. Across ISO’s the AS demand curves vary</a:t>
            </a:r>
          </a:p>
          <a:p>
            <a:pPr lvl="1"/>
            <a:endParaRPr lang="en-US" dirty="0" smtClean="0"/>
          </a:p>
          <a:p>
            <a:pPr marL="800100" lvl="1" indent="-342900">
              <a:buFont typeface="+mj-lt"/>
              <a:buAutoNum type="arabicPeriod" startAt="3"/>
            </a:pPr>
            <a:r>
              <a:rPr lang="en-US" dirty="0" smtClean="0"/>
              <a:t>All have same basic reserve products Spinning reserve, 10 minute reserves, and 30 minute reserves; even though product names vary quite a bit.</a:t>
            </a:r>
            <a:endParaRPr lang="en-US" dirty="0"/>
          </a:p>
          <a:p>
            <a:pPr marL="800100" lvl="1" indent="-342900">
              <a:buAutoNum type="arabicPeriod" startAt="3"/>
            </a:pPr>
            <a:endParaRPr lang="en-US" dirty="0" smtClean="0"/>
          </a:p>
          <a:p>
            <a:pPr marL="342900" indent="-342900">
              <a:buFont typeface="Arial" panose="020B0604020202020204" pitchFamily="34" charset="0"/>
              <a:buChar char="•"/>
            </a:pPr>
            <a:r>
              <a:rPr lang="en-US" dirty="0" smtClean="0"/>
              <a:t>Review Market differences</a:t>
            </a:r>
          </a:p>
          <a:p>
            <a:pPr marL="342900" indent="-342900">
              <a:buFont typeface="Arial" panose="020B0604020202020204" pitchFamily="34" charset="0"/>
              <a:buChar char="•"/>
            </a:pPr>
            <a:r>
              <a:rPr lang="en-US" dirty="0" smtClean="0"/>
              <a:t>Review AS demand </a:t>
            </a:r>
            <a:r>
              <a:rPr lang="en-US" dirty="0"/>
              <a:t>c</a:t>
            </a:r>
            <a:r>
              <a:rPr lang="en-US" dirty="0" smtClean="0"/>
              <a:t>urve differences</a:t>
            </a:r>
          </a:p>
          <a:p>
            <a:pPr marL="342900" indent="-342900">
              <a:buFont typeface="Arial" panose="020B0604020202020204" pitchFamily="34" charset="0"/>
              <a:buChar char="•"/>
            </a:pPr>
            <a:r>
              <a:rPr lang="en-US" dirty="0" smtClean="0"/>
              <a:t>Review scarcity action plans</a:t>
            </a:r>
          </a:p>
          <a:p>
            <a:pPr marL="342900" indent="-342900">
              <a:buFont typeface="Arial" panose="020B0604020202020204" pitchFamily="34" charset="0"/>
              <a:buChar char="•"/>
            </a:pPr>
            <a:r>
              <a:rPr lang="en-US" dirty="0" smtClean="0"/>
              <a:t>FERC findings</a:t>
            </a:r>
          </a:p>
          <a:p>
            <a:pPr marL="342900" indent="-342900">
              <a:buFont typeface="Arial" panose="020B0604020202020204" pitchFamily="34" charset="0"/>
              <a:buChar char="•"/>
            </a:pPr>
            <a:endParaRPr lang="en-US" dirty="0"/>
          </a:p>
          <a:p>
            <a:r>
              <a:rPr lang="en-US" dirty="0" smtClean="0"/>
              <a:t>Appendix: Details regarding individual ISO AS demand curves</a:t>
            </a:r>
          </a:p>
          <a:p>
            <a:endParaRPr lang="en-US" dirty="0" smtClean="0"/>
          </a:p>
        </p:txBody>
      </p:sp>
    </p:spTree>
    <p:extLst>
      <p:ext uri="{BB962C8B-B14F-4D97-AF65-F5344CB8AC3E}">
        <p14:creationId xmlns:p14="http://schemas.microsoft.com/office/powerpoint/2010/main" val="2579634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179388"/>
            <a:ext cx="8459787" cy="461962"/>
          </a:xfrm>
        </p:spPr>
        <p:txBody>
          <a:bodyPr/>
          <a:lstStyle/>
          <a:p>
            <a:pPr eaLnBrk="1" fontAlgn="auto" hangingPunct="1">
              <a:spcAft>
                <a:spcPts val="0"/>
              </a:spcAft>
              <a:defRPr/>
            </a:pPr>
            <a:r>
              <a:rPr lang="en-US" dirty="0" smtClean="0">
                <a:solidFill>
                  <a:schemeClr val="accent2">
                    <a:lumMod val="75000"/>
                  </a:schemeClr>
                </a:solidFill>
              </a:rPr>
              <a:t>ISO Demand Curves - Matrix</a:t>
            </a:r>
            <a:endParaRPr lang="en-US" dirty="0">
              <a:solidFill>
                <a:schemeClr val="accent2">
                  <a:lumMod val="75000"/>
                </a:schemeClr>
              </a:solidFill>
            </a:endParaRPr>
          </a:p>
        </p:txBody>
      </p:sp>
      <p:sp>
        <p:nvSpPr>
          <p:cNvPr id="3" name="TextBox 2"/>
          <p:cNvSpPr txBox="1"/>
          <p:nvPr/>
        </p:nvSpPr>
        <p:spPr>
          <a:xfrm>
            <a:off x="466988" y="782426"/>
            <a:ext cx="8095456" cy="4801314"/>
          </a:xfrm>
          <a:prstGeom prst="rect">
            <a:avLst/>
          </a:prstGeom>
          <a:noFill/>
        </p:spPr>
        <p:txBody>
          <a:bodyPr wrap="square" rtlCol="0">
            <a:normAutofit/>
          </a:bodyPr>
          <a:lstStyle/>
          <a:p>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0" y="741212"/>
            <a:ext cx="8560910" cy="50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988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179388"/>
            <a:ext cx="8459787" cy="461962"/>
          </a:xfrm>
        </p:spPr>
        <p:txBody>
          <a:bodyPr/>
          <a:lstStyle/>
          <a:p>
            <a:pPr eaLnBrk="1" fontAlgn="auto" hangingPunct="1">
              <a:spcAft>
                <a:spcPts val="0"/>
              </a:spcAft>
              <a:defRPr/>
            </a:pPr>
            <a:r>
              <a:rPr lang="en-US" dirty="0" smtClean="0">
                <a:solidFill>
                  <a:schemeClr val="accent2">
                    <a:lumMod val="75000"/>
                  </a:schemeClr>
                </a:solidFill>
              </a:rPr>
              <a:t>ISO AS Demand Curves – Day Ahead Requirements</a:t>
            </a:r>
            <a:endParaRPr lang="en-US" dirty="0">
              <a:solidFill>
                <a:schemeClr val="accent2">
                  <a:lumMod val="75000"/>
                </a:schemeClr>
              </a:solidFill>
            </a:endParaRPr>
          </a:p>
        </p:txBody>
      </p:sp>
      <p:sp>
        <p:nvSpPr>
          <p:cNvPr id="3" name="TextBox 2"/>
          <p:cNvSpPr txBox="1"/>
          <p:nvPr/>
        </p:nvSpPr>
        <p:spPr>
          <a:xfrm>
            <a:off x="466988" y="782426"/>
            <a:ext cx="8095456" cy="4801314"/>
          </a:xfrm>
          <a:prstGeom prst="rect">
            <a:avLst/>
          </a:prstGeom>
          <a:noFill/>
        </p:spPr>
        <p:txBody>
          <a:bodyPr wrap="square" rtlCol="0">
            <a:normAutofit/>
          </a:bodyPr>
          <a:lstStyle/>
          <a:p>
            <a:r>
              <a:rPr lang="en-US" dirty="0" smtClean="0"/>
              <a:t>CAISO </a:t>
            </a:r>
          </a:p>
          <a:p>
            <a:pPr marL="285750" indent="-285750">
              <a:buFont typeface="Arial" panose="020B0604020202020204" pitchFamily="34" charset="0"/>
              <a:buChar char="•"/>
            </a:pPr>
            <a:r>
              <a:rPr lang="en-US" dirty="0" smtClean="0"/>
              <a:t>Backstop resources must provide capacity into Day Ahead. </a:t>
            </a:r>
          </a:p>
          <a:p>
            <a:pPr marL="285750" indent="-285750">
              <a:buFont typeface="Arial" panose="020B0604020202020204" pitchFamily="34" charset="0"/>
              <a:buChar char="•"/>
            </a:pPr>
            <a:r>
              <a:rPr lang="en-US" dirty="0" smtClean="0"/>
              <a:t>Load serving entities must schedule a percentage of the Load Forecast</a:t>
            </a:r>
          </a:p>
          <a:p>
            <a:pPr marL="285750" indent="-285750">
              <a:buFont typeface="Arial" panose="020B0604020202020204" pitchFamily="34" charset="0"/>
              <a:buChar char="•"/>
            </a:pPr>
            <a:endParaRPr lang="en-US" dirty="0"/>
          </a:p>
          <a:p>
            <a:r>
              <a:rPr lang="en-US" dirty="0" smtClean="0"/>
              <a:t>PJM</a:t>
            </a:r>
          </a:p>
          <a:p>
            <a:pPr marL="285750" indent="-285750">
              <a:buFont typeface="Arial" panose="020B0604020202020204" pitchFamily="34" charset="0"/>
              <a:buChar char="•"/>
            </a:pPr>
            <a:r>
              <a:rPr lang="en-US" dirty="0" smtClean="0"/>
              <a:t>PJM capacity resources obligated to offer everyday into Day Ahead </a:t>
            </a:r>
          </a:p>
          <a:p>
            <a:endParaRPr lang="en-US" dirty="0"/>
          </a:p>
          <a:p>
            <a:r>
              <a:rPr lang="en-US" dirty="0" smtClean="0"/>
              <a:t>NYISO</a:t>
            </a:r>
          </a:p>
          <a:p>
            <a:pPr marL="285750" indent="-285750">
              <a:buFont typeface="Arial" panose="020B0604020202020204" pitchFamily="34" charset="0"/>
              <a:buChar char="•"/>
            </a:pPr>
            <a:r>
              <a:rPr lang="en-US" dirty="0" smtClean="0"/>
              <a:t>Resources that are Capacity providers must offer in Day Ahead</a:t>
            </a:r>
          </a:p>
          <a:p>
            <a:endParaRPr lang="en-US" dirty="0"/>
          </a:p>
          <a:p>
            <a:r>
              <a:rPr lang="en-US" dirty="0" smtClean="0"/>
              <a:t>MISO</a:t>
            </a:r>
          </a:p>
          <a:p>
            <a:pPr marL="285750" indent="-285750">
              <a:buFont typeface="Arial" panose="020B0604020202020204" pitchFamily="34" charset="0"/>
              <a:buChar char="•"/>
            </a:pPr>
            <a:r>
              <a:rPr lang="en-US" dirty="0" smtClean="0"/>
              <a:t>Must offer in Day Ahead based on installed Capacity of the generator</a:t>
            </a:r>
          </a:p>
          <a:p>
            <a:endParaRPr lang="en-US" dirty="0"/>
          </a:p>
          <a:p>
            <a:r>
              <a:rPr lang="en-US" dirty="0" smtClean="0"/>
              <a:t>SPP</a:t>
            </a:r>
          </a:p>
          <a:p>
            <a:pPr marL="285750" indent="-285750">
              <a:buFont typeface="Arial" panose="020B0604020202020204" pitchFamily="34" charset="0"/>
              <a:buChar char="•"/>
            </a:pPr>
            <a:r>
              <a:rPr lang="en-US" dirty="0"/>
              <a:t>Firm contracts or generation assets must offer in DA based on next day obligation to cover Load &amp; </a:t>
            </a:r>
            <a:r>
              <a:rPr lang="en-US" dirty="0" smtClean="0"/>
              <a:t>Reserve Requirement</a:t>
            </a:r>
          </a:p>
        </p:txBody>
      </p:sp>
    </p:spTree>
    <p:extLst>
      <p:ext uri="{BB962C8B-B14F-4D97-AF65-F5344CB8AC3E}">
        <p14:creationId xmlns:p14="http://schemas.microsoft.com/office/powerpoint/2010/main" val="2710279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179388"/>
            <a:ext cx="8459787" cy="461962"/>
          </a:xfrm>
        </p:spPr>
        <p:txBody>
          <a:bodyPr/>
          <a:lstStyle/>
          <a:p>
            <a:pPr eaLnBrk="1" fontAlgn="auto" hangingPunct="1">
              <a:spcAft>
                <a:spcPts val="0"/>
              </a:spcAft>
              <a:defRPr/>
            </a:pPr>
            <a:r>
              <a:rPr lang="en-US" dirty="0" smtClean="0">
                <a:solidFill>
                  <a:schemeClr val="accent2">
                    <a:lumMod val="75000"/>
                  </a:schemeClr>
                </a:solidFill>
              </a:rPr>
              <a:t>ISO AS Demand Curves – AS Demand Curves</a:t>
            </a:r>
            <a:endParaRPr lang="en-US" dirty="0">
              <a:solidFill>
                <a:schemeClr val="accent2">
                  <a:lumMod val="75000"/>
                </a:schemeClr>
              </a:solidFill>
            </a:endParaRPr>
          </a:p>
        </p:txBody>
      </p:sp>
      <p:sp>
        <p:nvSpPr>
          <p:cNvPr id="3" name="TextBox 2"/>
          <p:cNvSpPr txBox="1"/>
          <p:nvPr/>
        </p:nvSpPr>
        <p:spPr>
          <a:xfrm>
            <a:off x="466988" y="782426"/>
            <a:ext cx="8095456" cy="5358730"/>
          </a:xfrm>
          <a:prstGeom prst="rect">
            <a:avLst/>
          </a:prstGeom>
          <a:noFill/>
        </p:spPr>
        <p:txBody>
          <a:bodyPr wrap="square" rtlCol="0">
            <a:normAutofit fontScale="77500" lnSpcReduction="20000"/>
          </a:bodyPr>
          <a:lstStyle/>
          <a:p>
            <a:r>
              <a:rPr lang="en-US" dirty="0" smtClean="0"/>
              <a:t>CAISO </a:t>
            </a:r>
          </a:p>
          <a:p>
            <a:pPr marL="285750" indent="-285750">
              <a:buFont typeface="Arial" panose="020B0604020202020204" pitchFamily="34" charset="0"/>
              <a:buChar char="•"/>
            </a:pPr>
            <a:r>
              <a:rPr lang="en-US" dirty="0" smtClean="0"/>
              <a:t>Requirements for sub-region must be met by resources in the sub-region</a:t>
            </a:r>
          </a:p>
          <a:p>
            <a:pPr marL="285750" indent="-285750">
              <a:buFont typeface="Arial" panose="020B0604020202020204" pitchFamily="34" charset="0"/>
              <a:buChar char="•"/>
            </a:pPr>
            <a:r>
              <a:rPr lang="en-US" dirty="0" smtClean="0"/>
              <a:t>Real Time requirement may change from Day Ahead based on Load Forecast</a:t>
            </a:r>
          </a:p>
          <a:p>
            <a:pPr marL="285750" indent="-285750">
              <a:buFont typeface="Arial" panose="020B0604020202020204" pitchFamily="34" charset="0"/>
              <a:buChar char="•"/>
            </a:pPr>
            <a:r>
              <a:rPr lang="en-US" dirty="0" smtClean="0"/>
              <a:t>Max energy bid price = $1000</a:t>
            </a:r>
          </a:p>
          <a:p>
            <a:pPr marL="285750" indent="-285750">
              <a:buFont typeface="Arial" panose="020B0604020202020204" pitchFamily="34" charset="0"/>
              <a:buChar char="•"/>
            </a:pPr>
            <a:r>
              <a:rPr lang="en-US" dirty="0" smtClean="0"/>
              <a:t>Demand curve based on percentage of max bid price and the amount of shortage</a:t>
            </a:r>
            <a:endParaRPr lang="en-US" dirty="0"/>
          </a:p>
          <a:p>
            <a:endParaRPr lang="en-US" dirty="0" smtClean="0"/>
          </a:p>
          <a:p>
            <a:r>
              <a:rPr lang="en-US" dirty="0" smtClean="0"/>
              <a:t>PJM</a:t>
            </a:r>
          </a:p>
          <a:p>
            <a:pPr marL="285750" indent="-285750">
              <a:buFont typeface="Arial" panose="020B0604020202020204" pitchFamily="34" charset="0"/>
              <a:buChar char="•"/>
            </a:pPr>
            <a:r>
              <a:rPr lang="en-US" dirty="0" smtClean="0"/>
              <a:t>Max Spinning $1700, Max Non Spinning $850, Max Energy $2700 (without congestion)</a:t>
            </a:r>
          </a:p>
          <a:p>
            <a:pPr marL="285750" indent="-285750">
              <a:buFont typeface="Arial" panose="020B0604020202020204" pitchFamily="34" charset="0"/>
              <a:buChar char="•"/>
            </a:pPr>
            <a:r>
              <a:rPr lang="en-US" dirty="0" smtClean="0"/>
              <a:t>Penalty price based on highest out of market payment to maintain reserves</a:t>
            </a:r>
          </a:p>
          <a:p>
            <a:pPr marL="285750" indent="-285750">
              <a:buFont typeface="Arial" panose="020B0604020202020204" pitchFamily="34" charset="0"/>
              <a:buChar char="•"/>
            </a:pPr>
            <a:r>
              <a:rPr lang="en-US" dirty="0" smtClean="0"/>
              <a:t>No curve single step regardless of shortage</a:t>
            </a:r>
          </a:p>
          <a:p>
            <a:endParaRPr lang="en-US" dirty="0"/>
          </a:p>
          <a:p>
            <a:r>
              <a:rPr lang="en-US" dirty="0" smtClean="0"/>
              <a:t>NYISO</a:t>
            </a:r>
          </a:p>
          <a:p>
            <a:pPr marL="285750" indent="-285750">
              <a:buFont typeface="Arial" panose="020B0604020202020204" pitchFamily="34" charset="0"/>
              <a:buChar char="•"/>
            </a:pPr>
            <a:r>
              <a:rPr lang="en-US" dirty="0" smtClean="0"/>
              <a:t>Requirements set for sub regions to facilitate distribution of reserves throughout state and for post contingency voltage concerns.</a:t>
            </a:r>
          </a:p>
          <a:p>
            <a:pPr marL="285750" indent="-285750">
              <a:buFont typeface="Arial" panose="020B0604020202020204" pitchFamily="34" charset="0"/>
              <a:buChar char="•"/>
            </a:pPr>
            <a:r>
              <a:rPr lang="en-US" dirty="0" smtClean="0"/>
              <a:t>Scarcity price could go to $8000 without congestion</a:t>
            </a:r>
          </a:p>
          <a:p>
            <a:pPr marL="285750" indent="-285750">
              <a:buFont typeface="Arial" panose="020B0604020202020204" pitchFamily="34" charset="0"/>
              <a:buChar char="•"/>
            </a:pPr>
            <a:r>
              <a:rPr lang="en-US" dirty="0" smtClean="0"/>
              <a:t>Demand curve price determined by most expensive unit of supply curve multiplied by estimated future price ($750/</a:t>
            </a:r>
            <a:r>
              <a:rPr lang="en-US" dirty="0" err="1" smtClean="0"/>
              <a:t>MWh</a:t>
            </a:r>
            <a:r>
              <a:rPr lang="en-US" dirty="0" smtClean="0"/>
              <a:t>)</a:t>
            </a:r>
          </a:p>
          <a:p>
            <a:endParaRPr lang="en-US" dirty="0" smtClean="0"/>
          </a:p>
          <a:p>
            <a:r>
              <a:rPr lang="en-US" dirty="0" smtClean="0"/>
              <a:t>MISO</a:t>
            </a:r>
          </a:p>
          <a:p>
            <a:pPr marL="285750" indent="-285750">
              <a:buFont typeface="Arial" panose="020B0604020202020204" pitchFamily="34" charset="0"/>
              <a:buChar char="•"/>
            </a:pPr>
            <a:r>
              <a:rPr lang="en-US" dirty="0" smtClean="0"/>
              <a:t>Operating Reserve Demand Curve determined by probability of loss of generation applied to a Value of Lost Load (VOLL) of $3500 (less regulating reserve price)</a:t>
            </a:r>
          </a:p>
          <a:p>
            <a:pPr marL="285750" indent="-285750">
              <a:buFont typeface="Arial" panose="020B0604020202020204" pitchFamily="34" charset="0"/>
              <a:buChar char="•"/>
            </a:pPr>
            <a:r>
              <a:rPr lang="en-US" dirty="0" smtClean="0"/>
              <a:t>Regulating and Spinning reserve prices based on percentage of shortage in two steps</a:t>
            </a:r>
          </a:p>
          <a:p>
            <a:pPr marL="285750" indent="-285750">
              <a:buFont typeface="Arial" panose="020B0604020202020204" pitchFamily="34" charset="0"/>
              <a:buChar char="•"/>
            </a:pPr>
            <a:r>
              <a:rPr lang="en-US" dirty="0" smtClean="0"/>
              <a:t>VOLL set by class that valued the interruption the least (residential class) via surveys</a:t>
            </a:r>
          </a:p>
          <a:p>
            <a:pPr marL="285750" indent="-285750">
              <a:buFont typeface="Arial" panose="020B0604020202020204" pitchFamily="34" charset="0"/>
              <a:buChar char="•"/>
            </a:pPr>
            <a:r>
              <a:rPr lang="en-US" dirty="0" smtClean="0"/>
              <a:t>Price capped at $3500 ex-post. Offer caps $100 Spinning and Supplemental, $500 Regulation</a:t>
            </a:r>
          </a:p>
          <a:p>
            <a:endParaRPr lang="en-US" dirty="0"/>
          </a:p>
          <a:p>
            <a:r>
              <a:rPr lang="en-US" dirty="0" smtClean="0"/>
              <a:t>SPP</a:t>
            </a:r>
          </a:p>
          <a:p>
            <a:pPr marL="285750" indent="-285750">
              <a:buFont typeface="Arial" panose="020B0604020202020204" pitchFamily="34" charset="0"/>
              <a:buChar char="•"/>
            </a:pPr>
            <a:r>
              <a:rPr lang="en-US" dirty="0" smtClean="0"/>
              <a:t>Shortage price  as follows: $1100 Operating reserve, $600 Regulation, $200 spinning. Priority to energy which accounts for each Shortage Price with a max $50,000</a:t>
            </a:r>
          </a:p>
          <a:p>
            <a:pPr marL="285750" indent="-285750">
              <a:buFont typeface="Arial" panose="020B0604020202020204" pitchFamily="34" charset="0"/>
              <a:buChar char="•"/>
            </a:pPr>
            <a:r>
              <a:rPr lang="en-US" dirty="0" smtClean="0"/>
              <a:t>Reserve zones ensure deliverability. Optimization tries to maintain the minimum amount to carry and the maximum to export. Load in each zone pays for those reserves.</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936580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179388"/>
            <a:ext cx="8459787" cy="461962"/>
          </a:xfrm>
        </p:spPr>
        <p:txBody>
          <a:bodyPr/>
          <a:lstStyle/>
          <a:p>
            <a:pPr eaLnBrk="1" fontAlgn="auto" hangingPunct="1">
              <a:spcAft>
                <a:spcPts val="0"/>
              </a:spcAft>
              <a:defRPr/>
            </a:pPr>
            <a:r>
              <a:rPr lang="en-US" dirty="0" smtClean="0">
                <a:solidFill>
                  <a:schemeClr val="accent2">
                    <a:lumMod val="75000"/>
                  </a:schemeClr>
                </a:solidFill>
              </a:rPr>
              <a:t>ISO AS Demand Curves – Scarcity Action plan</a:t>
            </a:r>
            <a:endParaRPr lang="en-US" dirty="0">
              <a:solidFill>
                <a:schemeClr val="accent2">
                  <a:lumMod val="75000"/>
                </a:schemeClr>
              </a:solidFill>
            </a:endParaRPr>
          </a:p>
        </p:txBody>
      </p:sp>
      <p:sp>
        <p:nvSpPr>
          <p:cNvPr id="3" name="TextBox 2"/>
          <p:cNvSpPr txBox="1"/>
          <p:nvPr/>
        </p:nvSpPr>
        <p:spPr>
          <a:xfrm>
            <a:off x="466988" y="782426"/>
            <a:ext cx="8095456" cy="5358730"/>
          </a:xfrm>
          <a:prstGeom prst="rect">
            <a:avLst/>
          </a:prstGeom>
          <a:noFill/>
        </p:spPr>
        <p:txBody>
          <a:bodyPr wrap="square" rtlCol="0">
            <a:normAutofit fontScale="92500" lnSpcReduction="20000"/>
          </a:bodyPr>
          <a:lstStyle/>
          <a:p>
            <a:r>
              <a:rPr lang="en-US" dirty="0" smtClean="0"/>
              <a:t>CAISO </a:t>
            </a:r>
          </a:p>
          <a:p>
            <a:pPr marL="285750" indent="-285750">
              <a:buFont typeface="Arial" panose="020B0604020202020204" pitchFamily="34" charset="0"/>
              <a:buChar char="•"/>
            </a:pPr>
            <a:r>
              <a:rPr lang="en-US" dirty="0" smtClean="0"/>
              <a:t>RUC is an economical bid in market and will commit to meet demand if not enough scheduled in Day Ahead</a:t>
            </a:r>
          </a:p>
          <a:p>
            <a:pPr marL="285750" indent="-285750">
              <a:buFont typeface="Arial" panose="020B0604020202020204" pitchFamily="34" charset="0"/>
              <a:buChar char="•"/>
            </a:pPr>
            <a:r>
              <a:rPr lang="en-US" dirty="0" smtClean="0"/>
              <a:t>Reserves can be deployed when Operators do a contingency run which will release the reserves to be dispatched as energy. </a:t>
            </a:r>
            <a:endParaRPr lang="en-US" dirty="0"/>
          </a:p>
          <a:p>
            <a:endParaRPr lang="en-US" dirty="0" smtClean="0"/>
          </a:p>
          <a:p>
            <a:r>
              <a:rPr lang="en-US" dirty="0" smtClean="0"/>
              <a:t>PJM</a:t>
            </a:r>
          </a:p>
          <a:p>
            <a:pPr marL="285750" indent="-285750">
              <a:buFont typeface="Arial" panose="020B0604020202020204" pitchFamily="34" charset="0"/>
              <a:buChar char="•"/>
            </a:pPr>
            <a:r>
              <a:rPr lang="en-US" dirty="0" smtClean="0"/>
              <a:t>Would not shed load to maintain reserves but would shed load as a type of reserve</a:t>
            </a:r>
          </a:p>
          <a:p>
            <a:pPr marL="285750" indent="-285750">
              <a:buFont typeface="Arial" panose="020B0604020202020204" pitchFamily="34" charset="0"/>
              <a:buChar char="•"/>
            </a:pPr>
            <a:r>
              <a:rPr lang="en-US" dirty="0" smtClean="0"/>
              <a:t>Will take a voltage reduction to maintain reserves</a:t>
            </a:r>
          </a:p>
          <a:p>
            <a:endParaRPr lang="en-US" dirty="0"/>
          </a:p>
          <a:p>
            <a:r>
              <a:rPr lang="en-US" dirty="0" smtClean="0"/>
              <a:t>NYISO</a:t>
            </a:r>
          </a:p>
          <a:p>
            <a:pPr marL="285750" indent="-285750">
              <a:buFont typeface="Arial" panose="020B0604020202020204" pitchFamily="34" charset="0"/>
              <a:buChar char="•"/>
            </a:pPr>
            <a:r>
              <a:rPr lang="en-US" dirty="0" smtClean="0"/>
              <a:t>If short in Day Ahead, the operator would commit a resource and/or schedule across the interchange</a:t>
            </a:r>
          </a:p>
          <a:p>
            <a:pPr marL="285750" indent="-285750">
              <a:buFont typeface="Arial" panose="020B0604020202020204" pitchFamily="34" charset="0"/>
              <a:buChar char="•"/>
            </a:pPr>
            <a:r>
              <a:rPr lang="en-US" dirty="0"/>
              <a:t>Spinning and Non Spinning reserves are deployed manually</a:t>
            </a:r>
          </a:p>
          <a:p>
            <a:endParaRPr lang="en-US" dirty="0" smtClean="0"/>
          </a:p>
          <a:p>
            <a:r>
              <a:rPr lang="en-US" dirty="0" smtClean="0"/>
              <a:t>MISO</a:t>
            </a:r>
          </a:p>
          <a:p>
            <a:pPr marL="285750" indent="-285750">
              <a:buFont typeface="Arial" panose="020B0604020202020204" pitchFamily="34" charset="0"/>
              <a:buChar char="•"/>
            </a:pPr>
            <a:r>
              <a:rPr lang="en-US" dirty="0" smtClean="0"/>
              <a:t>Never had a Day Ahead Insufficiency</a:t>
            </a:r>
          </a:p>
          <a:p>
            <a:pPr marL="285750" indent="-285750">
              <a:buFont typeface="Arial" panose="020B0604020202020204" pitchFamily="34" charset="0"/>
              <a:buChar char="•"/>
            </a:pPr>
            <a:r>
              <a:rPr lang="en-US" dirty="0" smtClean="0"/>
              <a:t>If insufficient in Real Time, then they would release emergency energy logic (No out of market commitment)</a:t>
            </a:r>
          </a:p>
          <a:p>
            <a:endParaRPr lang="en-US" dirty="0"/>
          </a:p>
          <a:p>
            <a:r>
              <a:rPr lang="en-US" dirty="0" smtClean="0"/>
              <a:t>SPP</a:t>
            </a:r>
          </a:p>
          <a:p>
            <a:pPr marL="285750" indent="-285750">
              <a:buFont typeface="Arial" panose="020B0604020202020204" pitchFamily="34" charset="0"/>
              <a:buChar char="•"/>
            </a:pPr>
            <a:r>
              <a:rPr lang="en-US" dirty="0" smtClean="0"/>
              <a:t>If short in Day Ahead, will commit a resource out of market</a:t>
            </a:r>
          </a:p>
          <a:p>
            <a:pPr marL="285750" indent="-285750">
              <a:buFont typeface="Arial" panose="020B0604020202020204" pitchFamily="34" charset="0"/>
              <a:buChar char="•"/>
            </a:pPr>
            <a:r>
              <a:rPr lang="en-US" dirty="0" smtClean="0"/>
              <a:t>In case of Real Time scarcity, they will commit, then release emergency limits, then curtail exports</a:t>
            </a:r>
          </a:p>
        </p:txBody>
      </p:sp>
    </p:spTree>
    <p:extLst>
      <p:ext uri="{BB962C8B-B14F-4D97-AF65-F5344CB8AC3E}">
        <p14:creationId xmlns:p14="http://schemas.microsoft.com/office/powerpoint/2010/main" val="292298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179388"/>
            <a:ext cx="8459787" cy="461962"/>
          </a:xfrm>
        </p:spPr>
        <p:txBody>
          <a:bodyPr/>
          <a:lstStyle/>
          <a:p>
            <a:pPr eaLnBrk="1" fontAlgn="auto" hangingPunct="1">
              <a:spcAft>
                <a:spcPts val="0"/>
              </a:spcAft>
              <a:defRPr/>
            </a:pPr>
            <a:r>
              <a:rPr lang="en-US" dirty="0" smtClean="0">
                <a:solidFill>
                  <a:schemeClr val="accent2">
                    <a:lumMod val="75000"/>
                  </a:schemeClr>
                </a:solidFill>
              </a:rPr>
              <a:t>ISO AS Demand Curves -  FERC Summary</a:t>
            </a:r>
            <a:endParaRPr lang="en-US" dirty="0">
              <a:solidFill>
                <a:schemeClr val="accent2">
                  <a:lumMod val="75000"/>
                </a:schemeClr>
              </a:solidFill>
            </a:endParaRPr>
          </a:p>
        </p:txBody>
      </p:sp>
      <p:sp>
        <p:nvSpPr>
          <p:cNvPr id="3" name="Rectangle 2"/>
          <p:cNvSpPr/>
          <p:nvPr/>
        </p:nvSpPr>
        <p:spPr>
          <a:xfrm>
            <a:off x="688620" y="1017224"/>
            <a:ext cx="8037689" cy="4585871"/>
          </a:xfrm>
          <a:prstGeom prst="rect">
            <a:avLst/>
          </a:prstGeom>
        </p:spPr>
        <p:txBody>
          <a:bodyPr wrap="square">
            <a:spAutoFit/>
          </a:bodyPr>
          <a:lstStyle/>
          <a:p>
            <a:r>
              <a:rPr lang="en-US" altLang="en-US" sz="1600" dirty="0" smtClean="0"/>
              <a:t>FERC Observations:</a:t>
            </a:r>
          </a:p>
          <a:p>
            <a:pPr marL="285750" indent="-285750">
              <a:buFont typeface="Arial" panose="020B0604020202020204" pitchFamily="34" charset="0"/>
              <a:buChar char="•"/>
            </a:pPr>
            <a:endParaRPr lang="en-US" altLang="en-US" sz="1600" dirty="0"/>
          </a:p>
          <a:p>
            <a:pPr marL="285750" indent="-285750">
              <a:buFont typeface="Arial" panose="020B0604020202020204" pitchFamily="34" charset="0"/>
              <a:buChar char="•"/>
            </a:pPr>
            <a:r>
              <a:rPr lang="en-US" altLang="en-US" sz="1600" dirty="0" smtClean="0"/>
              <a:t>RTOs and ISOs all tend to define a shortage in the same way, but shortage pricing triggers differ.</a:t>
            </a:r>
          </a:p>
          <a:p>
            <a:pPr marL="285750" indent="-285750">
              <a:buFont typeface="Arial" panose="020B0604020202020204" pitchFamily="34" charset="0"/>
              <a:buChar char="•"/>
            </a:pPr>
            <a:r>
              <a:rPr lang="en-US" altLang="en-US" sz="1600" dirty="0" smtClean="0"/>
              <a:t>Shortage events are rare, sometimes not occurring at all in a year. But the frequency at which these events occur varies by RTO or ISO.</a:t>
            </a:r>
          </a:p>
          <a:p>
            <a:pPr marL="285750" indent="-285750">
              <a:buFont typeface="Arial" panose="020B0604020202020204" pitchFamily="34" charset="0"/>
              <a:buChar char="•"/>
            </a:pPr>
            <a:r>
              <a:rPr lang="en-US" altLang="en-US" sz="1600" dirty="0" smtClean="0"/>
              <a:t>Oftentimes, shortage events only last for a matter of a few 5-minute dispatch intervals.</a:t>
            </a:r>
          </a:p>
          <a:p>
            <a:pPr marL="285750" indent="-285750">
              <a:buFont typeface="Arial" panose="020B0604020202020204" pitchFamily="34" charset="0"/>
              <a:buChar char="•"/>
            </a:pPr>
            <a:r>
              <a:rPr lang="en-US" altLang="en-US" sz="1600" dirty="0" smtClean="0"/>
              <a:t>Because shortage events are rare and short-lived, potential revenue to be earned from shortage pricing could be minimal.</a:t>
            </a:r>
          </a:p>
          <a:p>
            <a:pPr marL="285750" indent="-285750">
              <a:buFont typeface="Arial" panose="020B0604020202020204" pitchFamily="34" charset="0"/>
              <a:buChar char="•"/>
            </a:pPr>
            <a:r>
              <a:rPr lang="en-US" altLang="en-US" sz="1600" dirty="0" smtClean="0"/>
              <a:t>Some operator actions taken to avert a shortage are not reflected in market clearing prices</a:t>
            </a:r>
          </a:p>
          <a:p>
            <a:pPr marL="285750" indent="-285750">
              <a:buFont typeface="Arial" panose="020B0604020202020204" pitchFamily="34" charset="0"/>
              <a:buChar char="•"/>
            </a:pPr>
            <a:endParaRPr lang="en-US" altLang="en-US" sz="1600" dirty="0"/>
          </a:p>
          <a:p>
            <a:pPr marL="285750" indent="-285750">
              <a:buFont typeface="Arial" panose="020B0604020202020204" pitchFamily="34" charset="0"/>
              <a:buChar char="•"/>
            </a:pPr>
            <a:endParaRPr lang="en-US" altLang="en-US" sz="1400" dirty="0" smtClean="0"/>
          </a:p>
          <a:p>
            <a:pPr marL="285750" indent="-285750">
              <a:buFont typeface="Arial" panose="020B0604020202020204" pitchFamily="34" charset="0"/>
              <a:buChar char="•"/>
            </a:pPr>
            <a:endParaRPr lang="en-US" altLang="en-US" sz="1400" dirty="0"/>
          </a:p>
          <a:p>
            <a:pPr marL="285750" indent="-285750">
              <a:buFont typeface="Arial" panose="020B0604020202020204" pitchFamily="34" charset="0"/>
              <a:buChar char="•"/>
            </a:pPr>
            <a:endParaRPr lang="en-US" altLang="en-US" sz="1400" dirty="0"/>
          </a:p>
          <a:p>
            <a:r>
              <a:rPr lang="en-US" altLang="en-US" sz="1400" dirty="0" smtClean="0"/>
              <a:t>Taken from Price Formation in Organized Wholesale Electricity Markets docket: https</a:t>
            </a:r>
            <a:r>
              <a:rPr lang="en-US" altLang="en-US" sz="1400" dirty="0"/>
              <a:t>://www.ferc.gov/legal/staff-reports/2014/AD14-14-pricing-rto-iso-markets.pdf</a:t>
            </a:r>
          </a:p>
          <a:p>
            <a:pPr marL="285750" indent="-285750">
              <a:buFont typeface="Arial" panose="020B0604020202020204" pitchFamily="34" charset="0"/>
              <a:buChar char="•"/>
            </a:pPr>
            <a:endParaRPr lang="en-US" altLang="en-US" sz="1400" dirty="0"/>
          </a:p>
        </p:txBody>
      </p:sp>
    </p:spTree>
    <p:extLst>
      <p:ext uri="{BB962C8B-B14F-4D97-AF65-F5344CB8AC3E}">
        <p14:creationId xmlns:p14="http://schemas.microsoft.com/office/powerpoint/2010/main" val="3940327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179388"/>
            <a:ext cx="8459787" cy="461962"/>
          </a:xfrm>
        </p:spPr>
        <p:txBody>
          <a:bodyPr/>
          <a:lstStyle/>
          <a:p>
            <a:pPr eaLnBrk="1" fontAlgn="auto" hangingPunct="1">
              <a:spcAft>
                <a:spcPts val="0"/>
              </a:spcAft>
              <a:defRPr/>
            </a:pPr>
            <a:r>
              <a:rPr lang="en-US" dirty="0" smtClean="0">
                <a:solidFill>
                  <a:schemeClr val="accent2">
                    <a:lumMod val="75000"/>
                  </a:schemeClr>
                </a:solidFill>
              </a:rPr>
              <a:t>ISO AS Demand Curves – FERC Summary</a:t>
            </a:r>
            <a:endParaRPr lang="en-US" dirty="0">
              <a:solidFill>
                <a:schemeClr val="accent2">
                  <a:lumMod val="75000"/>
                </a:schemeClr>
              </a:solidFill>
            </a:endParaRPr>
          </a:p>
        </p:txBody>
      </p:sp>
      <p:sp>
        <p:nvSpPr>
          <p:cNvPr id="3" name="Rectangle 2"/>
          <p:cNvSpPr/>
          <p:nvPr/>
        </p:nvSpPr>
        <p:spPr>
          <a:xfrm>
            <a:off x="688621" y="735002"/>
            <a:ext cx="8037689" cy="5909310"/>
          </a:xfrm>
          <a:prstGeom prst="rect">
            <a:avLst/>
          </a:prstGeom>
        </p:spPr>
        <p:txBody>
          <a:bodyPr wrap="square">
            <a:spAutoFit/>
          </a:bodyPr>
          <a:lstStyle/>
          <a:p>
            <a:r>
              <a:rPr lang="en-US" sz="1400" dirty="0" smtClean="0"/>
              <a:t>…competing </a:t>
            </a:r>
            <a:r>
              <a:rPr lang="en-US" sz="1400" dirty="0"/>
              <a:t>interests likely explain the different price levels for similar </a:t>
            </a:r>
            <a:r>
              <a:rPr lang="en-US" sz="1400" dirty="0" smtClean="0"/>
              <a:t>products…</a:t>
            </a:r>
            <a:endParaRPr lang="en-US" sz="1400" dirty="0"/>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For </a:t>
            </a:r>
            <a:r>
              <a:rPr lang="en-US" sz="1400" dirty="0"/>
              <a:t>instance, Synchronous Reserve in PJM, Spinning </a:t>
            </a:r>
            <a:r>
              <a:rPr lang="en-US" sz="1400" dirty="0" smtClean="0"/>
              <a:t>Reserve in </a:t>
            </a:r>
            <a:r>
              <a:rPr lang="en-US" sz="1400" dirty="0"/>
              <a:t>SPP, Ten-Minute Spinning Reserve in ISO-NE, and MISO’s Spinning and </a:t>
            </a:r>
            <a:r>
              <a:rPr lang="en-US" sz="1400" dirty="0" smtClean="0"/>
              <a:t>Regulating Reserves </a:t>
            </a:r>
            <a:r>
              <a:rPr lang="en-US" sz="1400" dirty="0"/>
              <a:t>constraint all apply to roughly the same product</a:t>
            </a:r>
            <a:r>
              <a:rPr lang="en-US" sz="1400" dirty="0" smtClean="0"/>
              <a:t>.</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 </a:t>
            </a:r>
            <a:r>
              <a:rPr lang="en-US" sz="1400" dirty="0"/>
              <a:t>In PJM, during a shortage </a:t>
            </a:r>
            <a:r>
              <a:rPr lang="en-US" sz="1400" dirty="0" smtClean="0"/>
              <a:t>of Synchronous </a:t>
            </a:r>
            <a:r>
              <a:rPr lang="en-US" sz="1400" dirty="0"/>
              <a:t>Reserve, Synchronous Reserve would be priced at $550/</a:t>
            </a:r>
            <a:r>
              <a:rPr lang="en-US" sz="1400" dirty="0" err="1"/>
              <a:t>MWh</a:t>
            </a:r>
            <a:r>
              <a:rPr lang="en-US" sz="1400" dirty="0"/>
              <a:t> and </a:t>
            </a:r>
            <a:r>
              <a:rPr lang="en-US" sz="1400" dirty="0" smtClean="0"/>
              <a:t>energy would </a:t>
            </a:r>
            <a:r>
              <a:rPr lang="en-US" sz="1400" dirty="0"/>
              <a:t>be $550/</a:t>
            </a:r>
            <a:r>
              <a:rPr lang="en-US" sz="1400" dirty="0" err="1"/>
              <a:t>MWh</a:t>
            </a:r>
            <a:r>
              <a:rPr lang="en-US" sz="1400" dirty="0"/>
              <a:t> plus the relevant locational marginal energy price</a:t>
            </a:r>
            <a:r>
              <a:rPr lang="en-US" sz="1400" dirty="0" smtClean="0"/>
              <a:t>.</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 </a:t>
            </a:r>
            <a:r>
              <a:rPr lang="en-US" sz="1400" dirty="0"/>
              <a:t>In SPP, during </a:t>
            </a:r>
            <a:r>
              <a:rPr lang="en-US" sz="1400" dirty="0" smtClean="0"/>
              <a:t>a Spinning </a:t>
            </a:r>
            <a:r>
              <a:rPr lang="en-US" sz="1400" dirty="0"/>
              <a:t>Reserve deficiency, Spinning Reserve would be priced at $200/MW, plus </a:t>
            </a:r>
            <a:r>
              <a:rPr lang="en-US" sz="1400" dirty="0" smtClean="0"/>
              <a:t>the clearing </a:t>
            </a:r>
            <a:r>
              <a:rPr lang="en-US" sz="1400" dirty="0"/>
              <a:t>price for Supplemental Reserve, plus the zonal Regulation-Up plus </a:t>
            </a:r>
            <a:r>
              <a:rPr lang="en-US" sz="1400" dirty="0" smtClean="0"/>
              <a:t>Contingency Reserve </a:t>
            </a:r>
            <a:r>
              <a:rPr lang="en-US" sz="1400" dirty="0"/>
              <a:t>shadow price</a:t>
            </a:r>
            <a:r>
              <a:rPr lang="en-US" sz="1400" dirty="0" smtClean="0"/>
              <a:t>.</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 </a:t>
            </a:r>
            <a:r>
              <a:rPr lang="en-US" sz="1400" dirty="0"/>
              <a:t>In ISO-NE, during a shortage of Ten-Minute Spinning </a:t>
            </a:r>
            <a:r>
              <a:rPr lang="en-US" sz="1400" dirty="0" smtClean="0"/>
              <a:t>Reserve, Ten-Minute </a:t>
            </a:r>
            <a:r>
              <a:rPr lang="en-US" sz="1400" dirty="0"/>
              <a:t>Spinning Reserve would be priced at $50/</a:t>
            </a:r>
            <a:r>
              <a:rPr lang="en-US" sz="1400" dirty="0" err="1"/>
              <a:t>MWh</a:t>
            </a:r>
            <a:r>
              <a:rPr lang="en-US" sz="1400" dirty="0"/>
              <a:t> plus the price of </a:t>
            </a:r>
            <a:r>
              <a:rPr lang="en-US" sz="1400" dirty="0" smtClean="0"/>
              <a:t>Ten-Minute Non-Spinning </a:t>
            </a:r>
            <a:r>
              <a:rPr lang="en-US" sz="1400" dirty="0"/>
              <a:t>Reserve, plus the price of Thirty-Minute Operating Reserve. </a:t>
            </a:r>
            <a:endParaRPr lang="en-US" sz="1400" dirty="0" smtClean="0"/>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And in MISO</a:t>
            </a:r>
            <a:r>
              <a:rPr lang="en-US" sz="1400" dirty="0"/>
              <a:t>, if there is a deficiency in the Spinning and Regulating Reserves requirement, </a:t>
            </a:r>
            <a:r>
              <a:rPr lang="en-US" sz="1400" dirty="0" smtClean="0"/>
              <a:t>the market-clearing </a:t>
            </a:r>
            <a:r>
              <a:rPr lang="en-US" sz="1400" dirty="0"/>
              <a:t>price for Spinning Reserve will be set at a level dependent upon </a:t>
            </a:r>
            <a:r>
              <a:rPr lang="en-US" sz="1400" dirty="0" smtClean="0"/>
              <a:t>the degree </a:t>
            </a:r>
            <a:r>
              <a:rPr lang="en-US" sz="1400" dirty="0"/>
              <a:t>of shortage (between $65/</a:t>
            </a:r>
            <a:r>
              <a:rPr lang="en-US" sz="1400" dirty="0" err="1"/>
              <a:t>MWh</a:t>
            </a:r>
            <a:r>
              <a:rPr lang="en-US" sz="1400" dirty="0"/>
              <a:t> and $98/</a:t>
            </a:r>
            <a:r>
              <a:rPr lang="en-US" sz="1400" dirty="0" err="1"/>
              <a:t>MWh</a:t>
            </a:r>
            <a:r>
              <a:rPr lang="en-US" sz="1400" dirty="0"/>
              <a:t>) plus the price of </a:t>
            </a:r>
            <a:r>
              <a:rPr lang="en-US" sz="1400" dirty="0" smtClean="0"/>
              <a:t>Supplemental Reserve </a:t>
            </a:r>
            <a:r>
              <a:rPr lang="en-US" sz="1400" dirty="0"/>
              <a:t>(derived from the Operating Reserve requirement). Depending on the levels </a:t>
            </a:r>
            <a:r>
              <a:rPr lang="en-US" sz="1400" dirty="0" smtClean="0"/>
              <a:t>of the </a:t>
            </a:r>
            <a:r>
              <a:rPr lang="en-US" sz="1400" dirty="0"/>
              <a:t>prices for the other products, these price levels may be quite different. </a:t>
            </a:r>
            <a:endParaRPr lang="en-US" sz="1400" dirty="0" smtClean="0"/>
          </a:p>
          <a:p>
            <a:endParaRPr lang="en-US" altLang="en-US" sz="1400" dirty="0" smtClean="0"/>
          </a:p>
          <a:p>
            <a:r>
              <a:rPr lang="en-US" altLang="en-US" sz="1400" dirty="0" smtClean="0"/>
              <a:t>Taken </a:t>
            </a:r>
            <a:r>
              <a:rPr lang="en-US" altLang="en-US" sz="1400" dirty="0"/>
              <a:t>from Price Formation in Organized Wholesale Electricity Markets docket: https://www.ferc.gov/legal/staff-reports/2014/AD14-14-pricing-rto-iso-markets.pdf</a:t>
            </a:r>
          </a:p>
          <a:p>
            <a:pPr marL="285750" indent="-285750">
              <a:buFont typeface="Arial" panose="020B0604020202020204" pitchFamily="34" charset="0"/>
              <a:buChar char="•"/>
            </a:pPr>
            <a:endParaRPr lang="en-US" alt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340211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179388"/>
            <a:ext cx="8459787" cy="461962"/>
          </a:xfrm>
        </p:spPr>
        <p:txBody>
          <a:bodyPr/>
          <a:lstStyle/>
          <a:p>
            <a:pPr eaLnBrk="1" fontAlgn="auto" hangingPunct="1">
              <a:spcAft>
                <a:spcPts val="0"/>
              </a:spcAft>
              <a:defRPr/>
            </a:pPr>
            <a:r>
              <a:rPr lang="en-US" dirty="0" smtClean="0">
                <a:solidFill>
                  <a:schemeClr val="accent2">
                    <a:lumMod val="75000"/>
                  </a:schemeClr>
                </a:solidFill>
              </a:rPr>
              <a:t>ISO AS Demand Curves: Appendix</a:t>
            </a:r>
            <a:endParaRPr lang="en-US" dirty="0">
              <a:solidFill>
                <a:schemeClr val="accent2">
                  <a:lumMod val="75000"/>
                </a:schemeClr>
              </a:solidFill>
            </a:endParaRPr>
          </a:p>
        </p:txBody>
      </p:sp>
    </p:spTree>
    <p:extLst>
      <p:ext uri="{BB962C8B-B14F-4D97-AF65-F5344CB8AC3E}">
        <p14:creationId xmlns:p14="http://schemas.microsoft.com/office/powerpoint/2010/main" val="6029157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62&quot;/&gt;&lt;/object&gt;&lt;object type=&quot;3&quot; unique_id=&quot;10005&quot;&gt;&lt;property id=&quot;20148&quot; value=&quot;5&quot;/&gt;&lt;property id=&quot;20300&quot; value=&quot;Slide 2 - &amp;quot;Agenda for Today’s Workshop&amp;quot;&quot;/&gt;&lt;property id=&quot;20307&quot; value=&quot;391&quot;/&gt;&lt;/object&gt;&lt;object type=&quot;3&quot; unique_id=&quot;10006&quot;&gt;&lt;property id=&quot;20148&quot; value=&quot;5&quot;/&gt;&lt;property id=&quot;20300&quot; value=&quot;Slide 3&quot;/&gt;&lt;property id=&quot;20307&quot; value=&quot;390&quot;/&gt;&lt;/object&gt;&lt;object type=&quot;3&quot; unique_id=&quot;10007&quot;&gt;&lt;property id=&quot;20148&quot; value=&quot;5&quot;/&gt;&lt;property id=&quot;20300&quot; value=&quot;Slide 4 - &amp;quot;Why “Ancillary” Services&amp;quot;&quot;/&gt;&lt;property id=&quot;20307&quot; value=&quot;363&quot;/&gt;&lt;/object&gt;&lt;object type=&quot;3&quot; unique_id=&quot;10008&quot;&gt;&lt;property id=&quot;20148&quot; value=&quot;5&quot;/&gt;&lt;property id=&quot;20300&quot; value=&quot;Slide 5 - &amp;quot;Frequency Control&amp;quot;&quot;/&gt;&lt;property id=&quot;20307&quot; value=&quot;364&quot;/&gt;&lt;/object&gt;&lt;object type=&quot;3&quot; unique_id=&quot;10009&quot;&gt;&lt;property id=&quot;20148&quot; value=&quot;5&quot;/&gt;&lt;property id=&quot;20300&quot; value=&quot;Slide 6 - &amp;quot;Why is a change in the AS framework being proposed?&amp;quot;&quot;/&gt;&lt;property id=&quot;20307&quot; value=&quot;365&quot;/&gt;&lt;/object&gt;&lt;object type=&quot;3&quot; unique_id=&quot;10010&quot;&gt;&lt;property id=&quot;20148&quot; value=&quot;5&quot;/&gt;&lt;property id=&quot;20300&quot; value=&quot;Slide 7 - &amp;quot;Drivers for new AS framework&amp;quot;&quot;/&gt;&lt;property id=&quot;20307&quot; value=&quot;366&quot;/&gt;&lt;/object&gt;&lt;object type=&quot;3&quot; unique_id=&quot;10011&quot;&gt;&lt;property id=&quot;20148&quot; value=&quot;5&quot;/&gt;&lt;property id=&quot;20300&quot; value=&quot;Slide 8 - &amp;quot;Goal&amp;quot;&quot;/&gt;&lt;property id=&quot;20307&quot; value=&quot;367&quot;/&gt;&lt;/object&gt;&lt;object type=&quot;3&quot; unique_id=&quot;10012&quot;&gt;&lt;property id=&quot;20148&quot; value=&quot;5&quot;/&gt;&lt;property id=&quot;20300&quot; value=&quot;Slide 9 - &amp;quot;Scope&amp;quot;&quot;/&gt;&lt;property id=&quot;20307&quot; value=&quot;368&quot;/&gt;&lt;/object&gt;&lt;object type=&quot;3&quot; unique_id=&quot;10013&quot;&gt;&lt;property id=&quot;20148&quot; value=&quot;5&quot;/&gt;&lt;property id=&quot;20300&quot; value=&quot;Slide 10 - &amp;quot;ERCOT Proposal&amp;quot;&quot;/&gt;&lt;property id=&quot;20307&quot; value=&quot;369&quot;/&gt;&lt;/object&gt;&lt;object type=&quot;3&quot; unique_id=&quot;10014&quot;&gt;&lt;property id=&quot;20148&quot; value=&quot;5&quot;/&gt;&lt;property id=&quot;20300&quot; value=&quot;Slide 11 - &amp;quot;Synchronous InertiaL Response(SIR)  service&amp;quot;&quot;/&gt;&lt;property id=&quot;20307&quot; value=&quot;348&quot;/&gt;&lt;/object&gt;&lt;object type=&quot;3&quot; unique_id=&quot;10015&quot;&gt;&lt;property id=&quot;20148&quot; value=&quot;5&quot;/&gt;&lt;property id=&quot;20300&quot; value=&quot;Slide 12 - &amp;quot;Synchronous Inertial Response (SIR) Service, Purpose&amp;quot;&quot;/&gt;&lt;property id=&quot;20307&quot; value=&quot;328&quot;/&gt;&lt;/object&gt;&lt;object type=&quot;3&quot; unique_id=&quot;10016&quot;&gt;&lt;property id=&quot;20148&quot; value=&quot;5&quot;/&gt;&lt;property id=&quot;20300&quot; value=&quot;Slide 13 - &amp;quot;Synchronous Inertial Response Service, Need&amp;quot;&quot;/&gt;&lt;property id=&quot;20307&quot; value=&quot;329&quot;/&gt;&lt;/object&gt;&lt;object type=&quot;3&quot; unique_id=&quot;10017&quot;&gt;&lt;property id=&quot;20148&quot; value=&quot;5&quot;/&gt;&lt;property id=&quot;20300&quot; value=&quot;Slide 14 - &amp;quot;Synchronous Inertial Response Service, Need&amp;quot;&quot;/&gt;&lt;property id=&quot;20307&quot; value=&quot;330&quot;/&gt;&lt;/object&gt;&lt;object type=&quot;3&quot; unique_id=&quot;10018&quot;&gt;&lt;property id=&quot;20148&quot; value=&quot;5&quot;/&gt;&lt;property id=&quot;20300&quot; value=&quot;Slide 15 - &amp;quot;SIR, Qualification and Resource Limit&amp;quot;&quot;/&gt;&lt;property id=&quot;20307&quot; value=&quot;331&quot;/&gt;&lt;/object&gt;&lt;object type=&quot;3&quot; unique_id=&quot;10019&quot;&gt;&lt;property id=&quot;20148&quot; value=&quot;5&quot;/&gt;&lt;property id=&quot;20300&quot; value=&quot;Slide 16 - &amp;quot;SIR, Deployment / Performance&amp;quot;&quot;/&gt;&lt;property id=&quot;20307&quot; value=&quot;332&quot;/&gt;&lt;/object&gt;&lt;object type=&quot;3&quot; unique_id=&quot;10020&quot;&gt;&lt;property id=&quot;20148&quot; value=&quot;5&quot;/&gt;&lt;property id=&quot;20300&quot; value=&quot;Slide 17 - &amp;quot;SIR, Future work&amp;quot;&quot;/&gt;&lt;property id=&quot;20307&quot; value=&quot;335&quot;/&gt;&lt;/object&gt;&lt;object type=&quot;3&quot; unique_id=&quot;10021&quot;&gt;&lt;property id=&quot;20148&quot; value=&quot;5&quot;/&gt;&lt;property id=&quot;20300&quot; value=&quot;Slide 18 - &amp;quot;Fast frequency response (ffr) service&amp;quot;&quot;/&gt;&lt;property id=&quot;20307&quot; value=&quot;349&quot;/&gt;&lt;/object&gt;&lt;object type=&quot;3&quot; unique_id=&quot;10022&quot;&gt;&lt;property id=&quot;20148&quot; value=&quot;5&quot;/&gt;&lt;property id=&quot;20300&quot; value=&quot;Slide 19 - &amp;quot;Fast Frequency Response (FFR) Service&amp;quot;&quot;/&gt;&lt;property id=&quot;20307&quot; value=&quot;371&quot;/&gt;&lt;/object&gt;&lt;object type=&quot;3&quot; unique_id=&quot;10023&quot;&gt;&lt;property id=&quot;20148&quot; value=&quot;5&quot;/&gt;&lt;property id=&quot;20300&quot; value=&quot;Slide 20 - &amp;quot;Fast Frequency Response (FFR) Service&amp;quot;&quot;/&gt;&lt;property id=&quot;20307&quot; value=&quot;373&quot;/&gt;&lt;/object&gt;&lt;object type=&quot;3&quot; unique_id=&quot;10024&quot;&gt;&lt;property id=&quot;20148&quot; value=&quot;5&quot;/&gt;&lt;property id=&quot;20300&quot; value=&quot;Slide 21 - &amp;quot;Primary frequency response (Pfr) service&amp;quot;&quot;/&gt;&lt;property id=&quot;20307&quot; value=&quot;350&quot;/&gt;&lt;/object&gt;&lt;object type=&quot;3&quot; unique_id=&quot;10025&quot;&gt;&lt;property id=&quot;20148&quot; value=&quot;5&quot;/&gt;&lt;property id=&quot;20300&quot; value=&quot;Slide 22 - &amp;quot;Definition of PFR Service&amp;quot;&quot;/&gt;&lt;property id=&quot;20307&quot; value=&quot;347&quot;/&gt;&lt;/object&gt;&lt;object type=&quot;3&quot; unique_id=&quot;10026&quot;&gt;&lt;property id=&quot;20148&quot; value=&quot;5&quot;/&gt;&lt;property id=&quot;20300&quot; value=&quot;Slide 23 - &amp;quot;Primary Frequency Response (PFR) Service- Need&amp;quot;&quot;/&gt;&lt;property id=&quot;20307&quot; value=&quot;342&quot;/&gt;&lt;/object&gt;&lt;object type=&quot;3&quot; unique_id=&quot;10027&quot;&gt;&lt;property id=&quot;20148&quot; value=&quot;5&quot;/&gt;&lt;property id=&quot;20300&quot; value=&quot;Slide 24 - &amp;quot;Primary Frequency Response (PFR) Service&amp;quot;&quot;/&gt;&lt;property id=&quot;20307&quot; value=&quot;345&quot;/&gt;&lt;/object&gt;&lt;object type=&quot;3&quot; unique_id=&quot;10028&quot;&gt;&lt;property id=&quot;20148&quot; value=&quot;5&quot;/&gt;&lt;property id=&quot;20300&quot; value=&quot;Slide 25 - &amp;quot;Qualification and Resource Limit on PFR&amp;quot;&quot;/&gt;&lt;property id=&quot;20307&quot; value=&quot;354&quot;/&gt;&lt;/object&gt;&lt;object type=&quot;3&quot; unique_id=&quot;10029&quot;&gt;&lt;property id=&quot;20148&quot; value=&quot;5&quot;/&gt;&lt;property id=&quot;20300&quot; value=&quot;Slide 26 - &amp;quot;Determination of the Amount of FFR and PFR Reserves&amp;quot;&quot;/&gt;&lt;property id=&quot;20307&quot; value=&quot;343&quot;/&gt;&lt;/object&gt;&lt;object type=&quot;3&quot; unique_id=&quot;10030&quot;&gt;&lt;property id=&quot;20148&quot; value=&quot;5&quot;/&gt;&lt;property id=&quot;20300&quot; value=&quot;Slide 27 - &amp;quot;Determination of the Amount of FFR and PFR Reserves&amp;quot;&quot;/&gt;&lt;property id=&quot;20307&quot; value=&quot;353&quot;/&gt;&lt;/object&gt;&lt;object type=&quot;3&quot; unique_id=&quot;10031&quot;&gt;&lt;property id=&quot;20148&quot; value=&quot;5&quot;/&gt;&lt;property id=&quot;20300&quot; value=&quot;Slide 28 - &amp;quot;Regulating Reserve (rr) service&amp;quot;&quot;/&gt;&lt;property id=&quot;20307&quot; value=&quot;351&quot;/&gt;&lt;/object&gt;&lt;object type=&quot;3&quot; unique_id=&quot;10032&quot;&gt;&lt;property id=&quot;20148&quot; value=&quot;5&quot;/&gt;&lt;property id=&quot;20300&quot; value=&quot;Slide 29 - &amp;quot;Regulating Reserve (RR) Service – Up &amp;amp; Down&amp;quot;&quot;/&gt;&lt;property id=&quot;20307&quot; value=&quot;344&quot;/&gt;&lt;/object&gt;&lt;object type=&quot;3&quot; unique_id=&quot;10033&quot;&gt;&lt;property id=&quot;20148&quot; value=&quot;5&quot;/&gt;&lt;property id=&quot;20300&quot; value=&quot;Slide 30 - &amp;quot;Regulating Reserve (RR) Service – Up &amp;amp; Down&amp;quot;&quot;/&gt;&lt;property id=&quot;20307&quot; value=&quot;370&quot;/&gt;&lt;/object&gt;&lt;object type=&quot;3&quot; unique_id=&quot;10034&quot;&gt;&lt;property id=&quot;20148&quot; value=&quot;5&quot;/&gt;&lt;property id=&quot;20300&quot; value=&quot;Slide 31 - &amp;quot;Contingency reserve (cr) service&amp;quot;&quot;/&gt;&lt;property id=&quot;20307&quot; value=&quot;352&quot;/&gt;&lt;/object&gt;&lt;object type=&quot;3&quot; unique_id=&quot;10035&quot;&gt;&lt;property id=&quot;20148&quot; value=&quot;5&quot;/&gt;&lt;property id=&quot;20300&quot; value=&quot;Slide 32 - &amp;quot;Contingency Reserve (CR) Service – Need &amp;amp; Purpose&amp;quot;&quot;/&gt;&lt;property id=&quot;20307&quot; value=&quot;356&quot;/&gt;&lt;/object&gt;&lt;object type=&quot;3&quot; unique_id=&quot;10036&quot;&gt;&lt;property id=&quot;20148&quot; value=&quot;5&quot;/&gt;&lt;property id=&quot;20300&quot; value=&quot;Slide 33 - &amp;quot;Contingency Reserve&amp;quot;&quot;/&gt;&lt;property id=&quot;20307&quot; value=&quot;337&quot;/&gt;&lt;/object&gt;&lt;object type=&quot;3&quot; unique_id=&quot;10037&quot;&gt;&lt;property id=&quot;20148&quot; value=&quot;5&quot;/&gt;&lt;property id=&quot;20300&quot; value=&quot;Slide 34&quot;/&gt;&lt;property id=&quot;20307&quot; value=&quot;374&quot;/&gt;&lt;/object&gt;&lt;object type=&quot;3&quot; unique_id=&quot;10038&quot;&gt;&lt;property id=&quot;20148&quot; value=&quot;5&quot;/&gt;&lt;property id=&quot;20300&quot; value=&quot;Slide 35 - &amp;quot;Market Topics&amp;quot;&quot;/&gt;&lt;property id=&quot;20307&quot; value=&quot;376&quot;/&gt;&lt;/object&gt;&lt;object type=&quot;3&quot; unique_id=&quot;10039&quot;&gt;&lt;property id=&quot;20148&quot; value=&quot;5&quot;/&gt;&lt;property id=&quot;20300&quot; value=&quot;Slide 36 - &amp;quot;Procurement&amp;quot;&quot;/&gt;&lt;property id=&quot;20307&quot; value=&quot;378&quot;/&gt;&lt;/object&gt;&lt;object type=&quot;3&quot; unique_id=&quot;10040&quot;&gt;&lt;property id=&quot;20148&quot; value=&quot;5&quot;/&gt;&lt;property id=&quot;20300&quot; value=&quot;Slide 37 - &amp;quot;Fast Frequency Response (FFR), Primary Frequency Response (PFR) &amp;amp; Contingency Reserve (CR) - Procurement&amp;quot;&quot;/&gt;&lt;property id=&quot;20307&quot; value=&quot;382&quot;/&gt;&lt;/object&gt;&lt;object type=&quot;3&quot; unique_id=&quot;10041&quot;&gt;&lt;property id=&quot;20148&quot; value=&quot;5&quot;/&gt;&lt;property id=&quot;20300&quot; value=&quot;Slide 38 - &amp;quot;Regulation Reserve Up &amp;amp; Down (RR) - Procurement&amp;quot;&quot;/&gt;&lt;property id=&quot;20307&quot; value=&quot;383&quot;/&gt;&lt;/object&gt;&lt;object type=&quot;3&quot; unique_id=&quot;10042&quot;&gt;&lt;property id=&quot;20148&quot; value=&quot;5&quot;/&gt;&lt;property id=&quot;20300&quot; value=&quot;Slide 39 - &amp;quot;Synchronous Inertial Response (SIR) - Procurement&amp;quot;&quot;/&gt;&lt;property id=&quot;20307&quot; value=&quot;385&quot;/&gt;&lt;/object&gt;&lt;object type=&quot;3&quot; unique_id=&quot;10043&quot;&gt;&lt;property id=&quot;20148&quot; value=&quot;5&quot;/&gt;&lt;property id=&quot;20300&quot; value=&quot;Slide 40 - &amp;quot;Market Transition and Implementation Considerations&amp;quot;&quot;/&gt;&lt;property id=&quot;20307&quot; value=&quot;387&quot;/&gt;&lt;/object&gt;&lt;object type=&quot;3&quot; unique_id=&quot;10044&quot;&gt;&lt;property id=&quot;20148&quot; value=&quot;5&quot;/&gt;&lt;property id=&quot;20300&quot; value=&quot;Slide 41 - &amp;quot;Market Transition and Implementation Considerations&amp;quot;&quot;/&gt;&lt;property id=&quot;20307&quot; value=&quot;388&quot;/&gt;&lt;/object&gt;&lt;object type=&quot;3&quot; unique_id=&quot;10045&quot;&gt;&lt;property id=&quot;20148&quot; value=&quot;5&quot;/&gt;&lt;property id=&quot;20300&quot; value=&quot;Slide 42 - &amp;quot;Market Transition and Implementation Considerations&amp;quot;&quot;/&gt;&lt;property id=&quot;20307&quot; value=&quot;389&quot;/&gt;&lt;/object&gt;&lt;object type=&quot;3&quot; unique_id=&quot;10046&quot;&gt;&lt;property id=&quot;20148&quot; value=&quot;5&quot;/&gt;&lt;property id=&quot;20300&quot; value=&quot;Slide 43 - &amp;quot;Market Topics for Future Discussions&amp;quot;&quot;/&gt;&lt;property id=&quot;20307&quot; value=&quot;393&quot;/&gt;&lt;/object&gt;&lt;object type=&quot;3&quot; unique_id=&quot;10047&quot;&gt;&lt;property id=&quot;20148&quot; value=&quot;5&quot;/&gt;&lt;property id=&quot;20300&quot; value=&quot;Slide 44 - &amp;quot;Discuss and Summarize Today’s Highlights&amp;quot;&quot;/&gt;&lt;property id=&quot;20307&quot; value=&quot;392&quot;/&gt;&lt;/object&gt;&lt;object type=&quot;3&quot; unique_id=&quot;10048&quot;&gt;&lt;property id=&quot;20148&quot; value=&quot;5&quot;/&gt;&lt;property id=&quot;20300&quot; value=&quot;Slide 45 - &amp;quot;Appendix&amp;quot;&quot;/&gt;&lt;property id=&quot;20307&quot; value=&quot;358&quot;/&gt;&lt;/object&gt;&lt;object type=&quot;3&quot; unique_id=&quot;10049&quot;&gt;&lt;property id=&quot;20148&quot; value=&quot;5&quot;/&gt;&lt;property id=&quot;20300&quot; value=&quot;Slide 46 - &amp;quot;Synthetic IR&amp;quot;&quot;/&gt;&lt;property id=&quot;20307&quot; value=&quot;359&quot;/&gt;&lt;/object&gt;&lt;object type=&quot;3&quot; unique_id=&quot;10050&quot;&gt;&lt;property id=&quot;20148&quot; value=&quot;5&quot;/&gt;&lt;property id=&quot;20300&quot; value=&quot;Slide 47 - &amp;quot;Synthetic IR, example from Hydro-Quebec&amp;quot;&quot;/&gt;&lt;property id=&quot;20307&quot; value=&quot;360&quot;/&gt;&lt;/object&gt;&lt;/object&gt;&lt;/object&gt;&lt;/database&gt;"/>
  <p:tag name="SECTOMILLISECCONVERTED" val="1"/>
</p:tagLst>
</file>

<file path=ppt/theme/theme1.xml><?xml version="1.0" encoding="utf-8"?>
<a:theme xmlns:a="http://schemas.openxmlformats.org/drawingml/2006/main" name="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RCOT">
      <a:dk1>
        <a:sysClr val="windowText" lastClr="000000"/>
      </a:dk1>
      <a:lt1>
        <a:sysClr val="window" lastClr="FFFFFF"/>
      </a:lt1>
      <a:dk2>
        <a:srgbClr val="00385E"/>
      </a:dk2>
      <a:lt2>
        <a:srgbClr val="EEECE1"/>
      </a:lt2>
      <a:accent1>
        <a:srgbClr val="008373"/>
      </a:accent1>
      <a:accent2>
        <a:srgbClr val="1B5026"/>
      </a:accent2>
      <a:accent3>
        <a:srgbClr val="0F1423"/>
      </a:accent3>
      <a:accent4>
        <a:srgbClr val="400E22"/>
      </a:accent4>
      <a:accent5>
        <a:srgbClr val="E5E5E2"/>
      </a:accent5>
      <a:accent6>
        <a:srgbClr val="86878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49AF9F-8566-4ED3-8964-3F12F147C60A}">
  <ds:schemaRefs>
    <ds:schemaRef ds:uri="http://purl.org/dc/dcmitype/"/>
    <ds:schemaRef ds:uri="http://purl.org/dc/terms/"/>
    <ds:schemaRef ds:uri="http://schemas.microsoft.com/office/2006/documentManagement/types"/>
    <ds:schemaRef ds:uri="http://purl.org/dc/elements/1.1/"/>
    <ds:schemaRef ds:uri="http://schemas.openxmlformats.org/package/2006/metadata/core-properties"/>
    <ds:schemaRef ds:uri="c34af464-7aa1-4edd-9be4-83dffc1cb926"/>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18881</TotalTime>
  <Words>2117</Words>
  <Application>Microsoft Office PowerPoint</Application>
  <PresentationFormat>On-screen Show (4:3)</PresentationFormat>
  <Paragraphs>200</Paragraphs>
  <Slides>15</Slides>
  <Notes>15</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Custom Design</vt:lpstr>
      <vt:lpstr>3_Office Theme</vt:lpstr>
      <vt:lpstr>PowerPoint Presentation</vt:lpstr>
      <vt:lpstr>ISO AS Demand Curves </vt:lpstr>
      <vt:lpstr>ISO Demand Curves - Matrix</vt:lpstr>
      <vt:lpstr>ISO AS Demand Curves – Day Ahead Requirements</vt:lpstr>
      <vt:lpstr>ISO AS Demand Curves – AS Demand Curves</vt:lpstr>
      <vt:lpstr>ISO AS Demand Curves – Scarcity Action plan</vt:lpstr>
      <vt:lpstr>ISO AS Demand Curves -  FERC Summary</vt:lpstr>
      <vt:lpstr>ISO AS Demand Curves – FERC Summary</vt:lpstr>
      <vt:lpstr>ISO AS Demand Curves: Appendix</vt:lpstr>
      <vt:lpstr>ISO AS Demand Curves – California ISO</vt:lpstr>
      <vt:lpstr>ISO AS Demand Curves – Midwest ISO</vt:lpstr>
      <vt:lpstr>ISO AS Demand Curves – New York ISO</vt:lpstr>
      <vt:lpstr>ISO AS Demand Curves – New York ISO Regional pricing</vt:lpstr>
      <vt:lpstr>ISO AS Demand Curves - PJM   </vt:lpstr>
      <vt:lpstr>ISO AS Demand Curves – Southwest Power Pool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Shaw, Pamela</cp:lastModifiedBy>
  <cp:revision>570</cp:revision>
  <cp:lastPrinted>2014-03-01T00:46:40Z</cp:lastPrinted>
  <dcterms:created xsi:type="dcterms:W3CDTF">2010-04-12T23:12:02Z</dcterms:created>
  <dcterms:modified xsi:type="dcterms:W3CDTF">2015-06-23T20:13:41Z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ies>
</file>