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3"/>
  </p:notesMasterIdLst>
  <p:handoutMasterIdLst>
    <p:handoutMasterId r:id="rId14"/>
  </p:handoutMasterIdLst>
  <p:sldIdLst>
    <p:sldId id="260" r:id="rId5"/>
    <p:sldId id="680" r:id="rId6"/>
    <p:sldId id="682" r:id="rId7"/>
    <p:sldId id="679" r:id="rId8"/>
    <p:sldId id="678" r:id="rId9"/>
    <p:sldId id="683" r:id="rId10"/>
    <p:sldId id="684" r:id="rId11"/>
    <p:sldId id="681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ja 111814" initials="M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4E3E1"/>
    <a:srgbClr val="CCFFFF"/>
    <a:srgbClr val="00385E"/>
    <a:srgbClr val="00CC99"/>
    <a:srgbClr val="55BAB7"/>
    <a:srgbClr val="33CC33"/>
    <a:srgbClr val="FFFF00"/>
    <a:srgbClr val="C26508"/>
    <a:srgbClr val="005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581" autoAdjust="0"/>
  </p:normalViewPr>
  <p:slideViewPr>
    <p:cSldViewPr snapToGrid="0" snapToObjects="1">
      <p:cViewPr>
        <p:scale>
          <a:sx n="70" d="100"/>
          <a:sy n="70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85BD9-95FD-434A-AA03-7304E24CFB24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C6BB21-0265-4CFE-971F-C55EF6B6A0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C4006-706F-45FB-9C41-C1F5A4FB485D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BD9533-7C8D-4997-A7FB-4194A59E1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6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E5935-22F7-4C14-8AF9-96FEE1CB9791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GCPA Austin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5D1CE5-9A94-47F2-AE29-C7A5DA847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8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GCPA Austin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9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GCPA Austin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5DB8-D2A4-4A85-AF6B-90AC71ECD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5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GCPA Austin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BCF73A-FF0A-46E8-A44F-6472AB370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84" r:id="rId1"/>
    <p:sldLayoutId id="2147493585" r:id="rId2"/>
    <p:sldLayoutId id="2147493586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603250" y="244475"/>
            <a:ext cx="7727950" cy="5567164"/>
            <a:chOff x="603250" y="546100"/>
            <a:chExt cx="7727950" cy="5566427"/>
          </a:xfrm>
        </p:grpSpPr>
        <p:pic>
          <p:nvPicPr>
            <p:cNvPr id="7172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3982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Ancillary Services Redesign Update</a:t>
              </a:r>
              <a:endParaRPr lang="en-US" altLang="en-US" b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>
                <a:buNone/>
              </a:pPr>
              <a:endParaRPr lang="en-US" sz="2000" i="1" dirty="0" smtClean="0"/>
            </a:p>
            <a:p>
              <a:pPr>
                <a:buNone/>
              </a:pPr>
              <a:r>
                <a:rPr lang="en-US" sz="2800" dirty="0" smtClean="0"/>
                <a:t>ERCOT</a:t>
              </a:r>
            </a:p>
            <a:p>
              <a:pPr>
                <a:buNone/>
              </a:pPr>
              <a:endParaRPr lang="en-US" sz="2800" b="1" i="1" dirty="0" smtClean="0"/>
            </a:p>
            <a:p>
              <a:pPr>
                <a:buNone/>
              </a:pPr>
              <a:r>
                <a:rPr lang="en-US" sz="2800" dirty="0" smtClean="0"/>
                <a:t>TAC Meeting 6-25-15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440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9A968-8624-456A-B84F-3D8A35E8AF0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Overview of Next Steps and Cost Benefit Analysis Scope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Project Milestones for Cost Benefit Analysis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Overview of Assumptions Document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Review of “Criteria of a Good Base Case”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6403"/>
            <a:ext cx="8229600" cy="542414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ERCOT to file comments on NPRR 667 (early July 2015)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/>
              <a:t>Remove cap on FFR price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/>
              <a:t>Include </a:t>
            </a:r>
            <a:r>
              <a:rPr lang="en-US" sz="2200" dirty="0" smtClean="0"/>
              <a:t>improvements </a:t>
            </a:r>
            <a:r>
              <a:rPr lang="en-US" sz="2200" dirty="0" smtClean="0"/>
              <a:t>based on Market Participant comments already filed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200" dirty="0" smtClean="0"/>
              <a:t>General “clean-up”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Stakeholders provide comments on NPRR 667 and ERCOT comments  (by early fall)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Complete FAS CBA (October 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Review and discuss comments on NPRR 667 and FAS CBA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Provide “polished” NPRR 667 and completed CBA to PRS/TAC (Late Fall 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Continue Synchronous Inertial Reserve Service (SIRS) discussions this summer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020306"/>
              </p:ext>
            </p:extLst>
          </p:nvPr>
        </p:nvGraphicFramePr>
        <p:xfrm>
          <a:off x="341193" y="723098"/>
          <a:ext cx="8461614" cy="5077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1016"/>
                <a:gridCol w="1852652"/>
                <a:gridCol w="1958162"/>
                <a:gridCol w="1351279"/>
                <a:gridCol w="1698505"/>
              </a:tblGrid>
              <a:tr h="184106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Scenarios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Case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1: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Current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AS (2015 methodology)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Case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2: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Future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Case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3: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FAS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with new resources participating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79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Baseline (Year 2016)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Scenario based on 2016 interconnection queue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1*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2*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---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83297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LTSA Scenarios (Year 2024)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45540" algn="r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Current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Trends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3*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4*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7</a:t>
                      </a: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</a:tr>
              <a:tr h="1217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Stringent Environmental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Regulation/Solar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Mandate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5*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6*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Run 8</a:t>
                      </a: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 </a:t>
            </a:r>
            <a:r>
              <a:rPr lang="en-US" sz="3200" dirty="0" smtClean="0"/>
              <a:t>of Study </a:t>
            </a:r>
            <a:r>
              <a:rPr lang="en-US" sz="3200" dirty="0"/>
              <a:t>S</a:t>
            </a:r>
            <a:r>
              <a:rPr lang="en-US" sz="3200" dirty="0" smtClean="0"/>
              <a:t>cenarios </a:t>
            </a:r>
            <a:r>
              <a:rPr lang="en-US" sz="2400" dirty="0" smtClean="0"/>
              <a:t>(from CBA RFP)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2071" y="5694323"/>
            <a:ext cx="5904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*</a:t>
            </a:r>
            <a:r>
              <a:rPr lang="en-US" dirty="0" smtClean="0"/>
              <a:t> denotes the run has a unique set of AS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099" y="662151"/>
            <a:ext cx="7676865" cy="5574876"/>
          </a:xfrm>
        </p:spPr>
        <p:txBody>
          <a:bodyPr/>
          <a:lstStyle/>
          <a:p>
            <a:r>
              <a:rPr lang="en-US" dirty="0" smtClean="0"/>
              <a:t>Sign-off on 2016 Base Case – June 26, 2015</a:t>
            </a:r>
          </a:p>
          <a:p>
            <a:r>
              <a:rPr lang="en-US" u="sng" dirty="0" smtClean="0"/>
              <a:t>July 2015: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ost 2016 Base Case Current AS requirements</a:t>
            </a:r>
          </a:p>
          <a:p>
            <a:pPr lvl="1"/>
            <a:r>
              <a:rPr lang="en-US" dirty="0" smtClean="0"/>
              <a:t>Post </a:t>
            </a:r>
            <a:r>
              <a:rPr lang="en-US" dirty="0"/>
              <a:t>2016 Base Case </a:t>
            </a:r>
            <a:r>
              <a:rPr lang="en-US" dirty="0" smtClean="0"/>
              <a:t>Future </a:t>
            </a:r>
            <a:r>
              <a:rPr lang="en-US" dirty="0"/>
              <a:t>AS </a:t>
            </a:r>
            <a:r>
              <a:rPr lang="en-US" dirty="0" smtClean="0"/>
              <a:t>requirements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August 2015:</a:t>
            </a:r>
          </a:p>
          <a:p>
            <a:pPr lvl="1"/>
            <a:r>
              <a:rPr lang="en-US" dirty="0" smtClean="0"/>
              <a:t>Post Current and Future AS requirements for 2024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September 2015:</a:t>
            </a:r>
          </a:p>
          <a:p>
            <a:pPr lvl="1"/>
            <a:r>
              <a:rPr lang="en-US" dirty="0" smtClean="0"/>
              <a:t>Complete all 8 Runs</a:t>
            </a:r>
          </a:p>
          <a:p>
            <a:endParaRPr lang="en-US" u="sng" dirty="0" smtClean="0"/>
          </a:p>
          <a:p>
            <a:r>
              <a:rPr lang="en-US" u="sng" dirty="0" smtClean="0"/>
              <a:t>October 2015:</a:t>
            </a:r>
          </a:p>
          <a:p>
            <a:pPr lvl="1"/>
            <a:r>
              <a:rPr lang="en-US" dirty="0" smtClean="0"/>
              <a:t>Complete First Draft of Final Report by mid October</a:t>
            </a:r>
          </a:p>
          <a:p>
            <a:pPr lvl="1"/>
            <a:r>
              <a:rPr lang="en-US" dirty="0" smtClean="0"/>
              <a:t>Post Final Report by the end of October</a:t>
            </a:r>
          </a:p>
          <a:p>
            <a:pPr lvl="1"/>
            <a:endParaRPr lang="en-US" dirty="0" smtClean="0">
              <a:solidFill>
                <a:srgbClr val="00385E"/>
              </a:solidFill>
            </a:endParaRPr>
          </a:p>
          <a:p>
            <a:endParaRPr lang="en-US" dirty="0">
              <a:solidFill>
                <a:srgbClr val="00385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Cost Benefit Analysis Project Milestones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Generator Resource Modelling</a:t>
            </a:r>
          </a:p>
          <a:p>
            <a:pPr marL="457200" lvl="1" indent="0">
              <a:buNone/>
            </a:pPr>
            <a:r>
              <a:rPr lang="en-US" sz="2400" dirty="0"/>
              <a:t>1.1 Generation Mix assumptions</a:t>
            </a:r>
          </a:p>
          <a:p>
            <a:pPr marL="457200" lvl="1" indent="0">
              <a:buNone/>
            </a:pPr>
            <a:r>
              <a:rPr lang="en-US" sz="2400" dirty="0"/>
              <a:t>1.2 Generation Modelling</a:t>
            </a:r>
          </a:p>
          <a:p>
            <a:pPr marL="457200" lvl="1" indent="0">
              <a:buNone/>
            </a:pPr>
            <a:r>
              <a:rPr lang="en-US" sz="2400" dirty="0"/>
              <a:t>1.3 Renewable Generation Profiles</a:t>
            </a:r>
          </a:p>
          <a:p>
            <a:pPr marL="457200" lvl="1" indent="0">
              <a:buNone/>
            </a:pPr>
            <a:r>
              <a:rPr lang="en-US" sz="2400" dirty="0"/>
              <a:t>1.4 Hydro generation Modelling	</a:t>
            </a:r>
          </a:p>
          <a:p>
            <a:pPr marL="457200" lvl="1" indent="0">
              <a:buNone/>
            </a:pPr>
            <a:r>
              <a:rPr lang="en-US" sz="2400" dirty="0"/>
              <a:t>1.5 DC-Ties Modelling</a:t>
            </a:r>
          </a:p>
          <a:p>
            <a:pPr marL="457200" lvl="1" indent="0">
              <a:buNone/>
            </a:pPr>
            <a:r>
              <a:rPr lang="en-US" sz="2400" dirty="0"/>
              <a:t>1.6 Generator Ancillary Services Qualification and Modelling Assumptions</a:t>
            </a:r>
          </a:p>
          <a:p>
            <a:pPr marL="0" indent="0">
              <a:buNone/>
            </a:pPr>
            <a:r>
              <a:rPr lang="en-US" dirty="0"/>
              <a:t>2. Load Resource Modelling</a:t>
            </a:r>
          </a:p>
          <a:p>
            <a:pPr marL="0" indent="0">
              <a:buNone/>
            </a:pPr>
            <a:r>
              <a:rPr lang="en-US" dirty="0"/>
              <a:t>3. System Load Forecast</a:t>
            </a:r>
          </a:p>
          <a:p>
            <a:pPr marL="457200" lvl="1" indent="0">
              <a:buNone/>
            </a:pPr>
            <a:r>
              <a:rPr lang="en-US" sz="2400" dirty="0"/>
              <a:t>3.1 Load Forecast Scenarios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Overview of Modelling </a:t>
            </a:r>
            <a:r>
              <a:rPr lang="en-US" sz="2400" dirty="0"/>
              <a:t>and </a:t>
            </a:r>
            <a:r>
              <a:rPr lang="en-US" sz="2400" dirty="0" smtClean="0"/>
              <a:t>Assumptions Document (1 of 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4.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ea typeface="Calibri"/>
                <a:cs typeface="Times New Roman"/>
              </a:rPr>
              <a:t>Ancillary Services Definitions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4.1 </a:t>
            </a:r>
            <a:r>
              <a:rPr lang="en-US" dirty="0">
                <a:ea typeface="Calibri"/>
                <a:cs typeface="Times New Roman"/>
              </a:rPr>
              <a:t>Current Ancillary Services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4.2 </a:t>
            </a:r>
            <a:r>
              <a:rPr lang="en-US" dirty="0">
                <a:ea typeface="Calibri"/>
                <a:cs typeface="Times New Roman"/>
              </a:rPr>
              <a:t>Future Ancillary Services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5. Ancillary Services Requirements and Modelling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5.1 </a:t>
            </a:r>
            <a:r>
              <a:rPr lang="en-US" dirty="0">
                <a:ea typeface="Calibri"/>
                <a:cs typeface="Times New Roman"/>
              </a:rPr>
              <a:t>Current AS Requirements determination methodology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5.2 </a:t>
            </a:r>
            <a:r>
              <a:rPr lang="en-US" dirty="0">
                <a:ea typeface="Calibri"/>
                <a:cs typeface="Times New Roman"/>
              </a:rPr>
              <a:t>Future AS Requirements determination methodology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5.3 </a:t>
            </a:r>
            <a:r>
              <a:rPr lang="en-US" dirty="0">
                <a:ea typeface="Calibri"/>
                <a:cs typeface="Times New Roman"/>
              </a:rPr>
              <a:t>Determination of Current AS Requirements for the CBA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Overview of Modelling and Assumptions Document </a:t>
            </a:r>
            <a:r>
              <a:rPr lang="en-US" sz="2400" dirty="0" smtClean="0"/>
              <a:t>(2 </a:t>
            </a:r>
            <a:r>
              <a:rPr lang="en-US" sz="2400" dirty="0"/>
              <a:t>of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6402"/>
            <a:ext cx="8229600" cy="536955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/>
              <a:t>Energy Prices/Implied Market Heat </a:t>
            </a:r>
            <a:r>
              <a:rPr lang="en-US" b="1" dirty="0" smtClean="0"/>
              <a:t>Rate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Reasonable monthly </a:t>
            </a:r>
            <a:r>
              <a:rPr lang="en-US" dirty="0"/>
              <a:t>hourly average implied heat </a:t>
            </a:r>
            <a:r>
              <a:rPr lang="en-US" dirty="0" smtClean="0"/>
              <a:t>rates (Compare to 2013 and 2014)</a:t>
            </a:r>
            <a:endParaRPr lang="en-US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b="1" dirty="0"/>
              <a:t>Ancillary Services </a:t>
            </a:r>
            <a:r>
              <a:rPr lang="en-US" b="1" dirty="0" smtClean="0"/>
              <a:t>Prices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Reasonable monthly </a:t>
            </a:r>
            <a:r>
              <a:rPr lang="en-US" dirty="0"/>
              <a:t>hourly average reserve price </a:t>
            </a:r>
            <a:r>
              <a:rPr lang="en-US" dirty="0" smtClean="0"/>
              <a:t>curves in non-scarcity conditions</a:t>
            </a:r>
            <a:endParaRPr lang="en-US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b="1" dirty="0"/>
              <a:t>Generator </a:t>
            </a:r>
            <a:r>
              <a:rPr lang="en-US" b="1" dirty="0" smtClean="0"/>
              <a:t>Operations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Average annual </a:t>
            </a:r>
            <a:r>
              <a:rPr lang="en-US" dirty="0"/>
              <a:t>capacity factors by unit type </a:t>
            </a:r>
            <a:endParaRPr lang="en-US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Average annual hours-up (or capacity factor while up) by </a:t>
            </a:r>
            <a:r>
              <a:rPr lang="en-US" dirty="0" smtClean="0"/>
              <a:t>unit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Average reserve contribution by </a:t>
            </a:r>
            <a:r>
              <a:rPr lang="en-US" dirty="0" smtClean="0"/>
              <a:t>type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Units should be operating in a way that makes physical </a:t>
            </a:r>
            <a:r>
              <a:rPr lang="en-US" dirty="0" smtClean="0"/>
              <a:t>sense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Headroom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Model </a:t>
            </a:r>
            <a:r>
              <a:rPr lang="en-US" b="1" dirty="0" smtClean="0"/>
              <a:t>Inputs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Confirm that model inputs are </a:t>
            </a:r>
            <a:r>
              <a:rPr lang="en-US" dirty="0" smtClean="0"/>
              <a:t>consistent and reasonable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“Criteria of a Good Base Case”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6/25/2015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B5C2E6-0ACD-4F8A-86FC-4937515EAAFA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43777</TotalTime>
  <Words>439</Words>
  <Application>Microsoft Office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Agenda</vt:lpstr>
      <vt:lpstr>Next Steps</vt:lpstr>
      <vt:lpstr>Summary of Study Scenarios (from CBA RFP)</vt:lpstr>
      <vt:lpstr>Cost Benefit Analysis Project Milestones</vt:lpstr>
      <vt:lpstr>Overview of Modelling and Assumptions Document (1 of 2)</vt:lpstr>
      <vt:lpstr>Overview of Modelling and Assumptions Document (2 of 2)</vt:lpstr>
      <vt:lpstr>“Criteria of a Good Base Case”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Kenneth Ragsdale</cp:lastModifiedBy>
  <cp:revision>1395</cp:revision>
  <cp:lastPrinted>2013-12-09T17:46:13Z</cp:lastPrinted>
  <dcterms:created xsi:type="dcterms:W3CDTF">2010-04-12T23:12:02Z</dcterms:created>
  <dcterms:modified xsi:type="dcterms:W3CDTF">2015-06-18T18:19:33Z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