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88" r:id="rId2"/>
    <p:sldId id="363" r:id="rId3"/>
    <p:sldId id="364" r:id="rId4"/>
    <p:sldId id="361" r:id="rId5"/>
    <p:sldId id="343" r:id="rId6"/>
    <p:sldId id="358" r:id="rId7"/>
    <p:sldId id="323" r:id="rId8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EAEAEA"/>
    <a:srgbClr val="008000"/>
    <a:srgbClr val="000099"/>
    <a:srgbClr val="FFFF66"/>
    <a:srgbClr val="006666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0" autoAdjust="0"/>
    <p:restoredTop sz="94605" autoAdjust="0"/>
  </p:normalViewPr>
  <p:slideViewPr>
    <p:cSldViewPr>
      <p:cViewPr>
        <p:scale>
          <a:sx n="70" d="100"/>
          <a:sy n="70" d="100"/>
        </p:scale>
        <p:origin x="-18" y="-52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859F13-02CA-48C9-847E-833B8E79FC8C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 txBox="1">
            <a:spLocks noGrp="1"/>
          </p:cNvSpPr>
          <p:nvPr/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81" tIns="46239" rIns="92481" bIns="46239" anchor="b"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67B3EDC-DB14-4188-8A6A-A2D6398A4642}" type="slidenum">
              <a:rPr lang="en-US" altLang="en-US" b="0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 txBox="1">
            <a:spLocks noGrp="1"/>
          </p:cNvSpPr>
          <p:nvPr/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81" tIns="46239" rIns="92481" bIns="46239" anchor="b"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67B3EDC-DB14-4188-8A6A-A2D6398A4642}" type="slidenum">
              <a:rPr lang="en-US" altLang="en-US" b="0"/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277B6C-9F8B-47FA-9995-1A29E8934C91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s/board/tac/rms/tdtwg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61B236-E5B8-4200-B951-5EEA4FFB143B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667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TDTWG </a:t>
            </a:r>
            <a:br>
              <a:rPr lang="en-US" altLang="en-US" b="1" smtClean="0"/>
            </a:br>
            <a:r>
              <a:rPr lang="en-US" altLang="en-US" b="1" smtClean="0"/>
              <a:t>Update to RMS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895600" y="4343400"/>
            <a:ext cx="3505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June 2, 2015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4294967295"/>
          </p:nvPr>
        </p:nvSpPr>
        <p:spPr>
          <a:xfrm>
            <a:off x="381000" y="1570038"/>
            <a:ext cx="8382000" cy="500221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sz="2400" b="1" dirty="0" err="1" smtClean="0">
                <a:cs typeface="Times New Roman" pitchFamily="18" charset="0"/>
              </a:rPr>
              <a:t>MarkeTrak</a:t>
            </a:r>
            <a:r>
              <a:rPr lang="en-US" altLang="en-US" sz="2400" b="1" dirty="0" smtClean="0">
                <a:cs typeface="Times New Roman" pitchFamily="18" charset="0"/>
              </a:rPr>
              <a:t> API Performance Metrics Review</a:t>
            </a:r>
            <a:r>
              <a:rPr lang="en-US" altLang="en-US" sz="2800" b="1" dirty="0" smtClean="0">
                <a:cs typeface="Times New Roman" pitchFamily="18" charset="0"/>
              </a:rPr>
              <a:t/>
            </a:r>
            <a:br>
              <a:rPr lang="en-US" altLang="en-US" sz="2800" b="1" dirty="0" smtClean="0">
                <a:cs typeface="Times New Roman" pitchFamily="18" charset="0"/>
              </a:rPr>
            </a:br>
            <a:endParaRPr lang="en-US" altLang="en-US" sz="1400" b="1" dirty="0" smtClean="0"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200" dirty="0" smtClean="0">
                <a:cs typeface="Times New Roman" pitchFamily="18" charset="0"/>
              </a:rPr>
              <a:t>ERCOT continues work with </a:t>
            </a:r>
            <a:r>
              <a:rPr lang="en-US" altLang="en-US" sz="2200" dirty="0" err="1" smtClean="0">
                <a:cs typeface="Times New Roman" pitchFamily="18" charset="0"/>
              </a:rPr>
              <a:t>CenterPoint</a:t>
            </a:r>
            <a:r>
              <a:rPr lang="en-US" altLang="en-US" sz="2200" dirty="0" smtClean="0">
                <a:cs typeface="Times New Roman" pitchFamily="18" charset="0"/>
              </a:rPr>
              <a:t> and </a:t>
            </a:r>
            <a:r>
              <a:rPr lang="en-US" altLang="en-US" sz="2200" dirty="0" err="1" smtClean="0">
                <a:cs typeface="Times New Roman" pitchFamily="18" charset="0"/>
              </a:rPr>
              <a:t>Oncor</a:t>
            </a:r>
            <a:r>
              <a:rPr lang="en-US" altLang="en-US" sz="2200" dirty="0" smtClean="0">
                <a:cs typeface="Times New Roman" pitchFamily="18" charset="0"/>
              </a:rPr>
              <a:t> to refine/revise the MT API performance metrics Service Level Objectives (SLOs).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altLang="en-US" sz="2200" dirty="0" smtClean="0"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200" dirty="0" smtClean="0">
                <a:cs typeface="Times New Roman" pitchFamily="18" charset="0"/>
              </a:rPr>
              <a:t>Current efforts are comparing the API capabilities between November 2014 – February 2015 to establish a baseline SLO.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altLang="en-US" sz="2200" dirty="0" smtClean="0"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200" dirty="0" smtClean="0">
                <a:cs typeface="Times New Roman" pitchFamily="18" charset="0"/>
              </a:rPr>
              <a:t>ERCOT’s </a:t>
            </a:r>
            <a:r>
              <a:rPr lang="en-US" altLang="en-US" sz="2200" dirty="0">
                <a:cs typeface="Times New Roman" pitchFamily="18" charset="0"/>
              </a:rPr>
              <a:t>f</a:t>
            </a:r>
            <a:r>
              <a:rPr lang="en-US" altLang="en-US" sz="2200" dirty="0" smtClean="0">
                <a:cs typeface="Times New Roman" pitchFamily="18" charset="0"/>
              </a:rPr>
              <a:t>ocus is on </a:t>
            </a:r>
            <a:r>
              <a:rPr lang="en-US" altLang="en-US" sz="2200" dirty="0" err="1" smtClean="0">
                <a:cs typeface="Times New Roman" pitchFamily="18" charset="0"/>
              </a:rPr>
              <a:t>QueryList</a:t>
            </a:r>
            <a:r>
              <a:rPr lang="en-US" altLang="en-US" sz="2200" dirty="0" smtClean="0">
                <a:cs typeface="Times New Roman" pitchFamily="18" charset="0"/>
              </a:rPr>
              <a:t>, </a:t>
            </a:r>
            <a:r>
              <a:rPr lang="en-US" altLang="en-US" sz="2200" dirty="0" err="1" smtClean="0">
                <a:cs typeface="Times New Roman" pitchFamily="18" charset="0"/>
              </a:rPr>
              <a:t>QueryDetail</a:t>
            </a:r>
            <a:r>
              <a:rPr lang="en-US" altLang="en-US" sz="2200" dirty="0" smtClean="0">
                <a:cs typeface="Times New Roman" pitchFamily="18" charset="0"/>
              </a:rPr>
              <a:t>, and Update since these are the most frequently used API functions.</a:t>
            </a:r>
          </a:p>
          <a:p>
            <a:pPr marL="800100" lvl="2" indent="0">
              <a:buFontTx/>
              <a:buNone/>
              <a:defRPr/>
            </a:pPr>
            <a:r>
              <a:rPr lang="en-US" altLang="en-US" dirty="0" smtClean="0"/>
              <a:t>	</a:t>
            </a:r>
          </a:p>
          <a:p>
            <a:pPr marL="800100" lvl="2" indent="0">
              <a:buFontTx/>
              <a:buNone/>
              <a:defRPr/>
            </a:pPr>
            <a:endParaRPr lang="en-US" altLang="en-US" dirty="0" smtClean="0"/>
          </a:p>
          <a:p>
            <a:pPr marL="800100" lvl="2" indent="0">
              <a:buFontTx/>
              <a:buNone/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5181600" y="609600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en-US" sz="1400" b="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476250"/>
          </a:xfrm>
        </p:spPr>
        <p:txBody>
          <a:bodyPr/>
          <a:lstStyle/>
          <a:p>
            <a:pPr>
              <a:defRPr/>
            </a:pPr>
            <a:fld id="{9BD55180-51C8-4AC3-842D-587BB0D0BEC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457200"/>
            <a:ext cx="28638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800" kern="0" dirty="0">
                <a:solidFill>
                  <a:srgbClr val="000000"/>
                </a:solidFill>
                <a:latin typeface="Arial"/>
              </a:rPr>
              <a:t>Meeting Update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4294967295"/>
          </p:nvPr>
        </p:nvSpPr>
        <p:spPr>
          <a:xfrm>
            <a:off x="381000" y="1570038"/>
            <a:ext cx="8382000" cy="500221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sz="2400" b="1" dirty="0" err="1" smtClean="0">
                <a:cs typeface="Times New Roman" pitchFamily="18" charset="0"/>
              </a:rPr>
              <a:t>MarkeTrak</a:t>
            </a:r>
            <a:r>
              <a:rPr lang="en-US" altLang="en-US" sz="2400" b="1" dirty="0" smtClean="0">
                <a:cs typeface="Times New Roman" pitchFamily="18" charset="0"/>
              </a:rPr>
              <a:t> API Performance SLO</a:t>
            </a:r>
          </a:p>
          <a:p>
            <a:pPr marL="457200" lvl="1" indent="0">
              <a:buNone/>
              <a:defRPr/>
            </a:pPr>
            <a:r>
              <a:rPr lang="en-US" altLang="en-US" sz="2000" dirty="0" smtClean="0">
                <a:cs typeface="Times New Roman" pitchFamily="18" charset="0"/>
              </a:rPr>
              <a:t>Proposed SLOs (currently in review by ERCOT/CNP/</a:t>
            </a:r>
            <a:r>
              <a:rPr lang="en-US" altLang="en-US" sz="2000" dirty="0" err="1" smtClean="0">
                <a:cs typeface="Times New Roman" pitchFamily="18" charset="0"/>
              </a:rPr>
              <a:t>Oncor</a:t>
            </a:r>
            <a:r>
              <a:rPr lang="en-US" altLang="en-US" sz="2000" dirty="0" smtClean="0">
                <a:cs typeface="Times New Roman" pitchFamily="18" charset="0"/>
              </a:rPr>
              <a:t>):</a:t>
            </a:r>
          </a:p>
          <a:p>
            <a:pPr marL="457200" lvl="1" indent="0">
              <a:buNone/>
              <a:defRPr/>
            </a:pPr>
            <a:endParaRPr lang="en-US" alt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Tx/>
              <a:buAutoNum type="arabicPeriod"/>
              <a:defRPr/>
            </a:pPr>
            <a:endParaRPr lang="en-US" altLang="en-US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257300" lvl="3" indent="0">
              <a:buFontTx/>
              <a:buNone/>
              <a:defRPr/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2" indent="0">
              <a:buFontTx/>
              <a:buNone/>
              <a:defRPr/>
            </a:pPr>
            <a:endParaRPr lang="en-US" altLang="en-US" dirty="0" smtClean="0"/>
          </a:p>
          <a:p>
            <a:pPr marL="800100" lvl="2" indent="0">
              <a:buFontTx/>
              <a:buNone/>
              <a:defRPr/>
            </a:pPr>
            <a:r>
              <a:rPr lang="en-US" altLang="en-US" dirty="0" smtClean="0"/>
              <a:t>	</a:t>
            </a:r>
          </a:p>
          <a:p>
            <a:pPr marL="800100" lvl="2" indent="0">
              <a:buFontTx/>
              <a:buNone/>
              <a:defRPr/>
            </a:pPr>
            <a:endParaRPr lang="en-US" altLang="en-US" dirty="0" smtClean="0"/>
          </a:p>
          <a:p>
            <a:pPr marL="800100" lvl="2" indent="0">
              <a:buFontTx/>
              <a:buNone/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5181600" y="609600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en-US" sz="1400" b="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476250"/>
          </a:xfrm>
        </p:spPr>
        <p:txBody>
          <a:bodyPr/>
          <a:lstStyle/>
          <a:p>
            <a:pPr>
              <a:defRPr/>
            </a:pPr>
            <a:fld id="{9BD55180-51C8-4AC3-842D-587BB0D0BEC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457200"/>
            <a:ext cx="28638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800" kern="0" dirty="0">
                <a:solidFill>
                  <a:srgbClr val="000000"/>
                </a:solidFill>
                <a:latin typeface="Arial"/>
              </a:rPr>
              <a:t>Meeting Update</a:t>
            </a:r>
            <a:endParaRPr lang="en-US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41633"/>
            <a:ext cx="7315200" cy="3892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972386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105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b="1" dirty="0" smtClean="0"/>
              <a:t> </a:t>
            </a:r>
            <a:r>
              <a:rPr lang="en-US" sz="2800" b="1" dirty="0" smtClean="0">
                <a:cs typeface="Times New Roman" panose="02020603050405020304" pitchFamily="18" charset="0"/>
              </a:rPr>
              <a:t>ERCOT </a:t>
            </a:r>
            <a:r>
              <a:rPr lang="en-US" sz="2800" b="1" dirty="0" smtClean="0">
                <a:cs typeface="Times New Roman" panose="02020603050405020304" pitchFamily="18" charset="0"/>
              </a:rPr>
              <a:t>Retail Test Environment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cs typeface="Times New Roman" panose="02020603050405020304" pitchFamily="18" charset="0"/>
              </a:rPr>
              <a:t>TDTWG </a:t>
            </a:r>
            <a:r>
              <a:rPr lang="en-US" sz="2000" dirty="0" smtClean="0">
                <a:cs typeface="Times New Roman" panose="02020603050405020304" pitchFamily="18" charset="0"/>
              </a:rPr>
              <a:t>finalized the Draft System Change Request </a:t>
            </a:r>
            <a:r>
              <a:rPr lang="en-US" sz="2000" dirty="0" smtClean="0">
                <a:cs typeface="Times New Roman" panose="02020603050405020304" pitchFamily="18" charset="0"/>
              </a:rPr>
              <a:t>(SCR) </a:t>
            </a:r>
            <a:r>
              <a:rPr lang="en-US" sz="2000" dirty="0" smtClean="0">
                <a:cs typeface="Times New Roman" panose="02020603050405020304" pitchFamily="18" charset="0"/>
              </a:rPr>
              <a:t>which proposes a new ERCOT Retail Test Environment (RTE) 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cs typeface="Times New Roman" panose="02020603050405020304" pitchFamily="18" charset="0"/>
              </a:rPr>
              <a:t>The new RTE provides a stand-alone testing environment for Retail MPs that will: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cs typeface="Times New Roman" panose="02020603050405020304" pitchFamily="18" charset="0"/>
              </a:rPr>
              <a:t>Mimic the Production (“Prod”) environment functionality in addition to the current Certification (“Cert”) environment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cs typeface="Times New Roman" panose="02020603050405020304" pitchFamily="18" charset="0"/>
              </a:rPr>
              <a:t>Provides flexibility &amp; availability for ad-hoc testing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cs typeface="Times New Roman" panose="02020603050405020304" pitchFamily="18" charset="0"/>
              </a:rPr>
              <a:t>Reduces overall risk to the Retail Market by allowing MPs to fully test internal projects </a:t>
            </a:r>
            <a:r>
              <a:rPr lang="en-US" sz="2000" dirty="0">
                <a:cs typeface="Times New Roman" panose="02020603050405020304" pitchFamily="18" charset="0"/>
              </a:rPr>
              <a:t>(system changes, </a:t>
            </a:r>
            <a:r>
              <a:rPr lang="en-US" sz="2000" dirty="0" smtClean="0">
                <a:cs typeface="Times New Roman" panose="02020603050405020304" pitchFamily="18" charset="0"/>
              </a:rPr>
              <a:t>etc.) before going live in Production.</a:t>
            </a:r>
            <a:endParaRPr lang="en-US" sz="2000" dirty="0"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TDTWG </a:t>
            </a:r>
            <a:r>
              <a:rPr lang="en-US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is requesting </a:t>
            </a:r>
            <a:r>
              <a:rPr lang="en-US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RMS to endorse Draft SCR to move forward in the governance process.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endParaRPr lang="en-US" dirty="0" smtClean="0">
              <a:cs typeface="Times New Roman" panose="02020603050405020304" pitchFamily="18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200" dirty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4F477-7565-45BC-910E-D5CD8FAA9D5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5181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 b="1" dirty="0" smtClean="0">
                <a:cs typeface="Times New Roman" pitchFamily="18" charset="0"/>
              </a:rPr>
              <a:t>NAESB Upgrade Update</a:t>
            </a:r>
          </a:p>
          <a:p>
            <a:r>
              <a:rPr lang="en-US" altLang="en-US" sz="2400" dirty="0" smtClean="0"/>
              <a:t>NAESB accepted ERCOT’s first Minor Correction file (MC15006) to incorporate new transaction codes into NAESB standards.</a:t>
            </a:r>
          </a:p>
          <a:p>
            <a:r>
              <a:rPr lang="en-US" altLang="en-US" sz="2400" dirty="0" smtClean="0"/>
              <a:t>Another MC file (MC15013) was submitted to correct code descriptions altered by MC15006, and will be reviewed by NAESB at </a:t>
            </a:r>
            <a:r>
              <a:rPr lang="en-US" altLang="en-US" sz="2400" dirty="0" smtClean="0"/>
              <a:t>the next Executive Committee </a:t>
            </a:r>
            <a:r>
              <a:rPr lang="en-US" altLang="en-US" sz="2400" dirty="0" smtClean="0"/>
              <a:t>meeting on June 24.</a:t>
            </a:r>
            <a:endParaRPr lang="en-US" altLang="en-US" sz="2400" dirty="0">
              <a:cs typeface="Times New Roman" pitchFamily="18" charset="0"/>
            </a:endParaRPr>
          </a:p>
          <a:p>
            <a:r>
              <a:rPr lang="en-US" altLang="en-US" sz="2400" dirty="0" smtClean="0">
                <a:solidFill>
                  <a:srgbClr val="FF0000"/>
                </a:solidFill>
                <a:cs typeface="Times New Roman" pitchFamily="18" charset="0"/>
              </a:rPr>
              <a:t>At the May TDTWG, the cost benefit of a NAESB upgrade was brought in question. Therefore, ERCOT has committed to review the driving factor behind implementing a new NAESB version and will bring a potentially revised recommendation to TDTWG in June.</a:t>
            </a:r>
            <a:endParaRPr lang="en-US" alt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AA3E6-5E04-447B-9230-325F04930F5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endParaRPr lang="en-US" sz="2800" b="1" dirty="0" smtClean="0">
              <a:cs typeface="Times New Roman" panose="02020603050405020304" pitchFamily="18" charset="0"/>
            </a:endParaRPr>
          </a:p>
          <a:p>
            <a:pPr marL="0" indent="0" algn="ctr">
              <a:buFontTx/>
              <a:buNone/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Next TDTWG Meeting:</a:t>
            </a:r>
            <a:endParaRPr lang="en-US" sz="2800" b="1" dirty="0" smtClean="0">
              <a:cs typeface="Times New Roman" panose="02020603050405020304" pitchFamily="18" charset="0"/>
            </a:endParaRPr>
          </a:p>
          <a:p>
            <a:pPr marL="457200" lvl="1" indent="0" algn="ctr">
              <a:buFontTx/>
              <a:buNone/>
              <a:defRPr/>
            </a:pPr>
            <a:endParaRPr lang="en-US" sz="2000" dirty="0" smtClean="0"/>
          </a:p>
          <a:p>
            <a:pPr marL="457200" lvl="1" indent="0" algn="ctr">
              <a:buFontTx/>
              <a:buNone/>
              <a:defRPr/>
            </a:pPr>
            <a:endParaRPr lang="en-US" sz="2000" dirty="0" smtClean="0"/>
          </a:p>
          <a:p>
            <a:pPr marL="457200" lvl="1" indent="0" algn="ctr">
              <a:buFontTx/>
              <a:buNone/>
              <a:defRPr/>
            </a:pPr>
            <a:r>
              <a:rPr lang="en-US" sz="2400" dirty="0" smtClean="0"/>
              <a:t>WEBEX ONLY</a:t>
            </a:r>
            <a:endParaRPr lang="en-US" sz="2400" dirty="0" smtClean="0"/>
          </a:p>
          <a:p>
            <a:pPr marL="457200" lvl="1" indent="0" algn="ctr">
              <a:buFontTx/>
              <a:buNone/>
              <a:defRPr/>
            </a:pPr>
            <a:r>
              <a:rPr lang="en-US" sz="2400" dirty="0" smtClean="0">
                <a:cs typeface="Times New Roman" pitchFamily="18" charset="0"/>
              </a:rPr>
              <a:t>Wednesday</a:t>
            </a:r>
            <a:r>
              <a:rPr lang="en-US" sz="2400" dirty="0" smtClean="0">
                <a:cs typeface="Times New Roman" pitchFamily="18" charset="0"/>
              </a:rPr>
              <a:t>, June </a:t>
            </a:r>
            <a:r>
              <a:rPr lang="en-US" sz="2400" dirty="0" smtClean="0">
                <a:cs typeface="Times New Roman" pitchFamily="18" charset="0"/>
              </a:rPr>
              <a:t>10, </a:t>
            </a:r>
            <a:r>
              <a:rPr lang="en-US" sz="2400" dirty="0" smtClean="0">
                <a:cs typeface="Times New Roman" pitchFamily="18" charset="0"/>
              </a:rPr>
              <a:t>2015 </a:t>
            </a:r>
            <a:endParaRPr lang="en-US" sz="2400" dirty="0" smtClean="0">
              <a:cs typeface="Times New Roman" pitchFamily="18" charset="0"/>
            </a:endParaRPr>
          </a:p>
          <a:p>
            <a:pPr marL="457200" lvl="1" indent="0" algn="ctr">
              <a:buFontTx/>
              <a:buNone/>
              <a:defRPr/>
            </a:pPr>
            <a:r>
              <a:rPr lang="en-US" sz="2400" dirty="0" smtClean="0">
                <a:cs typeface="Times New Roman" pitchFamily="18" charset="0"/>
              </a:rPr>
              <a:t>2:00pm - 4:00pm</a:t>
            </a:r>
          </a:p>
          <a:p>
            <a:pPr marL="457200" lvl="1" indent="0" algn="ctr">
              <a:buFontTx/>
              <a:buNone/>
              <a:defRPr/>
            </a:pPr>
            <a:endParaRPr lang="en-US" sz="2400" dirty="0">
              <a:cs typeface="Times New Roman" pitchFamily="18" charset="0"/>
            </a:endParaRPr>
          </a:p>
          <a:p>
            <a:pPr marL="457200" lvl="1" indent="0" algn="ctr">
              <a:buFontTx/>
              <a:buNone/>
              <a:defRPr/>
            </a:pPr>
            <a:r>
              <a:rPr lang="en-US" sz="2000" dirty="0">
                <a:solidFill>
                  <a:srgbClr val="0070C0"/>
                </a:solidFill>
                <a:cs typeface="Times New Roman" pitchFamily="18" charset="0"/>
                <a:hlinkClick r:id="rId2"/>
              </a:rPr>
              <a:t>http://</a:t>
            </a:r>
            <a:r>
              <a:rPr lang="en-US" sz="2000" dirty="0" smtClean="0">
                <a:solidFill>
                  <a:srgbClr val="0070C0"/>
                </a:solidFill>
                <a:cs typeface="Times New Roman" pitchFamily="18" charset="0"/>
                <a:hlinkClick r:id="rId2"/>
              </a:rPr>
              <a:t>www.ercot.com/committees/board/tac/rms/tdtwg/index.html</a:t>
            </a:r>
            <a:r>
              <a:rPr lang="en-US" sz="2000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endParaRPr lang="en-US" sz="2000" dirty="0">
              <a:solidFill>
                <a:srgbClr val="0070C0"/>
              </a:solidFill>
              <a:cs typeface="Times New Roman" pitchFamily="18" charset="0"/>
            </a:endParaRPr>
          </a:p>
          <a:p>
            <a:pPr marL="457200" lvl="1" indent="0">
              <a:buFontTx/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	 </a:t>
            </a:r>
          </a:p>
          <a:p>
            <a:pPr marL="0" indent="0">
              <a:buFontTx/>
              <a:buNone/>
              <a:defRPr/>
            </a:pPr>
            <a:endParaRPr lang="en-US" sz="2400" dirty="0"/>
          </a:p>
          <a:p>
            <a:pPr marL="0" indent="0">
              <a:buFontTx/>
              <a:buNone/>
              <a:defRPr/>
            </a:pPr>
            <a:endParaRPr lang="en-US" sz="2800" b="1" dirty="0" smtClean="0"/>
          </a:p>
          <a:p>
            <a:pPr marL="0" indent="0">
              <a:buFontTx/>
              <a:buNone/>
              <a:defRPr/>
            </a:pPr>
            <a:endParaRPr lang="en-US" sz="2800" b="1" dirty="0" smtClean="0"/>
          </a:p>
          <a:p>
            <a:pPr marL="914400" lvl="2" indent="0">
              <a:buFontTx/>
              <a:buNone/>
              <a:defRPr/>
            </a:pPr>
            <a:r>
              <a:rPr lang="en-US" dirty="0" smtClean="0"/>
              <a:t>.</a:t>
            </a:r>
            <a:endParaRPr lang="en-US" dirty="0"/>
          </a:p>
          <a:p>
            <a:pPr marL="914400" lvl="2" indent="0">
              <a:buFontTx/>
              <a:buNone/>
              <a:defRPr/>
            </a:pPr>
            <a:r>
              <a:rPr lang="en-US" dirty="0"/>
              <a:t>		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95E20B-1868-4671-94AA-DED5C63A222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72CA27-D628-485C-803D-B136ACEEC27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2057400"/>
            <a:ext cx="4000500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19150</TotalTime>
  <Words>163</Words>
  <Application>Microsoft Office PowerPoint</Application>
  <PresentationFormat>On-screen Show (4:3)</PresentationFormat>
  <Paragraphs>62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 New Roman</vt:lpstr>
      <vt:lpstr>Arial</vt:lpstr>
      <vt:lpstr>Wingdings</vt:lpstr>
      <vt:lpstr>Default Design</vt:lpstr>
      <vt:lpstr>TDTWG  Update to RMS</vt:lpstr>
      <vt:lpstr>PowerPoint Presentation</vt:lpstr>
      <vt:lpstr>PowerPoint Presentation</vt:lpstr>
      <vt:lpstr>PowerPoint Presentation</vt:lpstr>
      <vt:lpstr>  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Jim Lee</cp:lastModifiedBy>
  <cp:revision>912</cp:revision>
  <cp:lastPrinted>2002-09-24T18:27:58Z</cp:lastPrinted>
  <dcterms:created xsi:type="dcterms:W3CDTF">2002-07-29T21:45:07Z</dcterms:created>
  <dcterms:modified xsi:type="dcterms:W3CDTF">2015-05-29T14:38:14Z</dcterms:modified>
</cp:coreProperties>
</file>